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6"/>
  </p:notesMasterIdLst>
  <p:handoutMasterIdLst>
    <p:handoutMasterId r:id="rId67"/>
  </p:handout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279" r:id="rId65"/>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AF"/>
    <a:srgbClr val="335FFA"/>
    <a:srgbClr val="FA661C"/>
    <a:srgbClr val="58585B"/>
    <a:srgbClr val="58595B"/>
    <a:srgbClr val="E8EBF1"/>
    <a:srgbClr val="4D4D4D"/>
    <a:srgbClr val="AB0810"/>
    <a:srgbClr val="FDBE24"/>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88" autoAdjust="0"/>
    <p:restoredTop sz="89236" autoAdjust="0"/>
  </p:normalViewPr>
  <p:slideViewPr>
    <p:cSldViewPr snapToGrid="0" snapToObjects="1">
      <p:cViewPr varScale="1">
        <p:scale>
          <a:sx n="82" d="100"/>
          <a:sy n="82" d="100"/>
        </p:scale>
        <p:origin x="822" y="57"/>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Users\shosando\Downloads\20170417_May_PMCheck_Vol-1_Collabor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12502;&#12483;&#12463;6"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12502;&#12483;&#12463;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31694166460901"/>
          <c:y val="6.9577858624600405E-2"/>
          <c:w val="0.64929985228603504"/>
          <c:h val="0.93042214137540002"/>
        </c:manualLayout>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4FB6-4A06-84CC-ECA69D11B560}"/>
              </c:ext>
            </c:extLst>
          </c:dPt>
          <c:dPt>
            <c:idx val="1"/>
            <c:bubble3D val="0"/>
            <c:spPr>
              <a:solidFill>
                <a:schemeClr val="tx1">
                  <a:lumMod val="40000"/>
                  <a:lumOff val="60000"/>
                </a:schemeClr>
              </a:solidFill>
              <a:ln w="19050">
                <a:noFill/>
              </a:ln>
              <a:effectLst/>
            </c:spPr>
            <c:extLst>
              <c:ext xmlns:c16="http://schemas.microsoft.com/office/drawing/2014/chart" uri="{C3380CC4-5D6E-409C-BE32-E72D297353CC}">
                <c16:uniqueId val="{00000003-4FB6-4A06-84CC-ECA69D11B560}"/>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4FB6-4A06-84CC-ECA69D11B560}"/>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31694166460901"/>
          <c:y val="6.9577858624600405E-2"/>
          <c:w val="0.64929985228603504"/>
          <c:h val="0.93042214137540002"/>
        </c:manualLayout>
      </c:layout>
      <c:doughnutChart>
        <c:varyColors val="1"/>
        <c:ser>
          <c:idx val="0"/>
          <c:order val="0"/>
          <c:tx>
            <c:strRef>
              <c:f>Sheet1!$B$1</c:f>
              <c:strCache>
                <c:ptCount val="1"/>
                <c:pt idx="0">
                  <c:v>Sales</c:v>
                </c:pt>
              </c:strCache>
            </c:strRef>
          </c:tx>
          <c:spPr>
            <a:ln>
              <a:noFill/>
            </a:ln>
          </c:spPr>
          <c:dPt>
            <c:idx val="0"/>
            <c:bubble3D val="0"/>
            <c:spPr>
              <a:solidFill>
                <a:schemeClr val="accent5"/>
              </a:solidFill>
              <a:ln w="19050">
                <a:noFill/>
              </a:ln>
              <a:effectLst/>
            </c:spPr>
            <c:extLst>
              <c:ext xmlns:c16="http://schemas.microsoft.com/office/drawing/2014/chart" uri="{C3380CC4-5D6E-409C-BE32-E72D297353CC}">
                <c16:uniqueId val="{00000001-B252-4D94-A4C4-CED6B0CAC8EE}"/>
              </c:ext>
            </c:extLst>
          </c:dPt>
          <c:dPt>
            <c:idx val="1"/>
            <c:bubble3D val="0"/>
            <c:spPr>
              <a:solidFill>
                <a:schemeClr val="accent5">
                  <a:lumMod val="40000"/>
                  <a:lumOff val="60000"/>
                </a:schemeClr>
              </a:solidFill>
              <a:ln w="19050">
                <a:noFill/>
              </a:ln>
              <a:effectLst/>
            </c:spPr>
            <c:extLst>
              <c:ext xmlns:c16="http://schemas.microsoft.com/office/drawing/2014/chart" uri="{C3380CC4-5D6E-409C-BE32-E72D297353CC}">
                <c16:uniqueId val="{00000003-B252-4D94-A4C4-CED6B0CAC8EE}"/>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B252-4D94-A4C4-CED6B0CAC8EE}"/>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31694166460901"/>
          <c:y val="6.9577858624600405E-2"/>
          <c:w val="0.64929985228603504"/>
          <c:h val="0.93042214137540002"/>
        </c:manualLayout>
      </c:layout>
      <c:doughnutChart>
        <c:varyColors val="1"/>
        <c:ser>
          <c:idx val="0"/>
          <c:order val="0"/>
          <c:tx>
            <c:strRef>
              <c:f>Sheet1!$B$1</c:f>
              <c:strCache>
                <c:ptCount val="1"/>
                <c:pt idx="0">
                  <c:v>Sales</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A235-44CD-B537-56A16CC11E75}"/>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A235-44CD-B537-56A16CC11E75}"/>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A235-44CD-B537-56A16CC11E75}"/>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ワークスタイル変革に関する姿勢</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614-464E-A3F1-32F2A2CC042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614-464E-A3F1-32F2A2CC042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614-464E-A3F1-32F2A2CC0423}"/>
              </c:ext>
            </c:extLst>
          </c:dPt>
          <c:dPt>
            <c:idx val="3"/>
            <c:bubble3D val="0"/>
            <c:explosion val="1"/>
            <c:spPr>
              <a:solidFill>
                <a:schemeClr val="accent6">
                  <a:lumMod val="60000"/>
                </a:schemeClr>
              </a:solidFill>
              <a:ln w="19050">
                <a:solidFill>
                  <a:schemeClr val="lt1"/>
                </a:solidFill>
              </a:ln>
              <a:effectLst/>
            </c:spPr>
            <c:extLst>
              <c:ext xmlns:c16="http://schemas.microsoft.com/office/drawing/2014/chart" uri="{C3380CC4-5D6E-409C-BE32-E72D297353CC}">
                <c16:uniqueId val="{00000007-D614-464E-A3F1-32F2A2CC0423}"/>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D614-464E-A3F1-32F2A2CC0423}"/>
              </c:ext>
            </c:extLst>
          </c:dPt>
          <c:dPt>
            <c:idx val="5"/>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B-D614-464E-A3F1-32F2A2CC0423}"/>
              </c:ext>
            </c:extLst>
          </c:dPt>
          <c:cat>
            <c:strRef>
              <c:f>Sheet1!$A$2:$A$7</c:f>
              <c:strCache>
                <c:ptCount val="6"/>
                <c:pt idx="0">
                  <c:v>変革へのニーズを感じておらず、実施していない</c:v>
                </c:pt>
                <c:pt idx="1">
                  <c:v>検討の経緯がなく、現在も導入していない</c:v>
                </c:pt>
                <c:pt idx="2">
                  <c:v>変革を検討（もしくは一旦推進）したが、断念</c:v>
                </c:pt>
                <c:pt idx="3">
                  <c:v>変革のニーズを感じているが、実施には至っていない</c:v>
                </c:pt>
                <c:pt idx="4">
                  <c:v>変革へのニーズを感じており、現在変革中（推進中）</c:v>
                </c:pt>
                <c:pt idx="5">
                  <c:v>すでにワークスタイル変革を実施した</c:v>
                </c:pt>
              </c:strCache>
            </c:strRef>
          </c:cat>
          <c:val>
            <c:numRef>
              <c:f>Sheet1!$B$2:$B$7</c:f>
              <c:numCache>
                <c:formatCode>0%</c:formatCode>
                <c:ptCount val="6"/>
                <c:pt idx="0">
                  <c:v>0.06</c:v>
                </c:pt>
                <c:pt idx="1">
                  <c:v>0.11</c:v>
                </c:pt>
                <c:pt idx="2">
                  <c:v>0.01</c:v>
                </c:pt>
                <c:pt idx="3">
                  <c:v>0.5</c:v>
                </c:pt>
                <c:pt idx="4">
                  <c:v>0.31</c:v>
                </c:pt>
                <c:pt idx="5">
                  <c:v>0.03</c:v>
                </c:pt>
              </c:numCache>
            </c:numRef>
          </c:val>
          <c:extLst>
            <c:ext xmlns:c16="http://schemas.microsoft.com/office/drawing/2014/chart" uri="{C3380CC4-5D6E-409C-BE32-E72D297353CC}">
              <c16:uniqueId val="{0000000C-D614-464E-A3F1-32F2A2CC04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bg2"/>
          </a:solidFill>
        </a:defRPr>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50000"/>
                  </a:schemeClr>
                </a:solidFill>
                <a:latin typeface="MS PGothic" charset="-128"/>
                <a:ea typeface="MS PGothic" charset="-128"/>
                <a:cs typeface="MS PGothic" charset="-128"/>
              </a:defRPr>
            </a:pPr>
            <a:r>
              <a:rPr lang="ja-JP" altLang="en-US" baseline="0" dirty="0" smtClean="0"/>
              <a:t>ワークスタイル変革を行う目的</a:t>
            </a:r>
            <a:endParaRPr lang="ja-JP" dirty="0"/>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50000"/>
                </a:schemeClr>
              </a:solidFill>
              <a:latin typeface="MS PGothic" charset="-128"/>
              <a:ea typeface="MS PGothic" charset="-128"/>
              <a:cs typeface="MS PGothic" charset="-128"/>
            </a:defRPr>
          </a:pPr>
          <a:endParaRPr lang="ja-JP"/>
        </a:p>
      </c:txPr>
    </c:title>
    <c:autoTitleDeleted val="0"/>
    <c:plotArea>
      <c:layout/>
      <c:barChart>
        <c:barDir val="bar"/>
        <c:grouping val="clustered"/>
        <c:varyColors val="0"/>
        <c:ser>
          <c:idx val="0"/>
          <c:order val="0"/>
          <c:tx>
            <c:strRef>
              <c:f>Sheet1!$D$22</c:f>
              <c:strCache>
                <c:ptCount val="1"/>
                <c:pt idx="0">
                  <c:v>2013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S PGothic" charset="-128"/>
                    <a:ea typeface="MS PGothic" charset="-128"/>
                    <a:cs typeface="MS PGothic"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Sheet1!$C$23:$C$29</c:f>
              <c:strCache>
                <c:ptCount val="7"/>
                <c:pt idx="0">
                  <c:v>その他</c:v>
                </c:pt>
                <c:pt idx="1">
                  <c:v>セキュリティーリスクの低減</c:v>
                </c:pt>
                <c:pt idx="2">
                  <c:v>費用削減</c:v>
                </c:pt>
                <c:pt idx="3">
                  <c:v>グローバル化への対応</c:v>
                </c:pt>
                <c:pt idx="4">
                  <c:v>コミュニケーションの活性化</c:v>
                </c:pt>
                <c:pt idx="5">
                  <c:v>イノベーションの創出</c:v>
                </c:pt>
                <c:pt idx="6">
                  <c:v>多様な人材の維持・獲得</c:v>
                </c:pt>
              </c:strCache>
            </c:strRef>
          </c:cat>
          <c:val>
            <c:numRef>
              <c:f>Sheet1!$D$23:$D$29</c:f>
              <c:numCache>
                <c:formatCode>0%</c:formatCode>
                <c:ptCount val="7"/>
                <c:pt idx="0">
                  <c:v>0.1</c:v>
                </c:pt>
                <c:pt idx="1">
                  <c:v>0.2</c:v>
                </c:pt>
                <c:pt idx="2">
                  <c:v>0.5</c:v>
                </c:pt>
                <c:pt idx="3">
                  <c:v>0.56000000000000005</c:v>
                </c:pt>
                <c:pt idx="4">
                  <c:v>0.48</c:v>
                </c:pt>
                <c:pt idx="5">
                  <c:v>0.49</c:v>
                </c:pt>
                <c:pt idx="6">
                  <c:v>0.77</c:v>
                </c:pt>
              </c:numCache>
            </c:numRef>
          </c:val>
          <c:extLst>
            <c:ext xmlns:c16="http://schemas.microsoft.com/office/drawing/2014/chart" uri="{C3380CC4-5D6E-409C-BE32-E72D297353CC}">
              <c16:uniqueId val="{00000000-2CFB-4FAE-8FEC-FC5DE2BDBDB8}"/>
            </c:ext>
          </c:extLst>
        </c:ser>
        <c:ser>
          <c:idx val="1"/>
          <c:order val="1"/>
          <c:tx>
            <c:strRef>
              <c:f>Sheet1!$E$22</c:f>
              <c:strCache>
                <c:ptCount val="1"/>
                <c:pt idx="0">
                  <c:v>2015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schemeClr>
                    </a:solidFill>
                    <a:latin typeface="MS PGothic" charset="-128"/>
                    <a:ea typeface="MS PGothic" charset="-128"/>
                    <a:cs typeface="MS PGothic"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Sheet1!$C$23:$C$29</c:f>
              <c:strCache>
                <c:ptCount val="7"/>
                <c:pt idx="0">
                  <c:v>その他</c:v>
                </c:pt>
                <c:pt idx="1">
                  <c:v>セキュリティーリスクの低減</c:v>
                </c:pt>
                <c:pt idx="2">
                  <c:v>費用削減</c:v>
                </c:pt>
                <c:pt idx="3">
                  <c:v>グローバル化への対応</c:v>
                </c:pt>
                <c:pt idx="4">
                  <c:v>コミュニケーションの活性化</c:v>
                </c:pt>
                <c:pt idx="5">
                  <c:v>イノベーションの創出</c:v>
                </c:pt>
                <c:pt idx="6">
                  <c:v>多様な人材の維持・獲得</c:v>
                </c:pt>
              </c:strCache>
            </c:strRef>
          </c:cat>
          <c:val>
            <c:numRef>
              <c:f>Sheet1!$E$23:$E$29</c:f>
              <c:numCache>
                <c:formatCode>0%</c:formatCode>
                <c:ptCount val="7"/>
                <c:pt idx="0">
                  <c:v>0.03</c:v>
                </c:pt>
                <c:pt idx="1">
                  <c:v>0.17</c:v>
                </c:pt>
                <c:pt idx="2">
                  <c:v>0.32</c:v>
                </c:pt>
                <c:pt idx="3">
                  <c:v>0.47</c:v>
                </c:pt>
                <c:pt idx="4">
                  <c:v>0.54</c:v>
                </c:pt>
                <c:pt idx="5">
                  <c:v>0.54</c:v>
                </c:pt>
                <c:pt idx="6">
                  <c:v>0.84</c:v>
                </c:pt>
              </c:numCache>
            </c:numRef>
          </c:val>
          <c:extLst>
            <c:ext xmlns:c16="http://schemas.microsoft.com/office/drawing/2014/chart" uri="{C3380CC4-5D6E-409C-BE32-E72D297353CC}">
              <c16:uniqueId val="{00000001-2CFB-4FAE-8FEC-FC5DE2BDBDB8}"/>
            </c:ext>
          </c:extLst>
        </c:ser>
        <c:dLbls>
          <c:dLblPos val="ctr"/>
          <c:showLegendKey val="0"/>
          <c:showVal val="1"/>
          <c:showCatName val="0"/>
          <c:showSerName val="0"/>
          <c:showPercent val="0"/>
          <c:showBubbleSize val="0"/>
        </c:dLbls>
        <c:gapWidth val="182"/>
        <c:axId val="183406592"/>
        <c:axId val="183408128"/>
      </c:barChart>
      <c:catAx>
        <c:axId val="183406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S PGothic" charset="-128"/>
                <a:ea typeface="MS PGothic" charset="-128"/>
                <a:cs typeface="MS PGothic" charset="-128"/>
              </a:defRPr>
            </a:pPr>
            <a:endParaRPr lang="ja-JP"/>
          </a:p>
        </c:txPr>
        <c:crossAx val="183408128"/>
        <c:crosses val="autoZero"/>
        <c:auto val="1"/>
        <c:lblAlgn val="ctr"/>
        <c:lblOffset val="100"/>
        <c:noMultiLvlLbl val="0"/>
      </c:catAx>
      <c:valAx>
        <c:axId val="18340812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83406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schemeClr>
              </a:solidFill>
              <a:latin typeface="MS PGothic" charset="-128"/>
              <a:ea typeface="MS PGothic" charset="-128"/>
              <a:cs typeface="MS PGothic" charset="-128"/>
            </a:defRPr>
          </a:pPr>
          <a:endParaRPr lang="ja-JP"/>
        </a:p>
      </c:txPr>
    </c:legend>
    <c:plotVisOnly val="1"/>
    <c:dispBlanksAs val="gap"/>
    <c:showDLblsOverMax val="0"/>
  </c:chart>
  <c:spPr>
    <a:noFill/>
    <a:ln>
      <a:noFill/>
    </a:ln>
    <a:effectLst/>
  </c:spPr>
  <c:txPr>
    <a:bodyPr/>
    <a:lstStyle/>
    <a:p>
      <a:pPr>
        <a:defRPr sz="1200">
          <a:solidFill>
            <a:schemeClr val="tx1">
              <a:lumMod val="50000"/>
            </a:schemeClr>
          </a:solidFill>
          <a:latin typeface="MS PGothic" charset="-128"/>
          <a:ea typeface="MS PGothic" charset="-128"/>
          <a:cs typeface="MS PGothic"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50000"/>
                  </a:schemeClr>
                </a:solidFill>
                <a:latin typeface="MS PGothic" charset="-128"/>
                <a:ea typeface="MS PGothic" charset="-128"/>
                <a:cs typeface="MS PGothic" charset="-128"/>
              </a:defRPr>
            </a:pPr>
            <a:r>
              <a:rPr lang="ja-JP" altLang="en-US" sz="1600" smtClean="0">
                <a:solidFill>
                  <a:schemeClr val="tx1">
                    <a:lumMod val="50000"/>
                  </a:schemeClr>
                </a:solidFill>
              </a:rPr>
              <a:t>企業内コミュニケーションの課題認識</a:t>
            </a:r>
            <a:endParaRPr lang="ja-JP" sz="1600" dirty="0">
              <a:solidFill>
                <a:schemeClr val="tx1">
                  <a:lumMod val="50000"/>
                </a:schemeClr>
              </a:solidFill>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50000"/>
                </a:schemeClr>
              </a:solidFill>
              <a:latin typeface="MS PGothic" charset="-128"/>
              <a:ea typeface="MS PGothic" charset="-128"/>
              <a:cs typeface="MS PGothic" charset="-128"/>
            </a:defRPr>
          </a:pPr>
          <a:endParaRPr lang="ja-JP"/>
        </a:p>
      </c:txPr>
    </c:title>
    <c:autoTitleDeleted val="0"/>
    <c:plotArea>
      <c:layout/>
      <c:barChart>
        <c:barDir val="bar"/>
        <c:grouping val="clustered"/>
        <c:varyColors val="0"/>
        <c:ser>
          <c:idx val="0"/>
          <c:order val="0"/>
          <c:spPr>
            <a:gradFill flip="none" rotWithShape="1">
              <a:gsLst>
                <a:gs pos="0">
                  <a:srgbClr val="32B2DE">
                    <a:shade val="30000"/>
                    <a:satMod val="115000"/>
                  </a:srgbClr>
                </a:gs>
                <a:gs pos="50000">
                  <a:srgbClr val="32B2DE">
                    <a:shade val="67500"/>
                    <a:satMod val="115000"/>
                  </a:srgbClr>
                </a:gs>
                <a:gs pos="100000">
                  <a:srgbClr val="32B2DE">
                    <a:shade val="100000"/>
                    <a:satMod val="115000"/>
                  </a:srgbClr>
                </a:gs>
              </a:gsLst>
              <a:lin ang="10800000" scaled="1"/>
              <a:tileRect/>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S PGothic" charset="-128"/>
                    <a:ea typeface="MS PGothic" charset="-128"/>
                    <a:cs typeface="MS PGothic"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Sheet1!$B$5:$B$11</c:f>
              <c:strCache>
                <c:ptCount val="7"/>
                <c:pt idx="0">
                  <c:v>社内コミュニケーションのルールに関する責任者が不明</c:v>
                </c:pt>
                <c:pt idx="1">
                  <c:v>社内コミュニケーションのルールを変えるべき</c:v>
                </c:pt>
                <c:pt idx="2">
                  <c:v>IMをもっと活用すべき</c:v>
                </c:pt>
                <c:pt idx="3">
                  <c:v>電話での会話をもっと減らすべき</c:v>
                </c:pt>
                <c:pt idx="4">
                  <c:v>Web会議・ビデオ会議をもっと活用すべき</c:v>
                </c:pt>
                <c:pt idx="5">
                  <c:v>電子メールの数をもっと減らずべき</c:v>
                </c:pt>
                <c:pt idx="6">
                  <c:v>会議の数をもっと減らすべき</c:v>
                </c:pt>
              </c:strCache>
            </c:strRef>
          </c:cat>
          <c:val>
            <c:numRef>
              <c:f>Sheet1!$C$5:$C$11</c:f>
              <c:numCache>
                <c:formatCode>0%</c:formatCode>
                <c:ptCount val="7"/>
                <c:pt idx="0">
                  <c:v>0.49</c:v>
                </c:pt>
                <c:pt idx="1">
                  <c:v>0.51</c:v>
                </c:pt>
                <c:pt idx="2">
                  <c:v>0.53</c:v>
                </c:pt>
                <c:pt idx="3">
                  <c:v>0.56000000000000005</c:v>
                </c:pt>
                <c:pt idx="4">
                  <c:v>0.57999999999999996</c:v>
                </c:pt>
                <c:pt idx="5">
                  <c:v>0.7</c:v>
                </c:pt>
                <c:pt idx="6">
                  <c:v>0.78</c:v>
                </c:pt>
              </c:numCache>
            </c:numRef>
          </c:val>
          <c:extLst>
            <c:ext xmlns:c16="http://schemas.microsoft.com/office/drawing/2014/chart" uri="{C3380CC4-5D6E-409C-BE32-E72D297353CC}">
              <c16:uniqueId val="{00000000-F0D8-43F0-A561-C94D81002FD9}"/>
            </c:ext>
          </c:extLst>
        </c:ser>
        <c:dLbls>
          <c:showLegendKey val="0"/>
          <c:showVal val="0"/>
          <c:showCatName val="0"/>
          <c:showSerName val="0"/>
          <c:showPercent val="0"/>
          <c:showBubbleSize val="0"/>
        </c:dLbls>
        <c:gapWidth val="115"/>
        <c:overlap val="-20"/>
        <c:axId val="183297152"/>
        <c:axId val="183298688"/>
      </c:barChart>
      <c:catAx>
        <c:axId val="18329715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MS PGothic" charset="-128"/>
                <a:ea typeface="MS PGothic" charset="-128"/>
                <a:cs typeface="MS PGothic" charset="-128"/>
              </a:defRPr>
            </a:pPr>
            <a:endParaRPr lang="ja-JP"/>
          </a:p>
        </c:txPr>
        <c:crossAx val="183298688"/>
        <c:crosses val="autoZero"/>
        <c:auto val="1"/>
        <c:lblAlgn val="l"/>
        <c:lblOffset val="100"/>
        <c:noMultiLvlLbl val="0"/>
      </c:catAx>
      <c:valAx>
        <c:axId val="1832986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S PGothic" charset="-128"/>
                <a:ea typeface="MS PGothic" charset="-128"/>
                <a:cs typeface="MS PGothic" charset="-128"/>
              </a:defRPr>
            </a:pPr>
            <a:endParaRPr lang="ja-JP"/>
          </a:p>
        </c:txPr>
        <c:crossAx val="18329715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S PGothic" charset="-128"/>
          <a:ea typeface="MS PGothic" charset="-128"/>
          <a:cs typeface="MS PGothic"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S PGothic" charset="-128"/>
                <a:ea typeface="MS PGothic" charset="-128"/>
                <a:cs typeface="MS PGothic" charset="-128"/>
              </a:defRPr>
            </a:pPr>
            <a:r>
              <a:rPr lang="en-US" sz="1600" b="1" dirty="0" smtClean="0">
                <a:solidFill>
                  <a:schemeClr val="tx1">
                    <a:lumMod val="50000"/>
                  </a:schemeClr>
                </a:solidFill>
                <a:latin typeface="MS PGothic" charset="-128"/>
                <a:ea typeface="MS PGothic" charset="-128"/>
                <a:cs typeface="MS PGothic" charset="-128"/>
              </a:rPr>
              <a:t>2016</a:t>
            </a:r>
            <a:r>
              <a:rPr lang="ja-JP" sz="1600" b="1" dirty="0" smtClean="0">
                <a:solidFill>
                  <a:schemeClr val="tx1">
                    <a:lumMod val="50000"/>
                  </a:schemeClr>
                </a:solidFill>
                <a:latin typeface="MS PGothic" charset="-128"/>
                <a:ea typeface="MS PGothic" charset="-128"/>
                <a:cs typeface="MS PGothic" charset="-128"/>
              </a:rPr>
              <a:t>年</a:t>
            </a:r>
            <a:r>
              <a:rPr lang="ja-JP" altLang="en-US" sz="1600" b="1" dirty="0" smtClean="0">
                <a:solidFill>
                  <a:schemeClr val="tx1">
                    <a:lumMod val="50000"/>
                  </a:schemeClr>
                </a:solidFill>
                <a:latin typeface="MS PGothic" charset="-128"/>
                <a:ea typeface="MS PGothic" charset="-128"/>
                <a:cs typeface="MS PGothic" charset="-128"/>
              </a:rPr>
              <a:t>第</a:t>
            </a:r>
            <a:r>
              <a:rPr lang="en-US" altLang="ja-JP" sz="1600" b="1" dirty="0" smtClean="0">
                <a:solidFill>
                  <a:schemeClr val="tx1">
                    <a:lumMod val="50000"/>
                  </a:schemeClr>
                </a:solidFill>
                <a:latin typeface="MS PGothic" charset="-128"/>
                <a:ea typeface="MS PGothic" charset="-128"/>
                <a:cs typeface="MS PGothic" charset="-128"/>
              </a:rPr>
              <a:t>4</a:t>
            </a:r>
            <a:r>
              <a:rPr lang="ja-JP" altLang="en-US" sz="1600" b="1" dirty="0" smtClean="0">
                <a:solidFill>
                  <a:schemeClr val="tx1">
                    <a:lumMod val="50000"/>
                  </a:schemeClr>
                </a:solidFill>
                <a:latin typeface="MS PGothic" charset="-128"/>
                <a:ea typeface="MS PGothic" charset="-128"/>
                <a:cs typeface="MS PGothic" charset="-128"/>
              </a:rPr>
              <a:t>四半期</a:t>
            </a:r>
            <a:r>
              <a:rPr lang="ja-JP" sz="1600" b="1" dirty="0" smtClean="0">
                <a:solidFill>
                  <a:schemeClr val="tx1">
                    <a:lumMod val="50000"/>
                  </a:schemeClr>
                </a:solidFill>
                <a:latin typeface="MS PGothic" charset="-128"/>
                <a:ea typeface="MS PGothic" charset="-128"/>
                <a:cs typeface="MS PGothic" charset="-128"/>
              </a:rPr>
              <a:t>グローバル</a:t>
            </a:r>
            <a:r>
              <a:rPr lang="ja-JP" sz="1600" b="1" dirty="0">
                <a:solidFill>
                  <a:schemeClr val="tx1">
                    <a:lumMod val="50000"/>
                  </a:schemeClr>
                </a:solidFill>
                <a:latin typeface="MS PGothic" charset="-128"/>
                <a:ea typeface="MS PGothic" charset="-128"/>
                <a:cs typeface="MS PGothic" charset="-128"/>
              </a:rPr>
              <a:t>市場シェア</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S PGothic" charset="-128"/>
              <a:ea typeface="MS PGothic" charset="-128"/>
              <a:cs typeface="MS PGothic" charset="-128"/>
            </a:defRPr>
          </a:pPr>
          <a:endParaRPr lang="ja-JP"/>
        </a:p>
      </c:txPr>
    </c:title>
    <c:autoTitleDeleted val="0"/>
    <c:plotArea>
      <c:layout/>
      <c:barChart>
        <c:barDir val="bar"/>
        <c:grouping val="clustered"/>
        <c:varyColors val="0"/>
        <c:ser>
          <c:idx val="0"/>
          <c:order val="0"/>
          <c:tx>
            <c:strRef>
              <c:f>Sheet1!$D$6</c:f>
              <c:strCache>
                <c:ptCount val="1"/>
                <c:pt idx="0">
                  <c:v>クラウド</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5C79-419D-90E5-90CE3E5505BA}"/>
              </c:ext>
            </c:extLst>
          </c:dPt>
          <c:dPt>
            <c:idx val="2"/>
            <c:invertIfNegative val="0"/>
            <c:bubble3D val="0"/>
            <c:spPr>
              <a:solidFill>
                <a:srgbClr val="FFC000"/>
              </a:solidFill>
              <a:ln>
                <a:noFill/>
              </a:ln>
              <a:effectLst/>
            </c:spPr>
            <c:extLst>
              <c:ext xmlns:c16="http://schemas.microsoft.com/office/drawing/2014/chart" uri="{C3380CC4-5D6E-409C-BE32-E72D297353CC}">
                <c16:uniqueId val="{00000003-5C79-419D-90E5-90CE3E5505BA}"/>
              </c:ext>
            </c:extLst>
          </c:dPt>
          <c:val>
            <c:numRef>
              <c:f>Sheet1!$D$7:$D$9</c:f>
              <c:numCache>
                <c:formatCode>General</c:formatCode>
                <c:ptCount val="3"/>
                <c:pt idx="0">
                  <c:v>8</c:v>
                </c:pt>
                <c:pt idx="1">
                  <c:v>6</c:v>
                </c:pt>
                <c:pt idx="2">
                  <c:v>3</c:v>
                </c:pt>
              </c:numCache>
            </c:numRef>
          </c:val>
          <c:extLst>
            <c:ext xmlns:c16="http://schemas.microsoft.com/office/drawing/2014/chart" uri="{C3380CC4-5D6E-409C-BE32-E72D297353CC}">
              <c16:uniqueId val="{00000004-5C79-419D-90E5-90CE3E5505BA}"/>
            </c:ext>
          </c:extLst>
        </c:ser>
        <c:ser>
          <c:idx val="1"/>
          <c:order val="1"/>
          <c:tx>
            <c:strRef>
              <c:f>Sheet1!$E$6</c:f>
              <c:strCache>
                <c:ptCount val="1"/>
                <c:pt idx="0">
                  <c:v>オンプレ</c:v>
                </c:pt>
              </c:strCache>
            </c:strRef>
          </c:tx>
          <c:spPr>
            <a:solidFill>
              <a:srgbClr val="FF0000"/>
            </a:solidFill>
            <a:ln>
              <a:noFill/>
            </a:ln>
            <a:effectLst/>
          </c:spPr>
          <c:invertIfNegative val="0"/>
          <c:dPt>
            <c:idx val="2"/>
            <c:invertIfNegative val="0"/>
            <c:bubble3D val="0"/>
            <c:spPr>
              <a:solidFill>
                <a:srgbClr val="00B050"/>
              </a:solidFill>
              <a:ln>
                <a:noFill/>
              </a:ln>
              <a:effectLst/>
            </c:spPr>
            <c:extLst>
              <c:ext xmlns:c16="http://schemas.microsoft.com/office/drawing/2014/chart" uri="{C3380CC4-5D6E-409C-BE32-E72D297353CC}">
                <c16:uniqueId val="{00000006-5C79-419D-90E5-90CE3E5505BA}"/>
              </c:ext>
            </c:extLst>
          </c:dPt>
          <c:val>
            <c:numRef>
              <c:f>Sheet1!$E$7:$E$9</c:f>
              <c:numCache>
                <c:formatCode>General</c:formatCode>
                <c:ptCount val="3"/>
                <c:pt idx="0">
                  <c:v>28</c:v>
                </c:pt>
                <c:pt idx="1">
                  <c:v>17</c:v>
                </c:pt>
                <c:pt idx="2">
                  <c:v>8</c:v>
                </c:pt>
              </c:numCache>
            </c:numRef>
          </c:val>
          <c:extLst>
            <c:ext xmlns:c16="http://schemas.microsoft.com/office/drawing/2014/chart" uri="{C3380CC4-5D6E-409C-BE32-E72D297353CC}">
              <c16:uniqueId val="{00000007-5C79-419D-90E5-90CE3E5505BA}"/>
            </c:ext>
          </c:extLst>
        </c:ser>
        <c:ser>
          <c:idx val="2"/>
          <c:order val="2"/>
          <c:tx>
            <c:strRef>
              <c:f>Sheet1!$F$6</c:f>
              <c:strCache>
                <c:ptCount val="1"/>
                <c:pt idx="0">
                  <c:v>Total Collaboration</c:v>
                </c:pt>
              </c:strCache>
            </c:strRef>
          </c:tx>
          <c:spPr>
            <a:solidFill>
              <a:schemeClr val="accent3"/>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9-5C79-419D-90E5-90CE3E5505BA}"/>
              </c:ext>
            </c:extLst>
          </c:dPt>
          <c:dPt>
            <c:idx val="1"/>
            <c:invertIfNegative val="0"/>
            <c:bubble3D val="0"/>
            <c:spPr>
              <a:solidFill>
                <a:srgbClr val="00B050"/>
              </a:solidFill>
              <a:ln>
                <a:noFill/>
              </a:ln>
              <a:effectLst/>
            </c:spPr>
            <c:extLst>
              <c:ext xmlns:c16="http://schemas.microsoft.com/office/drawing/2014/chart" uri="{C3380CC4-5D6E-409C-BE32-E72D297353CC}">
                <c16:uniqueId val="{0000000B-5C79-419D-90E5-90CE3E5505BA}"/>
              </c:ext>
            </c:extLst>
          </c:dPt>
          <c:dPt>
            <c:idx val="2"/>
            <c:invertIfNegative val="0"/>
            <c:bubble3D val="0"/>
            <c:spPr>
              <a:solidFill>
                <a:srgbClr val="FF0000"/>
              </a:solidFill>
              <a:ln>
                <a:noFill/>
              </a:ln>
              <a:effectLst/>
            </c:spPr>
            <c:extLst>
              <c:ext xmlns:c16="http://schemas.microsoft.com/office/drawing/2014/chart" uri="{C3380CC4-5D6E-409C-BE32-E72D297353CC}">
                <c16:uniqueId val="{0000000D-5C79-419D-90E5-90CE3E5505BA}"/>
              </c:ext>
            </c:extLst>
          </c:dPt>
          <c:val>
            <c:numRef>
              <c:f>Sheet1!$F$7:$F$9</c:f>
              <c:numCache>
                <c:formatCode>General</c:formatCode>
                <c:ptCount val="3"/>
                <c:pt idx="0">
                  <c:v>16</c:v>
                </c:pt>
                <c:pt idx="1">
                  <c:v>13</c:v>
                </c:pt>
                <c:pt idx="2">
                  <c:v>4</c:v>
                </c:pt>
              </c:numCache>
            </c:numRef>
          </c:val>
          <c:extLst>
            <c:ext xmlns:c16="http://schemas.microsoft.com/office/drawing/2014/chart" uri="{C3380CC4-5D6E-409C-BE32-E72D297353CC}">
              <c16:uniqueId val="{0000000E-5C79-419D-90E5-90CE3E5505BA}"/>
            </c:ext>
          </c:extLst>
        </c:ser>
        <c:dLbls>
          <c:showLegendKey val="0"/>
          <c:showVal val="0"/>
          <c:showCatName val="0"/>
          <c:showSerName val="0"/>
          <c:showPercent val="0"/>
          <c:showBubbleSize val="0"/>
        </c:dLbls>
        <c:gapWidth val="182"/>
        <c:axId val="181010432"/>
        <c:axId val="181011968"/>
      </c:barChart>
      <c:catAx>
        <c:axId val="181010432"/>
        <c:scaling>
          <c:orientation val="minMax"/>
        </c:scaling>
        <c:delete val="1"/>
        <c:axPos val="l"/>
        <c:numFmt formatCode="General" sourceLinked="1"/>
        <c:majorTickMark val="none"/>
        <c:minorTickMark val="none"/>
        <c:tickLblPos val="nextTo"/>
        <c:crossAx val="181011968"/>
        <c:crosses val="autoZero"/>
        <c:auto val="1"/>
        <c:lblAlgn val="ctr"/>
        <c:lblOffset val="100"/>
        <c:noMultiLvlLbl val="0"/>
      </c:catAx>
      <c:valAx>
        <c:axId val="181011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18101043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DBC382-9F94-4407-A559-B5DFFA34FEE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70FEB02-8182-442D-BDD3-F50D3E14046E}">
      <dgm:prSet phldrT="[Text]" custT="1"/>
      <dgm:spPr>
        <a:solidFill>
          <a:srgbClr val="118CD1"/>
        </a:solidFill>
      </dgm:spPr>
      <dgm:t>
        <a:bodyPr/>
        <a:lstStyle/>
        <a:p>
          <a:r>
            <a:rPr lang="ja-JP" altLang="en-US" sz="2000" dirty="0" smtClean="0">
              <a:solidFill>
                <a:schemeClr val="bg2">
                  <a:lumMod val="20000"/>
                  <a:lumOff val="80000"/>
                </a:schemeClr>
              </a:solidFill>
              <a:latin typeface="MS PGothic" charset="-128"/>
              <a:ea typeface="MS PGothic" charset="-128"/>
              <a:cs typeface="MS PGothic" charset="-128"/>
            </a:rPr>
            <a:t>インスタント メッセージ</a:t>
          </a:r>
          <a:endParaRPr lang="en-US" sz="2000" dirty="0">
            <a:solidFill>
              <a:schemeClr val="bg2">
                <a:lumMod val="20000"/>
                <a:lumOff val="80000"/>
              </a:schemeClr>
            </a:solidFill>
            <a:latin typeface="MS PGothic" charset="-128"/>
            <a:ea typeface="MS PGothic" charset="-128"/>
            <a:cs typeface="MS PGothic" charset="-128"/>
          </a:endParaRPr>
        </a:p>
      </dgm:t>
    </dgm:pt>
    <dgm:pt modelId="{2A46699E-8EAD-485D-9BB5-F32C361A9AD6}" type="parTrans" cxnId="{4001B849-E2F0-4654-A91B-629889602EFD}">
      <dgm:prSet/>
      <dgm:spPr/>
      <dgm:t>
        <a:bodyPr/>
        <a:lstStyle/>
        <a:p>
          <a:endParaRPr lang="en-US" sz="1400">
            <a:solidFill>
              <a:schemeClr val="bg2"/>
            </a:solidFill>
            <a:latin typeface="MS PGothic" charset="-128"/>
            <a:ea typeface="MS PGothic" charset="-128"/>
            <a:cs typeface="MS PGothic" charset="-128"/>
          </a:endParaRPr>
        </a:p>
      </dgm:t>
    </dgm:pt>
    <dgm:pt modelId="{A71C38E6-30DA-4119-9AD9-8ED198B1AAB4}" type="sibTrans" cxnId="{4001B849-E2F0-4654-A91B-629889602EFD}">
      <dgm:prSet/>
      <dgm:spPr/>
      <dgm:t>
        <a:bodyPr/>
        <a:lstStyle/>
        <a:p>
          <a:endParaRPr lang="en-US" sz="1400">
            <a:solidFill>
              <a:schemeClr val="bg2"/>
            </a:solidFill>
            <a:latin typeface="MS PGothic" charset="-128"/>
            <a:ea typeface="MS PGothic" charset="-128"/>
            <a:cs typeface="MS PGothic" charset="-128"/>
          </a:endParaRPr>
        </a:p>
      </dgm:t>
    </dgm:pt>
    <dgm:pt modelId="{28840335-B249-4BAE-B4AE-A981A5E6D981}">
      <dgm:prSet phldrT="[Text]" custT="1"/>
      <dgm:spPr>
        <a:solidFill>
          <a:schemeClr val="accent2">
            <a:alpha val="90000"/>
          </a:schemeClr>
        </a:solidFill>
        <a:ln>
          <a:solidFill>
            <a:schemeClr val="accent4">
              <a:alpha val="90000"/>
            </a:schemeClr>
          </a:solidFill>
        </a:ln>
      </dgm:spPr>
      <dgm:t>
        <a:bodyPr/>
        <a:lstStyle/>
        <a:p>
          <a:r>
            <a:rPr lang="ja-JP" altLang="en-US" sz="2000" dirty="0" smtClean="0">
              <a:solidFill>
                <a:srgbClr val="335FFA"/>
              </a:solidFill>
              <a:latin typeface="MS PGothic" charset="-128"/>
              <a:ea typeface="MS PGothic" charset="-128"/>
              <a:cs typeface="MS PGothic" charset="-128"/>
            </a:rPr>
            <a:t>ビジネス メッセージ</a:t>
          </a:r>
          <a:endParaRPr lang="en-US" sz="2000" dirty="0">
            <a:solidFill>
              <a:srgbClr val="335FFA"/>
            </a:solidFill>
            <a:latin typeface="MS PGothic" charset="-128"/>
            <a:ea typeface="MS PGothic" charset="-128"/>
            <a:cs typeface="MS PGothic" charset="-128"/>
          </a:endParaRPr>
        </a:p>
      </dgm:t>
    </dgm:pt>
    <dgm:pt modelId="{519429D0-E91A-454A-9754-CF79C939E32C}" type="parTrans" cxnId="{27DF1318-3DB7-4EEC-9FD8-9F980168324F}">
      <dgm:prSet/>
      <dgm:spPr/>
      <dgm:t>
        <a:bodyPr/>
        <a:lstStyle/>
        <a:p>
          <a:endParaRPr lang="en-US" sz="1400">
            <a:solidFill>
              <a:schemeClr val="bg2"/>
            </a:solidFill>
            <a:latin typeface="MS PGothic" charset="-128"/>
            <a:ea typeface="MS PGothic" charset="-128"/>
            <a:cs typeface="MS PGothic" charset="-128"/>
          </a:endParaRPr>
        </a:p>
      </dgm:t>
    </dgm:pt>
    <dgm:pt modelId="{5FC5AB40-A35C-4A57-B860-1D9CB747DA48}" type="sibTrans" cxnId="{27DF1318-3DB7-4EEC-9FD8-9F980168324F}">
      <dgm:prSet/>
      <dgm:spPr/>
      <dgm:t>
        <a:bodyPr/>
        <a:lstStyle/>
        <a:p>
          <a:endParaRPr lang="en-US" sz="1400">
            <a:solidFill>
              <a:schemeClr val="bg2"/>
            </a:solidFill>
            <a:latin typeface="MS PGothic" charset="-128"/>
            <a:ea typeface="MS PGothic" charset="-128"/>
            <a:cs typeface="MS PGothic" charset="-128"/>
          </a:endParaRPr>
        </a:p>
      </dgm:t>
    </dgm:pt>
    <dgm:pt modelId="{228C8A3A-97A6-41EF-9EDC-61C9256E0AF7}" type="pres">
      <dgm:prSet presAssocID="{07DBC382-9F94-4407-A559-B5DFFA34FEE4}" presName="Name0" presStyleCnt="0">
        <dgm:presLayoutVars>
          <dgm:chPref val="3"/>
          <dgm:dir/>
          <dgm:animLvl val="lvl"/>
          <dgm:resizeHandles/>
        </dgm:presLayoutVars>
      </dgm:prSet>
      <dgm:spPr/>
      <dgm:t>
        <a:bodyPr/>
        <a:lstStyle/>
        <a:p>
          <a:endParaRPr lang="en-US"/>
        </a:p>
      </dgm:t>
    </dgm:pt>
    <dgm:pt modelId="{EE11A334-3EE0-4378-9786-2C52C9EB33A3}" type="pres">
      <dgm:prSet presAssocID="{970FEB02-8182-442D-BDD3-F50D3E14046E}" presName="horFlow" presStyleCnt="0"/>
      <dgm:spPr/>
    </dgm:pt>
    <dgm:pt modelId="{1FDB2B35-27A0-48AE-9E53-D619DA984CC6}" type="pres">
      <dgm:prSet presAssocID="{970FEB02-8182-442D-BDD3-F50D3E14046E}" presName="bigChev" presStyleLbl="node1" presStyleIdx="0" presStyleCnt="1" custScaleX="254138" custScaleY="89345"/>
      <dgm:spPr/>
      <dgm:t>
        <a:bodyPr/>
        <a:lstStyle/>
        <a:p>
          <a:endParaRPr lang="en-US"/>
        </a:p>
      </dgm:t>
    </dgm:pt>
    <dgm:pt modelId="{25C465B8-ED28-471F-93EB-65A2525EF944}" type="pres">
      <dgm:prSet presAssocID="{519429D0-E91A-454A-9754-CF79C939E32C}" presName="parTrans" presStyleCnt="0"/>
      <dgm:spPr/>
    </dgm:pt>
    <dgm:pt modelId="{E06F2BCC-7CD5-4526-8B71-2FC7CA8CD1D7}" type="pres">
      <dgm:prSet presAssocID="{28840335-B249-4BAE-B4AE-A981A5E6D981}" presName="node" presStyleLbl="alignAccFollowNode1" presStyleIdx="0" presStyleCnt="1" custScaleX="267688">
        <dgm:presLayoutVars>
          <dgm:bulletEnabled val="1"/>
        </dgm:presLayoutVars>
      </dgm:prSet>
      <dgm:spPr/>
      <dgm:t>
        <a:bodyPr/>
        <a:lstStyle/>
        <a:p>
          <a:endParaRPr lang="en-US"/>
        </a:p>
      </dgm:t>
    </dgm:pt>
  </dgm:ptLst>
  <dgm:cxnLst>
    <dgm:cxn modelId="{4001B849-E2F0-4654-A91B-629889602EFD}" srcId="{07DBC382-9F94-4407-A559-B5DFFA34FEE4}" destId="{970FEB02-8182-442D-BDD3-F50D3E14046E}" srcOrd="0" destOrd="0" parTransId="{2A46699E-8EAD-485D-9BB5-F32C361A9AD6}" sibTransId="{A71C38E6-30DA-4119-9AD9-8ED198B1AAB4}"/>
    <dgm:cxn modelId="{3783751B-3BCC-874E-AC59-D0F520EB98A4}" type="presOf" srcId="{07DBC382-9F94-4407-A559-B5DFFA34FEE4}" destId="{228C8A3A-97A6-41EF-9EDC-61C9256E0AF7}" srcOrd="0" destOrd="0" presId="urn:microsoft.com/office/officeart/2005/8/layout/lProcess3"/>
    <dgm:cxn modelId="{5AFCA8A2-2796-A542-A710-8451110B007B}" type="presOf" srcId="{28840335-B249-4BAE-B4AE-A981A5E6D981}" destId="{E06F2BCC-7CD5-4526-8B71-2FC7CA8CD1D7}" srcOrd="0" destOrd="0" presId="urn:microsoft.com/office/officeart/2005/8/layout/lProcess3"/>
    <dgm:cxn modelId="{E1B79234-BE81-D34D-9E61-D215C9EE2F52}" type="presOf" srcId="{970FEB02-8182-442D-BDD3-F50D3E14046E}" destId="{1FDB2B35-27A0-48AE-9E53-D619DA984CC6}" srcOrd="0" destOrd="0" presId="urn:microsoft.com/office/officeart/2005/8/layout/lProcess3"/>
    <dgm:cxn modelId="{27DF1318-3DB7-4EEC-9FD8-9F980168324F}" srcId="{970FEB02-8182-442D-BDD3-F50D3E14046E}" destId="{28840335-B249-4BAE-B4AE-A981A5E6D981}" srcOrd="0" destOrd="0" parTransId="{519429D0-E91A-454A-9754-CF79C939E32C}" sibTransId="{5FC5AB40-A35C-4A57-B860-1D9CB747DA48}"/>
    <dgm:cxn modelId="{0CA7746A-DC9A-1B4C-ABE1-59295E5810F7}" type="presParOf" srcId="{228C8A3A-97A6-41EF-9EDC-61C9256E0AF7}" destId="{EE11A334-3EE0-4378-9786-2C52C9EB33A3}" srcOrd="0" destOrd="0" presId="urn:microsoft.com/office/officeart/2005/8/layout/lProcess3"/>
    <dgm:cxn modelId="{BFE826FE-99AF-D348-9672-C138825B5FAD}" type="presParOf" srcId="{EE11A334-3EE0-4378-9786-2C52C9EB33A3}" destId="{1FDB2B35-27A0-48AE-9E53-D619DA984CC6}" srcOrd="0" destOrd="0" presId="urn:microsoft.com/office/officeart/2005/8/layout/lProcess3"/>
    <dgm:cxn modelId="{55E938B7-F7EA-F840-8D0C-9AF6130805B7}" type="presParOf" srcId="{EE11A334-3EE0-4378-9786-2C52C9EB33A3}" destId="{25C465B8-ED28-471F-93EB-65A2525EF944}" srcOrd="1" destOrd="0" presId="urn:microsoft.com/office/officeart/2005/8/layout/lProcess3"/>
    <dgm:cxn modelId="{29425774-20EE-8741-89A1-EBBF47F82397}" type="presParOf" srcId="{EE11A334-3EE0-4378-9786-2C52C9EB33A3}" destId="{E06F2BCC-7CD5-4526-8B71-2FC7CA8CD1D7}"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B2B35-27A0-48AE-9E53-D619DA984CC6}">
      <dsp:nvSpPr>
        <dsp:cNvPr id="0" name=""/>
        <dsp:cNvSpPr/>
      </dsp:nvSpPr>
      <dsp:spPr>
        <a:xfrm>
          <a:off x="268" y="17466"/>
          <a:ext cx="4638834" cy="652333"/>
        </a:xfrm>
        <a:prstGeom prst="chevron">
          <a:avLst/>
        </a:prstGeom>
        <a:solidFill>
          <a:srgbClr val="118CD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ja-JP" altLang="en-US" sz="2000" kern="1200" dirty="0" smtClean="0">
              <a:solidFill>
                <a:schemeClr val="bg2">
                  <a:lumMod val="20000"/>
                  <a:lumOff val="80000"/>
                </a:schemeClr>
              </a:solidFill>
              <a:latin typeface="MS PGothic" charset="-128"/>
              <a:ea typeface="MS PGothic" charset="-128"/>
              <a:cs typeface="MS PGothic" charset="-128"/>
            </a:rPr>
            <a:t>インスタント メッセージ</a:t>
          </a:r>
          <a:endParaRPr lang="en-US" sz="2000" kern="1200" dirty="0">
            <a:solidFill>
              <a:schemeClr val="bg2">
                <a:lumMod val="20000"/>
                <a:lumOff val="80000"/>
              </a:schemeClr>
            </a:solidFill>
            <a:latin typeface="MS PGothic" charset="-128"/>
            <a:ea typeface="MS PGothic" charset="-128"/>
            <a:cs typeface="MS PGothic" charset="-128"/>
          </a:endParaRPr>
        </a:p>
      </dsp:txBody>
      <dsp:txXfrm>
        <a:off x="326435" y="17466"/>
        <a:ext cx="3986501" cy="652333"/>
      </dsp:txXfrm>
    </dsp:sp>
    <dsp:sp modelId="{E06F2BCC-7CD5-4526-8B71-2FC7CA8CD1D7}">
      <dsp:nvSpPr>
        <dsp:cNvPr id="0" name=""/>
        <dsp:cNvSpPr/>
      </dsp:nvSpPr>
      <dsp:spPr>
        <a:xfrm>
          <a:off x="4401811" y="40629"/>
          <a:ext cx="4055517" cy="606006"/>
        </a:xfrm>
        <a:prstGeom prst="chevron">
          <a:avLst/>
        </a:prstGeom>
        <a:solidFill>
          <a:schemeClr val="accent2">
            <a:alpha val="90000"/>
          </a:schemeClr>
        </a:solidFill>
        <a:ln w="25400" cap="flat" cmpd="sng" algn="ctr">
          <a:solidFill>
            <a:schemeClr val="accent4">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ja-JP" altLang="en-US" sz="2000" kern="1200" dirty="0" smtClean="0">
              <a:solidFill>
                <a:srgbClr val="335FFA"/>
              </a:solidFill>
              <a:latin typeface="MS PGothic" charset="-128"/>
              <a:ea typeface="MS PGothic" charset="-128"/>
              <a:cs typeface="MS PGothic" charset="-128"/>
            </a:rPr>
            <a:t>ビジネス メッセージ</a:t>
          </a:r>
          <a:endParaRPr lang="en-US" sz="2000" kern="1200" dirty="0">
            <a:solidFill>
              <a:srgbClr val="335FFA"/>
            </a:solidFill>
            <a:latin typeface="MS PGothic" charset="-128"/>
            <a:ea typeface="MS PGothic" charset="-128"/>
            <a:cs typeface="MS PGothic" charset="-128"/>
          </a:endParaRPr>
        </a:p>
      </dsp:txBody>
      <dsp:txXfrm>
        <a:off x="4704814" y="40629"/>
        <a:ext cx="3449511" cy="60600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0.04809</cdr:x>
      <cdr:y>0.20237</cdr:y>
    </cdr:from>
    <cdr:to>
      <cdr:x>0.43393</cdr:x>
      <cdr:y>0.35679</cdr:y>
    </cdr:to>
    <cdr:sp macro="" textlink="">
      <cdr:nvSpPr>
        <cdr:cNvPr id="2" name="正方形/長方形 1"/>
        <cdr:cNvSpPr/>
      </cdr:nvSpPr>
      <cdr:spPr bwMode="auto">
        <a:xfrm xmlns:a="http://schemas.openxmlformats.org/drawingml/2006/main">
          <a:off x="201856" y="618510"/>
          <a:ext cx="1619488" cy="471956"/>
        </a:xfrm>
        <a:prstGeom xmlns:a="http://schemas.openxmlformats.org/drawingml/2006/main" prst="rect">
          <a:avLst/>
        </a:prstGeom>
        <a:solidFill xmlns:a="http://schemas.openxmlformats.org/drawingml/2006/main">
          <a:schemeClr val="bg2">
            <a:alpha val="52000"/>
          </a:schemeClr>
        </a:solidFill>
        <a:ln xmlns:a="http://schemas.openxmlformats.org/drawingml/2006/main" w="12700" cap="flat" cmpd="sng" algn="ctr">
          <a:noFill/>
          <a:prstDash val="solid"/>
        </a:ln>
        <a:effectLst xmlns:a="http://schemas.openxmlformats.org/drawingml/2006/main"/>
        <a:ex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0" tIns="0" rIns="0" bIns="0" rtlCol="0" anchor="ctr" anchorCtr="0"/>
        <a:lstStyle xmlns:a="http://schemas.openxmlformats.org/drawingml/2006/main">
          <a:defPPr>
            <a:defRPr lang="en-US"/>
          </a:defPPr>
          <a:lvl1pPr algn="l" defTabSz="457189" rtl="0" fontAlgn="base">
            <a:spcBef>
              <a:spcPct val="0"/>
            </a:spcBef>
            <a:spcAft>
              <a:spcPct val="0"/>
            </a:spcAft>
            <a:defRPr kern="1200">
              <a:solidFill>
                <a:schemeClr val="lt1"/>
              </a:solidFill>
              <a:latin typeface="+mn-lt"/>
              <a:ea typeface="+mn-ea"/>
              <a:cs typeface="+mn-cs"/>
            </a:defRPr>
          </a:lvl1pPr>
          <a:lvl2pPr marL="457189" algn="l" defTabSz="457189" rtl="0" fontAlgn="base">
            <a:spcBef>
              <a:spcPct val="0"/>
            </a:spcBef>
            <a:spcAft>
              <a:spcPct val="0"/>
            </a:spcAft>
            <a:defRPr kern="1200">
              <a:solidFill>
                <a:schemeClr val="lt1"/>
              </a:solidFill>
              <a:latin typeface="+mn-lt"/>
              <a:ea typeface="+mn-ea"/>
              <a:cs typeface="+mn-cs"/>
            </a:defRPr>
          </a:lvl2pPr>
          <a:lvl3pPr marL="914378" algn="l" defTabSz="457189" rtl="0" fontAlgn="base">
            <a:spcBef>
              <a:spcPct val="0"/>
            </a:spcBef>
            <a:spcAft>
              <a:spcPct val="0"/>
            </a:spcAft>
            <a:defRPr kern="1200">
              <a:solidFill>
                <a:schemeClr val="lt1"/>
              </a:solidFill>
              <a:latin typeface="+mn-lt"/>
              <a:ea typeface="+mn-ea"/>
              <a:cs typeface="+mn-cs"/>
            </a:defRPr>
          </a:lvl3pPr>
          <a:lvl4pPr marL="1371566" algn="l" defTabSz="457189" rtl="0" fontAlgn="base">
            <a:spcBef>
              <a:spcPct val="0"/>
            </a:spcBef>
            <a:spcAft>
              <a:spcPct val="0"/>
            </a:spcAft>
            <a:defRPr kern="1200">
              <a:solidFill>
                <a:schemeClr val="lt1"/>
              </a:solidFill>
              <a:latin typeface="+mn-lt"/>
              <a:ea typeface="+mn-ea"/>
              <a:cs typeface="+mn-cs"/>
            </a:defRPr>
          </a:lvl4pPr>
          <a:lvl5pPr marL="1828754" algn="l" defTabSz="457189" rtl="0" fontAlgn="base">
            <a:spcBef>
              <a:spcPct val="0"/>
            </a:spcBef>
            <a:spcAft>
              <a:spcPct val="0"/>
            </a:spcAft>
            <a:defRPr kern="1200">
              <a:solidFill>
                <a:schemeClr val="lt1"/>
              </a:solidFill>
              <a:latin typeface="+mn-lt"/>
              <a:ea typeface="+mn-ea"/>
              <a:cs typeface="+mn-cs"/>
            </a:defRPr>
          </a:lvl5pPr>
          <a:lvl6pPr marL="2285943" algn="l" defTabSz="457189" rtl="0" eaLnBrk="1" latinLnBrk="0" hangingPunct="1">
            <a:defRPr kern="1200">
              <a:solidFill>
                <a:schemeClr val="lt1"/>
              </a:solidFill>
              <a:latin typeface="+mn-lt"/>
              <a:ea typeface="+mn-ea"/>
              <a:cs typeface="+mn-cs"/>
            </a:defRPr>
          </a:lvl6pPr>
          <a:lvl7pPr marL="2743132" algn="l" defTabSz="457189" rtl="0" eaLnBrk="1" latinLnBrk="0" hangingPunct="1">
            <a:defRPr kern="1200">
              <a:solidFill>
                <a:schemeClr val="lt1"/>
              </a:solidFill>
              <a:latin typeface="+mn-lt"/>
              <a:ea typeface="+mn-ea"/>
              <a:cs typeface="+mn-cs"/>
            </a:defRPr>
          </a:lvl7pPr>
          <a:lvl8pPr marL="3200320" algn="l" defTabSz="457189" rtl="0" eaLnBrk="1" latinLnBrk="0" hangingPunct="1">
            <a:defRPr kern="1200">
              <a:solidFill>
                <a:schemeClr val="lt1"/>
              </a:solidFill>
              <a:latin typeface="+mn-lt"/>
              <a:ea typeface="+mn-ea"/>
              <a:cs typeface="+mn-cs"/>
            </a:defRPr>
          </a:lvl8pPr>
          <a:lvl9pPr marL="3657509" algn="l" defTabSz="457189" rtl="0" eaLnBrk="1" latinLnBrk="0" hangingPunct="1">
            <a:defRPr kern="1200">
              <a:solidFill>
                <a:schemeClr val="lt1"/>
              </a:solidFill>
              <a:latin typeface="+mn-lt"/>
              <a:ea typeface="+mn-ea"/>
              <a:cs typeface="+mn-cs"/>
            </a:defRPr>
          </a:lvl9pPr>
        </a:lstStyle>
        <a:p xmlns:a="http://schemas.openxmlformats.org/drawingml/2006/main">
          <a:r>
            <a:rPr lang="ja-JP" altLang="en-US" sz="1200" dirty="0">
              <a:solidFill>
                <a:schemeClr val="tx1">
                  <a:lumMod val="50000"/>
                </a:schemeClr>
              </a:solidFill>
              <a:latin typeface="MS PGothic" charset="-128"/>
              <a:ea typeface="MS PGothic" charset="-128"/>
              <a:cs typeface="MS PGothic" charset="-128"/>
              <a:sym typeface="+mn-lt"/>
            </a:rPr>
            <a:t>変革へのニーズ</a:t>
          </a:r>
          <a:r>
            <a:rPr lang="ja-JP" altLang="en-US" sz="1200" dirty="0" smtClean="0">
              <a:solidFill>
                <a:schemeClr val="tx1">
                  <a:lumMod val="50000"/>
                </a:schemeClr>
              </a:solidFill>
              <a:latin typeface="MS PGothic" charset="-128"/>
              <a:ea typeface="MS PGothic" charset="-128"/>
              <a:cs typeface="MS PGothic" charset="-128"/>
              <a:sym typeface="+mn-lt"/>
            </a:rPr>
            <a:t>を</a:t>
          </a:r>
          <a:endParaRPr lang="en-US" altLang="ja-JP" sz="1200" dirty="0" smtClean="0">
            <a:solidFill>
              <a:schemeClr val="tx1">
                <a:lumMod val="50000"/>
              </a:schemeClr>
            </a:solidFill>
            <a:latin typeface="MS PGothic" charset="-128"/>
            <a:ea typeface="MS PGothic" charset="-128"/>
            <a:cs typeface="MS PGothic" charset="-128"/>
            <a:sym typeface="+mn-lt"/>
          </a:endParaRPr>
        </a:p>
        <a:p xmlns:a="http://schemas.openxmlformats.org/drawingml/2006/main">
          <a:r>
            <a:rPr lang="ja-JP" altLang="en-US" sz="1200" dirty="0" smtClean="0">
              <a:solidFill>
                <a:schemeClr val="tx1">
                  <a:lumMod val="50000"/>
                </a:schemeClr>
              </a:solidFill>
              <a:latin typeface="MS PGothic" charset="-128"/>
              <a:ea typeface="MS PGothic" charset="-128"/>
              <a:cs typeface="MS PGothic" charset="-128"/>
              <a:sym typeface="+mn-lt"/>
            </a:rPr>
            <a:t>感じており現在</a:t>
          </a:r>
          <a:r>
            <a:rPr lang="ja-JP" altLang="en-US" sz="1200" dirty="0">
              <a:solidFill>
                <a:schemeClr val="tx1">
                  <a:lumMod val="50000"/>
                </a:schemeClr>
              </a:solidFill>
              <a:latin typeface="MS PGothic" charset="-128"/>
              <a:ea typeface="MS PGothic" charset="-128"/>
              <a:cs typeface="MS PGothic" charset="-128"/>
              <a:sym typeface="+mn-lt"/>
            </a:rPr>
            <a:t>実施中</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6/8/2017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6/8/2017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isco.com/go/expressway"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admin.ciscospark.com/"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18</a:t>
            </a:fld>
            <a:endParaRPr lang="en-US" dirty="0"/>
          </a:p>
        </p:txBody>
      </p:sp>
    </p:spTree>
    <p:extLst>
      <p:ext uri="{BB962C8B-B14F-4D97-AF65-F5344CB8AC3E}">
        <p14:creationId xmlns:p14="http://schemas.microsoft.com/office/powerpoint/2010/main" val="312001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19</a:t>
            </a:fld>
            <a:endParaRPr lang="en-US" dirty="0"/>
          </a:p>
        </p:txBody>
      </p:sp>
    </p:spTree>
    <p:extLst>
      <p:ext uri="{BB962C8B-B14F-4D97-AF65-F5344CB8AC3E}">
        <p14:creationId xmlns:p14="http://schemas.microsoft.com/office/powerpoint/2010/main" val="554823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20</a:t>
            </a:fld>
            <a:endParaRPr lang="en-US" dirty="0"/>
          </a:p>
        </p:txBody>
      </p:sp>
    </p:spTree>
    <p:extLst>
      <p:ext uri="{BB962C8B-B14F-4D97-AF65-F5344CB8AC3E}">
        <p14:creationId xmlns:p14="http://schemas.microsoft.com/office/powerpoint/2010/main" val="176445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i="1" baseline="0" dirty="0" smtClean="0"/>
          </a:p>
        </p:txBody>
      </p:sp>
      <p:sp>
        <p:nvSpPr>
          <p:cNvPr id="4" name="Slide Number Placeholder 3"/>
          <p:cNvSpPr>
            <a:spLocks noGrp="1"/>
          </p:cNvSpPr>
          <p:nvPr>
            <p:ph type="sldNum" sz="quarter" idx="10"/>
          </p:nvPr>
        </p:nvSpPr>
        <p:spPr/>
        <p:txBody>
          <a:bodyPr/>
          <a:lstStyle/>
          <a:p>
            <a:fld id="{5CA1ED5D-55C3-45F5-92D4-6CAF262C38BC}" type="slidenum">
              <a:rPr lang="en-US" smtClean="0"/>
              <a:t>21</a:t>
            </a:fld>
            <a:endParaRPr lang="en-US"/>
          </a:p>
        </p:txBody>
      </p:sp>
    </p:spTree>
    <p:extLst>
      <p:ext uri="{BB962C8B-B14F-4D97-AF65-F5344CB8AC3E}">
        <p14:creationId xmlns:p14="http://schemas.microsoft.com/office/powerpoint/2010/main" val="725604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D509A8-67CA-4201-ACDB-06545BB22C6B}" type="slidenum">
              <a:rPr lang="en-US" smtClean="0">
                <a:solidFill>
                  <a:prstClr val="black"/>
                </a:solidFill>
              </a:rPr>
              <a:pPr/>
              <a:t>22</a:t>
            </a:fld>
            <a:endParaRPr lang="ja-JP">
              <a:solidFill>
                <a:prstClr val="black"/>
              </a:solidFill>
            </a:endParaRPr>
          </a:p>
        </p:txBody>
      </p:sp>
    </p:spTree>
    <p:extLst>
      <p:ext uri="{BB962C8B-B14F-4D97-AF65-F5344CB8AC3E}">
        <p14:creationId xmlns:p14="http://schemas.microsoft.com/office/powerpoint/2010/main" val="396252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690815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dirty="0"/>
          </a:p>
        </p:txBody>
      </p:sp>
    </p:spTree>
    <p:extLst>
      <p:ext uri="{BB962C8B-B14F-4D97-AF65-F5344CB8AC3E}">
        <p14:creationId xmlns:p14="http://schemas.microsoft.com/office/powerpoint/2010/main" val="323390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509A8-67CA-4201-ACDB-06545BB22C6B}"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18823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57982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698033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1076325"/>
            <a:ext cx="6096000" cy="3429000"/>
          </a:xfrm>
        </p:spPr>
      </p:sp>
      <p:sp>
        <p:nvSpPr>
          <p:cNvPr id="3" name="Notes Placeholder 2"/>
          <p:cNvSpPr>
            <a:spLocks noGrp="1"/>
          </p:cNvSpPr>
          <p:nvPr>
            <p:ph type="body" idx="1"/>
          </p:nvPr>
        </p:nvSpPr>
        <p:spPr/>
        <p:txBody>
          <a:bodyPr/>
          <a:lstStyle/>
          <a:p>
            <a:pPr marL="171450" indent="-171450">
              <a:defRPr/>
            </a:pPr>
            <a:endParaRPr lang="ja-JP" altLang="en-US" dirty="0"/>
          </a:p>
        </p:txBody>
      </p:sp>
    </p:spTree>
    <p:extLst>
      <p:ext uri="{BB962C8B-B14F-4D97-AF65-F5344CB8AC3E}">
        <p14:creationId xmlns:p14="http://schemas.microsoft.com/office/powerpoint/2010/main" val="248110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968528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DD509A8-67CA-4201-ACDB-06545BB22C6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771421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30</a:t>
            </a:fld>
            <a:endParaRPr lang="en-US" dirty="0"/>
          </a:p>
        </p:txBody>
      </p:sp>
    </p:spTree>
    <p:extLst>
      <p:ext uri="{BB962C8B-B14F-4D97-AF65-F5344CB8AC3E}">
        <p14:creationId xmlns:p14="http://schemas.microsoft.com/office/powerpoint/2010/main" val="3582336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1"/>
            <a:ext cx="5852160" cy="4558904"/>
          </a:xfrm>
        </p:spPr>
        <p:txBody>
          <a:bodyPr>
            <a:noAutofit/>
          </a:bodyPr>
          <a:lstStyle/>
          <a:p>
            <a:endParaRPr lang="ja-JP" altLang="en-US" sz="700" b="1" dirty="0">
              <a:latin typeface="+mn-lt"/>
              <a:ea typeface="ＭＳ Ｐゴシック" pitchFamily="50"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altLang="ja-JP" smtClean="0">
                <a:ea typeface="ＭＳ Ｐゴシック" pitchFamily="50" charset="-128"/>
              </a:rPr>
              <a:pPr>
                <a:defRPr/>
              </a:pPr>
              <a:t>31</a:t>
            </a:fld>
            <a:endParaRPr lang="ja-JP" altLang="en-US" dirty="0">
              <a:ea typeface="ＭＳ Ｐゴシック" pitchFamily="50" charset="-128"/>
            </a:endParaRPr>
          </a:p>
        </p:txBody>
      </p:sp>
    </p:spTree>
    <p:extLst>
      <p:ext uri="{BB962C8B-B14F-4D97-AF65-F5344CB8AC3E}">
        <p14:creationId xmlns:p14="http://schemas.microsoft.com/office/powerpoint/2010/main" val="1865906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33</a:t>
            </a:fld>
            <a:endParaRPr lang="en-US" dirty="0"/>
          </a:p>
        </p:txBody>
      </p:sp>
    </p:spTree>
    <p:extLst>
      <p:ext uri="{BB962C8B-B14F-4D97-AF65-F5344CB8AC3E}">
        <p14:creationId xmlns:p14="http://schemas.microsoft.com/office/powerpoint/2010/main" val="3763163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34</a:t>
            </a:fld>
            <a:endParaRPr lang="en-US" dirty="0"/>
          </a:p>
        </p:txBody>
      </p:sp>
    </p:spTree>
    <p:extLst>
      <p:ext uri="{BB962C8B-B14F-4D97-AF65-F5344CB8AC3E}">
        <p14:creationId xmlns:p14="http://schemas.microsoft.com/office/powerpoint/2010/main" val="1596008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35</a:t>
            </a:fld>
            <a:endParaRPr lang="en-US" dirty="0"/>
          </a:p>
        </p:txBody>
      </p:sp>
    </p:spTree>
    <p:extLst>
      <p:ext uri="{BB962C8B-B14F-4D97-AF65-F5344CB8AC3E}">
        <p14:creationId xmlns:p14="http://schemas.microsoft.com/office/powerpoint/2010/main" val="2718154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36</a:t>
            </a:fld>
            <a:endParaRPr lang="en-US" dirty="0"/>
          </a:p>
        </p:txBody>
      </p:sp>
    </p:spTree>
    <p:extLst>
      <p:ext uri="{BB962C8B-B14F-4D97-AF65-F5344CB8AC3E}">
        <p14:creationId xmlns:p14="http://schemas.microsoft.com/office/powerpoint/2010/main" val="4193193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ltLang="ja-JP" sz="1200"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2794533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171450" marR="0" lvl="0" indent="-171450" algn="l" defTabSz="457200" rtl="0" eaLnBrk="0" fontAlgn="base" latinLnBrk="0" hangingPunct="0">
              <a:lnSpc>
                <a:spcPct val="150000"/>
              </a:lnSpc>
              <a:spcBef>
                <a:spcPct val="30000"/>
              </a:spcBef>
              <a:spcAft>
                <a:spcPct val="0"/>
              </a:spcAft>
              <a:buClrTx/>
              <a:buSzTx/>
              <a:buFont typeface="Arial"/>
              <a:buNone/>
              <a:tabLst/>
              <a:defRPr/>
            </a:pPr>
            <a:endParaRPr lang="en-US" sz="100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dirty="0"/>
          </a:p>
        </p:txBody>
      </p:sp>
    </p:spTree>
    <p:extLst>
      <p:ext uri="{BB962C8B-B14F-4D97-AF65-F5344CB8AC3E}">
        <p14:creationId xmlns:p14="http://schemas.microsoft.com/office/powerpoint/2010/main" val="1373248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1076325"/>
            <a:ext cx="6096000" cy="3429000"/>
          </a:xfrm>
        </p:spPr>
      </p:sp>
      <p:sp>
        <p:nvSpPr>
          <p:cNvPr id="3" name="Notes Placeholder 2"/>
          <p:cNvSpPr>
            <a:spLocks noGrp="1"/>
          </p:cNvSpPr>
          <p:nvPr>
            <p:ph type="body" idx="1"/>
          </p:nvPr>
        </p:nvSpPr>
        <p:spPr/>
        <p:txBody>
          <a:bodyPr>
            <a:normAutofit/>
          </a:bodyPr>
          <a:lstStyle/>
          <a:p>
            <a:pPr marL="171450" indent="-171450"/>
            <a:endParaRPr lang="ja-JP" altLang="en-US" dirty="0"/>
          </a:p>
        </p:txBody>
      </p:sp>
    </p:spTree>
    <p:extLst>
      <p:ext uri="{BB962C8B-B14F-4D97-AF65-F5344CB8AC3E}">
        <p14:creationId xmlns:p14="http://schemas.microsoft.com/office/powerpoint/2010/main" val="4004719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2179965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5CA1ED5D-55C3-45F5-92D4-6CAF262C38BC}" type="slidenum">
              <a:rPr lang="en-US" smtClean="0"/>
              <a:t>40</a:t>
            </a:fld>
            <a:endParaRPr lang="en-US"/>
          </a:p>
        </p:txBody>
      </p:sp>
    </p:spTree>
    <p:extLst>
      <p:ext uri="{BB962C8B-B14F-4D97-AF65-F5344CB8AC3E}">
        <p14:creationId xmlns:p14="http://schemas.microsoft.com/office/powerpoint/2010/main" val="3467660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jobs that need to be done in your organization?</a:t>
            </a:r>
          </a:p>
        </p:txBody>
      </p:sp>
      <p:sp>
        <p:nvSpPr>
          <p:cNvPr id="4" name="Slide Number Placeholder 3"/>
          <p:cNvSpPr>
            <a:spLocks noGrp="1"/>
          </p:cNvSpPr>
          <p:nvPr>
            <p:ph type="sldNum" sz="quarter" idx="10"/>
          </p:nvPr>
        </p:nvSpPr>
        <p:spPr/>
        <p:txBody>
          <a:bodyPr/>
          <a:lstStyle/>
          <a:p>
            <a:fld id="{FBB449C5-4E2E-DF4A-AEAD-E7341EA1E981}" type="slidenum">
              <a:rPr lang="en-US" smtClean="0"/>
              <a:pPr/>
              <a:t>41</a:t>
            </a:fld>
            <a:endParaRPr lang="en-US"/>
          </a:p>
        </p:txBody>
      </p:sp>
    </p:spTree>
    <p:extLst>
      <p:ext uri="{BB962C8B-B14F-4D97-AF65-F5344CB8AC3E}">
        <p14:creationId xmlns:p14="http://schemas.microsoft.com/office/powerpoint/2010/main" val="869406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3619996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ja-JP" altLang="en-US" dirty="0">
              <a:latin typeface="Calibri"/>
              <a:ea typeface="ＭＳ Ｐゴシック"/>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803D3-BBA2-5A4C-8CF6-A6BB89644125}" type="slidenum">
              <a:rPr kumimoji="0" sz="1200" b="0" i="0" u="none" strike="noStrike" kern="1200" cap="none" spc="0" normalizeH="0" baseline="0" noProof="0">
                <a:ln>
                  <a:noFill/>
                </a:ln>
                <a:solidFill>
                  <a:prstClr val="black"/>
                </a:solidFill>
                <a:effectLst/>
                <a:uLnTx/>
                <a:uFillTx/>
                <a:latin typeface="Calibri" panose="020F0502020204030204"/>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ja-JP" sz="12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2715576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ja-JP" altLang="en-US" dirty="0">
              <a:latin typeface="Calibri"/>
              <a:ea typeface="ＭＳ Ｐゴシック"/>
            </a:endParaRPr>
          </a:p>
        </p:txBody>
      </p:sp>
      <p:sp>
        <p:nvSpPr>
          <p:cNvPr id="4" name="Plassholder for lysbildenummer 3"/>
          <p:cNvSpPr>
            <a:spLocks noGrp="1"/>
          </p:cNvSpPr>
          <p:nvPr>
            <p:ph type="sldNum" sz="quarter" idx="10"/>
          </p:nvPr>
        </p:nvSpPr>
        <p:spPr>
          <a:xfrm>
            <a:off x="3884613" y="8685213"/>
            <a:ext cx="2971800" cy="457200"/>
          </a:xfrm>
          <a:prstGeom prst="rect">
            <a:avLst/>
          </a:prstGeom>
        </p:spPr>
        <p:txBody>
          <a:bodyPr/>
          <a:lstStyle/>
          <a:p>
            <a:fld id="{EBA803D3-BBA2-5A4C-8CF6-A6BB89644125}" type="slidenum">
              <a:rPr>
                <a:solidFill>
                  <a:prstClr val="black"/>
                </a:solidFill>
                <a:latin typeface="Calibri"/>
                <a:ea typeface="ＭＳ Ｐゴシック"/>
                <a:cs typeface=""/>
              </a:rPr>
              <a:pPr/>
              <a:t>44</a:t>
            </a:fld>
            <a:endParaRPr lang="ja-JP">
              <a:solidFill>
                <a:prstClr val="black"/>
              </a:solidFill>
              <a:latin typeface="Calibri"/>
              <a:ea typeface="ＭＳ Ｐゴシック"/>
              <a:cs typeface=""/>
            </a:endParaRPr>
          </a:p>
        </p:txBody>
      </p:sp>
    </p:spTree>
    <p:extLst>
      <p:ext uri="{BB962C8B-B14F-4D97-AF65-F5344CB8AC3E}">
        <p14:creationId xmlns:p14="http://schemas.microsoft.com/office/powerpoint/2010/main" val="2379903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2FCB79-2C0C-F84D-A224-30C295992FCE}" type="slidenum">
              <a:rPr lang="en-US" smtClean="0">
                <a:latin typeface="Calibri"/>
                <a:ea typeface="ＭＳ Ｐゴシック"/>
              </a:rPr>
              <a:t>45</a:t>
            </a:fld>
            <a:endParaRPr lang="ja-JP">
              <a:latin typeface="Calibri"/>
              <a:ea typeface="ＭＳ Ｐゴシック"/>
            </a:endParaRPr>
          </a:p>
        </p:txBody>
      </p:sp>
    </p:spTree>
    <p:extLst>
      <p:ext uri="{BB962C8B-B14F-4D97-AF65-F5344CB8AC3E}">
        <p14:creationId xmlns:p14="http://schemas.microsoft.com/office/powerpoint/2010/main" val="1848892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2FCB79-2C0C-F84D-A224-30C295992FCE}" type="slidenum">
              <a:rPr lang="en-US" smtClean="0">
                <a:latin typeface="Calibri"/>
                <a:ea typeface="ＭＳ Ｐゴシック"/>
              </a:rPr>
              <a:t>46</a:t>
            </a:fld>
            <a:endParaRPr lang="ja-JP">
              <a:latin typeface="Calibri"/>
              <a:ea typeface="ＭＳ Ｐゴシック"/>
            </a:endParaRPr>
          </a:p>
        </p:txBody>
      </p:sp>
    </p:spTree>
    <p:extLst>
      <p:ext uri="{BB962C8B-B14F-4D97-AF65-F5344CB8AC3E}">
        <p14:creationId xmlns:p14="http://schemas.microsoft.com/office/powerpoint/2010/main" val="3153466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2FCB79-2C0C-F84D-A224-30C295992FCE}" type="slidenum">
              <a:rPr lang="en-US" smtClean="0">
                <a:latin typeface="Calibri"/>
                <a:ea typeface="ＭＳ Ｐゴシック"/>
              </a:rPr>
              <a:t>47</a:t>
            </a:fld>
            <a:endParaRPr lang="ja-JP">
              <a:latin typeface="Calibri"/>
              <a:ea typeface="ＭＳ Ｐゴシック"/>
            </a:endParaRPr>
          </a:p>
        </p:txBody>
      </p:sp>
    </p:spTree>
    <p:extLst>
      <p:ext uri="{BB962C8B-B14F-4D97-AF65-F5344CB8AC3E}">
        <p14:creationId xmlns:p14="http://schemas.microsoft.com/office/powerpoint/2010/main" val="296695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ja-JP" altLang="en-US" sz="1200" dirty="0">
              <a:latin typeface="Calibri"/>
              <a:ea typeface="ＭＳ Ｐゴシック"/>
            </a:endParaRPr>
          </a:p>
        </p:txBody>
      </p:sp>
      <p:sp>
        <p:nvSpPr>
          <p:cNvPr id="2560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a:ea typeface="ＭＳ Ｐゴシック"/>
              </a:rPr>
              <a:pPr eaLnBrk="1" fontAlgn="base" hangingPunct="1">
                <a:spcBef>
                  <a:spcPct val="0"/>
                </a:spcBef>
                <a:spcAft>
                  <a:spcPct val="0"/>
                </a:spcAft>
              </a:pPr>
              <a:t>48</a:t>
            </a:fld>
            <a:endParaRPr lang="ja-JP" sz="1200">
              <a:latin typeface="Calibri"/>
              <a:ea typeface="ＭＳ Ｐゴシック"/>
            </a:endParaRPr>
          </a:p>
        </p:txBody>
      </p:sp>
    </p:spTree>
    <p:extLst>
      <p:ext uri="{BB962C8B-B14F-4D97-AF65-F5344CB8AC3E}">
        <p14:creationId xmlns:p14="http://schemas.microsoft.com/office/powerpoint/2010/main" val="229942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Folienbildplatzhalter 1"/>
          <p:cNvSpPr>
            <a:spLocks noGrp="1" noRot="1" noChangeAspec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 name="Notizenplatzhalter 2"/>
          <p:cNvSpPr>
            <a:spLocks noGrp="1"/>
          </p:cNvSpPr>
          <p:nvPr>
            <p:ph type="body" idx="1"/>
          </p:nvPr>
        </p:nvSpPr>
        <p:spPr>
          <a:xfrm>
            <a:off x="0" y="0"/>
            <a:ext cx="0" cy="0"/>
          </a:xfrm>
        </p:spPr>
        <p:txBody>
          <a:bodyPr>
            <a:normAutofit fontScale="25000" lnSpcReduction="20000"/>
          </a:bodyPr>
          <a:lstStyle/>
          <a:p>
            <a:pPr eaLnBrk="1" fontAlgn="auto" hangingPunct="1">
              <a:spcBef>
                <a:spcPct val="0"/>
              </a:spcBef>
              <a:spcAft>
                <a:spcPts val="0"/>
              </a:spcAft>
              <a:defRPr/>
            </a:pPr>
            <a:endParaRPr lang="de-DE" sz="1000" dirty="0" smtClean="0">
              <a:latin typeface="Arial" pitchFamily="34" charset="0"/>
              <a:ea typeface="ＭＳ Ｐゴシック" pitchFamily="34" charset="-128"/>
              <a:cs typeface="Arial" pitchFamily="34" charset="0"/>
            </a:endParaRPr>
          </a:p>
        </p:txBody>
      </p:sp>
      <p:sp>
        <p:nvSpPr>
          <p:cNvPr id="12291" name="Foliennummernplatzhalter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0D0FA5A-6AC1-A943-B232-D58F6F3A6FB1}" type="slidenum">
              <a:rPr lang="en-US" sz="1200">
                <a:latin typeface="Calibri" charset="0"/>
              </a:rPr>
              <a:pPr algn="r" eaLnBrk="1" hangingPunct="1"/>
              <a:t>6</a:t>
            </a:fld>
            <a:endParaRPr lang="en-US" sz="1200">
              <a:latin typeface="Calibri" charset="0"/>
            </a:endParaRPr>
          </a:p>
        </p:txBody>
      </p:sp>
    </p:spTree>
    <p:extLst>
      <p:ext uri="{BB962C8B-B14F-4D97-AF65-F5344CB8AC3E}">
        <p14:creationId xmlns:p14="http://schemas.microsoft.com/office/powerpoint/2010/main" val="14377876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342900" indent="-342900" hangingPunct="1">
              <a:spcBef>
                <a:spcPct val="0"/>
              </a:spcBef>
              <a:buFont typeface="+mj-lt"/>
              <a:buAutoNum type="arabicPeriod"/>
            </a:pPr>
            <a:r>
              <a:rPr lang="ja-JP" altLang="en-US" sz="1200" dirty="0" smtClean="0">
                <a:latin typeface="+mn-lt"/>
                <a:ea typeface="ＭＳ Ｐゴシック"/>
              </a:rPr>
              <a:t>コマンド：</a:t>
            </a:r>
            <a:r>
              <a:rPr lang="en-US" altLang="ja-JP" sz="1200" dirty="0" err="1" smtClean="0">
                <a:latin typeface="+mn-lt"/>
                <a:ea typeface="ＭＳ Ｐゴシック"/>
              </a:rPr>
              <a:t>xcommand</a:t>
            </a:r>
            <a:r>
              <a:rPr lang="en-US" altLang="ja-JP" sz="1200" dirty="0" smtClean="0">
                <a:latin typeface="+mn-lt"/>
                <a:ea typeface="ＭＳ Ｐゴシック"/>
              </a:rPr>
              <a:t> Cameras </a:t>
            </a:r>
            <a:r>
              <a:rPr lang="en-US" altLang="ja-JP" sz="1200" dirty="0" err="1" smtClean="0">
                <a:latin typeface="+mn-lt"/>
                <a:ea typeface="ＭＳ Ｐゴシック"/>
              </a:rPr>
              <a:t>SpeakerTrack</a:t>
            </a:r>
            <a:r>
              <a:rPr lang="en-US" altLang="ja-JP" sz="1200" dirty="0" smtClean="0">
                <a:latin typeface="+mn-lt"/>
                <a:ea typeface="ＭＳ Ｐゴシック"/>
              </a:rPr>
              <a:t> Diagnostics Start </a:t>
            </a:r>
            <a:r>
              <a:rPr lang="ja-JP" altLang="en-US" sz="1200" dirty="0" smtClean="0">
                <a:latin typeface="+mn-lt"/>
                <a:ea typeface="ＭＳ Ｐゴシック"/>
              </a:rPr>
              <a:t>で有効化</a:t>
            </a:r>
          </a:p>
          <a:p>
            <a:pPr marL="342900" indent="-342900" hangingPunct="1">
              <a:spcBef>
                <a:spcPct val="0"/>
              </a:spcBef>
              <a:buFont typeface="+mj-lt"/>
              <a:buAutoNum type="arabicPeriod"/>
            </a:pPr>
            <a:r>
              <a:rPr lang="en-US" altLang="ja-JP" sz="1200" dirty="0" err="1" smtClean="0">
                <a:latin typeface="+mn-lt"/>
                <a:ea typeface="ＭＳ Ｐゴシック"/>
              </a:rPr>
              <a:t>SpeakerTrack</a:t>
            </a:r>
            <a:r>
              <a:rPr lang="en-US" altLang="ja-JP" sz="1200" dirty="0" smtClean="0">
                <a:latin typeface="+mn-lt"/>
                <a:ea typeface="ＭＳ Ｐゴシック"/>
              </a:rPr>
              <a:t> </a:t>
            </a:r>
            <a:r>
              <a:rPr lang="ja-JP" altLang="en-US" sz="1200" dirty="0" smtClean="0">
                <a:latin typeface="+mn-lt"/>
                <a:ea typeface="ＭＳ Ｐゴシック"/>
              </a:rPr>
              <a:t>を有効化すると無効化：</a:t>
            </a:r>
            <a:r>
              <a:rPr lang="en-US" altLang="ja-JP" sz="1200" dirty="0" err="1" smtClean="0">
                <a:latin typeface="+mn-lt"/>
                <a:ea typeface="ＭＳ Ｐゴシック"/>
              </a:rPr>
              <a:t>xcommand</a:t>
            </a:r>
            <a:r>
              <a:rPr lang="en-US" altLang="ja-JP" sz="1200" dirty="0" smtClean="0">
                <a:latin typeface="+mn-lt"/>
                <a:ea typeface="ＭＳ Ｐゴシック"/>
              </a:rPr>
              <a:t> Cameras </a:t>
            </a:r>
            <a:r>
              <a:rPr lang="en-US" altLang="ja-JP" sz="1200" dirty="0" err="1" smtClean="0">
                <a:latin typeface="+mn-lt"/>
                <a:ea typeface="ＭＳ Ｐゴシック"/>
              </a:rPr>
              <a:t>SpeakerTrack</a:t>
            </a:r>
            <a:r>
              <a:rPr lang="en-US" altLang="ja-JP" sz="1200" dirty="0" smtClean="0">
                <a:latin typeface="+mn-lt"/>
                <a:ea typeface="ＭＳ Ｐゴシック"/>
              </a:rPr>
              <a:t> Activate</a:t>
            </a:r>
          </a:p>
          <a:p>
            <a:pPr hangingPunct="1">
              <a:spcBef>
                <a:spcPct val="0"/>
              </a:spcBef>
            </a:pPr>
            <a:endParaRPr lang="en-US" altLang="ja-JP" sz="1200" dirty="0" smtClean="0">
              <a:latin typeface="+mn-lt"/>
              <a:ea typeface="ＭＳ Ｐゴシック"/>
            </a:endParaRPr>
          </a:p>
          <a:p>
            <a:pPr hangingPunct="1">
              <a:spcBef>
                <a:spcPct val="0"/>
              </a:spcBef>
            </a:pPr>
            <a:r>
              <a:rPr lang="ja-JP" altLang="en-US" sz="1200" dirty="0" smtClean="0">
                <a:latin typeface="+mn-lt"/>
                <a:ea typeface="ＭＳ Ｐゴシック"/>
              </a:rPr>
              <a:t>診断モード パラメータの説明（前のスライドの画像参照）</a:t>
            </a:r>
          </a:p>
          <a:p>
            <a:pPr hangingPunct="1">
              <a:spcBef>
                <a:spcPct val="0"/>
              </a:spcBef>
            </a:pPr>
            <a:endParaRPr lang="ja-JP" altLang="en-US" sz="1200" dirty="0" smtClean="0">
              <a:latin typeface="+mn-lt"/>
              <a:ea typeface="ＭＳ Ｐゴシック"/>
            </a:endParaRPr>
          </a:p>
          <a:p>
            <a:pPr hangingPunct="1">
              <a:spcBef>
                <a:spcPct val="0"/>
              </a:spcBef>
            </a:pPr>
            <a:r>
              <a:rPr lang="en-US" altLang="ja-JP" sz="1200" dirty="0" smtClean="0">
                <a:latin typeface="+mn-lt"/>
                <a:ea typeface="ＭＳ Ｐゴシック"/>
              </a:rPr>
              <a:t>[</a:t>
            </a:r>
            <a:r>
              <a:rPr lang="ja-JP" altLang="en-US" sz="1200" dirty="0" smtClean="0">
                <a:latin typeface="+mn-lt"/>
                <a:ea typeface="ＭＳ Ｐゴシック"/>
              </a:rPr>
              <a:t>音声距離（</a:t>
            </a:r>
            <a:r>
              <a:rPr lang="en-US" altLang="ja-JP" sz="1200" dirty="0" smtClean="0">
                <a:latin typeface="+mn-lt"/>
                <a:ea typeface="ＭＳ Ｐゴシック"/>
              </a:rPr>
              <a:t>Audio distance</a:t>
            </a:r>
            <a:r>
              <a:rPr lang="ja-JP" altLang="en-US" sz="1200" dirty="0" smtClean="0">
                <a:latin typeface="+mn-lt"/>
                <a:ea typeface="ＭＳ Ｐゴシック"/>
              </a:rPr>
              <a:t>）</a:t>
            </a:r>
            <a:r>
              <a:rPr lang="en-US" altLang="ja-JP" sz="1200" dirty="0" smtClean="0">
                <a:latin typeface="+mn-lt"/>
                <a:ea typeface="ＭＳ Ｐゴシック"/>
              </a:rPr>
              <a:t>]</a:t>
            </a:r>
            <a:r>
              <a:rPr lang="ja-JP" altLang="en-US" sz="1200" dirty="0" smtClean="0">
                <a:latin typeface="+mn-lt"/>
                <a:ea typeface="ＭＳ Ｐゴシック"/>
              </a:rPr>
              <a:t>：</a:t>
            </a:r>
            <a:r>
              <a:rPr lang="en-US" altLang="ja-JP" sz="1200" dirty="0" smtClean="0">
                <a:latin typeface="+mn-lt"/>
                <a:ea typeface="ＭＳ Ｐゴシック"/>
              </a:rPr>
              <a:t>1.90	= </a:t>
            </a:r>
            <a:r>
              <a:rPr lang="ja-JP" altLang="en-US" sz="1200" dirty="0" smtClean="0">
                <a:latin typeface="+mn-lt"/>
                <a:ea typeface="ＭＳ Ｐゴシック"/>
              </a:rPr>
              <a:t>発言中の参加者までの距離</a:t>
            </a:r>
          </a:p>
          <a:p>
            <a:pPr marL="3228975" indent="-3228975"/>
            <a:r>
              <a:rPr lang="en-US" altLang="ja-JP" sz="1200" dirty="0" smtClean="0">
                <a:latin typeface="+mn-lt"/>
                <a:ea typeface="ＭＳ Ｐゴシック"/>
              </a:rPr>
              <a:t>[</a:t>
            </a:r>
            <a:r>
              <a:rPr lang="ja-JP" altLang="en-US" sz="1200" dirty="0" smtClean="0">
                <a:latin typeface="+mn-lt"/>
                <a:ea typeface="ＭＳ Ｐゴシック"/>
              </a:rPr>
              <a:t>音質（</a:t>
            </a:r>
            <a:r>
              <a:rPr lang="en-US" altLang="ja-JP" sz="1200" dirty="0" smtClean="0">
                <a:latin typeface="+mn-lt"/>
                <a:ea typeface="ＭＳ Ｐゴシック"/>
              </a:rPr>
              <a:t>Quality</a:t>
            </a:r>
            <a:r>
              <a:rPr lang="ja-JP" altLang="en-US" sz="1200" dirty="0" smtClean="0">
                <a:latin typeface="+mn-lt"/>
                <a:ea typeface="ＭＳ Ｐゴシック"/>
              </a:rPr>
              <a:t>）</a:t>
            </a:r>
            <a:r>
              <a:rPr lang="en-US" altLang="ja-JP" sz="1200" dirty="0" smtClean="0">
                <a:latin typeface="+mn-lt"/>
                <a:ea typeface="ＭＳ Ｐゴシック"/>
              </a:rPr>
              <a:t>]</a:t>
            </a:r>
            <a:r>
              <a:rPr lang="ja-JP" altLang="en-US" sz="1200" dirty="0" smtClean="0">
                <a:latin typeface="+mn-lt"/>
                <a:ea typeface="ＭＳ Ｐゴシック"/>
              </a:rPr>
              <a:t>：</a:t>
            </a:r>
            <a:r>
              <a:rPr lang="en-US" altLang="ja-JP" sz="1200" dirty="0" smtClean="0">
                <a:latin typeface="+mn-lt"/>
                <a:ea typeface="ＭＳ Ｐゴシック"/>
              </a:rPr>
              <a:t>0.58</a:t>
            </a:r>
            <a:r>
              <a:rPr lang="ja-JP" altLang="en-US" sz="1200" dirty="0" smtClean="0">
                <a:latin typeface="+mn-lt"/>
                <a:ea typeface="ＭＳ Ｐゴシック"/>
              </a:rPr>
              <a:t>	</a:t>
            </a:r>
            <a:r>
              <a:rPr lang="en-US" altLang="ja-JP" sz="1200" dirty="0" smtClean="0">
                <a:latin typeface="+mn-lt"/>
                <a:ea typeface="ＭＳ Ｐゴシック"/>
              </a:rPr>
              <a:t>= </a:t>
            </a:r>
            <a:r>
              <a:rPr lang="ja-JP" altLang="en-US" sz="1200" dirty="0" smtClean="0">
                <a:latin typeface="+mn-lt"/>
                <a:ea typeface="ＭＳ Ｐゴシック"/>
              </a:rPr>
              <a:t>音声三角測量方による音質インジケータ。スケールは </a:t>
            </a:r>
            <a:r>
              <a:rPr lang="en-US" altLang="ja-JP" sz="1200" dirty="0" smtClean="0">
                <a:latin typeface="+mn-lt"/>
                <a:ea typeface="ＭＳ Ｐゴシック"/>
              </a:rPr>
              <a:t/>
            </a:r>
            <a:br>
              <a:rPr lang="en-US" altLang="ja-JP" sz="1200" dirty="0" smtClean="0">
                <a:latin typeface="+mn-lt"/>
                <a:ea typeface="ＭＳ Ｐゴシック"/>
              </a:rPr>
            </a:br>
            <a:r>
              <a:rPr lang="en-US" altLang="ja-JP" sz="1200" dirty="0" smtClean="0">
                <a:latin typeface="+mn-lt"/>
                <a:ea typeface="ＭＳ Ｐゴシック"/>
              </a:rPr>
              <a:t>0.00 </a:t>
            </a:r>
            <a:r>
              <a:rPr lang="ja-JP" altLang="en-US" sz="1200" dirty="0" smtClean="0">
                <a:latin typeface="+mn-lt"/>
                <a:ea typeface="ＭＳ Ｐゴシック"/>
              </a:rPr>
              <a:t>～ </a:t>
            </a:r>
            <a:r>
              <a:rPr lang="en-US" altLang="ja-JP" sz="1200" dirty="0" smtClean="0">
                <a:latin typeface="+mn-lt"/>
                <a:ea typeface="ＭＳ Ｐゴシック"/>
              </a:rPr>
              <a:t>1.00</a:t>
            </a:r>
          </a:p>
          <a:p>
            <a:r>
              <a:rPr lang="en-US" altLang="ja-JP" sz="1200" dirty="0" smtClean="0">
                <a:latin typeface="+mn-lt"/>
                <a:ea typeface="ＭＳ Ｐゴシック"/>
              </a:rPr>
              <a:t>[</a:t>
            </a:r>
            <a:r>
              <a:rPr lang="ja-JP" altLang="en-US" sz="1200" dirty="0" smtClean="0">
                <a:latin typeface="+mn-lt"/>
                <a:ea typeface="ＭＳ Ｐゴシック"/>
              </a:rPr>
              <a:t>送信先（</a:t>
            </a:r>
            <a:r>
              <a:rPr lang="en-US" altLang="ja-JP" sz="1200" dirty="0" smtClean="0">
                <a:latin typeface="+mn-lt"/>
                <a:ea typeface="ＭＳ Ｐゴシック"/>
              </a:rPr>
              <a:t>Far end</a:t>
            </a:r>
            <a:r>
              <a:rPr lang="ja-JP" altLang="en-US" sz="1200" dirty="0" smtClean="0">
                <a:latin typeface="+mn-lt"/>
                <a:ea typeface="ＭＳ Ｐゴシック"/>
              </a:rPr>
              <a:t>）</a:t>
            </a:r>
            <a:r>
              <a:rPr lang="en-US" altLang="ja-JP" sz="1200" dirty="0" smtClean="0">
                <a:latin typeface="+mn-lt"/>
                <a:ea typeface="ＭＳ Ｐゴシック"/>
              </a:rPr>
              <a:t>]</a:t>
            </a:r>
            <a:r>
              <a:rPr lang="ja-JP" altLang="en-US" sz="1200" dirty="0" smtClean="0">
                <a:latin typeface="+mn-lt"/>
                <a:ea typeface="ＭＳ Ｐゴシック"/>
              </a:rPr>
              <a:t>：</a:t>
            </a:r>
            <a:r>
              <a:rPr lang="en-US" altLang="ja-JP" sz="1200" dirty="0" smtClean="0">
                <a:latin typeface="+mn-lt"/>
                <a:ea typeface="ＭＳ Ｐゴシック"/>
              </a:rPr>
              <a:t>0</a:t>
            </a:r>
            <a:r>
              <a:rPr lang="ja-JP" altLang="en-US" sz="1200" dirty="0" smtClean="0">
                <a:latin typeface="+mn-lt"/>
                <a:ea typeface="ＭＳ Ｐゴシック"/>
              </a:rPr>
              <a:t>				</a:t>
            </a:r>
            <a:r>
              <a:rPr lang="en-US" altLang="ja-JP" sz="1200" dirty="0" smtClean="0">
                <a:latin typeface="+mn-lt"/>
                <a:ea typeface="ＭＳ Ｐゴシック"/>
              </a:rPr>
              <a:t>= </a:t>
            </a:r>
            <a:r>
              <a:rPr lang="ja-JP" altLang="en-US" sz="1200" dirty="0" smtClean="0">
                <a:latin typeface="+mn-lt"/>
                <a:ea typeface="ＭＳ Ｐゴシック"/>
              </a:rPr>
              <a:t>送信先で発言している場合は </a:t>
            </a:r>
            <a:r>
              <a:rPr lang="en-US" altLang="ja-JP" sz="1200" dirty="0" smtClean="0">
                <a:latin typeface="+mn-lt"/>
                <a:ea typeface="ＭＳ Ｐゴシック"/>
              </a:rPr>
              <a:t>0 </a:t>
            </a:r>
            <a:r>
              <a:rPr lang="ja-JP" altLang="en-US" sz="1200" dirty="0" smtClean="0">
                <a:latin typeface="+mn-lt"/>
                <a:ea typeface="ＭＳ Ｐゴシック"/>
              </a:rPr>
              <a:t>以外</a:t>
            </a:r>
          </a:p>
          <a:p>
            <a:r>
              <a:rPr lang="en-US" altLang="ja-JP" sz="1200" dirty="0" smtClean="0">
                <a:latin typeface="+mn-lt"/>
                <a:ea typeface="ＭＳ Ｐゴシック"/>
              </a:rPr>
              <a:t>F. 0.0% </a:t>
            </a:r>
            <a:r>
              <a:rPr lang="ja-JP" altLang="en-US" sz="1200" dirty="0" smtClean="0">
                <a:latin typeface="+mn-lt"/>
                <a:ea typeface="ＭＳ Ｐゴシック"/>
              </a:rPr>
              <a:t>						</a:t>
            </a:r>
            <a:r>
              <a:rPr lang="en-US" altLang="ja-JP" sz="1200" dirty="0" smtClean="0">
                <a:latin typeface="+mn-lt"/>
                <a:ea typeface="ＭＳ Ｐゴシック"/>
              </a:rPr>
              <a:t>= </a:t>
            </a:r>
            <a:r>
              <a:rPr lang="ja-JP" altLang="en-US" sz="1200" dirty="0" smtClean="0">
                <a:latin typeface="+mn-lt"/>
                <a:ea typeface="ＭＳ Ｐゴシック"/>
              </a:rPr>
              <a:t>検出された音声</a:t>
            </a:r>
          </a:p>
          <a:p>
            <a:r>
              <a:rPr lang="en-US" altLang="ja-JP" sz="1200" dirty="0" smtClean="0">
                <a:latin typeface="+mn-lt"/>
                <a:ea typeface="ＭＳ Ｐゴシック"/>
              </a:rPr>
              <a:t>T: 86.4%</a:t>
            </a:r>
            <a:r>
              <a:rPr lang="ja-JP" altLang="en-US" sz="1200" dirty="0" smtClean="0">
                <a:latin typeface="+mn-lt"/>
                <a:ea typeface="ＭＳ Ｐゴシック"/>
              </a:rPr>
              <a:t>						</a:t>
            </a:r>
            <a:r>
              <a:rPr lang="en-US" altLang="ja-JP" sz="1200" dirty="0" smtClean="0">
                <a:latin typeface="+mn-lt"/>
                <a:ea typeface="ＭＳ Ｐゴシック"/>
              </a:rPr>
              <a:t>= </a:t>
            </a:r>
            <a:r>
              <a:rPr lang="ja-JP" altLang="en-US" sz="1200" dirty="0" smtClean="0">
                <a:latin typeface="+mn-lt"/>
                <a:ea typeface="ＭＳ Ｐゴシック"/>
              </a:rPr>
              <a:t>ノイズ以外</a:t>
            </a:r>
          </a:p>
          <a:p>
            <a:r>
              <a:rPr lang="en-US" altLang="ja-JP" sz="1200" dirty="0" smtClean="0">
                <a:latin typeface="+mn-lt"/>
                <a:ea typeface="ＭＳ Ｐゴシック"/>
              </a:rPr>
              <a:t>U: 0.0% </a:t>
            </a:r>
            <a:r>
              <a:rPr lang="ja-JP" altLang="en-US" sz="1200" dirty="0" smtClean="0">
                <a:latin typeface="+mn-lt"/>
                <a:ea typeface="ＭＳ Ｐゴシック"/>
              </a:rPr>
              <a:t>						</a:t>
            </a:r>
            <a:r>
              <a:rPr lang="en-US" altLang="ja-JP" sz="1200" dirty="0" smtClean="0">
                <a:latin typeface="+mn-lt"/>
                <a:ea typeface="ＭＳ Ｐゴシック"/>
              </a:rPr>
              <a:t>= </a:t>
            </a:r>
            <a:r>
              <a:rPr lang="ja-JP" altLang="en-US" sz="1200" dirty="0" smtClean="0">
                <a:latin typeface="+mn-lt"/>
                <a:ea typeface="ＭＳ Ｐゴシック"/>
              </a:rPr>
              <a:t>検出された超音波</a:t>
            </a:r>
          </a:p>
          <a:p>
            <a:r>
              <a:rPr lang="en-US" altLang="ja-JP" sz="1200" dirty="0" smtClean="0">
                <a:latin typeface="+mn-lt"/>
                <a:ea typeface="ＭＳ Ｐゴシック"/>
              </a:rPr>
              <a:t>N: 0.0% </a:t>
            </a:r>
            <a:r>
              <a:rPr lang="ja-JP" altLang="en-US" sz="1200" dirty="0" smtClean="0">
                <a:latin typeface="+mn-lt"/>
                <a:ea typeface="ＭＳ Ｐゴシック"/>
              </a:rPr>
              <a:t>						</a:t>
            </a:r>
            <a:r>
              <a:rPr lang="en-US" altLang="ja-JP" sz="1200" dirty="0" smtClean="0">
                <a:latin typeface="+mn-lt"/>
                <a:ea typeface="ＭＳ Ｐゴシック"/>
              </a:rPr>
              <a:t>= </a:t>
            </a:r>
            <a:r>
              <a:rPr lang="ja-JP" altLang="en-US" sz="1200" dirty="0" smtClean="0">
                <a:latin typeface="+mn-lt"/>
                <a:ea typeface="ＭＳ Ｐゴシック"/>
              </a:rPr>
              <a:t>無音</a:t>
            </a:r>
          </a:p>
          <a:p>
            <a:r>
              <a:rPr lang="en-US" altLang="ja-JP" sz="1200" dirty="0" smtClean="0">
                <a:latin typeface="+mn-lt"/>
                <a:ea typeface="ＭＳ Ｐゴシック"/>
              </a:rPr>
              <a:t>S: 235 </a:t>
            </a:r>
            <a:r>
              <a:rPr lang="ja-JP" altLang="en-US" sz="1200" dirty="0" smtClean="0">
                <a:latin typeface="+mn-lt"/>
                <a:ea typeface="ＭＳ Ｐゴシック"/>
              </a:rPr>
              <a:t>						</a:t>
            </a:r>
            <a:r>
              <a:rPr lang="en-US" altLang="ja-JP" sz="1200" dirty="0" smtClean="0">
                <a:latin typeface="+mn-lt"/>
                <a:ea typeface="ＭＳ Ｐゴシック"/>
              </a:rPr>
              <a:t>=</a:t>
            </a:r>
            <a:r>
              <a:rPr lang="ja-JP" altLang="en-US" sz="1200" dirty="0" smtClean="0">
                <a:latin typeface="+mn-lt"/>
                <a:ea typeface="ＭＳ Ｐゴシック"/>
              </a:rPr>
              <a:t>音波アルゴリズムのサンプル数</a:t>
            </a:r>
          </a:p>
          <a:p>
            <a:pPr hangingPunct="1">
              <a:spcBef>
                <a:spcPct val="0"/>
              </a:spcBef>
            </a:pPr>
            <a:r>
              <a:rPr lang="ja-JP" altLang="en-US" sz="1200" dirty="0" smtClean="0">
                <a:latin typeface="+mn-lt"/>
                <a:ea typeface="ＭＳ Ｐゴシック"/>
              </a:rPr>
              <a:t> </a:t>
            </a:r>
          </a:p>
          <a:p>
            <a:pPr hangingPunct="1">
              <a:spcBef>
                <a:spcPct val="0"/>
              </a:spcBef>
            </a:pPr>
            <a:endParaRPr lang="ja-JP" altLang="en-US" sz="1200" dirty="0" smtClean="0">
              <a:latin typeface="+mn-lt"/>
              <a:ea typeface="ＭＳ Ｐゴシック"/>
            </a:endParaRPr>
          </a:p>
          <a:p>
            <a:pPr hangingPunct="1">
              <a:spcBef>
                <a:spcPct val="0"/>
              </a:spcBef>
            </a:pPr>
            <a:endParaRPr lang="ja-JP" altLang="en-US" sz="1200" dirty="0" smtClean="0">
              <a:latin typeface="+mn-lt"/>
              <a:ea typeface="ＭＳ Ｐゴシック"/>
            </a:endParaRPr>
          </a:p>
          <a:p>
            <a:pPr hangingPunct="1">
              <a:spcBef>
                <a:spcPct val="0"/>
              </a:spcBef>
            </a:pPr>
            <a:endParaRPr lang="ja-JP" altLang="en-US" sz="1200" dirty="0" smtClean="0">
              <a:latin typeface="+mn-lt"/>
              <a:ea typeface="ＭＳ Ｐゴシック"/>
            </a:endParaRPr>
          </a:p>
          <a:p>
            <a:pPr eaLnBrk="1" hangingPunct="1">
              <a:spcBef>
                <a:spcPct val="0"/>
              </a:spcBef>
            </a:pPr>
            <a:endParaRPr lang="ja-JP" altLang="en-US" sz="1200" dirty="0">
              <a:latin typeface="Calibri"/>
              <a:ea typeface="ＭＳ Ｐゴシック"/>
            </a:endParaRPr>
          </a:p>
        </p:txBody>
      </p:sp>
      <p:sp>
        <p:nvSpPr>
          <p:cNvPr id="2560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2BB90F4D-6BE2-214A-85BA-A85D074D6614}" type="slidenum">
              <a:rPr lang="en-US" sz="1200">
                <a:latin typeface="Calibri"/>
                <a:ea typeface="ＭＳ Ｐゴシック"/>
              </a:rPr>
              <a:pPr eaLnBrk="1" fontAlgn="base" hangingPunct="1">
                <a:spcBef>
                  <a:spcPct val="0"/>
                </a:spcBef>
                <a:spcAft>
                  <a:spcPct val="0"/>
                </a:spcAft>
              </a:pPr>
              <a:t>49</a:t>
            </a:fld>
            <a:endParaRPr lang="ja-JP" sz="1200">
              <a:latin typeface="Calibri"/>
              <a:ea typeface="ＭＳ Ｐゴシック"/>
            </a:endParaRPr>
          </a:p>
        </p:txBody>
      </p:sp>
    </p:spTree>
    <p:extLst>
      <p:ext uri="{BB962C8B-B14F-4D97-AF65-F5344CB8AC3E}">
        <p14:creationId xmlns:p14="http://schemas.microsoft.com/office/powerpoint/2010/main" val="306280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2FCB79-2C0C-F84D-A224-30C295992FCE}" type="slidenum">
              <a:rPr lang="en-US" smtClean="0">
                <a:latin typeface="Calibri"/>
                <a:ea typeface="ＭＳ Ｐゴシック"/>
              </a:rPr>
              <a:t>50</a:t>
            </a:fld>
            <a:endParaRPr lang="ja-JP">
              <a:latin typeface="Calibri"/>
              <a:ea typeface="ＭＳ Ｐゴシック"/>
            </a:endParaRPr>
          </a:p>
        </p:txBody>
      </p:sp>
    </p:spTree>
    <p:extLst>
      <p:ext uri="{BB962C8B-B14F-4D97-AF65-F5344CB8AC3E}">
        <p14:creationId xmlns:p14="http://schemas.microsoft.com/office/powerpoint/2010/main" val="95846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ja-JP" altLang="en-US" dirty="0">
              <a:latin typeface="Calibri"/>
              <a:ea typeface="ＭＳ Ｐゴシック"/>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B2FCB79-2C0C-F84D-A224-30C295992FCE}" type="slidenum">
              <a:rPr lang="en-US" smtClean="0">
                <a:latin typeface="Calibri"/>
                <a:ea typeface="ＭＳ Ｐゴシック"/>
              </a:rPr>
              <a:t>51</a:t>
            </a:fld>
            <a:endParaRPr lang="ja-JP">
              <a:latin typeface="Calibri"/>
              <a:ea typeface="ＭＳ Ｐゴシック"/>
            </a:endParaRPr>
          </a:p>
        </p:txBody>
      </p:sp>
    </p:spTree>
    <p:extLst>
      <p:ext uri="{BB962C8B-B14F-4D97-AF65-F5344CB8AC3E}">
        <p14:creationId xmlns:p14="http://schemas.microsoft.com/office/powerpoint/2010/main" val="4193953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latin typeface="Calibri"/>
                <a:ea typeface="ＭＳ Ｐゴシック"/>
              </a:rPr>
              <a:pPr>
                <a:defRPr/>
              </a:pPr>
              <a:t>52</a:t>
            </a:fld>
            <a:endParaRPr lang="ja-JP">
              <a:latin typeface="Calibri"/>
              <a:ea typeface="ＭＳ Ｐゴシック"/>
            </a:endParaRPr>
          </a:p>
        </p:txBody>
      </p:sp>
    </p:spTree>
    <p:extLst>
      <p:ext uri="{BB962C8B-B14F-4D97-AF65-F5344CB8AC3E}">
        <p14:creationId xmlns:p14="http://schemas.microsoft.com/office/powerpoint/2010/main" val="1450985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latin typeface="Calibri"/>
                <a:ea typeface="ＭＳ Ｐゴシック"/>
              </a:rPr>
              <a:pPr>
                <a:defRPr/>
              </a:pPr>
              <a:t>53</a:t>
            </a:fld>
            <a:endParaRPr lang="ja-JP">
              <a:latin typeface="Calibri"/>
              <a:ea typeface="ＭＳ Ｐゴシック"/>
            </a:endParaRPr>
          </a:p>
        </p:txBody>
      </p:sp>
    </p:spTree>
    <p:extLst>
      <p:ext uri="{BB962C8B-B14F-4D97-AF65-F5344CB8AC3E}">
        <p14:creationId xmlns:p14="http://schemas.microsoft.com/office/powerpoint/2010/main" val="2701726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latin typeface="Calibri"/>
                <a:ea typeface="ＭＳ Ｐゴシック"/>
              </a:rPr>
              <a:pPr>
                <a:defRPr/>
              </a:pPr>
              <a:t>54</a:t>
            </a:fld>
            <a:endParaRPr lang="ja-JP">
              <a:latin typeface="Calibri"/>
              <a:ea typeface="ＭＳ Ｐゴシック"/>
            </a:endParaRPr>
          </a:p>
        </p:txBody>
      </p:sp>
    </p:spTree>
    <p:extLst>
      <p:ext uri="{BB962C8B-B14F-4D97-AF65-F5344CB8AC3E}">
        <p14:creationId xmlns:p14="http://schemas.microsoft.com/office/powerpoint/2010/main" val="2349432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3) You need to deploy Cisco Expressway to connect</a:t>
            </a:r>
            <a:r>
              <a:rPr lang="en-US" baseline="0" dirty="0" smtClean="0"/>
              <a:t> Cisco Spark to your existing Cisco UC/call control services</a:t>
            </a:r>
            <a:r>
              <a:rPr lang="en-US" dirty="0" smtClean="0"/>
              <a:t> </a:t>
            </a:r>
          </a:p>
          <a:p>
            <a:endParaRPr lang="en-US" dirty="0" smtClean="0"/>
          </a:p>
          <a:p>
            <a:pPr lvl="0"/>
            <a:r>
              <a:rPr lang="en-US" sz="1200" b="1" kern="1200" dirty="0" smtClean="0">
                <a:solidFill>
                  <a:schemeClr val="tx1"/>
                </a:solidFill>
                <a:effectLst/>
                <a:latin typeface="Arial" pitchFamily="34" charset="0"/>
                <a:ea typeface="ＭＳ Ｐゴシック" charset="0"/>
                <a:cs typeface="Arial" pitchFamily="34" charset="0"/>
              </a:rPr>
              <a:t>How do Cisco Spark Hybrid Services work?</a:t>
            </a:r>
          </a:p>
          <a:p>
            <a:pPr lvl="0"/>
            <a:r>
              <a:rPr lang="en-US" sz="1200" kern="1200" dirty="0" smtClean="0">
                <a:solidFill>
                  <a:schemeClr val="tx1"/>
                </a:solidFill>
                <a:effectLst/>
                <a:latin typeface="Arial" pitchFamily="34" charset="0"/>
                <a:ea typeface="ＭＳ Ｐゴシック" charset="0"/>
                <a:cs typeface="Arial" pitchFamily="34" charset="0"/>
              </a:rPr>
              <a:t>Cisco Spark Hybrid Services use Hybrid Service Connectors to securely connect Cisco Spark service to an organization’s premises or to a Cisco HCS partner cloud. The connectors are software applications that integrate on-premises or Cisco HCS components with Cisco Spark to enable these hybrid services. Hybrid Call Service Connector and Hybrid Calendar Service Connector run as applications within </a:t>
            </a:r>
            <a:r>
              <a:rPr lang="en-US" sz="1200" u="sng" kern="1200" dirty="0" smtClean="0">
                <a:solidFill>
                  <a:schemeClr val="tx1"/>
                </a:solidFill>
                <a:effectLst/>
                <a:latin typeface="Arial" pitchFamily="34" charset="0"/>
                <a:ea typeface="ＭＳ Ｐゴシック" charset="0"/>
                <a:cs typeface="Arial" pitchFamily="34" charset="0"/>
                <a:hlinkClick r:id="rId3"/>
              </a:rPr>
              <a:t>Cisco Expressway</a:t>
            </a:r>
            <a:r>
              <a:rPr lang="en-US" sz="1200" u="sng" kern="1200" dirty="0" smtClean="0">
                <a:solidFill>
                  <a:schemeClr val="tx1"/>
                </a:solidFill>
                <a:effectLst/>
                <a:latin typeface="Arial" pitchFamily="34" charset="0"/>
                <a:ea typeface="ＭＳ Ｐゴシック" charset="0"/>
                <a:cs typeface="Arial" pitchFamily="34" charset="0"/>
              </a:rPr>
              <a:t>™</a:t>
            </a:r>
            <a:r>
              <a:rPr lang="en-US" sz="1200" kern="1200" dirty="0" smtClean="0">
                <a:solidFill>
                  <a:schemeClr val="tx1"/>
                </a:solidFill>
                <a:effectLst/>
                <a:latin typeface="Arial" pitchFamily="34" charset="0"/>
                <a:ea typeface="ＭＳ Ｐゴシック" charset="0"/>
                <a:cs typeface="Arial" pitchFamily="34" charset="0"/>
              </a:rPr>
              <a:t>. The Directory Service Connector runs as a service on a Microsoft Windows® Server for Microsoft Active Directory® synchronization.</a:t>
            </a:r>
          </a:p>
          <a:p>
            <a:r>
              <a:rPr lang="en-US" sz="1200" kern="1200" dirty="0" smtClean="0">
                <a:solidFill>
                  <a:schemeClr val="tx1"/>
                </a:solidFill>
                <a:effectLst/>
                <a:latin typeface="Arial" pitchFamily="34" charset="0"/>
                <a:ea typeface="ＭＳ Ｐゴシック" charset="0"/>
                <a:cs typeface="Arial" pitchFamily="34" charset="0"/>
              </a:rPr>
              <a:t> </a:t>
            </a:r>
          </a:p>
          <a:p>
            <a:r>
              <a:rPr lang="en-US" sz="1200" kern="1200" dirty="0" smtClean="0">
                <a:solidFill>
                  <a:schemeClr val="tx1"/>
                </a:solidFill>
                <a:effectLst/>
                <a:latin typeface="Arial" pitchFamily="34" charset="0"/>
                <a:ea typeface="ＭＳ Ｐゴシック" charset="0"/>
                <a:cs typeface="Arial" pitchFamily="34" charset="0"/>
              </a:rPr>
              <a:t>There are no incremental subscription or fees for deploying Cisco Spark Hybrid Services. The Hybrid Service Connectors and Cisco Expressway™ are downloadable free of charge and are part of the Cisco Spark service.</a:t>
            </a:r>
          </a:p>
          <a:p>
            <a:endParaRPr lang="en-US" b="1" dirty="0" smtClean="0"/>
          </a:p>
          <a:p>
            <a:r>
              <a:rPr lang="en-US" b="1" dirty="0" smtClean="0"/>
              <a:t>How does Cisco Spark Hybrid Call Service work?</a:t>
            </a:r>
            <a:endParaRPr lang="en-US" dirty="0" smtClean="0"/>
          </a:p>
          <a:p>
            <a:r>
              <a:rPr lang="en-US" sz="1200" kern="1200" dirty="0" smtClean="0">
                <a:solidFill>
                  <a:schemeClr val="tx1"/>
                </a:solidFill>
                <a:effectLst/>
                <a:latin typeface="Arial" pitchFamily="34" charset="0"/>
                <a:ea typeface="ＭＳ Ｐゴシック" charset="0"/>
                <a:cs typeface="Arial" pitchFamily="34" charset="0"/>
              </a:rPr>
              <a:t>Similarly to other Cisco Spark Hybrid Services, Call Service uses a hybrid service call connector software application that runs as a module within a </a:t>
            </a:r>
            <a:r>
              <a:rPr lang="en-US" sz="1200" u="sng" kern="1200" dirty="0" smtClean="0">
                <a:solidFill>
                  <a:schemeClr val="tx1"/>
                </a:solidFill>
                <a:effectLst/>
                <a:latin typeface="Arial" pitchFamily="34" charset="0"/>
                <a:ea typeface="ＭＳ Ｐゴシック" charset="0"/>
                <a:cs typeface="Arial" pitchFamily="34" charset="0"/>
                <a:hlinkClick r:id="rId3"/>
              </a:rPr>
              <a:t>Cisco Expressway</a:t>
            </a:r>
            <a:r>
              <a:rPr lang="en-US" sz="1200" u="sng" kern="1200" dirty="0" smtClean="0">
                <a:solidFill>
                  <a:schemeClr val="tx1"/>
                </a:solidFill>
                <a:effectLst/>
                <a:latin typeface="Arial" pitchFamily="34" charset="0"/>
                <a:ea typeface="ＭＳ Ｐゴシック" charset="0"/>
                <a:cs typeface="Arial" pitchFamily="34" charset="0"/>
              </a:rPr>
              <a:t>™</a:t>
            </a:r>
            <a:r>
              <a:rPr lang="en-US" sz="1200" kern="1200" dirty="0" smtClean="0">
                <a:solidFill>
                  <a:schemeClr val="tx1"/>
                </a:solidFill>
                <a:effectLst/>
                <a:latin typeface="Arial" pitchFamily="34" charset="0"/>
                <a:ea typeface="ＭＳ Ｐゴシック" charset="0"/>
                <a:cs typeface="Arial" pitchFamily="34" charset="0"/>
              </a:rPr>
              <a:t>. </a:t>
            </a:r>
          </a:p>
          <a:p>
            <a:r>
              <a:rPr lang="en-US" sz="1200" kern="1200" dirty="0" smtClean="0">
                <a:solidFill>
                  <a:schemeClr val="tx1"/>
                </a:solidFill>
                <a:effectLst/>
                <a:latin typeface="Arial" pitchFamily="34" charset="0"/>
                <a:ea typeface="ＭＳ Ｐゴシック" charset="0"/>
                <a:cs typeface="Arial" pitchFamily="34" charset="0"/>
              </a:rPr>
              <a:t>In addition, Hybrid Call Service</a:t>
            </a:r>
            <a:r>
              <a:rPr lang="en-US" sz="1200" kern="1200" baseline="0" dirty="0" smtClean="0">
                <a:solidFill>
                  <a:schemeClr val="tx1"/>
                </a:solidFill>
                <a:effectLst/>
                <a:latin typeface="Arial" pitchFamily="34" charset="0"/>
                <a:ea typeface="ＭＳ Ｐゴシック" charset="0"/>
                <a:cs typeface="Arial" pitchFamily="34" charset="0"/>
              </a:rPr>
              <a:t> </a:t>
            </a:r>
            <a:r>
              <a:rPr lang="en-US" sz="1200" kern="1200" baseline="0" dirty="0" err="1" smtClean="0">
                <a:solidFill>
                  <a:schemeClr val="tx1"/>
                </a:solidFill>
                <a:effectLst/>
                <a:latin typeface="Arial" pitchFamily="34" charset="0"/>
                <a:ea typeface="ＭＳ Ｐゴシック" charset="0"/>
                <a:cs typeface="Arial" pitchFamily="34" charset="0"/>
              </a:rPr>
              <a:t>conncotors</a:t>
            </a:r>
            <a:r>
              <a:rPr lang="en-US" sz="1200" kern="1200" dirty="0" smtClean="0">
                <a:solidFill>
                  <a:schemeClr val="tx1"/>
                </a:solidFill>
                <a:effectLst/>
                <a:latin typeface="Arial" pitchFamily="34" charset="0"/>
                <a:ea typeface="ＭＳ Ｐゴシック" charset="0"/>
                <a:cs typeface="Arial" pitchFamily="34" charset="0"/>
              </a:rPr>
              <a:t> requires a </a:t>
            </a:r>
            <a:r>
              <a:rPr lang="en-US" sz="1200" u="none" strike="noStrike" kern="1200" dirty="0" smtClean="0">
                <a:solidFill>
                  <a:schemeClr val="tx1"/>
                </a:solidFill>
                <a:effectLst/>
                <a:latin typeface="Arial" pitchFamily="34" charset="0"/>
                <a:ea typeface="ＭＳ Ｐゴシック" charset="0"/>
                <a:cs typeface="Arial" pitchFamily="34" charset="0"/>
                <a:hlinkClick r:id="rId3"/>
              </a:rPr>
              <a:t>Cisco Expressway</a:t>
            </a:r>
            <a:r>
              <a:rPr lang="en-US" sz="1200" kern="1200" dirty="0" smtClean="0">
                <a:solidFill>
                  <a:schemeClr val="tx1"/>
                </a:solidFill>
                <a:effectLst/>
                <a:latin typeface="Arial" pitchFamily="34" charset="0"/>
                <a:ea typeface="ＭＳ Ｐゴシック" charset="0"/>
                <a:cs typeface="Arial" pitchFamily="34" charset="0"/>
              </a:rPr>
              <a:t>™ firewall traversal solution to enable calls between Cisco Spark and your existing call control.</a:t>
            </a:r>
            <a:endParaRPr lang="en-US" sz="1200" b="1" kern="1200" dirty="0" smtClean="0">
              <a:solidFill>
                <a:schemeClr val="tx1"/>
              </a:solidFill>
              <a:effectLst/>
              <a:latin typeface="Arial" pitchFamily="34" charset="0"/>
              <a:ea typeface="ＭＳ Ｐゴシック" charset="0"/>
              <a:cs typeface="Arial" pitchFamily="34" charset="0"/>
            </a:endParaRPr>
          </a:p>
          <a:p>
            <a:r>
              <a:rPr lang="en-US" sz="1200" b="0" u="sng" kern="1200" dirty="0" smtClean="0">
                <a:solidFill>
                  <a:schemeClr val="tx1"/>
                </a:solidFill>
                <a:effectLst/>
                <a:latin typeface="Arial" pitchFamily="34" charset="0"/>
                <a:ea typeface="ＭＳ Ｐゴシック" charset="0"/>
                <a:cs typeface="Arial" pitchFamily="34" charset="0"/>
              </a:rPr>
              <a:t>Requirements for Cisco Spark Hybrid Call Service</a:t>
            </a:r>
            <a:endParaRPr lang="en-GB" sz="1200" b="0" u="sng" kern="1200" dirty="0" smtClean="0">
              <a:solidFill>
                <a:schemeClr val="tx1"/>
              </a:solidFill>
              <a:effectLst/>
              <a:latin typeface="Arial" pitchFamily="34" charset="0"/>
              <a:ea typeface="ＭＳ Ｐゴシック" charset="0"/>
              <a:cs typeface="Arial" pitchFamily="34" charset="0"/>
            </a:endParaRPr>
          </a:p>
          <a:p>
            <a:pPr marL="171450" indent="-171450">
              <a:buFont typeface="Arial"/>
              <a:buChar char="•"/>
            </a:pPr>
            <a:r>
              <a:rPr lang="en-US" sz="1200" kern="1200" dirty="0" smtClean="0">
                <a:solidFill>
                  <a:schemeClr val="tx1"/>
                </a:solidFill>
                <a:effectLst/>
                <a:latin typeface="Arial" pitchFamily="34" charset="0"/>
                <a:ea typeface="ＭＳ Ｐゴシック" charset="0"/>
                <a:cs typeface="Arial" pitchFamily="34" charset="0"/>
              </a:rPr>
              <a:t>To enable Hybrid Call Services, organizations will need to use one of these Cisco call controls listed under</a:t>
            </a:r>
            <a:r>
              <a:rPr lang="en-US" sz="1200" kern="1200" baseline="0" dirty="0" smtClean="0">
                <a:solidFill>
                  <a:schemeClr val="tx1"/>
                </a:solidFill>
                <a:effectLst/>
                <a:latin typeface="Arial" pitchFamily="34" charset="0"/>
                <a:ea typeface="ＭＳ Ｐゴシック" charset="0"/>
                <a:cs typeface="Arial" pitchFamily="34" charset="0"/>
              </a:rPr>
              <a:t> Hybrid Call Service on the left - </a:t>
            </a:r>
            <a:r>
              <a:rPr lang="en-US" sz="1200" kern="1200" dirty="0" smtClean="0">
                <a:solidFill>
                  <a:schemeClr val="tx1"/>
                </a:solidFill>
                <a:effectLst/>
                <a:latin typeface="Arial" pitchFamily="34" charset="0"/>
                <a:ea typeface="ＭＳ Ｐゴシック" charset="0"/>
                <a:cs typeface="Arial" pitchFamily="34" charset="0"/>
              </a:rPr>
              <a:t>Note that Cisco Business Edition has Cisco Unified Communications Manager as part of all its packages so please make sure you have the right version.</a:t>
            </a:r>
            <a:endParaRPr lang="en-GB" sz="1200" kern="1200" dirty="0" smtClean="0">
              <a:solidFill>
                <a:schemeClr val="tx1"/>
              </a:solidFill>
              <a:effectLst/>
              <a:latin typeface="Arial" pitchFamily="34" charset="0"/>
              <a:ea typeface="ＭＳ Ｐゴシック" charset="0"/>
              <a:cs typeface="Arial" pitchFamily="34" charset="0"/>
            </a:endParaRPr>
          </a:p>
          <a:p>
            <a:pPr marL="171450" indent="-171450">
              <a:buFont typeface="Arial"/>
              <a:buChar char="•"/>
            </a:pPr>
            <a:r>
              <a:rPr lang="en-US" sz="1200" kern="1200" dirty="0" smtClean="0">
                <a:solidFill>
                  <a:schemeClr val="tx1"/>
                </a:solidFill>
                <a:effectLst/>
                <a:latin typeface="Arial" pitchFamily="34" charset="0"/>
                <a:ea typeface="ＭＳ Ｐゴシック" charset="0"/>
                <a:cs typeface="Arial" pitchFamily="34" charset="0"/>
              </a:rPr>
              <a:t>They will need to procure one or more of the Cisco Spark offers</a:t>
            </a:r>
            <a:r>
              <a:rPr lang="en-GB" dirty="0" smtClean="0">
                <a:effectLst/>
              </a:rPr>
              <a:t> – M1, M2, M3</a:t>
            </a:r>
            <a:endParaRPr lang="en-US" dirty="0" smtClean="0"/>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Arial" pitchFamily="34" charset="0"/>
                <a:ea typeface="ＭＳ Ｐゴシック" charset="0"/>
                <a:cs typeface="Arial" pitchFamily="34" charset="0"/>
              </a:rPr>
              <a:t>They will need to deploy Cisco Expressway. Organizations using Cisco HCS do not need Cisco Expressway on their premises. Instead, their Cisco HCS partner will deploy it in the cloud as part of their Cisco Spark Hybrid Service offering.</a:t>
            </a:r>
            <a:endParaRPr lang="en-GB" sz="1200" kern="1200" dirty="0" smtClean="0">
              <a:solidFill>
                <a:schemeClr val="tx1"/>
              </a:solidFill>
              <a:effectLst/>
              <a:latin typeface="Arial" pitchFamily="34" charset="0"/>
              <a:ea typeface="ＭＳ Ｐゴシック" charset="0"/>
              <a:cs typeface="Arial" pitchFamily="34" charset="0"/>
            </a:endParaRPr>
          </a:p>
          <a:p>
            <a:endParaRPr lang="en-US" dirty="0" smtClean="0"/>
          </a:p>
          <a:p>
            <a:r>
              <a:rPr lang="en-US" sz="1200" b="1" kern="1200" dirty="0" smtClean="0">
                <a:solidFill>
                  <a:schemeClr val="tx1"/>
                </a:solidFill>
                <a:effectLst/>
                <a:latin typeface="Arial" pitchFamily="34" charset="0"/>
                <a:ea typeface="ＭＳ Ｐゴシック" charset="0"/>
                <a:cs typeface="Arial" pitchFamily="34" charset="0"/>
              </a:rPr>
              <a:t>How does Cisco Spark Hybrid Calendar Service Work?</a:t>
            </a:r>
            <a:endParaRPr lang="en-GB" sz="1200" kern="1200" dirty="0" smtClean="0">
              <a:solidFill>
                <a:schemeClr val="tx1"/>
              </a:solidFill>
              <a:effectLst/>
              <a:latin typeface="Arial" pitchFamily="34" charset="0"/>
              <a:ea typeface="ＭＳ Ｐゴシック" charset="0"/>
              <a:cs typeface="Arial" pitchFamily="34" charset="0"/>
            </a:endParaRPr>
          </a:p>
          <a:p>
            <a:r>
              <a:rPr lang="en-US" sz="1200" kern="1200" dirty="0" smtClean="0">
                <a:solidFill>
                  <a:schemeClr val="tx1"/>
                </a:solidFill>
                <a:effectLst/>
                <a:latin typeface="Arial" pitchFamily="34" charset="0"/>
                <a:ea typeface="ＭＳ Ｐゴシック" charset="0"/>
                <a:cs typeface="Arial" pitchFamily="34" charset="0"/>
              </a:rPr>
              <a:t>Cisco Spark Hybrid Calendar Service uses a Calendar Connector deployed on </a:t>
            </a:r>
            <a:r>
              <a:rPr lang="en-US" sz="1200" u="sng" kern="1200" dirty="0" smtClean="0">
                <a:solidFill>
                  <a:schemeClr val="tx1"/>
                </a:solidFill>
                <a:effectLst/>
                <a:latin typeface="Arial" pitchFamily="34" charset="0"/>
                <a:ea typeface="ＭＳ Ｐゴシック" charset="0"/>
                <a:cs typeface="Arial" pitchFamily="34" charset="0"/>
                <a:hlinkClick r:id="rId3"/>
              </a:rPr>
              <a:t>Cisco Expressway</a:t>
            </a:r>
            <a:r>
              <a:rPr lang="en-US" sz="1200" u="sng" kern="1200" dirty="0" smtClean="0">
                <a:solidFill>
                  <a:schemeClr val="tx1"/>
                </a:solidFill>
                <a:effectLst/>
                <a:latin typeface="Arial" pitchFamily="34" charset="0"/>
                <a:ea typeface="ＭＳ Ｐゴシック" charset="0"/>
                <a:cs typeface="Arial" pitchFamily="34" charset="0"/>
              </a:rPr>
              <a:t>™</a:t>
            </a:r>
            <a:r>
              <a:rPr lang="en-US" sz="1200" kern="1200" dirty="0" smtClean="0">
                <a:solidFill>
                  <a:schemeClr val="tx1"/>
                </a:solidFill>
                <a:effectLst/>
                <a:latin typeface="Arial" pitchFamily="34" charset="0"/>
                <a:ea typeface="ＭＳ Ｐゴシック" charset="0"/>
                <a:cs typeface="Arial" pitchFamily="34" charset="0"/>
              </a:rPr>
              <a:t> on-premises to enable the service. The Calendar Connector subscribes to Exchange Web Service (EWS) calendar feedback messages for each user. When a user adds @Spark to the invite’s location field, the Calendar Connector securely creates a new Cisco Spark space and adds the invitees to the Cisco Spark space, then updates the invite with the Cisco Spark space link for each attendee to see in their own calendar. When a user adds @WebEx, the Calendar Connector retrieves WebEx Personal Meeting Room (PMR)—also sometimes called CMR—join details from the user’s WebEx site, then updates the meeting with the booking owner’s own WebEx link, video address and telephone dial-in numbers for each attendee to see in their own calendar.</a:t>
            </a:r>
            <a:endParaRPr lang="en-GB" sz="1200" kern="1200" dirty="0" smtClean="0">
              <a:solidFill>
                <a:schemeClr val="tx1"/>
              </a:solidFill>
              <a:effectLst/>
              <a:latin typeface="Arial" pitchFamily="34" charset="0"/>
              <a:ea typeface="ＭＳ Ｐゴシック" charset="0"/>
              <a:cs typeface="Arial" pitchFamily="34" charset="0"/>
            </a:endParaRPr>
          </a:p>
          <a:p>
            <a:endParaRPr lang="en-US" dirty="0" smtClean="0"/>
          </a:p>
          <a:p>
            <a:r>
              <a:rPr lang="en-US" sz="1200" b="1" kern="1200" dirty="0" smtClean="0">
                <a:solidFill>
                  <a:schemeClr val="tx1"/>
                </a:solidFill>
                <a:effectLst/>
                <a:latin typeface="Arial" pitchFamily="34" charset="0"/>
                <a:ea typeface="ＭＳ Ｐゴシック" charset="0"/>
                <a:cs typeface="Arial" pitchFamily="34" charset="0"/>
              </a:rPr>
              <a:t>How does</a:t>
            </a:r>
            <a:r>
              <a:rPr lang="en-US" sz="1200" b="1" kern="1200" baseline="0" dirty="0" smtClean="0">
                <a:solidFill>
                  <a:schemeClr val="tx1"/>
                </a:solidFill>
                <a:effectLst/>
                <a:latin typeface="Arial" pitchFamily="34" charset="0"/>
                <a:ea typeface="ＭＳ Ｐゴシック" charset="0"/>
                <a:cs typeface="Arial" pitchFamily="34" charset="0"/>
              </a:rPr>
              <a:t> </a:t>
            </a:r>
            <a:r>
              <a:rPr lang="en-US" sz="1200" b="1" kern="1200" dirty="0" smtClean="0">
                <a:solidFill>
                  <a:schemeClr val="tx1"/>
                </a:solidFill>
                <a:effectLst/>
                <a:latin typeface="Arial" pitchFamily="34" charset="0"/>
                <a:ea typeface="ＭＳ Ｐゴシック" charset="0"/>
                <a:cs typeface="Arial" pitchFamily="34" charset="0"/>
              </a:rPr>
              <a:t>Cisco Spark Hybrid Directory Service work?</a:t>
            </a:r>
            <a:endParaRPr lang="en-GB" sz="1200" kern="1200" dirty="0" smtClean="0">
              <a:solidFill>
                <a:schemeClr val="tx1"/>
              </a:solidFill>
              <a:effectLst/>
              <a:latin typeface="Arial" pitchFamily="34" charset="0"/>
              <a:ea typeface="ＭＳ Ｐゴシック" charset="0"/>
              <a:cs typeface="Arial" pitchFamily="34" charset="0"/>
            </a:endParaRPr>
          </a:p>
          <a:p>
            <a:r>
              <a:rPr lang="en-US" sz="1200" kern="1200" dirty="0" smtClean="0">
                <a:solidFill>
                  <a:schemeClr val="tx1"/>
                </a:solidFill>
                <a:effectLst/>
                <a:latin typeface="Arial" pitchFamily="34" charset="0"/>
                <a:ea typeface="ＭＳ Ｐゴシック" charset="0"/>
                <a:cs typeface="Arial" pitchFamily="34" charset="0"/>
              </a:rPr>
              <a:t>The Directory Connector provides all the features of the Cisco Spark Hybrid Directory Service. The Cisco Spark Hybrid Directory Service Connector is the client software installed on a local Microsoft Windows® server that synchronizes identities between the on-prem Microsoft Active Directory and Cisco Spark user management system. Microsoft Active Directory acts as the system of record. The Connector communicates with Active Directory via LDAP, then communicates with Cisco Spark via a secure API to create, update or delete users.</a:t>
            </a:r>
            <a:endParaRPr lang="en-GB" sz="1200" kern="1200" dirty="0" smtClean="0">
              <a:solidFill>
                <a:schemeClr val="tx1"/>
              </a:solidFill>
              <a:effectLst/>
              <a:latin typeface="Arial" pitchFamily="34" charset="0"/>
              <a:ea typeface="ＭＳ Ｐゴシック" charset="0"/>
              <a:cs typeface="Arial" pitchFamily="34" charset="0"/>
            </a:endParaRPr>
          </a:p>
          <a:p>
            <a:r>
              <a:rPr lang="en-US" sz="1200" kern="1200" dirty="0" smtClean="0">
                <a:solidFill>
                  <a:schemeClr val="tx1"/>
                </a:solidFill>
                <a:effectLst/>
                <a:latin typeface="Arial" pitchFamily="34" charset="0"/>
                <a:ea typeface="ＭＳ Ｐゴシック" charset="0"/>
                <a:cs typeface="Arial" pitchFamily="34" charset="0"/>
              </a:rPr>
              <a:t>You can run synchronizations, view and monitor synchronization status, and configure Directory Connector service using the Directory Service Connector user interface.</a:t>
            </a:r>
            <a:endParaRPr lang="en-GB" sz="1200" kern="1200" dirty="0" smtClean="0">
              <a:solidFill>
                <a:schemeClr val="tx1"/>
              </a:solidFill>
              <a:effectLst/>
              <a:latin typeface="Arial" pitchFamily="34" charset="0"/>
              <a:ea typeface="ＭＳ Ｐゴシック" charset="0"/>
              <a:cs typeface="Arial" pitchFamily="34" charset="0"/>
            </a:endParaRPr>
          </a:p>
          <a:p>
            <a:r>
              <a:rPr lang="en-US" sz="1200" kern="1200" dirty="0" smtClean="0">
                <a:solidFill>
                  <a:schemeClr val="tx1"/>
                </a:solidFill>
                <a:effectLst/>
                <a:latin typeface="Arial" pitchFamily="34" charset="0"/>
                <a:ea typeface="ＭＳ Ｐゴシック" charset="0"/>
                <a:cs typeface="Arial" pitchFamily="34" charset="0"/>
              </a:rPr>
              <a:t>Customers download Cisco Spark Hybrid Directory Service from </a:t>
            </a:r>
            <a:r>
              <a:rPr lang="en-US" sz="1200" u="sng" kern="1200" dirty="0" smtClean="0">
                <a:solidFill>
                  <a:schemeClr val="tx1"/>
                </a:solidFill>
                <a:effectLst/>
                <a:latin typeface="Arial" pitchFamily="34" charset="0"/>
                <a:ea typeface="ＭＳ Ｐゴシック" charset="0"/>
                <a:cs typeface="Arial" pitchFamily="34" charset="0"/>
                <a:hlinkClick r:id="rId4"/>
              </a:rPr>
              <a:t>Cisco Cloud Collaboration Management portal</a:t>
            </a:r>
            <a:r>
              <a:rPr lang="en-US" sz="1200" kern="1200" dirty="0" smtClean="0">
                <a:solidFill>
                  <a:schemeClr val="tx1"/>
                </a:solidFill>
                <a:effectLst/>
                <a:latin typeface="Arial" pitchFamily="34" charset="0"/>
                <a:ea typeface="ＭＳ Ｐゴシック" charset="0"/>
                <a:cs typeface="Arial" pitchFamily="34" charset="0"/>
              </a:rPr>
              <a:t>, free of charge at </a:t>
            </a:r>
            <a:r>
              <a:rPr lang="en-US" sz="1200" u="sng" kern="1200" dirty="0" smtClean="0">
                <a:solidFill>
                  <a:schemeClr val="tx1"/>
                </a:solidFill>
                <a:effectLst/>
                <a:latin typeface="Arial" pitchFamily="34" charset="0"/>
                <a:ea typeface="ＭＳ Ｐゴシック" charset="0"/>
                <a:cs typeface="Arial" pitchFamily="34" charset="0"/>
                <a:hlinkClick r:id="rId4"/>
              </a:rPr>
              <a:t>https://admin.ciscospark.com/</a:t>
            </a:r>
            <a:r>
              <a:rPr lang="en-US" sz="1200" kern="1200" dirty="0" smtClean="0">
                <a:solidFill>
                  <a:schemeClr val="tx1"/>
                </a:solidFill>
                <a:effectLst/>
                <a:latin typeface="Arial" pitchFamily="34" charset="0"/>
                <a:ea typeface="ＭＳ Ｐゴシック" charset="0"/>
                <a:cs typeface="Arial" pitchFamily="34" charset="0"/>
              </a:rPr>
              <a:t>.</a:t>
            </a:r>
            <a:endParaRPr lang="en-GB" sz="1200" kern="1200" dirty="0" smtClean="0">
              <a:solidFill>
                <a:schemeClr val="tx1"/>
              </a:solidFill>
              <a:effectLst/>
              <a:latin typeface="Arial" pitchFamily="34" charset="0"/>
              <a:ea typeface="ＭＳ Ｐゴシック" charset="0"/>
              <a:cs typeface="Arial" pitchFamily="34" charset="0"/>
            </a:endParaRPr>
          </a:p>
          <a:p>
            <a:endParaRPr lang="en-GB" sz="1200" kern="1200" dirty="0" smtClean="0">
              <a:solidFill>
                <a:schemeClr val="tx1"/>
              </a:solidFill>
              <a:effectLst/>
              <a:latin typeface="Arial" pitchFamily="34" charset="0"/>
              <a:ea typeface="ＭＳ Ｐゴシック" charset="0"/>
              <a:cs typeface="Arial" pitchFamily="34" charset="0"/>
            </a:endParaRPr>
          </a:p>
          <a:p>
            <a:r>
              <a:rPr lang="en-US" sz="1200" b="1" kern="1200" dirty="0" smtClean="0">
                <a:solidFill>
                  <a:schemeClr val="tx1"/>
                </a:solidFill>
                <a:effectLst/>
                <a:latin typeface="Arial" pitchFamily="34" charset="0"/>
                <a:ea typeface="ＭＳ Ｐゴシック" charset="0"/>
                <a:cs typeface="Arial" pitchFamily="34" charset="0"/>
              </a:rPr>
              <a:t>Hybrid Media Service </a:t>
            </a:r>
            <a:r>
              <a:rPr lang="en-US" sz="1200" kern="1200" dirty="0" smtClean="0">
                <a:solidFill>
                  <a:schemeClr val="tx1"/>
                </a:solidFill>
                <a:effectLst/>
                <a:latin typeface="Arial" pitchFamily="34" charset="0"/>
                <a:ea typeface="ＭＳ Ｐゴシック" charset="0"/>
                <a:cs typeface="Arial" pitchFamily="34" charset="0"/>
              </a:rPr>
              <a:t>provides a local instance of media processing for Cisco Spark Meetings on the customer premises.  It lowers latency for better user experiences and also provides saving on Internet bandwidth requirements and costs.</a:t>
            </a:r>
            <a:r>
              <a:rPr lang="en-GB" dirty="0" smtClean="0">
                <a:effectLst/>
              </a:rPr>
              <a:t> </a:t>
            </a:r>
          </a:p>
          <a:p>
            <a:endParaRPr lang="en-US" dirty="0" smtClean="0"/>
          </a:p>
          <a:p>
            <a:r>
              <a:rPr lang="en-US" dirty="0" smtClean="0"/>
              <a:t>More details are available</a:t>
            </a:r>
            <a:r>
              <a:rPr lang="en-US" baseline="0" dirty="0" smtClean="0"/>
              <a:t> in the Cisco Spark Hybrid Services Service Description</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56</a:t>
            </a:fld>
            <a:endParaRPr lang="en-US" dirty="0"/>
          </a:p>
        </p:txBody>
      </p:sp>
    </p:spTree>
    <p:extLst>
      <p:ext uri="{BB962C8B-B14F-4D97-AF65-F5344CB8AC3E}">
        <p14:creationId xmlns:p14="http://schemas.microsoft.com/office/powerpoint/2010/main" val="30456764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618">
              <a:defRPr/>
            </a:pPr>
            <a:endParaRPr lang="en-US" dirty="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57</a:t>
            </a:fld>
            <a:endParaRPr lang="en-US"/>
          </a:p>
        </p:txBody>
      </p:sp>
    </p:spTree>
    <p:extLst>
      <p:ext uri="{BB962C8B-B14F-4D97-AF65-F5344CB8AC3E}">
        <p14:creationId xmlns:p14="http://schemas.microsoft.com/office/powerpoint/2010/main" val="1206704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6618">
              <a:defRPr/>
            </a:pPr>
            <a:endParaRPr lang="en-US" dirty="0">
              <a:latin typeface="+mn-lt"/>
              <a:cs typeface="ＭＳ Ｐゴシック"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58</a:t>
            </a:fld>
            <a:endParaRPr lang="en-US"/>
          </a:p>
        </p:txBody>
      </p:sp>
    </p:spTree>
    <p:extLst>
      <p:ext uri="{BB962C8B-B14F-4D97-AF65-F5344CB8AC3E}">
        <p14:creationId xmlns:p14="http://schemas.microsoft.com/office/powerpoint/2010/main" val="1924276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59</a:t>
            </a:fld>
            <a:endParaRPr lang="en-US"/>
          </a:p>
        </p:txBody>
      </p:sp>
    </p:spTree>
    <p:extLst>
      <p:ext uri="{BB962C8B-B14F-4D97-AF65-F5344CB8AC3E}">
        <p14:creationId xmlns:p14="http://schemas.microsoft.com/office/powerpoint/2010/main" val="315890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246E544-6F9D-0145-A490-5CD892F720DC}" type="slidenum">
              <a:rPr lang="en-US" smtClean="0">
                <a:solidFill>
                  <a:prstClr val="black"/>
                </a:solidFill>
              </a:rPr>
              <a:pPr/>
              <a:t>7</a:t>
            </a:fld>
            <a:endParaRPr lang="ja-JP" dirty="0">
              <a:solidFill>
                <a:prstClr val="black"/>
              </a:solidFill>
            </a:endParaRPr>
          </a:p>
        </p:txBody>
      </p:sp>
    </p:spTree>
    <p:extLst>
      <p:ext uri="{BB962C8B-B14F-4D97-AF65-F5344CB8AC3E}">
        <p14:creationId xmlns:p14="http://schemas.microsoft.com/office/powerpoint/2010/main" val="2602264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03700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61</a:t>
            </a:fld>
            <a:endParaRPr lang="en-US" dirty="0"/>
          </a:p>
        </p:txBody>
      </p:sp>
    </p:spTree>
    <p:extLst>
      <p:ext uri="{BB962C8B-B14F-4D97-AF65-F5344CB8AC3E}">
        <p14:creationId xmlns:p14="http://schemas.microsoft.com/office/powerpoint/2010/main" val="1764795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indent="0">
              <a:lnSpc>
                <a:spcPct val="150000"/>
              </a:lnSpc>
              <a:buFontTx/>
              <a:buNone/>
            </a:pPr>
            <a:endParaRPr lang="en-US" sz="100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62</a:t>
            </a:fld>
            <a:endParaRPr lang="en-US" dirty="0"/>
          </a:p>
        </p:txBody>
      </p:sp>
    </p:spTree>
    <p:extLst>
      <p:ext uri="{BB962C8B-B14F-4D97-AF65-F5344CB8AC3E}">
        <p14:creationId xmlns:p14="http://schemas.microsoft.com/office/powerpoint/2010/main" val="90260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42900" indent="-342900" defTabSz="914400" fontAlgn="auto">
              <a:lnSpc>
                <a:spcPct val="100000"/>
              </a:lnSpc>
              <a:spcBef>
                <a:spcPts val="0"/>
              </a:spcBef>
              <a:spcAft>
                <a:spcPts val="0"/>
              </a:spcAft>
              <a:buClrTx/>
              <a:buSzTx/>
            </a:pPr>
            <a:endParaRPr kumimoji="1" lang="en-US" altLang="ja-JP" sz="1200" dirty="0" smtClean="0">
              <a:latin typeface="CiscoSans" charset="0"/>
              <a:ea typeface="CiscoSans" charset="0"/>
              <a:cs typeface="CiscoSans" charset="0"/>
            </a:endParaRPr>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10</a:t>
            </a:fld>
            <a:endParaRPr lang="en-US" dirty="0"/>
          </a:p>
        </p:txBody>
      </p:sp>
    </p:spTree>
    <p:extLst>
      <p:ext uri="{BB962C8B-B14F-4D97-AF65-F5344CB8AC3E}">
        <p14:creationId xmlns:p14="http://schemas.microsoft.com/office/powerpoint/2010/main" val="3039722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82864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2563434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1355976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37097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rimary">
    <p:spTree>
      <p:nvGrpSpPr>
        <p:cNvPr id="1" name=""/>
        <p:cNvGrpSpPr/>
        <p:nvPr/>
      </p:nvGrpSpPr>
      <p:grpSpPr>
        <a:xfrm>
          <a:off x="0" y="0"/>
          <a:ext cx="0" cy="0"/>
          <a:chOff x="0" y="0"/>
          <a:chExt cx="0" cy="0"/>
        </a:xfrm>
      </p:grpSpPr>
      <p:sp>
        <p:nvSpPr>
          <p:cNvPr id="2" name="Title 1"/>
          <p:cNvSpPr>
            <a:spLocks noGrp="1"/>
          </p:cNvSpPr>
          <p:nvPr>
            <p:ph type="title"/>
          </p:nvPr>
        </p:nvSpPr>
        <p:spPr>
          <a:xfrm>
            <a:off x="438150" y="476420"/>
            <a:ext cx="8345488" cy="461622"/>
          </a:xfrm>
          <a:noFill/>
        </p:spPr>
        <p:txBody>
          <a:bodyPr vert="horz" wrap="square" lIns="91396" tIns="45699" rIns="91396" bIns="45699" rtlCol="0" anchor="ctr">
            <a:spAutoFit/>
          </a:bodyPr>
          <a:lstStyle>
            <a:lvl1pPr>
              <a:defRPr lang="en-US" dirty="0"/>
            </a:lvl1pPr>
          </a:lstStyle>
          <a:p>
            <a:pPr lvl="0"/>
            <a:r>
              <a:rPr lang="en-US" dirty="0" smtClean="0"/>
              <a:t>Click to edit Master title style</a:t>
            </a:r>
            <a:endParaRPr lang="en-US" dirty="0"/>
          </a:p>
        </p:txBody>
      </p:sp>
      <p:sp>
        <p:nvSpPr>
          <p:cNvPr id="6" name="Footer Placeholder 4"/>
          <p:cNvSpPr>
            <a:spLocks noGrp="1"/>
          </p:cNvSpPr>
          <p:nvPr>
            <p:ph type="ftr" sz="quarter" idx="3"/>
          </p:nvPr>
        </p:nvSpPr>
        <p:spPr>
          <a:xfrm>
            <a:off x="370431" y="4869657"/>
            <a:ext cx="3754917" cy="273844"/>
          </a:xfrm>
          <a:prstGeom prst="rect">
            <a:avLst/>
          </a:prstGeom>
        </p:spPr>
        <p:txBody>
          <a:bodyPr vert="horz" lIns="91396" tIns="45699" rIns="91396" bIns="45699" rtlCol="0" anchor="ctr"/>
          <a:lstStyle>
            <a:lvl1pPr algn="l">
              <a:defRPr sz="525">
                <a:solidFill>
                  <a:schemeClr val="bg1">
                    <a:lumMod val="50000"/>
                  </a:schemeClr>
                </a:solidFill>
              </a:defRPr>
            </a:lvl1pPr>
          </a:lstStyle>
          <a:p>
            <a:r>
              <a:rPr lang="en-US" smtClean="0"/>
              <a:t>© 2014 CISCO AND/OR ITS AFFILIATES. ALL RIGHTS RESERVED.</a:t>
            </a:r>
            <a:endParaRPr lang="en-US" dirty="0"/>
          </a:p>
        </p:txBody>
      </p:sp>
      <p:sp>
        <p:nvSpPr>
          <p:cNvPr id="7" name="Slide Number Placeholder 5"/>
          <p:cNvSpPr>
            <a:spLocks noGrp="1"/>
          </p:cNvSpPr>
          <p:nvPr>
            <p:ph type="sldNum" sz="quarter" idx="4"/>
          </p:nvPr>
        </p:nvSpPr>
        <p:spPr>
          <a:xfrm>
            <a:off x="6553200" y="4869657"/>
            <a:ext cx="2289089" cy="273844"/>
          </a:xfrm>
          <a:prstGeom prst="rect">
            <a:avLst/>
          </a:prstGeom>
        </p:spPr>
        <p:txBody>
          <a:bodyPr vert="horz" lIns="91396" tIns="45699" rIns="91396" bIns="45699" rtlCol="0" anchor="ctr"/>
          <a:lstStyle>
            <a:lvl1pPr algn="r">
              <a:defRPr sz="825">
                <a:solidFill>
                  <a:schemeClr val="tx1">
                    <a:tint val="75000"/>
                  </a:schemeClr>
                </a:solidFill>
              </a:defRPr>
            </a:lvl1pPr>
          </a:lstStyle>
          <a:p>
            <a:fld id="{BC84F19C-724A-1D4A-BD29-B7AAEA6B33BB}" type="slidenum">
              <a:rPr lang="en-US" smtClean="0"/>
              <a:pPr/>
              <a:t>‹#›</a:t>
            </a:fld>
            <a:endParaRPr lang="en-US" dirty="0"/>
          </a:p>
        </p:txBody>
      </p:sp>
    </p:spTree>
    <p:extLst>
      <p:ext uri="{BB962C8B-B14F-4D97-AF65-F5344CB8AC3E}">
        <p14:creationId xmlns:p14="http://schemas.microsoft.com/office/powerpoint/2010/main" val="2590044502"/>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18" tIns="45709" rIns="91418" bIns="45709">
            <a:noAutofit/>
          </a:bodyPr>
          <a:lstStyle>
            <a:lvl1pPr marL="280921" indent="-223787">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p>
            <a:pPr lvl="0"/>
            <a:r>
              <a:rPr lang="en-US" dirty="0" smtClean="0"/>
              <a:t>Click to edit Master title style</a:t>
            </a:r>
            <a:endParaRPr lang="en-GB" dirty="0"/>
          </a:p>
        </p:txBody>
      </p:sp>
    </p:spTree>
    <p:extLst>
      <p:ext uri="{BB962C8B-B14F-4D97-AF65-F5344CB8AC3E}">
        <p14:creationId xmlns:p14="http://schemas.microsoft.com/office/powerpoint/2010/main" val="173390853"/>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 Slide With Title">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7"/>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defRPr sz="3600"/>
            </a:lvl1pPr>
          </a:lstStyle>
          <a:p>
            <a:pPr lvl="0"/>
            <a:r>
              <a:rPr lang="en-US" dirty="0"/>
              <a:t>Click to edit Master title style</a:t>
            </a:r>
            <a:endParaRPr lang="en-GB" dirty="0"/>
          </a:p>
        </p:txBody>
      </p:sp>
    </p:spTree>
    <p:extLst>
      <p:ext uri="{BB962C8B-B14F-4D97-AF65-F5344CB8AC3E}">
        <p14:creationId xmlns:p14="http://schemas.microsoft.com/office/powerpoint/2010/main" val="337047683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475" name="Shape 475"/>
          <p:cNvSpPr>
            <a:spLocks noGrp="1"/>
          </p:cNvSpPr>
          <p:nvPr>
            <p:ph type="title"/>
          </p:nvPr>
        </p:nvSpPr>
        <p:spPr>
          <a:xfrm>
            <a:off x="666750" y="862013"/>
            <a:ext cx="7810500" cy="1743075"/>
          </a:xfrm>
          <a:prstGeom prst="rect">
            <a:avLst/>
          </a:prstGeom>
        </p:spPr>
        <p:txBody>
          <a:bodyPr lIns="91438" tIns="45719" rIns="91438" bIns="45719" anchor="b"/>
          <a:lstStyle/>
          <a:p>
            <a:r>
              <a:t>Title Text</a:t>
            </a:r>
          </a:p>
        </p:txBody>
      </p:sp>
      <p:sp>
        <p:nvSpPr>
          <p:cNvPr id="476" name="Shape 476"/>
          <p:cNvSpPr>
            <a:spLocks noGrp="1"/>
          </p:cNvSpPr>
          <p:nvPr>
            <p:ph type="body" sz="quarter" idx="1"/>
          </p:nvPr>
        </p:nvSpPr>
        <p:spPr>
          <a:xfrm>
            <a:off x="666750" y="2652713"/>
            <a:ext cx="7810500" cy="595313"/>
          </a:xfrm>
          <a:prstGeom prst="rect">
            <a:avLst/>
          </a:prstGeom>
        </p:spPr>
        <p:txBody>
          <a:bodyPr lIns="91438" tIns="45719" rIns="91438" bIns="45719" anchor="t"/>
          <a:lstStyle>
            <a:lvl1pPr marL="0" indent="0" algn="ctr">
              <a:spcBef>
                <a:spcPts val="0"/>
              </a:spcBef>
              <a:buSzTx/>
              <a:buNone/>
              <a:defRPr sz="1700"/>
            </a:lvl1pPr>
            <a:lvl2pPr marL="0" indent="85723" algn="ctr">
              <a:spcBef>
                <a:spcPts val="0"/>
              </a:spcBef>
              <a:buSzTx/>
              <a:buNone/>
              <a:defRPr sz="1700"/>
            </a:lvl2pPr>
            <a:lvl3pPr marL="0" indent="171446" algn="ctr">
              <a:spcBef>
                <a:spcPts val="0"/>
              </a:spcBef>
              <a:buSzTx/>
              <a:buNone/>
              <a:defRPr sz="1700"/>
            </a:lvl3pPr>
            <a:lvl4pPr marL="0" indent="257168" algn="ctr">
              <a:spcBef>
                <a:spcPts val="0"/>
              </a:spcBef>
              <a:buSzTx/>
              <a:buNone/>
              <a:defRPr sz="1700"/>
            </a:lvl4pPr>
            <a:lvl5pPr marL="0" indent="342892" algn="ctr">
              <a:spcBef>
                <a:spcPts val="0"/>
              </a:spcBef>
              <a:buSzTx/>
              <a:buNone/>
              <a:defRPr sz="1700"/>
            </a:lvl5pPr>
          </a:lstStyle>
          <a:p>
            <a:r>
              <a:t>Body Level One</a:t>
            </a:r>
          </a:p>
          <a:p>
            <a:pPr lvl="1"/>
            <a:r>
              <a:t>Body Level Two</a:t>
            </a:r>
          </a:p>
          <a:p>
            <a:pPr lvl="2"/>
            <a:r>
              <a:t>Body Level Three</a:t>
            </a:r>
          </a:p>
          <a:p>
            <a:pPr lvl="3"/>
            <a:r>
              <a:t>Body Level Four</a:t>
            </a:r>
          </a:p>
          <a:p>
            <a:pPr lvl="4"/>
            <a:r>
              <a:t>Body Level Five</a:t>
            </a:r>
          </a:p>
        </p:txBody>
      </p:sp>
      <p:sp>
        <p:nvSpPr>
          <p:cNvPr id="477" name="Shape 477"/>
          <p:cNvSpPr>
            <a:spLocks noGrp="1"/>
          </p:cNvSpPr>
          <p:nvPr>
            <p:ph type="sldNum" sz="quarter" idx="2"/>
          </p:nvPr>
        </p:nvSpPr>
        <p:spPr>
          <a:xfrm>
            <a:off x="4484638" y="4905376"/>
            <a:ext cx="169964" cy="176213"/>
          </a:xfrm>
          <a:prstGeom prst="rect">
            <a:avLst/>
          </a:prstGeom>
        </p:spPr>
        <p:txBody>
          <a:bodyPr lIns="91438" tIns="45719" rIns="91438" bIns="45719">
            <a:normAutofit/>
          </a:bodyPr>
          <a:lstStyle/>
          <a:p>
            <a:fld id="{86CB4B4D-7CA3-9044-876B-883B54F8677D}" type="slidenum">
              <a:t>‹#›</a:t>
            </a:fld>
            <a:endParaRPr/>
          </a:p>
        </p:txBody>
      </p:sp>
    </p:spTree>
    <p:extLst>
      <p:ext uri="{BB962C8B-B14F-4D97-AF65-F5344CB8AC3E}">
        <p14:creationId xmlns:p14="http://schemas.microsoft.com/office/powerpoint/2010/main" val="147545547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lIns="45720" tIns="22860" rIns="45720" bIns="22860"/>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45720" tIns="22860" rIns="45720" bIns="22860"/>
          <a:lstStyle>
            <a:lvl1pPr marL="0" indent="0" algn="ctr">
              <a:buNone/>
              <a:defRPr/>
            </a:lvl1pPr>
            <a:lvl2pPr marL="171450" indent="0" algn="ctr">
              <a:buNone/>
              <a:defRPr/>
            </a:lvl2pPr>
            <a:lvl3pPr marL="342900" indent="0" algn="ctr">
              <a:buNone/>
              <a:defRPr/>
            </a:lvl3pPr>
            <a:lvl4pPr marL="514350" indent="0" algn="ctr">
              <a:buNone/>
              <a:defRPr/>
            </a:lvl4pPr>
            <a:lvl5pPr marL="685800" indent="0" algn="ctr">
              <a:buNone/>
              <a:defRPr/>
            </a:lvl5pPr>
            <a:lvl6pPr marL="857250" indent="0" algn="ctr">
              <a:buNone/>
              <a:defRPr/>
            </a:lvl6pPr>
            <a:lvl7pPr marL="1028700" indent="0" algn="ctr">
              <a:buNone/>
              <a:defRPr/>
            </a:lvl7pPr>
            <a:lvl8pPr marL="1200150" indent="0" algn="ctr">
              <a:buNone/>
              <a:defRPr/>
            </a:lvl8pPr>
            <a:lvl9pPr marL="1371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a:xfrm>
            <a:off x="4484490" y="4905375"/>
            <a:ext cx="169664" cy="176213"/>
          </a:xfrm>
          <a:prstGeom prst="rect">
            <a:avLst/>
          </a:prstGeom>
        </p:spPr>
        <p:txBody>
          <a:bodyPr lIns="45720" tIns="22860" rIns="45720" bIns="22860"/>
          <a:lstStyle>
            <a:lvl1pPr>
              <a:defRPr smtClean="0"/>
            </a:lvl1pPr>
          </a:lstStyle>
          <a:p>
            <a:fld id="{A9A7B679-AC04-9B41-A37B-4AF17ADEDA64}" type="slidenum">
              <a:rPr lang="en-US"/>
              <a:pPr/>
              <a:t>‹#›</a:t>
            </a:fld>
            <a:endParaRPr lang="en-US"/>
          </a:p>
        </p:txBody>
      </p:sp>
    </p:spTree>
    <p:extLst>
      <p:ext uri="{BB962C8B-B14F-4D97-AF65-F5344CB8AC3E}">
        <p14:creationId xmlns:p14="http://schemas.microsoft.com/office/powerpoint/2010/main" val="9681487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2109258"/>
      </p:ext>
    </p:extLst>
  </p:cSld>
  <p:clrMapOvr>
    <a:masterClrMapping/>
  </p:clrMapOvr>
  <p:transition spd="med"/>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449729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401667159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21293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113915"/>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63598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7272355" y="5000625"/>
            <a:ext cx="1714500" cy="142875"/>
          </a:xfrm>
          <a:prstGeom prst="rect">
            <a:avLst/>
          </a:prstGeom>
        </p:spPr>
        <p:txBody>
          <a:bodyPr vert="horz" lIns="91440" tIns="45720" rIns="91440" bIns="45720" rtlCol="0" anchor="ctr"/>
          <a:lstStyle>
            <a:lvl1pPr marL="0" marR="0" indent="0" algn="r" defTabSz="685800" rtl="0" eaLnBrk="1" fontAlgn="auto" latinLnBrk="0" hangingPunct="1">
              <a:lnSpc>
                <a:spcPct val="100000"/>
              </a:lnSpc>
              <a:spcBef>
                <a:spcPts val="0"/>
              </a:spcBef>
              <a:spcAft>
                <a:spcPts val="0"/>
              </a:spcAft>
              <a:buClrTx/>
              <a:buSzTx/>
              <a:buFontTx/>
              <a:buNone/>
              <a:tabLst/>
              <a:defRPr sz="450">
                <a:solidFill>
                  <a:schemeClr val="tx1">
                    <a:lumMod val="65000"/>
                  </a:schemeClr>
                </a:solidFill>
                <a:latin typeface="Arial" panose="020B0604020202020204" pitchFamily="34" charset="0"/>
                <a:cs typeface="Arial" panose="020B0604020202020204" pitchFamily="34" charset="0"/>
              </a:defRPr>
            </a:lvl1pPr>
          </a:lstStyle>
          <a:p>
            <a:r>
              <a:rPr lang="en-US" dirty="0" smtClean="0">
                <a:solidFill>
                  <a:srgbClr val="FFFFFF">
                    <a:lumMod val="65000"/>
                  </a:srgbClr>
                </a:solidFill>
              </a:rPr>
              <a:t>Cisco Confidential</a:t>
            </a:r>
            <a:endParaRPr lang="en-US" dirty="0">
              <a:solidFill>
                <a:srgbClr val="FFFFFF">
                  <a:lumMod val="65000"/>
                </a:srgbClr>
              </a:solidFill>
            </a:endParaRPr>
          </a:p>
        </p:txBody>
      </p:sp>
    </p:spTree>
    <p:extLst>
      <p:ext uri="{BB962C8B-B14F-4D97-AF65-F5344CB8AC3E}">
        <p14:creationId xmlns:p14="http://schemas.microsoft.com/office/powerpoint/2010/main" val="155816397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tags" Target="../tags/tag3.xml"/><Relationship Id="rId7" Type="http://schemas.openxmlformats.org/officeDocument/2006/relationships/image" Target="../media/image2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3" Type="http://schemas.openxmlformats.org/officeDocument/2006/relationships/image" Target="../media/image25.png"/><Relationship Id="rId21" Type="http://schemas.openxmlformats.org/officeDocument/2006/relationships/image" Target="../media/image42.jpeg"/><Relationship Id="rId34" Type="http://schemas.openxmlformats.org/officeDocument/2006/relationships/image" Target="../media/image55.png"/><Relationship Id="rId7" Type="http://schemas.microsoft.com/office/2007/relationships/hdphoto" Target="../media/hdphoto2.wdp"/><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jpeg"/><Relationship Id="rId1" Type="http://schemas.openxmlformats.org/officeDocument/2006/relationships/slideLayout" Target="../slideLayouts/slideLayout11.xml"/><Relationship Id="rId6" Type="http://schemas.openxmlformats.org/officeDocument/2006/relationships/image" Target="../media/image28.jpe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5" Type="http://schemas.openxmlformats.org/officeDocument/2006/relationships/image" Target="../media/image27.png"/><Relationship Id="rId15" Type="http://schemas.openxmlformats.org/officeDocument/2006/relationships/image" Target="../media/image36.jpeg"/><Relationship Id="rId23" Type="http://schemas.openxmlformats.org/officeDocument/2006/relationships/image" Target="../media/image44.jpeg"/><Relationship Id="rId28" Type="http://schemas.openxmlformats.org/officeDocument/2006/relationships/image" Target="../media/image49.png"/><Relationship Id="rId36" Type="http://schemas.openxmlformats.org/officeDocument/2006/relationships/image" Target="../media/image57.jpeg"/><Relationship Id="rId10" Type="http://schemas.openxmlformats.org/officeDocument/2006/relationships/image" Target="../media/image31.jpe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13" Type="http://schemas.microsoft.com/office/2007/relationships/hdphoto" Target="../media/hdphoto5.wdp"/><Relationship Id="rId18" Type="http://schemas.openxmlformats.org/officeDocument/2006/relationships/image" Target="../media/image110.png"/><Relationship Id="rId3" Type="http://schemas.openxmlformats.org/officeDocument/2006/relationships/image" Target="../media/image15.png"/><Relationship Id="rId7" Type="http://schemas.openxmlformats.org/officeDocument/2006/relationships/image" Target="../media/image103.png"/><Relationship Id="rId12" Type="http://schemas.openxmlformats.org/officeDocument/2006/relationships/image" Target="../media/image107.png"/><Relationship Id="rId17" Type="http://schemas.microsoft.com/office/2007/relationships/hdphoto" Target="../media/hdphoto7.wdp"/><Relationship Id="rId2" Type="http://schemas.openxmlformats.org/officeDocument/2006/relationships/notesSlide" Target="../notesSlides/notesSlide22.xml"/><Relationship Id="rId16"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02.jpeg"/><Relationship Id="rId11" Type="http://schemas.microsoft.com/office/2007/relationships/hdphoto" Target="../media/hdphoto4.wdp"/><Relationship Id="rId5" Type="http://schemas.openxmlformats.org/officeDocument/2006/relationships/image" Target="../media/image101.png"/><Relationship Id="rId15" Type="http://schemas.microsoft.com/office/2007/relationships/hdphoto" Target="../media/hdphoto6.wdp"/><Relationship Id="rId10" Type="http://schemas.openxmlformats.org/officeDocument/2006/relationships/image" Target="../media/image106.png"/><Relationship Id="rId4" Type="http://schemas.openxmlformats.org/officeDocument/2006/relationships/image" Target="../media/image16.png"/><Relationship Id="rId9" Type="http://schemas.openxmlformats.org/officeDocument/2006/relationships/image" Target="../media/image105.png"/><Relationship Id="rId14"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9.png"/><Relationship Id="rId18" Type="http://schemas.openxmlformats.org/officeDocument/2006/relationships/image" Target="../media/image118.png"/><Relationship Id="rId26" Type="http://schemas.openxmlformats.org/officeDocument/2006/relationships/image" Target="../media/image125.jpeg"/><Relationship Id="rId3" Type="http://schemas.openxmlformats.org/officeDocument/2006/relationships/image" Target="../media/image113.png"/><Relationship Id="rId21" Type="http://schemas.openxmlformats.org/officeDocument/2006/relationships/image" Target="../media/image120.jpeg"/><Relationship Id="rId7" Type="http://schemas.openxmlformats.org/officeDocument/2006/relationships/image" Target="../media/image53.png"/><Relationship Id="rId12" Type="http://schemas.openxmlformats.org/officeDocument/2006/relationships/image" Target="../media/image48.png"/><Relationship Id="rId17" Type="http://schemas.openxmlformats.org/officeDocument/2006/relationships/image" Target="../media/image117.png"/><Relationship Id="rId25" Type="http://schemas.openxmlformats.org/officeDocument/2006/relationships/image" Target="../media/image124.png"/><Relationship Id="rId2" Type="http://schemas.openxmlformats.org/officeDocument/2006/relationships/image" Target="../media/image52.png"/><Relationship Id="rId16" Type="http://schemas.openxmlformats.org/officeDocument/2006/relationships/image" Target="../media/image116.jpeg"/><Relationship Id="rId20" Type="http://schemas.openxmlformats.org/officeDocument/2006/relationships/image" Target="../media/image119.png"/><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47.png"/><Relationship Id="rId24" Type="http://schemas.openxmlformats.org/officeDocument/2006/relationships/image" Target="../media/image123.png"/><Relationship Id="rId5" Type="http://schemas.openxmlformats.org/officeDocument/2006/relationships/image" Target="../media/image25.png"/><Relationship Id="rId15" Type="http://schemas.openxmlformats.org/officeDocument/2006/relationships/image" Target="../media/image115.png"/><Relationship Id="rId23" Type="http://schemas.openxmlformats.org/officeDocument/2006/relationships/image" Target="../media/image122.png"/><Relationship Id="rId10" Type="http://schemas.openxmlformats.org/officeDocument/2006/relationships/image" Target="../media/image46.png"/><Relationship Id="rId19" Type="http://schemas.openxmlformats.org/officeDocument/2006/relationships/image" Target="../media/image26.png"/><Relationship Id="rId4" Type="http://schemas.openxmlformats.org/officeDocument/2006/relationships/image" Target="../media/image114.png"/><Relationship Id="rId9" Type="http://schemas.openxmlformats.org/officeDocument/2006/relationships/image" Target="../media/image55.png"/><Relationship Id="rId14" Type="http://schemas.openxmlformats.org/officeDocument/2006/relationships/image" Target="../media/image50.jpeg"/><Relationship Id="rId22" Type="http://schemas.openxmlformats.org/officeDocument/2006/relationships/image" Target="../media/image121.png"/><Relationship Id="rId27"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27.png"/></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27.png"/><Relationship Id="rId4" Type="http://schemas.openxmlformats.org/officeDocument/2006/relationships/image" Target="../media/image129.jpeg"/></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27.png"/><Relationship Id="rId5" Type="http://schemas.microsoft.com/office/2007/relationships/hdphoto" Target="../media/hdphoto9.wdp"/><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27.png"/><Relationship Id="rId5" Type="http://schemas.microsoft.com/office/2007/relationships/hdphoto" Target="../media/hdphoto10.wdp"/><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27.pn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36.tiff"/><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jpeg"/><Relationship Id="rId3" Type="http://schemas.openxmlformats.org/officeDocument/2006/relationships/image" Target="../media/image137.jpeg"/><Relationship Id="rId7" Type="http://schemas.openxmlformats.org/officeDocument/2006/relationships/image" Target="../media/image141.png"/><Relationship Id="rId12" Type="http://schemas.openxmlformats.org/officeDocument/2006/relationships/image" Target="../media/image146.jpeg"/><Relationship Id="rId17" Type="http://schemas.openxmlformats.org/officeDocument/2006/relationships/image" Target="../media/image151.png"/><Relationship Id="rId2" Type="http://schemas.openxmlformats.org/officeDocument/2006/relationships/notesSlide" Target="../notesSlides/notesSlide30.xml"/><Relationship Id="rId16" Type="http://schemas.openxmlformats.org/officeDocument/2006/relationships/image" Target="../media/image150.png"/><Relationship Id="rId1" Type="http://schemas.openxmlformats.org/officeDocument/2006/relationships/slideLayout" Target="../slideLayouts/slideLayout15.xml"/><Relationship Id="rId6" Type="http://schemas.openxmlformats.org/officeDocument/2006/relationships/image" Target="../media/image140.png"/><Relationship Id="rId11" Type="http://schemas.openxmlformats.org/officeDocument/2006/relationships/image" Target="../media/image145.jpeg"/><Relationship Id="rId5" Type="http://schemas.openxmlformats.org/officeDocument/2006/relationships/image" Target="../media/image139.jpeg"/><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image" Target="../media/image138.jpeg"/><Relationship Id="rId9" Type="http://schemas.openxmlformats.org/officeDocument/2006/relationships/image" Target="../media/image143.png"/><Relationship Id="rId14" Type="http://schemas.openxmlformats.org/officeDocument/2006/relationships/image" Target="../media/image14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jpeg"/></Relationships>
</file>

<file path=ppt/slides/_rels/slide42.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jpeg"/><Relationship Id="rId3" Type="http://schemas.openxmlformats.org/officeDocument/2006/relationships/image" Target="../media/image137.jpeg"/><Relationship Id="rId7" Type="http://schemas.openxmlformats.org/officeDocument/2006/relationships/image" Target="../media/image141.png"/><Relationship Id="rId12" Type="http://schemas.openxmlformats.org/officeDocument/2006/relationships/image" Target="../media/image146.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40.png"/><Relationship Id="rId11" Type="http://schemas.openxmlformats.org/officeDocument/2006/relationships/image" Target="../media/image145.jpeg"/><Relationship Id="rId5" Type="http://schemas.openxmlformats.org/officeDocument/2006/relationships/image" Target="../media/image139.jpeg"/><Relationship Id="rId15" Type="http://schemas.openxmlformats.org/officeDocument/2006/relationships/image" Target="../media/image156.png"/><Relationship Id="rId10" Type="http://schemas.openxmlformats.org/officeDocument/2006/relationships/image" Target="../media/image144.png"/><Relationship Id="rId4" Type="http://schemas.openxmlformats.org/officeDocument/2006/relationships/image" Target="../media/image138.jpeg"/><Relationship Id="rId9" Type="http://schemas.openxmlformats.org/officeDocument/2006/relationships/image" Target="../media/image143.png"/><Relationship Id="rId14" Type="http://schemas.openxmlformats.org/officeDocument/2006/relationships/image" Target="../media/image148.png"/></Relationships>
</file>

<file path=ppt/slides/_rels/slide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60.tiff"/><Relationship Id="rId5" Type="http://schemas.openxmlformats.org/officeDocument/2006/relationships/image" Target="../media/image159.png"/><Relationship Id="rId4" Type="http://schemas.openxmlformats.org/officeDocument/2006/relationships/image" Target="../media/image158.jpeg"/></Relationships>
</file>

<file path=ppt/slides/_rels/slide4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163.png"/><Relationship Id="rId4" Type="http://schemas.openxmlformats.org/officeDocument/2006/relationships/image" Target="../media/image162.jpeg"/></Relationships>
</file>

<file path=ppt/slides/_rels/slide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4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1.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hyperlink" Target="http://www.lg.com/global/business/information-display/digital-signage/lg-65UH5C" TargetMode="External"/><Relationship Id="rId5" Type="http://schemas.openxmlformats.org/officeDocument/2006/relationships/image" Target="../media/image179.png"/><Relationship Id="rId10" Type="http://schemas.openxmlformats.org/officeDocument/2006/relationships/hyperlink" Target="http://www.lg.com/global/business/information-display/digital-signage/lg-55UH5C" TargetMode="External"/><Relationship Id="rId4" Type="http://schemas.openxmlformats.org/officeDocument/2006/relationships/image" Target="../media/image178.png"/><Relationship Id="rId9" Type="http://schemas.openxmlformats.org/officeDocument/2006/relationships/hyperlink" Target="http://www.lg.com/global/business/information-display/digital-signage/lg-49UH5C%20%5b"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8.png"/></Relationships>
</file>

<file path=ppt/slides/_rels/slide5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91.png"/><Relationship Id="rId4" Type="http://schemas.openxmlformats.org/officeDocument/2006/relationships/image" Target="../media/image190.png"/></Relationships>
</file>

<file path=ppt/slides/_rels/slide5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93.emf"/><Relationship Id="rId7" Type="http://schemas.openxmlformats.org/officeDocument/2006/relationships/image" Target="../media/image197.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5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201.png"/><Relationship Id="rId5" Type="http://schemas.openxmlformats.org/officeDocument/2006/relationships/image" Target="../media/image200.jpeg"/><Relationship Id="rId4" Type="http://schemas.openxmlformats.org/officeDocument/2006/relationships/image" Target="../media/image19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204.png"/><Relationship Id="rId4" Type="http://schemas.openxmlformats.org/officeDocument/2006/relationships/image" Target="../media/image203.png"/></Relationships>
</file>

<file path=ppt/slides/_rels/slide6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s>
</file>

<file path=ppt/slides/_rels/slide6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15.tiff"/><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465936" y="3869720"/>
            <a:ext cx="8299981" cy="40095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en-US" altLang="ja-JP" sz="1600" dirty="0"/>
              <a:t>6</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465936" y="3471226"/>
            <a:ext cx="8452381" cy="254840"/>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r>
              <a:rPr lang="ja-JP" altLang="en-US" sz="1600" dirty="0" smtClean="0"/>
              <a:t>シスコシステムズ合同会社</a:t>
            </a:r>
            <a:endParaRPr lang="ja-JP" altLang="en-US" sz="1600" dirty="0"/>
          </a:p>
        </p:txBody>
      </p:sp>
      <p:sp>
        <p:nvSpPr>
          <p:cNvPr id="2" name="正方形/長方形 1"/>
          <p:cNvSpPr/>
          <p:nvPr/>
        </p:nvSpPr>
        <p:spPr>
          <a:xfrm>
            <a:off x="454288" y="1403633"/>
            <a:ext cx="8637294" cy="2062103"/>
          </a:xfrm>
          <a:prstGeom prst="rect">
            <a:avLst/>
          </a:prstGeom>
        </p:spPr>
        <p:txBody>
          <a:bodyPr wrap="square">
            <a:spAutoFit/>
          </a:bodyPr>
          <a:lstStyle/>
          <a:p>
            <a:r>
              <a:rPr lang="en-US" altLang="ja-JP" sz="3200" dirty="0">
                <a:solidFill>
                  <a:schemeClr val="bg1"/>
                </a:solidFill>
                <a:latin typeface="Arial" panose="020B0604020202020204" pitchFamily="34" charset="0"/>
                <a:ea typeface="ＭＳ Ｐゴシック" panose="020B0600070205080204" pitchFamily="50" charset="-128"/>
              </a:rPr>
              <a:t>PSU </a:t>
            </a:r>
            <a:r>
              <a:rPr lang="en-US" altLang="ja-JP" sz="3200" dirty="0" smtClean="0">
                <a:solidFill>
                  <a:schemeClr val="bg1"/>
                </a:solidFill>
                <a:latin typeface="Arial" panose="020B0604020202020204" pitchFamily="34" charset="0"/>
                <a:ea typeface="ＭＳ Ｐゴシック" panose="020B0600070205080204" pitchFamily="50" charset="-128"/>
              </a:rPr>
              <a:t>Week 2017 May </a:t>
            </a:r>
            <a:r>
              <a:rPr lang="ja-JP" altLang="en-US" sz="3200" dirty="0" smtClean="0">
                <a:solidFill>
                  <a:schemeClr val="bg1"/>
                </a:solidFill>
                <a:latin typeface="Arial" panose="020B0604020202020204" pitchFamily="34" charset="0"/>
                <a:ea typeface="ＭＳ Ｐゴシック" panose="020B0600070205080204" pitchFamily="50" charset="-128"/>
              </a:rPr>
              <a:t>抜粋</a:t>
            </a:r>
            <a:r>
              <a:rPr lang="en-US" altLang="ja-JP" sz="3200" dirty="0">
                <a:solidFill>
                  <a:schemeClr val="bg1"/>
                </a:solidFill>
                <a:latin typeface="Arial" panose="020B0604020202020204" pitchFamily="34" charset="0"/>
                <a:ea typeface="ＭＳ Ｐゴシック" panose="020B0600070205080204" pitchFamily="50" charset="-128"/>
              </a:rPr>
              <a:t/>
            </a:r>
            <a:br>
              <a:rPr lang="en-US" altLang="ja-JP" sz="3200" dirty="0">
                <a:solidFill>
                  <a:schemeClr val="bg1"/>
                </a:solidFill>
                <a:latin typeface="Arial" panose="020B0604020202020204" pitchFamily="34" charset="0"/>
                <a:ea typeface="ＭＳ Ｐゴシック" panose="020B0600070205080204" pitchFamily="50" charset="-128"/>
              </a:rPr>
            </a:br>
            <a:r>
              <a:rPr lang="ja-JP" altLang="en-US" sz="3200" dirty="0">
                <a:solidFill>
                  <a:schemeClr val="bg1"/>
                </a:solidFill>
                <a:latin typeface="MS PGothic" charset="-128"/>
                <a:ea typeface="MS PGothic" charset="-128"/>
                <a:cs typeface="MS PGothic" charset="-128"/>
              </a:rPr>
              <a:t>新しい</a:t>
            </a:r>
            <a:r>
              <a:rPr lang="ja-JP" altLang="en-US" sz="3200" dirty="0" smtClean="0">
                <a:solidFill>
                  <a:schemeClr val="bg1"/>
                </a:solidFill>
                <a:latin typeface="MS PGothic" charset="-128"/>
                <a:ea typeface="MS PGothic" charset="-128"/>
                <a:cs typeface="MS PGothic" charset="-128"/>
              </a:rPr>
              <a:t>シスコ コラボレーション</a:t>
            </a:r>
            <a:r>
              <a:rPr lang="en-US" altLang="ja-JP" sz="3200" smtClean="0">
                <a:solidFill>
                  <a:schemeClr val="bg1"/>
                </a:solidFill>
                <a:latin typeface="MS PGothic" charset="-128"/>
                <a:ea typeface="MS PGothic" charset="-128"/>
                <a:cs typeface="MS PGothic" charset="-128"/>
              </a:rPr>
              <a:t>  </a:t>
            </a:r>
            <a:endParaRPr lang="en-US" altLang="ja-JP" sz="3200" dirty="0" smtClean="0">
              <a:solidFill>
                <a:schemeClr val="bg1"/>
              </a:solidFill>
              <a:latin typeface="MS PGothic" charset="-128"/>
              <a:ea typeface="MS PGothic" charset="-128"/>
              <a:cs typeface="MS PGothic" charset="-128"/>
            </a:endParaRPr>
          </a:p>
          <a:p>
            <a:r>
              <a:rPr lang="ja-JP" altLang="en-US" sz="3200" dirty="0">
                <a:solidFill>
                  <a:schemeClr val="bg1"/>
                </a:solidFill>
                <a:latin typeface="MS PGothic" charset="-128"/>
                <a:ea typeface="MS PGothic" charset="-128"/>
                <a:cs typeface="MS PGothic" charset="-128"/>
              </a:rPr>
              <a:t>　</a:t>
            </a:r>
            <a:r>
              <a:rPr lang="ja-JP" altLang="en-US" sz="3200" dirty="0" smtClean="0">
                <a:solidFill>
                  <a:schemeClr val="bg1"/>
                </a:solidFill>
                <a:latin typeface="MS PGothic" charset="-128"/>
                <a:ea typeface="MS PGothic" charset="-128"/>
                <a:cs typeface="MS PGothic" charset="-128"/>
              </a:rPr>
              <a:t>全体</a:t>
            </a:r>
            <a:r>
              <a:rPr lang="ja-JP" altLang="en-US" sz="3200" dirty="0">
                <a:solidFill>
                  <a:schemeClr val="bg1"/>
                </a:solidFill>
                <a:latin typeface="MS PGothic" charset="-128"/>
                <a:ea typeface="MS PGothic" charset="-128"/>
                <a:cs typeface="MS PGothic" charset="-128"/>
              </a:rPr>
              <a:t>ビューを理解する</a:t>
            </a:r>
            <a:r>
              <a:rPr lang="ja-JP" altLang="en-US" sz="3200" dirty="0">
                <a:solidFill>
                  <a:schemeClr val="bg1"/>
                </a:solidFill>
              </a:rPr>
              <a:t/>
            </a:r>
            <a:br>
              <a:rPr lang="ja-JP" altLang="en-US" sz="3200" dirty="0">
                <a:solidFill>
                  <a:schemeClr val="bg1"/>
                </a:solidFill>
              </a:rPr>
            </a:br>
            <a:endParaRPr lang="ja-JP" altLang="en-US" sz="3200" dirty="0">
              <a:solidFill>
                <a:schemeClr val="bg1"/>
              </a:solidFill>
            </a:endParaRPr>
          </a:p>
        </p:txBody>
      </p:sp>
      <p:sp>
        <p:nvSpPr>
          <p:cNvPr id="5" name="正方形/長方形 4"/>
          <p:cNvSpPr/>
          <p:nvPr/>
        </p:nvSpPr>
        <p:spPr>
          <a:xfrm>
            <a:off x="4216724" y="4561323"/>
            <a:ext cx="4819772" cy="276999"/>
          </a:xfrm>
          <a:prstGeom prst="rect">
            <a:avLst/>
          </a:prstGeom>
        </p:spPr>
        <p:txBody>
          <a:bodyPr wrap="square">
            <a:spAutoFit/>
          </a:bodyPr>
          <a:lstStyle/>
          <a:p>
            <a:pPr defTabSz="457200" fontAlgn="base">
              <a:spcBef>
                <a:spcPct val="0"/>
              </a:spcBef>
              <a:spcAft>
                <a:spcPct val="0"/>
              </a:spcAft>
            </a:pPr>
            <a:r>
              <a:rPr kumimoji="0" lang="ja-JP" altLang="ja-JP" sz="1200" dirty="0">
                <a:solidFill>
                  <a:schemeClr val="tx1">
                    <a:lumMod val="75000"/>
                    <a:lumOff val="25000"/>
                  </a:schemeClr>
                </a:solidFill>
                <a:latin typeface="Arial" charset="0"/>
                <a:ea typeface="ＭＳ Ｐゴシック" pitchFamily="34" charset="-128"/>
              </a:rPr>
              <a:t>本資料に記載の各社社名、製品名は、各社の商標または登録商標です。</a:t>
            </a:r>
            <a:endParaRPr lang="ja-JP" altLang="en-US" sz="1200" dirty="0">
              <a:solidFill>
                <a:schemeClr val="tx1">
                  <a:lumMod val="75000"/>
                  <a:lumOff val="25000"/>
                </a:schemeClr>
              </a:solidFill>
              <a:latin typeface="Arial" charset="0"/>
              <a:ea typeface="ＭＳ Ｐゴシック" pitchFamily="34" charset="-128"/>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b="1" dirty="0">
              <a:ln w="22225">
                <a:solidFill>
                  <a:schemeClr val="accent2"/>
                </a:solidFill>
                <a:prstDash val="solid"/>
              </a:ln>
              <a:solidFill>
                <a:schemeClr val="accent2">
                  <a:lumMod val="40000"/>
                  <a:lumOff val="60000"/>
                </a:schemeClr>
              </a:solidFill>
              <a:latin typeface="+mj-lt"/>
            </a:endParaRPr>
          </a:p>
        </p:txBody>
      </p:sp>
      <p:sp>
        <p:nvSpPr>
          <p:cNvPr id="21" name="角丸四角形 20"/>
          <p:cNvSpPr/>
          <p:nvPr/>
        </p:nvSpPr>
        <p:spPr>
          <a:xfrm>
            <a:off x="1543568" y="957596"/>
            <a:ext cx="5524758" cy="1038079"/>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endParaRPr kumimoji="1" lang="ja-JP" altLang="en-US" dirty="0">
              <a:solidFill>
                <a:schemeClr val="bg2"/>
              </a:solidFill>
              <a:latin typeface="MS PGothic" charset="-128"/>
              <a:ea typeface="MS PGothic" charset="-128"/>
              <a:cs typeface="MS PGothic" charset="-128"/>
            </a:endParaRPr>
          </a:p>
        </p:txBody>
      </p:sp>
      <p:sp>
        <p:nvSpPr>
          <p:cNvPr id="3" name="タイトル 2"/>
          <p:cNvSpPr>
            <a:spLocks noGrp="1"/>
          </p:cNvSpPr>
          <p:nvPr>
            <p:ph type="title"/>
          </p:nvPr>
        </p:nvSpPr>
        <p:spPr>
          <a:xfrm>
            <a:off x="78615" y="-78195"/>
            <a:ext cx="8345488" cy="731837"/>
          </a:xfrm>
        </p:spPr>
        <p:txBody>
          <a:bodyPr/>
          <a:lstStyle/>
          <a:p>
            <a:r>
              <a:rPr kumimoji="1" lang="ja-JP" altLang="en-US" sz="2400" dirty="0" smtClean="0">
                <a:solidFill>
                  <a:schemeClr val="bg1"/>
                </a:solidFill>
                <a:latin typeface="MS PGothic" charset="-128"/>
                <a:ea typeface="MS PGothic" charset="-128"/>
                <a:cs typeface="MS PGothic" charset="-128"/>
              </a:rPr>
              <a:t>なぜワークスタイル変革？</a:t>
            </a:r>
            <a:endParaRPr kumimoji="1" lang="ja-JP" altLang="en-US" sz="2400" dirty="0">
              <a:solidFill>
                <a:schemeClr val="bg1"/>
              </a:solidFill>
              <a:latin typeface="MS PGothic" charset="-128"/>
              <a:ea typeface="MS PGothic" charset="-128"/>
              <a:cs typeface="MS PGothic" charset="-128"/>
            </a:endParaRPr>
          </a:p>
        </p:txBody>
      </p:sp>
      <p:grpSp>
        <p:nvGrpSpPr>
          <p:cNvPr id="17" name="図形グループ 16"/>
          <p:cNvGrpSpPr/>
          <p:nvPr/>
        </p:nvGrpSpPr>
        <p:grpSpPr>
          <a:xfrm>
            <a:off x="1115550" y="2004620"/>
            <a:ext cx="6413635" cy="1805035"/>
            <a:chOff x="347450" y="1635642"/>
            <a:chExt cx="8294652" cy="2433903"/>
          </a:xfrm>
        </p:grpSpPr>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335" y="1635642"/>
              <a:ext cx="3479536" cy="2433903"/>
            </a:xfrm>
            <a:prstGeom prst="rect">
              <a:avLst/>
            </a:prstGeom>
          </p:spPr>
        </p:pic>
        <p:sp>
          <p:nvSpPr>
            <p:cNvPr id="6" name="テキスト ボックス 5"/>
            <p:cNvSpPr txBox="1"/>
            <p:nvPr/>
          </p:nvSpPr>
          <p:spPr>
            <a:xfrm>
              <a:off x="347450" y="2297987"/>
              <a:ext cx="2368173" cy="35275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100" dirty="0" smtClean="0">
                  <a:latin typeface="MS PGothic" charset="-128"/>
                  <a:ea typeface="MS PGothic" charset="-128"/>
                  <a:cs typeface="MS PGothic" charset="-128"/>
                </a:rPr>
                <a:t>少子高齢化による人口問題</a:t>
              </a:r>
              <a:endParaRPr kumimoji="1" lang="ja-JP" altLang="en-US" sz="1100" dirty="0">
                <a:latin typeface="MS PGothic" charset="-128"/>
                <a:ea typeface="MS PGothic" charset="-128"/>
                <a:cs typeface="MS PGothic" charset="-128"/>
              </a:endParaRPr>
            </a:p>
          </p:txBody>
        </p:sp>
        <p:pic>
          <p:nvPicPr>
            <p:cNvPr id="7" name="図 6"/>
            <p:cNvPicPr>
              <a:picLocks noChangeAspect="1"/>
            </p:cNvPicPr>
            <p:nvPr/>
          </p:nvPicPr>
          <p:blipFill>
            <a:blip r:embed="rId4">
              <a:biLevel thresh="25000"/>
              <a:extLst>
                <a:ext uri="{BEBA8EAE-BF5A-486C-A8C5-ECC9F3942E4B}">
                  <a14:imgProps xmlns:a14="http://schemas.microsoft.com/office/drawing/2010/main">
                    <a14:imgLayer r:embed="rId5">
                      <a14:imgEffect>
                        <a14:artisticTexturizer/>
                      </a14:imgEffect>
                      <a14:imgEffect>
                        <a14:saturation sat="0"/>
                      </a14:imgEffect>
                    </a14:imgLayer>
                  </a14:imgProps>
                </a:ext>
                <a:ext uri="{28A0092B-C50C-407E-A947-70E740481C1C}">
                  <a14:useLocalDpi xmlns:a14="http://schemas.microsoft.com/office/drawing/2010/main"/>
                </a:ext>
              </a:extLst>
            </a:blip>
            <a:stretch>
              <a:fillRect/>
            </a:stretch>
          </p:blipFill>
          <p:spPr>
            <a:xfrm>
              <a:off x="5685745" y="2110344"/>
              <a:ext cx="2956357" cy="1667945"/>
            </a:xfrm>
            <a:prstGeom prst="rect">
              <a:avLst/>
            </a:prstGeom>
          </p:spPr>
        </p:pic>
        <p:sp>
          <p:nvSpPr>
            <p:cNvPr id="9" name="テキスト ボックス 8"/>
            <p:cNvSpPr txBox="1"/>
            <p:nvPr/>
          </p:nvSpPr>
          <p:spPr>
            <a:xfrm>
              <a:off x="4666110" y="2325888"/>
              <a:ext cx="1889912" cy="34237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050" smtClean="0">
                  <a:latin typeface="MS PGothic" charset="-128"/>
                  <a:ea typeface="MS PGothic" charset="-128"/>
                  <a:cs typeface="MS PGothic" charset="-128"/>
                </a:rPr>
                <a:t>画一的な労働</a:t>
              </a:r>
              <a:r>
                <a:rPr kumimoji="1" lang="ja-JP" altLang="en-US" sz="1050" dirty="0" smtClean="0">
                  <a:latin typeface="MS PGothic" charset="-128"/>
                  <a:ea typeface="MS PGothic" charset="-128"/>
                  <a:cs typeface="MS PGothic" charset="-128"/>
                </a:rPr>
                <a:t>制度</a:t>
              </a:r>
              <a:endParaRPr kumimoji="1" lang="ja-JP" altLang="en-US" sz="1050" dirty="0">
                <a:latin typeface="MS PGothic" charset="-128"/>
                <a:ea typeface="MS PGothic" charset="-128"/>
                <a:cs typeface="MS PGothic" charset="-128"/>
              </a:endParaRPr>
            </a:p>
          </p:txBody>
        </p:sp>
      </p:grpSp>
      <p:sp>
        <p:nvSpPr>
          <p:cNvPr id="10" name="正方形/長方形 9"/>
          <p:cNvSpPr/>
          <p:nvPr/>
        </p:nvSpPr>
        <p:spPr>
          <a:xfrm>
            <a:off x="1998865" y="4524458"/>
            <a:ext cx="6953109" cy="369332"/>
          </a:xfrm>
          <a:prstGeom prst="rect">
            <a:avLst/>
          </a:prstGeom>
        </p:spPr>
        <p:txBody>
          <a:bodyPr wrap="square">
            <a:spAutoFit/>
          </a:bodyPr>
          <a:lstStyle/>
          <a:p>
            <a:r>
              <a:rPr kumimoji="1" lang="ja-JP" altLang="en-US" b="1" dirty="0">
                <a:solidFill>
                  <a:schemeClr val="tx1">
                    <a:lumMod val="50000"/>
                  </a:schemeClr>
                </a:solidFill>
                <a:latin typeface="MS PGothic" charset="-128"/>
                <a:ea typeface="MS PGothic" charset="-128"/>
                <a:cs typeface="MS PGothic" charset="-128"/>
              </a:rPr>
              <a:t>１，処遇の</a:t>
            </a:r>
            <a:r>
              <a:rPr kumimoji="1" lang="ja-JP" altLang="en-US" b="1" dirty="0" smtClean="0">
                <a:solidFill>
                  <a:schemeClr val="tx1">
                    <a:lumMod val="50000"/>
                  </a:schemeClr>
                </a:solidFill>
                <a:latin typeface="MS PGothic" charset="-128"/>
                <a:ea typeface="MS PGothic" charset="-128"/>
                <a:cs typeface="MS PGothic" charset="-128"/>
              </a:rPr>
              <a:t>改善</a:t>
            </a:r>
            <a:r>
              <a:rPr kumimoji="1" lang="en-US" altLang="ja-JP" b="1" dirty="0" smtClean="0">
                <a:solidFill>
                  <a:schemeClr val="tx1">
                    <a:lumMod val="50000"/>
                  </a:schemeClr>
                </a:solidFill>
                <a:latin typeface="MS PGothic" charset="-128"/>
                <a:ea typeface="MS PGothic" charset="-128"/>
                <a:cs typeface="MS PGothic" charset="-128"/>
              </a:rPr>
              <a:t> /  </a:t>
            </a:r>
            <a:r>
              <a:rPr kumimoji="1" lang="ja-JP" altLang="en-US" b="1" dirty="0" smtClean="0">
                <a:solidFill>
                  <a:schemeClr val="tx1">
                    <a:lumMod val="50000"/>
                  </a:schemeClr>
                </a:solidFill>
                <a:latin typeface="MS PGothic" charset="-128"/>
                <a:ea typeface="MS PGothic" charset="-128"/>
                <a:cs typeface="MS PGothic" charset="-128"/>
              </a:rPr>
              <a:t>２</a:t>
            </a:r>
            <a:r>
              <a:rPr kumimoji="1" lang="ja-JP" altLang="en-US" b="1" dirty="0">
                <a:solidFill>
                  <a:schemeClr val="tx1">
                    <a:lumMod val="50000"/>
                  </a:schemeClr>
                </a:solidFill>
                <a:latin typeface="MS PGothic" charset="-128"/>
                <a:ea typeface="MS PGothic" charset="-128"/>
                <a:cs typeface="MS PGothic" charset="-128"/>
              </a:rPr>
              <a:t>，制約の</a:t>
            </a:r>
            <a:r>
              <a:rPr kumimoji="1" lang="ja-JP" altLang="en-US" b="1" dirty="0" smtClean="0">
                <a:solidFill>
                  <a:schemeClr val="tx1">
                    <a:lumMod val="50000"/>
                  </a:schemeClr>
                </a:solidFill>
                <a:latin typeface="MS PGothic" charset="-128"/>
                <a:ea typeface="MS PGothic" charset="-128"/>
                <a:cs typeface="MS PGothic" charset="-128"/>
              </a:rPr>
              <a:t>克服</a:t>
            </a:r>
            <a:r>
              <a:rPr kumimoji="1" lang="en-US" altLang="ja-JP" b="1" dirty="0" smtClean="0">
                <a:solidFill>
                  <a:schemeClr val="tx1">
                    <a:lumMod val="50000"/>
                  </a:schemeClr>
                </a:solidFill>
                <a:latin typeface="MS PGothic" charset="-128"/>
                <a:ea typeface="MS PGothic" charset="-128"/>
                <a:cs typeface="MS PGothic" charset="-128"/>
              </a:rPr>
              <a:t> /  </a:t>
            </a:r>
            <a:r>
              <a:rPr kumimoji="1" lang="ja-JP" altLang="en-US" b="1" dirty="0" smtClean="0">
                <a:solidFill>
                  <a:schemeClr val="tx1">
                    <a:lumMod val="50000"/>
                  </a:schemeClr>
                </a:solidFill>
                <a:latin typeface="MS PGothic" charset="-128"/>
                <a:ea typeface="MS PGothic" charset="-128"/>
                <a:cs typeface="MS PGothic" charset="-128"/>
              </a:rPr>
              <a:t>３</a:t>
            </a:r>
            <a:r>
              <a:rPr kumimoji="1" lang="ja-JP" altLang="en-US" b="1" dirty="0">
                <a:solidFill>
                  <a:schemeClr val="tx1">
                    <a:lumMod val="50000"/>
                  </a:schemeClr>
                </a:solidFill>
                <a:latin typeface="MS PGothic" charset="-128"/>
                <a:ea typeface="MS PGothic" charset="-128"/>
                <a:cs typeface="MS PGothic" charset="-128"/>
              </a:rPr>
              <a:t>，キャリア構築</a:t>
            </a:r>
            <a:endParaRPr lang="ja-JP" altLang="en-US" b="1" dirty="0">
              <a:solidFill>
                <a:schemeClr val="tx1">
                  <a:lumMod val="50000"/>
                </a:schemeClr>
              </a:solidFill>
              <a:latin typeface="MS PGothic" charset="-128"/>
              <a:ea typeface="MS PGothic" charset="-128"/>
              <a:cs typeface="MS PGothic" charset="-128"/>
            </a:endParaRPr>
          </a:p>
        </p:txBody>
      </p:sp>
      <p:sp>
        <p:nvSpPr>
          <p:cNvPr id="14" name="正方形/長方形 13"/>
          <p:cNvSpPr/>
          <p:nvPr/>
        </p:nvSpPr>
        <p:spPr>
          <a:xfrm>
            <a:off x="683849" y="4194389"/>
            <a:ext cx="3560590" cy="338554"/>
          </a:xfrm>
          <a:prstGeom prst="rect">
            <a:avLst/>
          </a:prstGeom>
        </p:spPr>
        <p:txBody>
          <a:bodyPr wrap="none">
            <a:spAutoFit/>
          </a:bodyPr>
          <a:lstStyle/>
          <a:p>
            <a:r>
              <a:rPr kumimoji="1" lang="ja-JP" altLang="en-US" sz="1600" b="1" dirty="0">
                <a:solidFill>
                  <a:schemeClr val="tx1">
                    <a:lumMod val="50000"/>
                  </a:schemeClr>
                </a:solidFill>
                <a:latin typeface="MS PGothic" charset="-128"/>
                <a:ea typeface="MS PGothic" charset="-128"/>
                <a:cs typeface="MS PGothic" charset="-128"/>
              </a:rPr>
              <a:t>一億総活躍社会実現に</a:t>
            </a:r>
            <a:r>
              <a:rPr kumimoji="1" lang="ja-JP" altLang="en-US" sz="1600" b="1" dirty="0" smtClean="0">
                <a:solidFill>
                  <a:schemeClr val="tx1">
                    <a:lumMod val="50000"/>
                  </a:schemeClr>
                </a:solidFill>
                <a:latin typeface="MS PGothic" charset="-128"/>
                <a:ea typeface="MS PGothic" charset="-128"/>
                <a:cs typeface="MS PGothic" charset="-128"/>
              </a:rPr>
              <a:t>向けた３つの柱</a:t>
            </a:r>
            <a:endParaRPr lang="ja-JP" altLang="en-US" sz="1600" b="1" dirty="0">
              <a:solidFill>
                <a:schemeClr val="tx1">
                  <a:lumMod val="50000"/>
                </a:schemeClr>
              </a:solidFill>
              <a:latin typeface="MS PGothic" charset="-128"/>
              <a:ea typeface="MS PGothic" charset="-128"/>
              <a:cs typeface="MS PGothic" charset="-128"/>
            </a:endParaRPr>
          </a:p>
        </p:txBody>
      </p:sp>
      <p:sp>
        <p:nvSpPr>
          <p:cNvPr id="11" name="正方形/長方形 10"/>
          <p:cNvSpPr/>
          <p:nvPr/>
        </p:nvSpPr>
        <p:spPr>
          <a:xfrm>
            <a:off x="25409" y="574690"/>
            <a:ext cx="4732386" cy="338554"/>
          </a:xfrm>
          <a:prstGeom prst="rect">
            <a:avLst/>
          </a:prstGeom>
        </p:spPr>
        <p:txBody>
          <a:bodyPr wrap="none">
            <a:spAutoFit/>
          </a:bodyPr>
          <a:lstStyle/>
          <a:p>
            <a:r>
              <a:rPr kumimoji="1" lang="ja-JP" altLang="en-US" sz="1600" b="1" dirty="0" smtClean="0">
                <a:solidFill>
                  <a:schemeClr val="tx1">
                    <a:lumMod val="50000"/>
                  </a:schemeClr>
                </a:solidFill>
                <a:latin typeface="MS PGothic" charset="-128"/>
                <a:ea typeface="MS PGothic" charset="-128"/>
                <a:cs typeface="MS PGothic" charset="-128"/>
              </a:rPr>
              <a:t>生産性</a:t>
            </a:r>
            <a:r>
              <a:rPr kumimoji="1" lang="ja-JP" altLang="en-US" sz="1600" b="1" dirty="0" smtClean="0">
                <a:solidFill>
                  <a:schemeClr val="tx1">
                    <a:lumMod val="50000"/>
                  </a:schemeClr>
                </a:solidFill>
                <a:latin typeface="MS PGothic" charset="-128"/>
                <a:ea typeface="MS PGothic" charset="-128"/>
                <a:cs typeface="MS PGothic" charset="-128"/>
              </a:rPr>
              <a:t>向上、労働</a:t>
            </a:r>
            <a:r>
              <a:rPr kumimoji="1" lang="ja-JP" altLang="en-US" sz="1600" b="1" dirty="0" smtClean="0">
                <a:solidFill>
                  <a:schemeClr val="tx1">
                    <a:lumMod val="50000"/>
                  </a:schemeClr>
                </a:solidFill>
                <a:latin typeface="MS PGothic" charset="-128"/>
                <a:ea typeface="MS PGothic" charset="-128"/>
                <a:cs typeface="MS PGothic" charset="-128"/>
              </a:rPr>
              <a:t>参加率</a:t>
            </a:r>
            <a:r>
              <a:rPr kumimoji="1" lang="ja-JP" altLang="en-US" sz="1600" b="1" dirty="0" smtClean="0">
                <a:solidFill>
                  <a:schemeClr val="tx1">
                    <a:lumMod val="50000"/>
                  </a:schemeClr>
                </a:solidFill>
                <a:latin typeface="MS PGothic" charset="-128"/>
                <a:ea typeface="MS PGothic" charset="-128"/>
                <a:cs typeface="MS PGothic" charset="-128"/>
              </a:rPr>
              <a:t>向上、イノベーション</a:t>
            </a:r>
            <a:r>
              <a:rPr kumimoji="1" lang="ja-JP" altLang="en-US" sz="1600" b="1" dirty="0" smtClean="0">
                <a:solidFill>
                  <a:schemeClr val="tx1">
                    <a:lumMod val="50000"/>
                  </a:schemeClr>
                </a:solidFill>
                <a:latin typeface="MS PGothic" charset="-128"/>
                <a:ea typeface="MS PGothic" charset="-128"/>
                <a:cs typeface="MS PGothic" charset="-128"/>
              </a:rPr>
              <a:t>の欠如</a:t>
            </a:r>
            <a:endParaRPr lang="ja-JP" altLang="en-US" sz="1600" b="1" dirty="0">
              <a:solidFill>
                <a:schemeClr val="tx1">
                  <a:lumMod val="50000"/>
                </a:schemeClr>
              </a:solidFill>
              <a:latin typeface="MS PGothic" charset="-128"/>
              <a:ea typeface="MS PGothic" charset="-128"/>
              <a:cs typeface="MS PGothic" charset="-128"/>
            </a:endParaRPr>
          </a:p>
        </p:txBody>
      </p:sp>
      <p:sp>
        <p:nvSpPr>
          <p:cNvPr id="2" name="テキスト ボックス 1"/>
          <p:cNvSpPr txBox="1"/>
          <p:nvPr/>
        </p:nvSpPr>
        <p:spPr>
          <a:xfrm>
            <a:off x="2037270" y="1244620"/>
            <a:ext cx="2109021" cy="369332"/>
          </a:xfrm>
          <a:prstGeom prst="rect">
            <a:avLst/>
          </a:prstGeom>
          <a:noFill/>
        </p:spPr>
        <p:txBody>
          <a:bodyPr wrap="square" rtlCol="0">
            <a:spAutoFit/>
          </a:bodyPr>
          <a:lstStyle/>
          <a:p>
            <a:r>
              <a:rPr kumimoji="1" lang="ja-JP" altLang="en-US" smtClean="0">
                <a:solidFill>
                  <a:schemeClr val="bg2"/>
                </a:solidFill>
                <a:latin typeface="MS PGothic" charset="-128"/>
                <a:ea typeface="MS PGothic" charset="-128"/>
                <a:cs typeface="MS PGothic" charset="-128"/>
              </a:rPr>
              <a:t>労働生産性＝</a:t>
            </a:r>
            <a:endParaRPr kumimoji="1" lang="ja-JP" altLang="en-US">
              <a:solidFill>
                <a:schemeClr val="bg2"/>
              </a:solidFill>
              <a:latin typeface="MS PGothic" charset="-128"/>
              <a:ea typeface="MS PGothic" charset="-128"/>
              <a:cs typeface="MS PGothic" charset="-128"/>
            </a:endParaRPr>
          </a:p>
        </p:txBody>
      </p:sp>
      <p:sp>
        <p:nvSpPr>
          <p:cNvPr id="13" name="テキスト ボックス 12"/>
          <p:cNvSpPr txBox="1"/>
          <p:nvPr/>
        </p:nvSpPr>
        <p:spPr>
          <a:xfrm>
            <a:off x="3937162" y="1010590"/>
            <a:ext cx="2478278" cy="369332"/>
          </a:xfrm>
          <a:prstGeom prst="rect">
            <a:avLst/>
          </a:prstGeom>
          <a:noFill/>
        </p:spPr>
        <p:txBody>
          <a:bodyPr wrap="square" rtlCol="0">
            <a:spAutoFit/>
          </a:bodyPr>
          <a:lstStyle/>
          <a:p>
            <a:r>
              <a:rPr kumimoji="1" lang="ja-JP" altLang="en-US" dirty="0" smtClean="0">
                <a:solidFill>
                  <a:schemeClr val="bg2"/>
                </a:solidFill>
                <a:latin typeface="MS PGothic" charset="-128"/>
                <a:ea typeface="MS PGothic" charset="-128"/>
                <a:cs typeface="MS PGothic" charset="-128"/>
              </a:rPr>
              <a:t>付加価値・生産額</a:t>
            </a:r>
            <a:endParaRPr kumimoji="1" lang="en-US" altLang="ja-JP" dirty="0" smtClean="0">
              <a:solidFill>
                <a:schemeClr val="bg2"/>
              </a:solidFill>
              <a:latin typeface="MS PGothic" charset="-128"/>
              <a:ea typeface="MS PGothic" charset="-128"/>
              <a:cs typeface="MS PGothic" charset="-128"/>
            </a:endParaRPr>
          </a:p>
        </p:txBody>
      </p:sp>
      <p:sp>
        <p:nvSpPr>
          <p:cNvPr id="15" name="テキスト ボックス 14"/>
          <p:cNvSpPr txBox="1"/>
          <p:nvPr/>
        </p:nvSpPr>
        <p:spPr>
          <a:xfrm>
            <a:off x="3602825" y="1494829"/>
            <a:ext cx="2765161" cy="369332"/>
          </a:xfrm>
          <a:prstGeom prst="rect">
            <a:avLst/>
          </a:prstGeom>
          <a:noFill/>
        </p:spPr>
        <p:txBody>
          <a:bodyPr wrap="square" rtlCol="0">
            <a:spAutoFit/>
          </a:bodyPr>
          <a:lstStyle/>
          <a:p>
            <a:r>
              <a:rPr kumimoji="1" lang="ja-JP" altLang="en-US" dirty="0" smtClean="0">
                <a:solidFill>
                  <a:schemeClr val="bg2"/>
                </a:solidFill>
                <a:latin typeface="MS PGothic" charset="-128"/>
                <a:ea typeface="MS PGothic" charset="-128"/>
                <a:cs typeface="MS PGothic" charset="-128"/>
              </a:rPr>
              <a:t>投入リソース（時間ｘ人数）</a:t>
            </a:r>
            <a:endParaRPr kumimoji="1" lang="en-US" altLang="ja-JP" dirty="0" smtClean="0">
              <a:solidFill>
                <a:schemeClr val="bg2"/>
              </a:solidFill>
              <a:latin typeface="MS PGothic" charset="-128"/>
              <a:ea typeface="MS PGothic" charset="-128"/>
              <a:cs typeface="MS PGothic" charset="-128"/>
            </a:endParaRPr>
          </a:p>
        </p:txBody>
      </p:sp>
      <p:sp>
        <p:nvSpPr>
          <p:cNvPr id="19" name="テキスト プレースホルダ 5"/>
          <p:cNvSpPr txBox="1">
            <a:spLocks/>
          </p:cNvSpPr>
          <p:nvPr/>
        </p:nvSpPr>
        <p:spPr bwMode="gray">
          <a:xfrm>
            <a:off x="1345980" y="3883896"/>
            <a:ext cx="2934529" cy="29491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8500" tIns="58500" rIns="58500" bIns="58500" numCol="1" spcCol="0" rtlCol="0" fromWordArt="0" anchor="ctr" anchorCtr="0" forceAA="0" compatLnSpc="1">
            <a:prstTxWarp prst="textNoShape">
              <a:avLst/>
            </a:prstTxWarp>
            <a:noAutofit/>
          </a:bodyPr>
          <a:lstStyle>
            <a:defPPr>
              <a:defRPr lang="en-US"/>
            </a:defPPr>
            <a:lvl1pPr algn="ctr">
              <a:defRPr kumimoji="1" sz="1800" b="1">
                <a:solidFill>
                  <a:schemeClr val="bg1"/>
                </a:solidFill>
              </a:defRPr>
            </a:lvl1pPr>
          </a:lstStyle>
          <a:p>
            <a:r>
              <a:rPr lang="ja-JP" altLang="en-US" sz="900" b="0" dirty="0">
                <a:solidFill>
                  <a:schemeClr val="tx1">
                    <a:lumMod val="50000"/>
                  </a:schemeClr>
                </a:solidFill>
                <a:latin typeface="MS PGothic" charset="-128"/>
                <a:ea typeface="MS PGothic" charset="-128"/>
                <a:cs typeface="MS PGothic" charset="-128"/>
              </a:rPr>
              <a:t>少子高齢化により人口減少が続き、</a:t>
            </a:r>
            <a:r>
              <a:rPr lang="en-US" altLang="ja-JP" sz="900" b="0" dirty="0">
                <a:solidFill>
                  <a:schemeClr val="tx1">
                    <a:lumMod val="50000"/>
                  </a:schemeClr>
                </a:solidFill>
                <a:latin typeface="MS PGothic" charset="-128"/>
                <a:ea typeface="MS PGothic" charset="-128"/>
                <a:cs typeface="MS PGothic" charset="-128"/>
              </a:rPr>
              <a:t>2030</a:t>
            </a:r>
            <a:r>
              <a:rPr lang="ja-JP" altLang="en-US" sz="900" b="0" dirty="0">
                <a:solidFill>
                  <a:schemeClr val="tx1">
                    <a:lumMod val="50000"/>
                  </a:schemeClr>
                </a:solidFill>
                <a:latin typeface="MS PGothic" charset="-128"/>
                <a:ea typeface="MS PGothic" charset="-128"/>
                <a:cs typeface="MS PGothic" charset="-128"/>
              </a:rPr>
              <a:t>年には</a:t>
            </a:r>
            <a:r>
              <a:rPr lang="en-US" altLang="ja-JP" sz="900" b="0" dirty="0">
                <a:solidFill>
                  <a:schemeClr val="tx1">
                    <a:lumMod val="50000"/>
                  </a:schemeClr>
                </a:solidFill>
                <a:latin typeface="MS PGothic" charset="-128"/>
                <a:ea typeface="MS PGothic" charset="-128"/>
                <a:cs typeface="MS PGothic" charset="-128"/>
              </a:rPr>
              <a:t>15~64</a:t>
            </a:r>
            <a:r>
              <a:rPr lang="ja-JP" altLang="en-US" sz="900" b="0" dirty="0">
                <a:solidFill>
                  <a:schemeClr val="tx1">
                    <a:lumMod val="50000"/>
                  </a:schemeClr>
                </a:solidFill>
                <a:latin typeface="MS PGothic" charset="-128"/>
                <a:ea typeface="MS PGothic" charset="-128"/>
                <a:cs typeface="MS PGothic" charset="-128"/>
              </a:rPr>
              <a:t>歳が今より</a:t>
            </a:r>
            <a:r>
              <a:rPr lang="en-US" altLang="ja-JP" sz="900" b="0" dirty="0">
                <a:solidFill>
                  <a:schemeClr val="tx1">
                    <a:lumMod val="50000"/>
                  </a:schemeClr>
                </a:solidFill>
                <a:latin typeface="MS PGothic" charset="-128"/>
                <a:ea typeface="MS PGothic" charset="-128"/>
                <a:cs typeface="MS PGothic" charset="-128"/>
              </a:rPr>
              <a:t>1,250</a:t>
            </a:r>
            <a:r>
              <a:rPr lang="ja-JP" altLang="en-US" sz="900" b="0" dirty="0">
                <a:solidFill>
                  <a:schemeClr val="tx1">
                    <a:lumMod val="50000"/>
                  </a:schemeClr>
                </a:solidFill>
                <a:latin typeface="MS PGothic" charset="-128"/>
                <a:ea typeface="MS PGothic" charset="-128"/>
                <a:cs typeface="MS PGothic" charset="-128"/>
              </a:rPr>
              <a:t>万人減少する</a:t>
            </a:r>
          </a:p>
        </p:txBody>
      </p:sp>
      <p:cxnSp>
        <p:nvCxnSpPr>
          <p:cNvPr id="27" name="直線コネクタ 26"/>
          <p:cNvCxnSpPr/>
          <p:nvPr/>
        </p:nvCxnSpPr>
        <p:spPr>
          <a:xfrm flipH="1">
            <a:off x="3544251" y="1452058"/>
            <a:ext cx="27175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668579" y="4893790"/>
            <a:ext cx="1825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343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5" name="Rectangle 38"/>
          <p:cNvSpPr/>
          <p:nvPr/>
        </p:nvSpPr>
        <p:spPr>
          <a:xfrm>
            <a:off x="0" y="0"/>
            <a:ext cx="9144000" cy="4758432"/>
          </a:xfrm>
          <a:prstGeom prst="rect">
            <a:avLst/>
          </a:prstGeom>
          <a:gradFill flip="none" rotWithShape="1">
            <a:gsLst>
              <a:gs pos="46000">
                <a:schemeClr val="bg2"/>
              </a:gs>
              <a:gs pos="100000">
                <a:schemeClr val="bg1">
                  <a:alpha val="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1" tIns="34297" rIns="68591" bIns="34297" spcCol="0" rtlCol="0" anchor="ctr"/>
          <a:lstStyle/>
          <a:p>
            <a:pPr algn="ctr" defTabSz="685800">
              <a:spcBef>
                <a:spcPct val="0"/>
              </a:spcBef>
            </a:pPr>
            <a:endParaRPr lang="en-US" sz="1350">
              <a:solidFill>
                <a:srgbClr val="FFFFFF"/>
              </a:solidFill>
              <a:latin typeface="MS PGothic" charset="-128"/>
              <a:ea typeface="MS PGothic" charset="-128"/>
              <a:cs typeface="MS PGothic" charset="-128"/>
            </a:endParaRPr>
          </a:p>
        </p:txBody>
      </p:sp>
      <p:sp>
        <p:nvSpPr>
          <p:cNvPr id="2" name="テキスト プレースホルダー 1"/>
          <p:cNvSpPr>
            <a:spLocks noGrp="1"/>
          </p:cNvSpPr>
          <p:nvPr>
            <p:ph type="body" sz="quarter" idx="10"/>
          </p:nvPr>
        </p:nvSpPr>
        <p:spPr>
          <a:xfrm>
            <a:off x="433328" y="795111"/>
            <a:ext cx="8594188" cy="3168210"/>
          </a:xfrm>
        </p:spPr>
        <p:txBody>
          <a:bodyPr/>
          <a:lstStyle/>
          <a:p>
            <a:pPr marL="342900" indent="-342900" defTabSz="914400" fontAlgn="auto">
              <a:lnSpc>
                <a:spcPct val="100000"/>
              </a:lnSpc>
              <a:spcBef>
                <a:spcPts val="0"/>
              </a:spcBef>
              <a:spcAft>
                <a:spcPts val="0"/>
              </a:spcAft>
              <a:buClrTx/>
              <a:buSzTx/>
            </a:pPr>
            <a:r>
              <a:rPr kumimoji="1" lang="en-US" altLang="ja-JP" sz="1800" dirty="0" smtClean="0">
                <a:solidFill>
                  <a:schemeClr val="tx1">
                    <a:lumMod val="50000"/>
                  </a:schemeClr>
                </a:solidFill>
                <a:latin typeface="MS PGothic" charset="-128"/>
                <a:ea typeface="MS PGothic" charset="-128"/>
                <a:cs typeface="MS PGothic" charset="-128"/>
              </a:rPr>
              <a:t>ICT (</a:t>
            </a:r>
            <a:r>
              <a:rPr lang="en-US" altLang="ja-JP" sz="1800" dirty="0" smtClean="0">
                <a:solidFill>
                  <a:schemeClr val="tx1">
                    <a:lumMod val="50000"/>
                  </a:schemeClr>
                </a:solidFill>
                <a:ea typeface="MS PGothic" charset="-128"/>
                <a:cs typeface="MS PGothic" charset="-128"/>
              </a:rPr>
              <a:t>I</a:t>
            </a:r>
            <a:r>
              <a:rPr kumimoji="1" lang="en-US" altLang="ja-JP" sz="1800" dirty="0" smtClean="0">
                <a:solidFill>
                  <a:schemeClr val="tx1">
                    <a:lumMod val="50000"/>
                  </a:schemeClr>
                </a:solidFill>
                <a:latin typeface="MS PGothic" charset="-128"/>
                <a:ea typeface="MS PGothic" charset="-128"/>
                <a:cs typeface="MS PGothic" charset="-128"/>
              </a:rPr>
              <a:t>nformation </a:t>
            </a:r>
            <a:r>
              <a:rPr kumimoji="1" lang="en-US" altLang="ja-JP" sz="1800" dirty="0" smtClean="0">
                <a:solidFill>
                  <a:schemeClr val="tx1">
                    <a:lumMod val="50000"/>
                  </a:schemeClr>
                </a:solidFill>
                <a:latin typeface="MS PGothic" charset="-128"/>
                <a:ea typeface="MS PGothic" charset="-128"/>
                <a:cs typeface="MS PGothic" charset="-128"/>
              </a:rPr>
              <a:t>Communication &amp; Technology)</a:t>
            </a:r>
            <a:r>
              <a:rPr kumimoji="1" lang="ja-JP" altLang="en-US" sz="1800" dirty="0" smtClean="0">
                <a:solidFill>
                  <a:schemeClr val="tx1">
                    <a:lumMod val="50000"/>
                  </a:schemeClr>
                </a:solidFill>
                <a:latin typeface="MS PGothic" charset="-128"/>
                <a:ea typeface="MS PGothic" charset="-128"/>
                <a:cs typeface="MS PGothic" charset="-128"/>
              </a:rPr>
              <a:t>を活用し、在宅勤務形態の促進だけではなく、サテライト オフィス勤務、モバイル勤務、雇用型</a:t>
            </a:r>
            <a:r>
              <a:rPr kumimoji="1" lang="en-US" altLang="ja-JP" sz="1800" dirty="0" smtClean="0">
                <a:solidFill>
                  <a:schemeClr val="tx1">
                    <a:lumMod val="50000"/>
                  </a:schemeClr>
                </a:solidFill>
                <a:latin typeface="MS PGothic" charset="-128"/>
                <a:ea typeface="MS PGothic" charset="-128"/>
                <a:cs typeface="MS PGothic" charset="-128"/>
              </a:rPr>
              <a:t>/</a:t>
            </a:r>
            <a:r>
              <a:rPr kumimoji="1" lang="ja-JP" altLang="en-US" sz="1800" dirty="0" smtClean="0">
                <a:solidFill>
                  <a:schemeClr val="tx1">
                    <a:lumMod val="50000"/>
                  </a:schemeClr>
                </a:solidFill>
                <a:latin typeface="MS PGothic" charset="-128"/>
                <a:ea typeface="MS PGothic" charset="-128"/>
                <a:cs typeface="MS PGothic" charset="-128"/>
              </a:rPr>
              <a:t>非雇用型テレワークの導入を促進する。</a:t>
            </a:r>
            <a:endParaRPr kumimoji="1" lang="en-US" altLang="ja-JP" sz="1800" dirty="0" smtClean="0">
              <a:solidFill>
                <a:schemeClr val="tx1">
                  <a:lumMod val="50000"/>
                </a:schemeClr>
              </a:solidFill>
              <a:latin typeface="MS PGothic" charset="-128"/>
              <a:ea typeface="MS PGothic" charset="-128"/>
              <a:cs typeface="MS PGothic" charset="-128"/>
            </a:endParaRPr>
          </a:p>
          <a:p>
            <a:pPr marL="342900" indent="-342900" defTabSz="914400" fontAlgn="auto">
              <a:lnSpc>
                <a:spcPct val="100000"/>
              </a:lnSpc>
              <a:spcBef>
                <a:spcPts val="0"/>
              </a:spcBef>
              <a:spcAft>
                <a:spcPts val="0"/>
              </a:spcAft>
              <a:buClrTx/>
              <a:buSzTx/>
            </a:pPr>
            <a:endParaRPr kumimoji="1" lang="en-US" altLang="ja-JP" sz="1800" dirty="0">
              <a:solidFill>
                <a:schemeClr val="tx1">
                  <a:lumMod val="50000"/>
                </a:schemeClr>
              </a:solidFill>
              <a:latin typeface="MS PGothic" charset="-128"/>
              <a:ea typeface="MS PGothic" charset="-128"/>
              <a:cs typeface="MS PGothic" charset="-128"/>
            </a:endParaRPr>
          </a:p>
          <a:p>
            <a:pPr marL="342900" indent="-342900" defTabSz="914400" fontAlgn="auto">
              <a:lnSpc>
                <a:spcPct val="100000"/>
              </a:lnSpc>
              <a:spcBef>
                <a:spcPts val="0"/>
              </a:spcBef>
              <a:spcAft>
                <a:spcPts val="0"/>
              </a:spcAft>
              <a:buClrTx/>
              <a:buSzTx/>
            </a:pPr>
            <a:r>
              <a:rPr kumimoji="1" lang="ja-JP" altLang="en-US" sz="1800" dirty="0" smtClean="0">
                <a:solidFill>
                  <a:schemeClr val="tx1">
                    <a:lumMod val="50000"/>
                  </a:schemeClr>
                </a:solidFill>
                <a:latin typeface="MS PGothic" charset="-128"/>
                <a:ea typeface="MS PGothic" charset="-128"/>
                <a:cs typeface="MS PGothic" charset="-128"/>
              </a:rPr>
              <a:t>１）場所に依存せず、２）密度の濃い</a:t>
            </a:r>
            <a:r>
              <a:rPr kumimoji="1" lang="ja-JP" altLang="en-US" sz="1800" dirty="0" smtClean="0">
                <a:solidFill>
                  <a:schemeClr val="tx1">
                    <a:lumMod val="50000"/>
                  </a:schemeClr>
                </a:solidFill>
                <a:latin typeface="MS PGothic" charset="-128"/>
                <a:ea typeface="MS PGothic" charset="-128"/>
                <a:cs typeface="MS PGothic" charset="-128"/>
              </a:rPr>
              <a:t>コミュニケーション、コラボレーション</a:t>
            </a:r>
            <a:r>
              <a:rPr kumimoji="1" lang="ja-JP" altLang="en-US" sz="1800" dirty="0" smtClean="0">
                <a:solidFill>
                  <a:schemeClr val="tx1">
                    <a:lumMod val="50000"/>
                  </a:schemeClr>
                </a:solidFill>
                <a:latin typeface="MS PGothic" charset="-128"/>
                <a:ea typeface="MS PGothic" charset="-128"/>
                <a:cs typeface="MS PGothic" charset="-128"/>
              </a:rPr>
              <a:t>を行う環境を提供し、３）イノベーションを生み出しやすい仕事のやり方の実現、の３つが鍵となる。</a:t>
            </a:r>
            <a:endParaRPr kumimoji="1" lang="en-US" altLang="ja-JP" sz="1800" dirty="0" smtClean="0">
              <a:solidFill>
                <a:schemeClr val="tx1">
                  <a:lumMod val="50000"/>
                </a:schemeClr>
              </a:solidFill>
              <a:latin typeface="MS PGothic" charset="-128"/>
              <a:ea typeface="MS PGothic" charset="-128"/>
              <a:cs typeface="MS PGothic" charset="-128"/>
            </a:endParaRPr>
          </a:p>
        </p:txBody>
      </p:sp>
      <p:sp>
        <p:nvSpPr>
          <p:cNvPr id="10" name="正方形/長方形 9"/>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7" name="テキスト ボックス 6"/>
          <p:cNvSpPr txBox="1"/>
          <p:nvPr/>
        </p:nvSpPr>
        <p:spPr>
          <a:xfrm>
            <a:off x="923525" y="3593989"/>
            <a:ext cx="7028115" cy="369332"/>
          </a:xfrm>
          <a:prstGeom prst="rect">
            <a:avLst/>
          </a:prstGeom>
          <a:noFill/>
        </p:spPr>
        <p:txBody>
          <a:bodyPr wrap="square" rtlCol="0">
            <a:spAutoFit/>
          </a:bodyPr>
          <a:lstStyle/>
          <a:p>
            <a:r>
              <a:rPr kumimoji="1" lang="ja-JP" altLang="en-US" dirty="0" smtClean="0">
                <a:solidFill>
                  <a:srgbClr val="004BAF"/>
                </a:solidFill>
                <a:latin typeface="MS PGothic" charset="-128"/>
                <a:ea typeface="MS PGothic" charset="-128"/>
                <a:cs typeface="MS PGothic" charset="-128"/>
              </a:rPr>
              <a:t>必要な人だけが実行するものではなく、企業全体で実行することが必要</a:t>
            </a:r>
            <a:endParaRPr kumimoji="1" lang="ja-JP" altLang="en-US" dirty="0">
              <a:solidFill>
                <a:srgbClr val="004BAF"/>
              </a:solidFill>
              <a:latin typeface="MS PGothic" charset="-128"/>
              <a:ea typeface="MS PGothic" charset="-128"/>
              <a:cs typeface="MS PGothic" charset="-128"/>
            </a:endParaRPr>
          </a:p>
        </p:txBody>
      </p:sp>
      <p:sp>
        <p:nvSpPr>
          <p:cNvPr id="3" name="タイトル 2"/>
          <p:cNvSpPr>
            <a:spLocks noGrp="1"/>
          </p:cNvSpPr>
          <p:nvPr>
            <p:ph type="title"/>
          </p:nvPr>
        </p:nvSpPr>
        <p:spPr>
          <a:xfrm>
            <a:off x="-18695" y="-78195"/>
            <a:ext cx="8345488" cy="731837"/>
          </a:xfrm>
        </p:spPr>
        <p:txBody>
          <a:bodyPr/>
          <a:lstStyle/>
          <a:p>
            <a:r>
              <a:rPr kumimoji="1" lang="ja-JP" altLang="en-US" sz="2400" dirty="0" smtClean="0">
                <a:solidFill>
                  <a:schemeClr val="bg1"/>
                </a:solidFill>
                <a:latin typeface="MS PGothic" charset="-128"/>
                <a:ea typeface="MS PGothic" charset="-128"/>
                <a:cs typeface="MS PGothic" charset="-128"/>
              </a:rPr>
              <a:t>多様な働き方を実現するために</a:t>
            </a:r>
            <a:endParaRPr kumimoji="1" lang="ja-JP" altLang="en-US" sz="24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255264950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http://www.softbanktech.co.jp/%7E/media/corporate/corp/img/news/news20140217_0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93" y="10041"/>
            <a:ext cx="9141507" cy="5133459"/>
          </a:xfrm>
          <a:prstGeom prst="rect">
            <a:avLst/>
          </a:prstGeom>
          <a:solidFill>
            <a:schemeClr val="bg1">
              <a:alpha val="32000"/>
            </a:schemeClr>
          </a:solidFill>
          <a:extLst/>
        </p:spPr>
      </p:pic>
      <p:sp>
        <p:nvSpPr>
          <p:cNvPr id="29" name="正方形/長方形 28"/>
          <p:cNvSpPr/>
          <p:nvPr/>
        </p:nvSpPr>
        <p:spPr>
          <a:xfrm>
            <a:off x="0" y="534900"/>
            <a:ext cx="9142195" cy="4608600"/>
          </a:xfrm>
          <a:prstGeom prst="rect">
            <a:avLst/>
          </a:prstGeom>
          <a:solidFill>
            <a:schemeClr val="bg2">
              <a:alpha val="53000"/>
            </a:schemeClr>
          </a:solidFill>
        </p:spPr>
        <p:txBody>
          <a:bodyPr wrap="square" rtlCol="0" anchor="ctr">
            <a:noAutofit/>
          </a:bodyPr>
          <a:lstStyle/>
          <a:p>
            <a:pPr algn="ctr"/>
            <a:endParaRPr kumimoji="1" lang="ja-JP" altLang="en-US" dirty="0">
              <a:solidFill>
                <a:schemeClr val="bg1"/>
              </a:solidFill>
              <a:latin typeface="MS PGothic" charset="-128"/>
              <a:ea typeface="MS PGothic" charset="-128"/>
              <a:cs typeface="MS PGothic" charset="-128"/>
            </a:endParaRPr>
          </a:p>
        </p:txBody>
      </p:sp>
      <p:sp>
        <p:nvSpPr>
          <p:cNvPr id="25" name="正方形/長方形 24"/>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S PGothic" charset="-128"/>
              <a:ea typeface="MS PGothic" charset="-128"/>
              <a:cs typeface="MS PGothic" charset="-128"/>
            </a:endParaRPr>
          </a:p>
        </p:txBody>
      </p:sp>
      <p:sp>
        <p:nvSpPr>
          <p:cNvPr id="2" name="タイトル 1"/>
          <p:cNvSpPr>
            <a:spLocks noGrp="1"/>
          </p:cNvSpPr>
          <p:nvPr>
            <p:ph type="title"/>
          </p:nvPr>
        </p:nvSpPr>
        <p:spPr>
          <a:xfrm>
            <a:off x="78615" y="-39790"/>
            <a:ext cx="8345488" cy="731837"/>
          </a:xfrm>
        </p:spPr>
        <p:txBody>
          <a:bodyPr/>
          <a:lstStyle/>
          <a:p>
            <a:r>
              <a:rPr kumimoji="1" lang="ja-JP" altLang="en-US" sz="2400" dirty="0" smtClean="0">
                <a:solidFill>
                  <a:schemeClr val="bg1"/>
                </a:solidFill>
                <a:latin typeface="MS PGothic" charset="-128"/>
                <a:ea typeface="MS PGothic" charset="-128"/>
                <a:cs typeface="MS PGothic" charset="-128"/>
              </a:rPr>
              <a:t>ワーク スタイル変革の実施状況</a:t>
            </a:r>
            <a:endParaRPr kumimoji="1" lang="ja-JP" altLang="en-US" sz="2400" dirty="0">
              <a:solidFill>
                <a:schemeClr val="bg1"/>
              </a:solidFill>
              <a:latin typeface="MS PGothic" charset="-128"/>
              <a:ea typeface="MS PGothic" charset="-128"/>
              <a:cs typeface="MS PGothic" charset="-128"/>
            </a:endParaRPr>
          </a:p>
        </p:txBody>
      </p:sp>
      <p:graphicFrame>
        <p:nvGraphicFramePr>
          <p:cNvPr id="3" name="グラフ 2"/>
          <p:cNvGraphicFramePr/>
          <p:nvPr>
            <p:extLst/>
          </p:nvPr>
        </p:nvGraphicFramePr>
        <p:xfrm>
          <a:off x="728318" y="1417647"/>
          <a:ext cx="4197304" cy="3056317"/>
        </p:xfrm>
        <a:graphic>
          <a:graphicData uri="http://schemas.openxmlformats.org/drawingml/2006/chart">
            <c:chart xmlns:c="http://schemas.openxmlformats.org/drawingml/2006/chart" xmlns:r="http://schemas.openxmlformats.org/officeDocument/2006/relationships" r:id="rId8"/>
          </a:graphicData>
        </a:graphic>
      </p:graphicFrame>
      <p:sp>
        <p:nvSpPr>
          <p:cNvPr id="11" name="正方形/長方形 10"/>
          <p:cNvSpPr/>
          <p:nvPr>
            <p:custDataLst>
              <p:tags r:id="rId1"/>
            </p:custDataLst>
          </p:nvPr>
        </p:nvSpPr>
        <p:spPr bwMode="auto">
          <a:xfrm>
            <a:off x="4216259" y="2226104"/>
            <a:ext cx="1085435" cy="304835"/>
          </a:xfrm>
          <a:prstGeom prst="rect">
            <a:avLst/>
          </a:prstGeom>
          <a:solidFill>
            <a:schemeClr val="bg2">
              <a:alpha val="53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ja-JP" altLang="en-US" sz="1200" dirty="0">
                <a:solidFill>
                  <a:srgbClr val="000000"/>
                </a:solidFill>
                <a:latin typeface="MS PGothic" charset="-128"/>
                <a:ea typeface="MS PGothic" charset="-128"/>
                <a:cs typeface="MS PGothic" charset="-128"/>
                <a:sym typeface="+mn-lt"/>
              </a:rPr>
              <a:t>既に実施済み</a:t>
            </a:r>
          </a:p>
        </p:txBody>
      </p:sp>
      <p:sp>
        <p:nvSpPr>
          <p:cNvPr id="14" name="正方形/長方形 13"/>
          <p:cNvSpPr/>
          <p:nvPr>
            <p:custDataLst>
              <p:tags r:id="rId2"/>
            </p:custDataLst>
          </p:nvPr>
        </p:nvSpPr>
        <p:spPr bwMode="auto">
          <a:xfrm>
            <a:off x="3940376" y="1590722"/>
            <a:ext cx="1691513" cy="501098"/>
          </a:xfrm>
          <a:prstGeom prst="rect">
            <a:avLst/>
          </a:prstGeom>
          <a:solidFill>
            <a:schemeClr val="bg2">
              <a:alpha val="53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ja-JP" altLang="en-US" sz="1200" dirty="0">
                <a:solidFill>
                  <a:srgbClr val="000000"/>
                </a:solidFill>
                <a:latin typeface="MS PGothic" charset="-128"/>
                <a:ea typeface="MS PGothic" charset="-128"/>
                <a:cs typeface="MS PGothic" charset="-128"/>
                <a:sym typeface="+mn-lt"/>
              </a:rPr>
              <a:t>検討の経緯がなく、</a:t>
            </a:r>
            <a:r>
              <a:rPr lang="en-US" altLang="ja-JP" sz="1200" dirty="0">
                <a:solidFill>
                  <a:srgbClr val="000000"/>
                </a:solidFill>
                <a:latin typeface="MS PGothic" charset="-128"/>
                <a:ea typeface="MS PGothic" charset="-128"/>
                <a:cs typeface="MS PGothic" charset="-128"/>
                <a:sym typeface="+mn-lt"/>
              </a:rPr>
              <a:t/>
            </a:r>
            <a:br>
              <a:rPr lang="en-US" altLang="ja-JP" sz="1200" dirty="0">
                <a:solidFill>
                  <a:srgbClr val="000000"/>
                </a:solidFill>
                <a:latin typeface="MS PGothic" charset="-128"/>
                <a:ea typeface="MS PGothic" charset="-128"/>
                <a:cs typeface="MS PGothic" charset="-128"/>
                <a:sym typeface="+mn-lt"/>
              </a:rPr>
            </a:br>
            <a:r>
              <a:rPr lang="ja-JP" altLang="en-US" sz="1200" dirty="0">
                <a:solidFill>
                  <a:srgbClr val="000000"/>
                </a:solidFill>
                <a:latin typeface="MS PGothic" charset="-128"/>
                <a:ea typeface="MS PGothic" charset="-128"/>
                <a:cs typeface="MS PGothic" charset="-128"/>
                <a:sym typeface="+mn-lt"/>
              </a:rPr>
              <a:t>現在も導入していない</a:t>
            </a:r>
          </a:p>
        </p:txBody>
      </p:sp>
      <p:sp>
        <p:nvSpPr>
          <p:cNvPr id="16" name="正方形/長方形 15"/>
          <p:cNvSpPr/>
          <p:nvPr>
            <p:custDataLst>
              <p:tags r:id="rId3"/>
            </p:custDataLst>
          </p:nvPr>
        </p:nvSpPr>
        <p:spPr bwMode="auto">
          <a:xfrm>
            <a:off x="2997395" y="996860"/>
            <a:ext cx="2214460" cy="503646"/>
          </a:xfrm>
          <a:prstGeom prst="rect">
            <a:avLst/>
          </a:prstGeom>
          <a:solidFill>
            <a:schemeClr val="bg2">
              <a:alpha val="53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ja-JP" altLang="en-US" sz="1200" dirty="0">
                <a:solidFill>
                  <a:srgbClr val="000000"/>
                </a:solidFill>
                <a:latin typeface="MS PGothic" charset="-128"/>
                <a:ea typeface="MS PGothic" charset="-128"/>
                <a:cs typeface="MS PGothic" charset="-128"/>
                <a:sym typeface="+mn-lt"/>
              </a:rPr>
              <a:t>変革へのニーズ</a:t>
            </a:r>
            <a:r>
              <a:rPr lang="ja-JP" altLang="en-US" sz="1200" dirty="0" smtClean="0">
                <a:solidFill>
                  <a:srgbClr val="000000"/>
                </a:solidFill>
                <a:latin typeface="MS PGothic" charset="-128"/>
                <a:ea typeface="MS PGothic" charset="-128"/>
                <a:cs typeface="MS PGothic" charset="-128"/>
                <a:sym typeface="+mn-lt"/>
              </a:rPr>
              <a:t>を</a:t>
            </a:r>
            <a:r>
              <a:rPr lang="en-US" altLang="ja-JP" sz="1200" dirty="0" smtClean="0">
                <a:solidFill>
                  <a:srgbClr val="000000"/>
                </a:solidFill>
                <a:latin typeface="MS PGothic" charset="-128"/>
                <a:ea typeface="MS PGothic" charset="-128"/>
                <a:cs typeface="MS PGothic" charset="-128"/>
                <a:sym typeface="+mn-lt"/>
              </a:rPr>
              <a:t/>
            </a:r>
            <a:br>
              <a:rPr lang="en-US" altLang="ja-JP" sz="1200" dirty="0" smtClean="0">
                <a:solidFill>
                  <a:srgbClr val="000000"/>
                </a:solidFill>
                <a:latin typeface="MS PGothic" charset="-128"/>
                <a:ea typeface="MS PGothic" charset="-128"/>
                <a:cs typeface="MS PGothic" charset="-128"/>
                <a:sym typeface="+mn-lt"/>
              </a:rPr>
            </a:br>
            <a:r>
              <a:rPr lang="ja-JP" altLang="en-US" sz="1200" dirty="0" smtClean="0">
                <a:solidFill>
                  <a:srgbClr val="000000"/>
                </a:solidFill>
                <a:latin typeface="MS PGothic" charset="-128"/>
                <a:ea typeface="MS PGothic" charset="-128"/>
                <a:cs typeface="MS PGothic" charset="-128"/>
                <a:sym typeface="+mn-lt"/>
              </a:rPr>
              <a:t>感じて</a:t>
            </a:r>
            <a:r>
              <a:rPr lang="ja-JP" altLang="en-US" sz="1200" dirty="0">
                <a:solidFill>
                  <a:srgbClr val="000000"/>
                </a:solidFill>
                <a:latin typeface="MS PGothic" charset="-128"/>
                <a:ea typeface="MS PGothic" charset="-128"/>
                <a:cs typeface="MS PGothic" charset="-128"/>
                <a:sym typeface="+mn-lt"/>
              </a:rPr>
              <a:t>おらず実施していない</a:t>
            </a:r>
          </a:p>
        </p:txBody>
      </p:sp>
      <p:sp>
        <p:nvSpPr>
          <p:cNvPr id="17" name="テキスト ボックス 16"/>
          <p:cNvSpPr txBox="1"/>
          <p:nvPr/>
        </p:nvSpPr>
        <p:spPr>
          <a:xfrm>
            <a:off x="2826970" y="3283410"/>
            <a:ext cx="757499" cy="549030"/>
          </a:xfrm>
          <a:prstGeom prst="rect">
            <a:avLst/>
          </a:prstGeom>
          <a:noFill/>
        </p:spPr>
        <p:txBody>
          <a:bodyPr wrap="square" tIns="87750" bIns="29250" rtlCol="0">
            <a:spAutoFit/>
          </a:bodyPr>
          <a:lstStyle/>
          <a:p>
            <a:pPr algn="ctr"/>
            <a:r>
              <a:rPr lang="en-US" altLang="ja-JP" sz="2800" b="1" dirty="0">
                <a:solidFill>
                  <a:schemeClr val="bg2"/>
                </a:solidFill>
                <a:latin typeface="MS PGothic" charset="-128"/>
                <a:ea typeface="MS PGothic" charset="-128"/>
                <a:cs typeface="MS PGothic" charset="-128"/>
              </a:rPr>
              <a:t>50%</a:t>
            </a:r>
            <a:endParaRPr lang="ja-JP" altLang="en-US" sz="2800" b="1" dirty="0">
              <a:solidFill>
                <a:schemeClr val="bg2"/>
              </a:solidFill>
              <a:latin typeface="MS PGothic" charset="-128"/>
              <a:ea typeface="MS PGothic" charset="-128"/>
              <a:cs typeface="MS PGothic" charset="-128"/>
            </a:endParaRPr>
          </a:p>
        </p:txBody>
      </p:sp>
      <p:sp>
        <p:nvSpPr>
          <p:cNvPr id="18" name="テキスト ボックス 17"/>
          <p:cNvSpPr txBox="1"/>
          <p:nvPr/>
        </p:nvSpPr>
        <p:spPr>
          <a:xfrm>
            <a:off x="1661197" y="2530940"/>
            <a:ext cx="757499" cy="549030"/>
          </a:xfrm>
          <a:prstGeom prst="rect">
            <a:avLst/>
          </a:prstGeom>
          <a:noFill/>
        </p:spPr>
        <p:txBody>
          <a:bodyPr wrap="square" tIns="87750" bIns="29250" rtlCol="0">
            <a:spAutoFit/>
          </a:bodyPr>
          <a:lstStyle/>
          <a:p>
            <a:pPr algn="ctr"/>
            <a:r>
              <a:rPr lang="en-US" altLang="ja-JP" sz="2800" b="1" dirty="0">
                <a:solidFill>
                  <a:schemeClr val="bg2"/>
                </a:solidFill>
                <a:latin typeface="MS PGothic" charset="-128"/>
                <a:ea typeface="MS PGothic" charset="-128"/>
                <a:cs typeface="MS PGothic" charset="-128"/>
              </a:rPr>
              <a:t>31%</a:t>
            </a:r>
            <a:endParaRPr lang="ja-JP" altLang="en-US" sz="2800" b="1" dirty="0">
              <a:solidFill>
                <a:schemeClr val="bg2"/>
              </a:solidFill>
              <a:latin typeface="MS PGothic" charset="-128"/>
              <a:ea typeface="MS PGothic" charset="-128"/>
              <a:cs typeface="MS PGothic" charset="-128"/>
            </a:endParaRPr>
          </a:p>
        </p:txBody>
      </p:sp>
      <p:sp>
        <p:nvSpPr>
          <p:cNvPr id="20" name="正方形/長方形 19"/>
          <p:cNvSpPr/>
          <p:nvPr>
            <p:custDataLst>
              <p:tags r:id="rId4"/>
            </p:custDataLst>
          </p:nvPr>
        </p:nvSpPr>
        <p:spPr bwMode="auto">
          <a:xfrm>
            <a:off x="3986541" y="3786517"/>
            <a:ext cx="2329795" cy="512637"/>
          </a:xfrm>
          <a:prstGeom prst="rect">
            <a:avLst/>
          </a:prstGeom>
          <a:solidFill>
            <a:schemeClr val="bg2">
              <a:alpha val="46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ja-JP" altLang="en-US" sz="1400" dirty="0">
                <a:solidFill>
                  <a:srgbClr val="000000"/>
                </a:solidFill>
                <a:latin typeface="MS PGothic" charset="-128"/>
                <a:ea typeface="MS PGothic" charset="-128"/>
                <a:cs typeface="MS PGothic" charset="-128"/>
                <a:sym typeface="+mn-lt"/>
              </a:rPr>
              <a:t>変革へのニーズを</a:t>
            </a:r>
            <a:r>
              <a:rPr lang="en-US" altLang="ja-JP" sz="1400" dirty="0">
                <a:solidFill>
                  <a:srgbClr val="000000"/>
                </a:solidFill>
                <a:latin typeface="MS PGothic" charset="-128"/>
                <a:ea typeface="MS PGothic" charset="-128"/>
                <a:cs typeface="MS PGothic" charset="-128"/>
                <a:sym typeface="+mn-lt"/>
              </a:rPr>
              <a:t/>
            </a:r>
            <a:br>
              <a:rPr lang="en-US" altLang="ja-JP" sz="1400" dirty="0">
                <a:solidFill>
                  <a:srgbClr val="000000"/>
                </a:solidFill>
                <a:latin typeface="MS PGothic" charset="-128"/>
                <a:ea typeface="MS PGothic" charset="-128"/>
                <a:cs typeface="MS PGothic" charset="-128"/>
                <a:sym typeface="+mn-lt"/>
              </a:rPr>
            </a:br>
            <a:r>
              <a:rPr lang="ja-JP" altLang="en-US" sz="1400" dirty="0">
                <a:solidFill>
                  <a:srgbClr val="000000"/>
                </a:solidFill>
                <a:latin typeface="MS PGothic" charset="-128"/>
                <a:ea typeface="MS PGothic" charset="-128"/>
                <a:cs typeface="MS PGothic" charset="-128"/>
                <a:sym typeface="+mn-lt"/>
              </a:rPr>
              <a:t>感じているが実施していない</a:t>
            </a:r>
          </a:p>
        </p:txBody>
      </p:sp>
      <p:sp>
        <p:nvSpPr>
          <p:cNvPr id="21" name="正方形/長方形 20"/>
          <p:cNvSpPr/>
          <p:nvPr>
            <p:custDataLst>
              <p:tags r:id="rId5"/>
            </p:custDataLst>
          </p:nvPr>
        </p:nvSpPr>
        <p:spPr bwMode="auto">
          <a:xfrm>
            <a:off x="2239896" y="1195316"/>
            <a:ext cx="533895" cy="331399"/>
          </a:xfrm>
          <a:prstGeom prst="rect">
            <a:avLst/>
          </a:prstGeom>
          <a:solidFill>
            <a:schemeClr val="bg2">
              <a:alpha val="53000"/>
            </a:schemeClr>
          </a:solidFill>
          <a:ln w="1270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ja-JP" altLang="en-US" sz="1200" dirty="0" smtClean="0">
                <a:solidFill>
                  <a:srgbClr val="000000"/>
                </a:solidFill>
                <a:latin typeface="MS PGothic" charset="-128"/>
                <a:ea typeface="MS PGothic" charset="-128"/>
                <a:cs typeface="MS PGothic" charset="-128"/>
                <a:sym typeface="+mn-lt"/>
              </a:rPr>
              <a:t>　断念</a:t>
            </a:r>
            <a:endParaRPr lang="ja-JP" altLang="en-US" sz="1200" dirty="0">
              <a:solidFill>
                <a:srgbClr val="000000"/>
              </a:solidFill>
              <a:latin typeface="MS PGothic" charset="-128"/>
              <a:ea typeface="MS PGothic" charset="-128"/>
              <a:cs typeface="MS PGothic" charset="-128"/>
              <a:sym typeface="+mn-lt"/>
            </a:endParaRPr>
          </a:p>
        </p:txBody>
      </p:sp>
      <p:sp>
        <p:nvSpPr>
          <p:cNvPr id="22" name="テキスト ボックス 21"/>
          <p:cNvSpPr txBox="1"/>
          <p:nvPr/>
        </p:nvSpPr>
        <p:spPr>
          <a:xfrm>
            <a:off x="1138634" y="4415011"/>
            <a:ext cx="5776071" cy="230609"/>
          </a:xfrm>
          <a:prstGeom prst="rect">
            <a:avLst/>
          </a:prstGeom>
          <a:noFill/>
        </p:spPr>
        <p:txBody>
          <a:bodyPr wrap="square" lIns="58500" tIns="58500" rIns="58500" bIns="58500" rtlCol="0" anchor="ctr" anchorCtr="0">
            <a:spAutoFit/>
          </a:bodyPr>
          <a:lstStyle/>
          <a:p>
            <a:pPr marL="216687" indent="-216687"/>
            <a:r>
              <a:rPr lang="ja-JP" altLang="en-US" sz="731" dirty="0">
                <a:solidFill>
                  <a:srgbClr val="000000"/>
                </a:solidFill>
                <a:latin typeface="MS PGothic" charset="-128"/>
                <a:ea typeface="MS PGothic" charset="-128"/>
                <a:cs typeface="MS PGothic" charset="-128"/>
              </a:rPr>
              <a:t>出所：デロイトトーマツコンサルティング</a:t>
            </a:r>
            <a:r>
              <a:rPr lang="en-US" altLang="ja-JP" sz="731" dirty="0">
                <a:solidFill>
                  <a:srgbClr val="000000"/>
                </a:solidFill>
                <a:latin typeface="MS PGothic" charset="-128"/>
                <a:ea typeface="MS PGothic" charset="-128"/>
                <a:cs typeface="MS PGothic" charset="-128"/>
              </a:rPr>
              <a:t> </a:t>
            </a:r>
            <a:r>
              <a:rPr lang="ja-JP" altLang="en-US" sz="731" dirty="0">
                <a:solidFill>
                  <a:srgbClr val="000000"/>
                </a:solidFill>
                <a:latin typeface="MS PGothic" charset="-128"/>
                <a:ea typeface="MS PGothic" charset="-128"/>
                <a:cs typeface="MS PGothic" charset="-128"/>
              </a:rPr>
              <a:t>「ワークスタイル実態調査</a:t>
            </a:r>
            <a:r>
              <a:rPr lang="en-US" altLang="ja-JP" sz="731" dirty="0">
                <a:solidFill>
                  <a:srgbClr val="000000"/>
                </a:solidFill>
                <a:latin typeface="MS PGothic" charset="-128"/>
                <a:ea typeface="MS PGothic" charset="-128"/>
                <a:cs typeface="MS PGothic" charset="-128"/>
              </a:rPr>
              <a:t>2015</a:t>
            </a:r>
            <a:r>
              <a:rPr lang="ja-JP" altLang="en-US" sz="731" dirty="0">
                <a:solidFill>
                  <a:srgbClr val="000000"/>
                </a:solidFill>
                <a:latin typeface="MS PGothic" charset="-128"/>
                <a:ea typeface="MS PGothic" charset="-128"/>
                <a:cs typeface="MS PGothic" charset="-128"/>
              </a:rPr>
              <a:t>」</a:t>
            </a:r>
            <a:r>
              <a:rPr lang="ja-JP" altLang="en-US" sz="731" dirty="0" smtClean="0">
                <a:solidFill>
                  <a:srgbClr val="000000"/>
                </a:solidFill>
                <a:latin typeface="MS PGothic" charset="-128"/>
                <a:ea typeface="MS PGothic" charset="-128"/>
                <a:cs typeface="MS PGothic" charset="-128"/>
              </a:rPr>
              <a:t>を基にシスコ作成</a:t>
            </a:r>
            <a:endParaRPr lang="en-US" altLang="ja-JP" sz="731" dirty="0">
              <a:solidFill>
                <a:srgbClr val="000000"/>
              </a:solidFill>
              <a:latin typeface="MS PGothic" charset="-128"/>
              <a:ea typeface="MS PGothic" charset="-128"/>
              <a:cs typeface="MS PGothic" charset="-128"/>
            </a:endParaRPr>
          </a:p>
        </p:txBody>
      </p:sp>
      <p:sp>
        <p:nvSpPr>
          <p:cNvPr id="26" name="テキスト ボックス 25"/>
          <p:cNvSpPr txBox="1"/>
          <p:nvPr/>
        </p:nvSpPr>
        <p:spPr>
          <a:xfrm>
            <a:off x="5683121" y="2315684"/>
            <a:ext cx="3610070" cy="1015663"/>
          </a:xfrm>
          <a:prstGeom prst="rect">
            <a:avLst/>
          </a:prstGeom>
          <a:noFill/>
        </p:spPr>
        <p:txBody>
          <a:bodyPr wrap="square" rtlCol="0">
            <a:spAutoFit/>
          </a:bodyPr>
          <a:lstStyle/>
          <a:p>
            <a:r>
              <a:rPr kumimoji="1" lang="en-US" altLang="ja-JP" sz="6000" dirty="0" smtClean="0">
                <a:solidFill>
                  <a:srgbClr val="000000"/>
                </a:solidFill>
                <a:ea typeface="Arial" charset="0"/>
                <a:cs typeface="Arial" charset="0"/>
              </a:rPr>
              <a:t>Why?</a:t>
            </a:r>
          </a:p>
        </p:txBody>
      </p:sp>
      <p:pic>
        <p:nvPicPr>
          <p:cNvPr id="30" name="Picture 16" descr="http://blog.willowmarketing.com/wp-content/uploads/frustrated_cartoon.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41539" y="3247595"/>
            <a:ext cx="1267989" cy="170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32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角丸四角形 67"/>
          <p:cNvSpPr/>
          <p:nvPr/>
        </p:nvSpPr>
        <p:spPr>
          <a:xfrm>
            <a:off x="2267701" y="2110890"/>
            <a:ext cx="6836090" cy="385848"/>
          </a:xfrm>
          <a:prstGeom prst="roundRect">
            <a:avLst/>
          </a:prstGeom>
          <a:solidFill>
            <a:srgbClr val="FF0000">
              <a:alpha val="15000"/>
            </a:srgbClr>
          </a:solidFill>
          <a:ln>
            <a:solidFill>
              <a:srgbClr val="FF0000"/>
            </a:solidFill>
          </a:ln>
        </p:spPr>
        <p:txBody>
          <a:bodyPr wrap="square" rtlCol="0" anchor="ctr">
            <a:noAutofit/>
          </a:bodyPr>
          <a:lstStyle/>
          <a:p>
            <a:pPr algn="ctr"/>
            <a:endParaRPr kumimoji="1" lang="ja-JP" altLang="en-US" dirty="0">
              <a:solidFill>
                <a:schemeClr val="bg1"/>
              </a:solidFill>
              <a:latin typeface="+mj-lt"/>
            </a:endParaRPr>
          </a:p>
        </p:txBody>
      </p:sp>
      <p:sp>
        <p:nvSpPr>
          <p:cNvPr id="67" name="角丸四角形 66"/>
          <p:cNvSpPr/>
          <p:nvPr/>
        </p:nvSpPr>
        <p:spPr>
          <a:xfrm>
            <a:off x="2229295" y="1627504"/>
            <a:ext cx="6874495" cy="427540"/>
          </a:xfrm>
          <a:prstGeom prst="roundRect">
            <a:avLst/>
          </a:prstGeom>
          <a:solidFill>
            <a:schemeClr val="accent4">
              <a:lumMod val="75000"/>
              <a:alpha val="15000"/>
            </a:schemeClr>
          </a:solidFill>
        </p:spPr>
        <p:txBody>
          <a:bodyPr wrap="square" rtlCol="0" anchor="ctr">
            <a:noAutofit/>
          </a:bodyPr>
          <a:lstStyle/>
          <a:p>
            <a:pPr algn="ctr"/>
            <a:endParaRPr kumimoji="1" lang="ja-JP" altLang="en-US" dirty="0">
              <a:solidFill>
                <a:schemeClr val="bg1"/>
              </a:solidFill>
              <a:latin typeface="+mj-lt"/>
            </a:endParaRPr>
          </a:p>
        </p:txBody>
      </p:sp>
      <p:sp>
        <p:nvSpPr>
          <p:cNvPr id="66" name="角丸四角形 65"/>
          <p:cNvSpPr/>
          <p:nvPr/>
        </p:nvSpPr>
        <p:spPr>
          <a:xfrm>
            <a:off x="2229295" y="1073955"/>
            <a:ext cx="6874495" cy="462658"/>
          </a:xfrm>
          <a:prstGeom prst="roundRect">
            <a:avLst/>
          </a:prstGeom>
          <a:solidFill>
            <a:schemeClr val="accent2">
              <a:lumMod val="75000"/>
              <a:alpha val="15000"/>
            </a:schemeClr>
          </a:solidFill>
        </p:spPr>
        <p:txBody>
          <a:bodyPr wrap="square" rtlCol="0" anchor="ctr">
            <a:noAutofit/>
          </a:bodyPr>
          <a:lstStyle/>
          <a:p>
            <a:pPr algn="ctr"/>
            <a:endParaRPr kumimoji="1" lang="ja-JP" altLang="en-US" dirty="0">
              <a:solidFill>
                <a:schemeClr val="bg1"/>
              </a:solidFill>
              <a:latin typeface="+mj-lt"/>
            </a:endParaRPr>
          </a:p>
        </p:txBody>
      </p:sp>
      <p:sp>
        <p:nvSpPr>
          <p:cNvPr id="53" name="正方形/長方形 52"/>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40" name="タイトル 2"/>
          <p:cNvSpPr txBox="1">
            <a:spLocks/>
          </p:cNvSpPr>
          <p:nvPr/>
        </p:nvSpPr>
        <p:spPr bwMode="auto">
          <a:xfrm>
            <a:off x="79225" y="-3948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600" b="0" i="0" kern="1200">
                <a:solidFill>
                  <a:schemeClr val="tx2"/>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chemeClr val="bg1"/>
                </a:solidFill>
                <a:latin typeface="MS PGothic" charset="-128"/>
                <a:ea typeface="MS PGothic" charset="-128"/>
                <a:cs typeface="MS PGothic" charset="-128"/>
              </a:rPr>
              <a:t>変化しているワーク スタイル変革の目的</a:t>
            </a:r>
            <a:endParaRPr kumimoji="1" lang="ja-JP" altLang="en-US" sz="2400" dirty="0">
              <a:solidFill>
                <a:schemeClr val="bg1"/>
              </a:solidFill>
              <a:latin typeface="MS PGothic" charset="-128"/>
              <a:ea typeface="MS PGothic" charset="-128"/>
              <a:cs typeface="MS PGothic" charset="-128"/>
            </a:endParaRPr>
          </a:p>
        </p:txBody>
      </p:sp>
      <p:graphicFrame>
        <p:nvGraphicFramePr>
          <p:cNvPr id="56" name="グラフ 55"/>
          <p:cNvGraphicFramePr>
            <a:graphicFrameLocks/>
          </p:cNvGraphicFramePr>
          <p:nvPr>
            <p:extLst/>
          </p:nvPr>
        </p:nvGraphicFramePr>
        <p:xfrm>
          <a:off x="30408" y="592252"/>
          <a:ext cx="6461842" cy="4373308"/>
        </p:xfrm>
        <a:graphic>
          <a:graphicData uri="http://schemas.openxmlformats.org/drawingml/2006/chart">
            <c:chart xmlns:c="http://schemas.openxmlformats.org/drawingml/2006/chart" xmlns:r="http://schemas.openxmlformats.org/officeDocument/2006/relationships" r:id="rId3"/>
          </a:graphicData>
        </a:graphic>
      </p:graphicFrame>
      <p:sp>
        <p:nvSpPr>
          <p:cNvPr id="57" name="テキスト ボックス 56"/>
          <p:cNvSpPr txBox="1"/>
          <p:nvPr/>
        </p:nvSpPr>
        <p:spPr>
          <a:xfrm>
            <a:off x="5301695" y="4607215"/>
            <a:ext cx="5776071" cy="230609"/>
          </a:xfrm>
          <a:prstGeom prst="rect">
            <a:avLst/>
          </a:prstGeom>
          <a:noFill/>
        </p:spPr>
        <p:txBody>
          <a:bodyPr wrap="square" lIns="58500" tIns="58500" rIns="58500" bIns="58500" rtlCol="0" anchor="ctr" anchorCtr="0">
            <a:spAutoFit/>
          </a:bodyPr>
          <a:lstStyle/>
          <a:p>
            <a:pPr marL="216687" indent="-216687"/>
            <a:r>
              <a:rPr lang="ja-JP" altLang="en-US" sz="731" dirty="0">
                <a:solidFill>
                  <a:srgbClr val="000000"/>
                </a:solidFill>
                <a:latin typeface="MS PGothic" charset="-128"/>
                <a:ea typeface="MS PGothic" charset="-128"/>
                <a:cs typeface="MS PGothic" charset="-128"/>
              </a:rPr>
              <a:t>出所：デロイトトーマツコンサルティング</a:t>
            </a:r>
            <a:r>
              <a:rPr lang="en-US" altLang="ja-JP" sz="731" dirty="0">
                <a:solidFill>
                  <a:srgbClr val="000000"/>
                </a:solidFill>
                <a:latin typeface="MS PGothic" charset="-128"/>
                <a:ea typeface="MS PGothic" charset="-128"/>
                <a:cs typeface="MS PGothic" charset="-128"/>
              </a:rPr>
              <a:t> </a:t>
            </a:r>
            <a:r>
              <a:rPr lang="ja-JP" altLang="en-US" sz="731" dirty="0">
                <a:solidFill>
                  <a:srgbClr val="000000"/>
                </a:solidFill>
                <a:latin typeface="MS PGothic" charset="-128"/>
                <a:ea typeface="MS PGothic" charset="-128"/>
                <a:cs typeface="MS PGothic" charset="-128"/>
              </a:rPr>
              <a:t>「ワークスタイル実態調査</a:t>
            </a:r>
            <a:r>
              <a:rPr lang="en-US" altLang="ja-JP" sz="731" dirty="0">
                <a:solidFill>
                  <a:srgbClr val="000000"/>
                </a:solidFill>
                <a:latin typeface="MS PGothic" charset="-128"/>
                <a:ea typeface="MS PGothic" charset="-128"/>
                <a:cs typeface="MS PGothic" charset="-128"/>
              </a:rPr>
              <a:t>2015</a:t>
            </a:r>
            <a:r>
              <a:rPr lang="ja-JP" altLang="en-US" sz="731" dirty="0">
                <a:solidFill>
                  <a:srgbClr val="000000"/>
                </a:solidFill>
                <a:latin typeface="MS PGothic" charset="-128"/>
                <a:ea typeface="MS PGothic" charset="-128"/>
                <a:cs typeface="MS PGothic" charset="-128"/>
              </a:rPr>
              <a:t>」</a:t>
            </a:r>
            <a:r>
              <a:rPr lang="ja-JP" altLang="en-US" sz="731" dirty="0" smtClean="0">
                <a:solidFill>
                  <a:srgbClr val="000000"/>
                </a:solidFill>
                <a:latin typeface="MS PGothic" charset="-128"/>
                <a:ea typeface="MS PGothic" charset="-128"/>
                <a:cs typeface="MS PGothic" charset="-128"/>
              </a:rPr>
              <a:t>を基にシスコ作成</a:t>
            </a:r>
            <a:endParaRPr lang="en-US" altLang="ja-JP" sz="731" dirty="0">
              <a:solidFill>
                <a:srgbClr val="000000"/>
              </a:solidFill>
              <a:latin typeface="MS PGothic" charset="-128"/>
              <a:ea typeface="MS PGothic" charset="-128"/>
              <a:cs typeface="MS PGothic" charset="-128"/>
            </a:endParaRPr>
          </a:p>
        </p:txBody>
      </p:sp>
      <p:sp>
        <p:nvSpPr>
          <p:cNvPr id="58" name="右矢印 57"/>
          <p:cNvSpPr/>
          <p:nvPr/>
        </p:nvSpPr>
        <p:spPr>
          <a:xfrm rot="19287529">
            <a:off x="5142087" y="1243464"/>
            <a:ext cx="367632" cy="200449"/>
          </a:xfrm>
          <a:prstGeom prst="rightArrow">
            <a:avLst/>
          </a:prstGeom>
          <a:ln>
            <a:noFill/>
          </a:ln>
        </p:spPr>
        <p:style>
          <a:lnRef idx="0">
            <a:scrgbClr r="0" g="0" b="0"/>
          </a:lnRef>
          <a:fillRef idx="1003">
            <a:schemeClr val="dk2"/>
          </a:fillRef>
          <a:effectRef idx="0">
            <a:scrgbClr r="0" g="0" b="0"/>
          </a:effectRef>
          <a:fontRef idx="major"/>
        </p:style>
        <p:txBody>
          <a:bodyPr wrap="square" rtlCol="0" anchor="ctr">
            <a:noAutofit/>
          </a:bodyPr>
          <a:lstStyle/>
          <a:p>
            <a:pPr algn="ctr"/>
            <a:endParaRPr kumimoji="1" lang="ja-JP" altLang="en-US" dirty="0">
              <a:solidFill>
                <a:schemeClr val="bg1"/>
              </a:solidFill>
              <a:latin typeface="+mj-lt"/>
            </a:endParaRPr>
          </a:p>
        </p:txBody>
      </p:sp>
      <p:sp>
        <p:nvSpPr>
          <p:cNvPr id="59" name="右矢印 58"/>
          <p:cNvSpPr/>
          <p:nvPr/>
        </p:nvSpPr>
        <p:spPr>
          <a:xfrm rot="19287529">
            <a:off x="3999455" y="1761896"/>
            <a:ext cx="367632" cy="200449"/>
          </a:xfrm>
          <a:prstGeom prst="rightArrow">
            <a:avLst/>
          </a:prstGeom>
          <a:ln>
            <a:noFill/>
          </a:ln>
        </p:spPr>
        <p:style>
          <a:lnRef idx="0">
            <a:scrgbClr r="0" g="0" b="0"/>
          </a:lnRef>
          <a:fillRef idx="1003">
            <a:schemeClr val="dk2"/>
          </a:fillRef>
          <a:effectRef idx="0">
            <a:scrgbClr r="0" g="0" b="0"/>
          </a:effectRef>
          <a:fontRef idx="major"/>
        </p:style>
        <p:txBody>
          <a:bodyPr wrap="square" rtlCol="0" anchor="ctr">
            <a:noAutofit/>
          </a:bodyPr>
          <a:lstStyle/>
          <a:p>
            <a:pPr algn="ctr"/>
            <a:endParaRPr kumimoji="1" lang="ja-JP" altLang="en-US" dirty="0">
              <a:solidFill>
                <a:schemeClr val="bg1"/>
              </a:solidFill>
              <a:latin typeface="+mj-lt"/>
            </a:endParaRPr>
          </a:p>
        </p:txBody>
      </p:sp>
      <p:sp>
        <p:nvSpPr>
          <p:cNvPr id="60" name="右矢印 59"/>
          <p:cNvSpPr/>
          <p:nvPr/>
        </p:nvSpPr>
        <p:spPr>
          <a:xfrm rot="19287529">
            <a:off x="3957279" y="2238635"/>
            <a:ext cx="367632" cy="200449"/>
          </a:xfrm>
          <a:prstGeom prst="rightArrow">
            <a:avLst/>
          </a:prstGeom>
          <a:ln>
            <a:noFill/>
          </a:ln>
        </p:spPr>
        <p:style>
          <a:lnRef idx="0">
            <a:scrgbClr r="0" g="0" b="0"/>
          </a:lnRef>
          <a:fillRef idx="1003">
            <a:schemeClr val="dk2"/>
          </a:fillRef>
          <a:effectRef idx="0">
            <a:scrgbClr r="0" g="0" b="0"/>
          </a:effectRef>
          <a:fontRef idx="major"/>
        </p:style>
        <p:txBody>
          <a:bodyPr wrap="square" rtlCol="0" anchor="ctr">
            <a:noAutofit/>
          </a:bodyPr>
          <a:lstStyle/>
          <a:p>
            <a:pPr algn="ctr"/>
            <a:endParaRPr kumimoji="1" lang="ja-JP" altLang="en-US" dirty="0">
              <a:solidFill>
                <a:schemeClr val="bg1"/>
              </a:solidFill>
              <a:latin typeface="+mj-lt"/>
            </a:endParaRPr>
          </a:p>
        </p:txBody>
      </p:sp>
      <p:sp>
        <p:nvSpPr>
          <p:cNvPr id="61" name="テキスト ボックス 60"/>
          <p:cNvSpPr txBox="1"/>
          <p:nvPr/>
        </p:nvSpPr>
        <p:spPr>
          <a:xfrm>
            <a:off x="6569060" y="1035550"/>
            <a:ext cx="2265895" cy="523220"/>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txBody>
          <a:bodyPr wrap="square" rtlCol="0">
            <a:spAutoFit/>
          </a:bodyPr>
          <a:lstStyle/>
          <a:p>
            <a:r>
              <a:rPr kumimoji="1" lang="ja-JP" altLang="en-US" sz="1400" dirty="0" smtClean="0">
                <a:solidFill>
                  <a:srgbClr val="000000"/>
                </a:solidFill>
              </a:rPr>
              <a:t>離職率低減・働きやすいオフィス作り・魅力ある職場</a:t>
            </a:r>
            <a:endParaRPr kumimoji="1" lang="ja-JP" altLang="en-US" sz="1400" dirty="0">
              <a:solidFill>
                <a:srgbClr val="000000"/>
              </a:solidFill>
            </a:endParaRPr>
          </a:p>
        </p:txBody>
      </p:sp>
      <p:sp>
        <p:nvSpPr>
          <p:cNvPr id="62" name="テキスト ボックス 61"/>
          <p:cNvSpPr txBox="1"/>
          <p:nvPr/>
        </p:nvSpPr>
        <p:spPr>
          <a:xfrm>
            <a:off x="6569059" y="1688435"/>
            <a:ext cx="2265895" cy="30777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txBody>
          <a:bodyPr wrap="square" rtlCol="0">
            <a:spAutoFit/>
          </a:bodyPr>
          <a:lstStyle/>
          <a:p>
            <a:r>
              <a:rPr kumimoji="1" lang="ja-JP" altLang="en-US" sz="1400" dirty="0" smtClean="0">
                <a:solidFill>
                  <a:srgbClr val="000000"/>
                </a:solidFill>
              </a:rPr>
              <a:t>俊敏に変化する組織づくり</a:t>
            </a:r>
            <a:endParaRPr kumimoji="1" lang="ja-JP" altLang="en-US" sz="1400" dirty="0">
              <a:solidFill>
                <a:srgbClr val="000000"/>
              </a:solidFill>
            </a:endParaRPr>
          </a:p>
        </p:txBody>
      </p:sp>
      <p:sp>
        <p:nvSpPr>
          <p:cNvPr id="63" name="テキスト ボックス 62"/>
          <p:cNvSpPr txBox="1"/>
          <p:nvPr/>
        </p:nvSpPr>
        <p:spPr>
          <a:xfrm>
            <a:off x="6569060" y="2149295"/>
            <a:ext cx="2265895" cy="307777"/>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txBody>
          <a:bodyPr wrap="square" rtlCol="0">
            <a:spAutoFit/>
          </a:bodyPr>
          <a:lstStyle/>
          <a:p>
            <a:r>
              <a:rPr kumimoji="1" lang="ja-JP" altLang="en-US" sz="1400" b="1" dirty="0" smtClean="0">
                <a:solidFill>
                  <a:srgbClr val="FF0000"/>
                </a:solidFill>
              </a:rPr>
              <a:t>情報の整理とフローの改善</a:t>
            </a:r>
            <a:endParaRPr kumimoji="1" lang="ja-JP" altLang="en-US" sz="1400" dirty="0">
              <a:solidFill>
                <a:srgbClr val="000000"/>
              </a:solidFill>
            </a:endParaRPr>
          </a:p>
        </p:txBody>
      </p:sp>
    </p:spTree>
    <p:extLst>
      <p:ext uri="{BB962C8B-B14F-4D97-AF65-F5344CB8AC3E}">
        <p14:creationId xmlns:p14="http://schemas.microsoft.com/office/powerpoint/2010/main" val="359909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900" decel="100000" fill="hold"/>
                                        <p:tgtEl>
                                          <p:spTgt spid="6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900" decel="100000" fill="hold"/>
                                        <p:tgtEl>
                                          <p:spTgt spid="6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3525" y="2263574"/>
            <a:ext cx="7373760" cy="584733"/>
          </a:xfrm>
        </p:spPr>
        <p:txBody>
          <a:bodyPr/>
          <a:lstStyle/>
          <a:p>
            <a:r>
              <a:rPr kumimoji="1" lang="ja-JP" altLang="en-US" sz="4000" b="1" dirty="0" smtClean="0">
                <a:latin typeface="MS PGothic" charset="-128"/>
                <a:ea typeface="MS PGothic" charset="-128"/>
                <a:cs typeface="MS PGothic" charset="-128"/>
              </a:rPr>
              <a:t>コミュニケーション</a:t>
            </a:r>
            <a:r>
              <a:rPr kumimoji="1" lang="ja-JP" altLang="en-US" sz="4000" b="1" smtClean="0">
                <a:latin typeface="MS PGothic" charset="-128"/>
                <a:ea typeface="MS PGothic" charset="-128"/>
                <a:cs typeface="MS PGothic" charset="-128"/>
              </a:rPr>
              <a:t>の活性化が鍵</a:t>
            </a:r>
            <a:endParaRPr kumimoji="1" lang="ja-JP" altLang="en-US" sz="4000" b="1" dirty="0">
              <a:latin typeface="MS PGothic" charset="-128"/>
              <a:ea typeface="MS PGothic" charset="-128"/>
              <a:cs typeface="MS PGothic" charset="-128"/>
            </a:endParaRPr>
          </a:p>
        </p:txBody>
      </p:sp>
      <p:cxnSp>
        <p:nvCxnSpPr>
          <p:cNvPr id="4" name="直線コネクタ 3"/>
          <p:cNvCxnSpPr/>
          <p:nvPr/>
        </p:nvCxnSpPr>
        <p:spPr>
          <a:xfrm>
            <a:off x="923525" y="3032610"/>
            <a:ext cx="72201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17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7" name="タイトル 2"/>
          <p:cNvSpPr txBox="1">
            <a:spLocks/>
          </p:cNvSpPr>
          <p:nvPr/>
        </p:nvSpPr>
        <p:spPr bwMode="auto">
          <a:xfrm>
            <a:off x="78615" y="-7819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600" b="0" i="0" kern="1200">
                <a:solidFill>
                  <a:schemeClr val="tx2"/>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chemeClr val="bg1"/>
                </a:solidFill>
                <a:latin typeface="MS PGothic" charset="-128"/>
                <a:ea typeface="MS PGothic" charset="-128"/>
                <a:cs typeface="MS PGothic" charset="-128"/>
              </a:rPr>
              <a:t>多くの社員は実は課題を認識している</a:t>
            </a:r>
            <a:endParaRPr kumimoji="1" lang="ja-JP" altLang="en-US" sz="2400" dirty="0">
              <a:solidFill>
                <a:schemeClr val="bg1"/>
              </a:solidFill>
              <a:latin typeface="MS PGothic" charset="-128"/>
              <a:ea typeface="MS PGothic" charset="-128"/>
              <a:cs typeface="MS PGothic" charset="-128"/>
            </a:endParaRPr>
          </a:p>
        </p:txBody>
      </p:sp>
      <p:graphicFrame>
        <p:nvGraphicFramePr>
          <p:cNvPr id="8" name="グラフ 7"/>
          <p:cNvGraphicFramePr>
            <a:graphicFrameLocks/>
          </p:cNvGraphicFramePr>
          <p:nvPr>
            <p:extLst/>
          </p:nvPr>
        </p:nvGraphicFramePr>
        <p:xfrm>
          <a:off x="270640" y="651500"/>
          <a:ext cx="7062085" cy="4008970"/>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1461194" y="4660470"/>
            <a:ext cx="4186145" cy="261610"/>
          </a:xfrm>
          <a:prstGeom prst="rect">
            <a:avLst/>
          </a:prstGeom>
          <a:noFill/>
        </p:spPr>
        <p:txBody>
          <a:bodyPr wrap="square" rtlCol="0">
            <a:spAutoFit/>
          </a:bodyPr>
          <a:lstStyle/>
          <a:p>
            <a:r>
              <a:rPr kumimoji="1" lang="ja-JP" altLang="en-US" sz="1050" dirty="0" smtClean="0"/>
              <a:t>出典</a:t>
            </a:r>
            <a:r>
              <a:rPr kumimoji="1" lang="en-US" altLang="ja-JP" sz="1050" dirty="0" smtClean="0"/>
              <a:t>: </a:t>
            </a:r>
            <a:r>
              <a:rPr kumimoji="1" lang="ja-JP" altLang="en-US" sz="1050" dirty="0" smtClean="0"/>
              <a:t>ガートナー</a:t>
            </a:r>
            <a:r>
              <a:rPr kumimoji="1" lang="en-US" altLang="ja-JP" sz="1050" dirty="0" smtClean="0"/>
              <a:t> / </a:t>
            </a:r>
            <a:r>
              <a:rPr kumimoji="1" lang="ja-JP" altLang="en-US" sz="1050" dirty="0" smtClean="0"/>
              <a:t>調査</a:t>
            </a:r>
            <a:r>
              <a:rPr kumimoji="1" lang="en-US" altLang="ja-JP" sz="1050" dirty="0" smtClean="0"/>
              <a:t>: 2016</a:t>
            </a:r>
            <a:r>
              <a:rPr kumimoji="1" lang="ja-JP" altLang="en-US" sz="1050" dirty="0" smtClean="0"/>
              <a:t>年</a:t>
            </a:r>
            <a:r>
              <a:rPr kumimoji="1" lang="en-US" altLang="ja-JP" sz="1050" dirty="0" smtClean="0"/>
              <a:t>2</a:t>
            </a:r>
            <a:r>
              <a:rPr kumimoji="1" lang="ja-JP" altLang="en-US" sz="1050" dirty="0" smtClean="0"/>
              <a:t>月　　　　　　　</a:t>
            </a:r>
            <a:r>
              <a:rPr kumimoji="1" lang="en-US" altLang="ja-JP" sz="1050" dirty="0" smtClean="0"/>
              <a:t>n=515</a:t>
            </a:r>
            <a:endParaRPr kumimoji="1" lang="ja-JP" altLang="en-US" sz="1050" dirty="0"/>
          </a:p>
        </p:txBody>
      </p:sp>
    </p:spTree>
    <p:extLst>
      <p:ext uri="{BB962C8B-B14F-4D97-AF65-F5344CB8AC3E}">
        <p14:creationId xmlns:p14="http://schemas.microsoft.com/office/powerpoint/2010/main" val="301231439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 name="タイトル 2"/>
          <p:cNvSpPr>
            <a:spLocks noGrp="1"/>
          </p:cNvSpPr>
          <p:nvPr>
            <p:ph type="title"/>
          </p:nvPr>
        </p:nvSpPr>
        <p:spPr>
          <a:xfrm>
            <a:off x="4691" y="-39790"/>
            <a:ext cx="8345488" cy="731837"/>
          </a:xfrm>
        </p:spPr>
        <p:txBody>
          <a:bodyPr/>
          <a:lstStyle/>
          <a:p>
            <a:r>
              <a:rPr kumimoji="1" lang="ja-JP" altLang="en-US" sz="2800" dirty="0" smtClean="0">
                <a:solidFill>
                  <a:schemeClr val="bg1"/>
                </a:solidFill>
                <a:latin typeface="MS PGothic" charset="-128"/>
                <a:ea typeface="MS PGothic" charset="-128"/>
                <a:cs typeface="MS PGothic" charset="-128"/>
              </a:rPr>
              <a:t>チームのコミュニケーション</a:t>
            </a:r>
            <a:endParaRPr kumimoji="1" lang="ja-JP" altLang="en-US" sz="2800" dirty="0">
              <a:solidFill>
                <a:schemeClr val="bg1"/>
              </a:solidFill>
              <a:latin typeface="MS PGothic" charset="-128"/>
              <a:ea typeface="MS PGothic" charset="-128"/>
              <a:cs typeface="MS PGothic" charset="-128"/>
            </a:endParaRPr>
          </a:p>
        </p:txBody>
      </p:sp>
      <p:grpSp>
        <p:nvGrpSpPr>
          <p:cNvPr id="6" name="図形グループ 5"/>
          <p:cNvGrpSpPr/>
          <p:nvPr/>
        </p:nvGrpSpPr>
        <p:grpSpPr>
          <a:xfrm>
            <a:off x="-3493050" y="1150765"/>
            <a:ext cx="17248471" cy="3325219"/>
            <a:chOff x="-3531455" y="1202117"/>
            <a:chExt cx="17248471" cy="3325219"/>
          </a:xfrm>
        </p:grpSpPr>
        <p:grpSp>
          <p:nvGrpSpPr>
            <p:cNvPr id="4" name="グループ化 3"/>
            <p:cNvGrpSpPr/>
            <p:nvPr/>
          </p:nvGrpSpPr>
          <p:grpSpPr>
            <a:xfrm>
              <a:off x="188858" y="1202117"/>
              <a:ext cx="13528158" cy="3325219"/>
              <a:chOff x="188858" y="1202117"/>
              <a:chExt cx="13528158" cy="3325219"/>
            </a:xfrm>
          </p:grpSpPr>
          <p:grpSp>
            <p:nvGrpSpPr>
              <p:cNvPr id="2" name="グループ化 1"/>
              <p:cNvGrpSpPr/>
              <p:nvPr/>
            </p:nvGrpSpPr>
            <p:grpSpPr>
              <a:xfrm>
                <a:off x="188858" y="1202117"/>
                <a:ext cx="8758333" cy="3325219"/>
                <a:chOff x="188858" y="1202117"/>
                <a:chExt cx="8758333" cy="3325219"/>
              </a:xfrm>
            </p:grpSpPr>
            <p:pic>
              <p:nvPicPr>
                <p:cNvPr id="1027" name="Picture 3" descr="C:\Users\iiwata\Documents\1 Work\4 Marketing Assets\People\IG00696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016" y="1707654"/>
                  <a:ext cx="4231175" cy="2819682"/>
                </a:xfrm>
                <a:prstGeom prst="roundRect">
                  <a:avLst>
                    <a:gd name="adj" fmla="val 8594"/>
                  </a:avLst>
                </a:prstGeom>
                <a:solidFill>
                  <a:srgbClr val="FFFFFF">
                    <a:shade val="85000"/>
                  </a:srgbClr>
                </a:solidFill>
                <a:ln>
                  <a:noFill/>
                </a:ln>
                <a:effectLst/>
                <a:extLst/>
              </p:spPr>
            </p:pic>
            <p:pic>
              <p:nvPicPr>
                <p:cNvPr id="1028" name="Picture 4" descr="C:\Users\iiwata\Documents\1 Work\4 Marketing Assets\People\AN1397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858" y="1707654"/>
                  <a:ext cx="4229522" cy="2819682"/>
                </a:xfrm>
                <a:prstGeom prst="roundRect">
                  <a:avLst>
                    <a:gd name="adj" fmla="val 8594"/>
                  </a:avLst>
                </a:prstGeom>
                <a:solidFill>
                  <a:srgbClr val="FFFFFF">
                    <a:shade val="85000"/>
                  </a:srgbClr>
                </a:solidFill>
                <a:ln>
                  <a:noFill/>
                </a:ln>
                <a:effectLst/>
                <a:extLst/>
              </p:spPr>
            </p:pic>
            <p:sp>
              <p:nvSpPr>
                <p:cNvPr id="5" name="正方形/長方形 4"/>
                <p:cNvSpPr/>
                <p:nvPr/>
              </p:nvSpPr>
              <p:spPr>
                <a:xfrm>
                  <a:off x="971727" y="1202117"/>
                  <a:ext cx="2502608" cy="461665"/>
                </a:xfrm>
                <a:prstGeom prst="rect">
                  <a:avLst/>
                </a:prstGeom>
              </p:spPr>
              <p:txBody>
                <a:bodyPr wrap="none">
                  <a:spAutoFit/>
                </a:bodyPr>
                <a:lstStyle/>
                <a:p>
                  <a:pPr lvl="0" algn="ctr"/>
                  <a:r>
                    <a:rPr lang="ja-JP" altLang="en-US" sz="2400" dirty="0" smtClean="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rPr>
                    <a:t>会議</a:t>
                  </a:r>
                  <a:r>
                    <a:rPr lang="ja-JP" altLang="en-US" sz="2400" dirty="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ja-JP" altLang="en-US" sz="2400" dirty="0" smtClean="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rPr>
                    <a:t>打ち合わせ</a:t>
                  </a:r>
                  <a:endParaRPr lang="ja-JP" altLang="en-US" sz="2400" dirty="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9" name="正方形/長方形 8"/>
                <p:cNvSpPr/>
                <p:nvPr/>
              </p:nvSpPr>
              <p:spPr>
                <a:xfrm>
                  <a:off x="6123717" y="1202117"/>
                  <a:ext cx="1415773" cy="461665"/>
                </a:xfrm>
                <a:prstGeom prst="rect">
                  <a:avLst/>
                </a:prstGeom>
              </p:spPr>
              <p:txBody>
                <a:bodyPr wrap="none">
                  <a:spAutoFit/>
                </a:bodyPr>
                <a:lstStyle/>
                <a:p>
                  <a:pPr lvl="0" algn="ctr"/>
                  <a:r>
                    <a:rPr lang="ja-JP" altLang="en-US" sz="2400" dirty="0" smtClean="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rPr>
                    <a:t>情報共有</a:t>
                  </a:r>
                  <a:endParaRPr lang="ja-JP" altLang="en-US" sz="2400" dirty="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7" name="テキスト ボックス 6"/>
              <p:cNvSpPr txBox="1"/>
              <p:nvPr/>
            </p:nvSpPr>
            <p:spPr>
              <a:xfrm>
                <a:off x="9612560" y="1995686"/>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「メール頼り」</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 name="テキスト ボックス 7"/>
              <p:cNvSpPr txBox="1"/>
              <p:nvPr/>
            </p:nvSpPr>
            <p:spPr>
              <a:xfrm>
                <a:off x="9612560" y="2855885"/>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en-US" altLang="ja-JP"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Re: </a:t>
                </a:r>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であふれる」</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 name="テキスト ボックス 9"/>
              <p:cNvSpPr txBox="1"/>
              <p:nvPr/>
            </p:nvSpPr>
            <p:spPr>
              <a:xfrm>
                <a:off x="9612560" y="3795886"/>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「管理できない」</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2" name="テキスト ボックス 11"/>
            <p:cNvSpPr txBox="1"/>
            <p:nvPr/>
          </p:nvSpPr>
          <p:spPr>
            <a:xfrm>
              <a:off x="-3531455" y="1995686"/>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「長引く」</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 name="テキスト ボックス 12"/>
            <p:cNvSpPr txBox="1"/>
            <p:nvPr/>
          </p:nvSpPr>
          <p:spPr>
            <a:xfrm>
              <a:off x="-3531455" y="2776722"/>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「会議室がない。。」</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 name="テキスト ボックス 13"/>
            <p:cNvSpPr txBox="1"/>
            <p:nvPr/>
          </p:nvSpPr>
          <p:spPr>
            <a:xfrm>
              <a:off x="-3531455" y="3636082"/>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「共有が難しい」</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Tree>
    <p:extLst>
      <p:ext uri="{BB962C8B-B14F-4D97-AF65-F5344CB8AC3E}">
        <p14:creationId xmlns:p14="http://schemas.microsoft.com/office/powerpoint/2010/main" val="2598311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87 0.00371 L 0.43021 0.00525 " pathEditMode="relative" rAng="0" ptsTypes="AA">
                                      <p:cBhvr>
                                        <p:cTn id="6" dur="2000" fill="hold"/>
                                        <p:tgtEl>
                                          <p:spTgt spid="6"/>
                                        </p:tgtEl>
                                        <p:attrNameLst>
                                          <p:attrName>ppt_x</p:attrName>
                                          <p:attrName>ppt_y</p:attrName>
                                        </p:attrNameLst>
                                      </p:cBhvr>
                                      <p:rCtr x="21458" y="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 name="タイトル 2"/>
          <p:cNvSpPr>
            <a:spLocks noGrp="1"/>
          </p:cNvSpPr>
          <p:nvPr>
            <p:ph type="title"/>
          </p:nvPr>
        </p:nvSpPr>
        <p:spPr>
          <a:xfrm>
            <a:off x="0" y="-39790"/>
            <a:ext cx="8345488" cy="731837"/>
          </a:xfrm>
        </p:spPr>
        <p:txBody>
          <a:bodyPr/>
          <a:lstStyle/>
          <a:p>
            <a:r>
              <a:rPr kumimoji="1" lang="ja-JP" altLang="en-US" sz="2800" dirty="0" smtClean="0">
                <a:solidFill>
                  <a:schemeClr val="bg2"/>
                </a:solidFill>
                <a:latin typeface="MS PGothic" charset="-128"/>
                <a:ea typeface="MS PGothic" charset="-128"/>
                <a:cs typeface="MS PGothic" charset="-128"/>
              </a:rPr>
              <a:t>チームのコミュニケーション</a:t>
            </a:r>
            <a:endParaRPr kumimoji="1" lang="ja-JP" altLang="en-US" sz="2800" dirty="0">
              <a:solidFill>
                <a:schemeClr val="bg2"/>
              </a:solidFill>
              <a:latin typeface="MS PGothic" charset="-128"/>
              <a:ea typeface="MS PGothic" charset="-128"/>
              <a:cs typeface="MS PGothic" charset="-128"/>
            </a:endParaRPr>
          </a:p>
        </p:txBody>
      </p:sp>
      <p:grpSp>
        <p:nvGrpSpPr>
          <p:cNvPr id="6" name="図形グループ 5"/>
          <p:cNvGrpSpPr/>
          <p:nvPr/>
        </p:nvGrpSpPr>
        <p:grpSpPr>
          <a:xfrm>
            <a:off x="-3531455" y="1150765"/>
            <a:ext cx="17248471" cy="3325219"/>
            <a:chOff x="-3531455" y="1202117"/>
            <a:chExt cx="17248471" cy="3325219"/>
          </a:xfrm>
        </p:grpSpPr>
        <p:grpSp>
          <p:nvGrpSpPr>
            <p:cNvPr id="4" name="グループ化 3"/>
            <p:cNvGrpSpPr/>
            <p:nvPr/>
          </p:nvGrpSpPr>
          <p:grpSpPr>
            <a:xfrm>
              <a:off x="179512" y="1202117"/>
              <a:ext cx="13537504" cy="3325219"/>
              <a:chOff x="179512" y="1202117"/>
              <a:chExt cx="13537504" cy="3325219"/>
            </a:xfrm>
          </p:grpSpPr>
          <p:grpSp>
            <p:nvGrpSpPr>
              <p:cNvPr id="2" name="グループ化 1"/>
              <p:cNvGrpSpPr/>
              <p:nvPr/>
            </p:nvGrpSpPr>
            <p:grpSpPr>
              <a:xfrm>
                <a:off x="179512" y="1202117"/>
                <a:ext cx="8767679" cy="3325219"/>
                <a:chOff x="179512" y="1202117"/>
                <a:chExt cx="8767679" cy="3325219"/>
              </a:xfrm>
            </p:grpSpPr>
            <p:pic>
              <p:nvPicPr>
                <p:cNvPr id="1027" name="Picture 3" descr="C:\Users\iiwata\Documents\1 Work\4 Marketing Assets\People\IG00696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016" y="1707654"/>
                  <a:ext cx="4231175" cy="2819682"/>
                </a:xfrm>
                <a:prstGeom prst="roundRect">
                  <a:avLst>
                    <a:gd name="adj" fmla="val 8594"/>
                  </a:avLst>
                </a:prstGeom>
                <a:solidFill>
                  <a:srgbClr val="FFFFFF">
                    <a:shade val="85000"/>
                  </a:srgbClr>
                </a:solidFill>
                <a:ln>
                  <a:noFill/>
                </a:ln>
                <a:effectLst/>
                <a:extLst/>
              </p:spPr>
            </p:pic>
            <p:pic>
              <p:nvPicPr>
                <p:cNvPr id="1028" name="Picture 4" descr="C:\Users\iiwata\Documents\1 Work\4 Marketing Assets\People\AN1397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2" y="1707654"/>
                  <a:ext cx="4229522" cy="2819682"/>
                </a:xfrm>
                <a:prstGeom prst="roundRect">
                  <a:avLst>
                    <a:gd name="adj" fmla="val 8594"/>
                  </a:avLst>
                </a:prstGeom>
                <a:solidFill>
                  <a:srgbClr val="FFFFFF">
                    <a:shade val="85000"/>
                  </a:srgbClr>
                </a:solidFill>
                <a:ln>
                  <a:noFill/>
                </a:ln>
                <a:effectLst/>
                <a:extLst/>
              </p:spPr>
            </p:pic>
            <p:sp>
              <p:nvSpPr>
                <p:cNvPr id="5" name="正方形/長方形 4"/>
                <p:cNvSpPr/>
                <p:nvPr/>
              </p:nvSpPr>
              <p:spPr>
                <a:xfrm>
                  <a:off x="997375" y="1202117"/>
                  <a:ext cx="2451312" cy="461665"/>
                </a:xfrm>
                <a:prstGeom prst="rect">
                  <a:avLst/>
                </a:prstGeom>
              </p:spPr>
              <p:txBody>
                <a:bodyPr wrap="none">
                  <a:spAutoFit/>
                </a:bodyPr>
                <a:lstStyle/>
                <a:p>
                  <a:pPr lvl="0" algn="ctr"/>
                  <a:r>
                    <a:rPr lang="ja-JP" altLang="en-US" sz="2400" dirty="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rPr>
                    <a:t>会議・打ち合わせ</a:t>
                  </a:r>
                </a:p>
              </p:txBody>
            </p:sp>
            <p:sp>
              <p:nvSpPr>
                <p:cNvPr id="9" name="正方形/長方形 8"/>
                <p:cNvSpPr/>
                <p:nvPr/>
              </p:nvSpPr>
              <p:spPr>
                <a:xfrm>
                  <a:off x="6123717" y="1202117"/>
                  <a:ext cx="1415773" cy="461665"/>
                </a:xfrm>
                <a:prstGeom prst="rect">
                  <a:avLst/>
                </a:prstGeom>
              </p:spPr>
              <p:txBody>
                <a:bodyPr wrap="none">
                  <a:spAutoFit/>
                </a:bodyPr>
                <a:lstStyle/>
                <a:p>
                  <a:pPr lvl="0" algn="ctr"/>
                  <a:r>
                    <a:rPr lang="ja-JP" altLang="en-US" sz="2400" dirty="0" smtClean="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rPr>
                    <a:t>情報共有</a:t>
                  </a:r>
                  <a:endParaRPr lang="ja-JP" altLang="en-US" sz="2400" dirty="0">
                    <a:solidFill>
                      <a:sysClr val="windowText" lastClr="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7" name="テキスト ボックス 6"/>
              <p:cNvSpPr txBox="1"/>
              <p:nvPr/>
            </p:nvSpPr>
            <p:spPr>
              <a:xfrm>
                <a:off x="9612560" y="1995686"/>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「メール頼り」</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 name="テキスト ボックス 7"/>
              <p:cNvSpPr txBox="1"/>
              <p:nvPr/>
            </p:nvSpPr>
            <p:spPr>
              <a:xfrm>
                <a:off x="9612560" y="2855885"/>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en-US" altLang="ja-JP"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Re</a:t>
                </a:r>
                <a:r>
                  <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 Re</a:t>
                </a:r>
                <a:r>
                  <a:rPr lang="en-US" altLang="ja-JP"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 Re</a:t>
                </a:r>
                <a:r>
                  <a:rPr lang="en-US" altLang="ja-JP"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is-IS" altLang="ja-JP"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en-US" altLang="ja-JP"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0" name="テキスト ボックス 9"/>
              <p:cNvSpPr txBox="1"/>
              <p:nvPr/>
            </p:nvSpPr>
            <p:spPr>
              <a:xfrm>
                <a:off x="9612560" y="3795886"/>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「管理できない」</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2" name="テキスト ボックス 11"/>
            <p:cNvSpPr txBox="1"/>
            <p:nvPr/>
          </p:nvSpPr>
          <p:spPr>
            <a:xfrm>
              <a:off x="-3531455" y="1995686"/>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「長引く」</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 name="テキスト ボックス 12"/>
            <p:cNvSpPr txBox="1"/>
            <p:nvPr/>
          </p:nvSpPr>
          <p:spPr>
            <a:xfrm>
              <a:off x="-3531455" y="2829577"/>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「会議室がない。。」</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 name="テキスト ボックス 13"/>
            <p:cNvSpPr txBox="1"/>
            <p:nvPr/>
          </p:nvSpPr>
          <p:spPr>
            <a:xfrm>
              <a:off x="-3531455" y="3674487"/>
              <a:ext cx="4104456" cy="523220"/>
            </a:xfrm>
            <a:prstGeom prst="rect">
              <a:avLst/>
            </a:prstGeom>
            <a:noFill/>
          </p:spPr>
          <p:txBody>
            <a:bodyPr wrap="square" rtlCol="0">
              <a:spAutoFit/>
            </a:bodyPr>
            <a:lstStyle/>
            <a:p>
              <a:pPr marL="182563" indent="-182563"/>
              <a:r>
                <a:rPr lang="ja-JP" altLang="en-US" sz="2800" dirty="0" smtClean="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rPr>
                <a:t>「共有が難しい」</a:t>
              </a:r>
              <a:endParaRPr lang="en-US" altLang="ja-JP" sz="2800" dirty="0">
                <a:solidFill>
                  <a:srgbClr val="00000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Tree>
    <p:extLst>
      <p:ext uri="{BB962C8B-B14F-4D97-AF65-F5344CB8AC3E}">
        <p14:creationId xmlns:p14="http://schemas.microsoft.com/office/powerpoint/2010/main" val="2189396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3.58025E-6 L -0.55677 -0.00493 " pathEditMode="relative" rAng="0" ptsTypes="AA">
                                      <p:cBhvr>
                                        <p:cTn id="6" dur="2000" fill="hold"/>
                                        <p:tgtEl>
                                          <p:spTgt spid="6"/>
                                        </p:tgtEl>
                                        <p:attrNameLst>
                                          <p:attrName>ppt_x</p:attrName>
                                          <p:attrName>ppt_y</p:attrName>
                                        </p:attrNameLst>
                                      </p:cBhvr>
                                      <p:rCtr x="-27830" y="-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右矢印 131"/>
          <p:cNvSpPr/>
          <p:nvPr/>
        </p:nvSpPr>
        <p:spPr>
          <a:xfrm rot="3934846">
            <a:off x="5131760" y="3067769"/>
            <a:ext cx="767127" cy="161520"/>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0" name="右矢印 129"/>
          <p:cNvSpPr/>
          <p:nvPr/>
        </p:nvSpPr>
        <p:spPr>
          <a:xfrm rot="18301344">
            <a:off x="4470249" y="3073386"/>
            <a:ext cx="829073" cy="156039"/>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28" name="図 2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3345" y="3435977"/>
            <a:ext cx="344546" cy="489255"/>
          </a:xfrm>
          <a:prstGeom prst="rect">
            <a:avLst/>
          </a:prstGeom>
        </p:spPr>
      </p:pic>
      <p:pic>
        <p:nvPicPr>
          <p:cNvPr id="129" name="図 1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7740" y="3470496"/>
            <a:ext cx="344546" cy="489255"/>
          </a:xfrm>
          <a:prstGeom prst="rect">
            <a:avLst/>
          </a:prstGeom>
        </p:spPr>
      </p:pic>
      <p:pic>
        <p:nvPicPr>
          <p:cNvPr id="16" name="図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3237" y="3528679"/>
            <a:ext cx="669664" cy="281338"/>
          </a:xfrm>
          <a:prstGeom prst="rect">
            <a:avLst/>
          </a:prstGeom>
        </p:spPr>
      </p:pic>
      <p:pic>
        <p:nvPicPr>
          <p:cNvPr id="44" name="図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4990" y="3535657"/>
            <a:ext cx="717527" cy="301446"/>
          </a:xfrm>
          <a:prstGeom prst="rect">
            <a:avLst/>
          </a:prstGeom>
        </p:spPr>
      </p:pic>
      <p:pic>
        <p:nvPicPr>
          <p:cNvPr id="64" name="図 6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1570" y="3546976"/>
            <a:ext cx="717527" cy="301446"/>
          </a:xfrm>
          <a:prstGeom prst="rect">
            <a:avLst/>
          </a:prstGeom>
        </p:spPr>
      </p:pic>
      <p:sp>
        <p:nvSpPr>
          <p:cNvPr id="126" name="右矢印 125"/>
          <p:cNvSpPr/>
          <p:nvPr/>
        </p:nvSpPr>
        <p:spPr>
          <a:xfrm rot="3934846">
            <a:off x="2420761" y="3058441"/>
            <a:ext cx="767127" cy="161520"/>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7" name="右矢印 126"/>
          <p:cNvSpPr/>
          <p:nvPr/>
        </p:nvSpPr>
        <p:spPr>
          <a:xfrm rot="18396063">
            <a:off x="3128605" y="3111060"/>
            <a:ext cx="767127" cy="161520"/>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5" name="右矢印 124"/>
          <p:cNvSpPr/>
          <p:nvPr/>
        </p:nvSpPr>
        <p:spPr>
          <a:xfrm rot="18278520">
            <a:off x="1721880" y="3065083"/>
            <a:ext cx="829073" cy="156039"/>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pic>
        <p:nvPicPr>
          <p:cNvPr id="93" name="図 92"/>
          <p:cNvPicPr>
            <a:picLocks noChangeAspect="1"/>
          </p:cNvPicPr>
          <p:nvPr/>
        </p:nvPicPr>
        <p: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1941797" y="2540293"/>
            <a:ext cx="258457" cy="305166"/>
          </a:xfrm>
          <a:prstGeom prst="rect">
            <a:avLst/>
          </a:prstGeom>
        </p:spPr>
      </p:pic>
      <p:pic>
        <p:nvPicPr>
          <p:cNvPr id="45" name="図 4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7964" y="3425967"/>
            <a:ext cx="344546" cy="489255"/>
          </a:xfrm>
          <a:prstGeom prst="rect">
            <a:avLst/>
          </a:prstGeom>
        </p:spPr>
      </p:pic>
      <p:cxnSp>
        <p:nvCxnSpPr>
          <p:cNvPr id="4" name="直線矢印コネクタ 3"/>
          <p:cNvCxnSpPr/>
          <p:nvPr/>
        </p:nvCxnSpPr>
        <p:spPr>
          <a:xfrm>
            <a:off x="270640" y="3080322"/>
            <a:ext cx="8602720" cy="0"/>
          </a:xfrm>
          <a:prstGeom prst="straightConnector1">
            <a:avLst/>
          </a:prstGeom>
          <a:ln w="44450">
            <a:solidFill>
              <a:srgbClr val="2968AF"/>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607" y="3329408"/>
            <a:ext cx="467155" cy="51460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524" y="3404447"/>
            <a:ext cx="344546" cy="489255"/>
          </a:xfrm>
          <a:prstGeom prst="rect">
            <a:avLst/>
          </a:prstGeom>
        </p:spPr>
      </p:pic>
      <p:pic>
        <p:nvPicPr>
          <p:cNvPr id="11" name="図 10"/>
          <p:cNvPicPr>
            <a:picLocks noChangeAspect="1"/>
          </p:cNvPicPr>
          <p:nvPr/>
        </p:nvPicPr>
        <p:blipFill>
          <a:blip r:embed="rId6" cstate="screen">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1087778" y="1330630"/>
            <a:ext cx="258457" cy="305166"/>
          </a:xfrm>
          <a:prstGeom prst="rect">
            <a:avLst/>
          </a:prstGeom>
        </p:spPr>
      </p:pic>
      <p:sp>
        <p:nvSpPr>
          <p:cNvPr id="15" name="角丸四角形 14"/>
          <p:cNvSpPr/>
          <p:nvPr/>
        </p:nvSpPr>
        <p:spPr>
          <a:xfrm>
            <a:off x="46649" y="4017376"/>
            <a:ext cx="1145711" cy="585366"/>
          </a:xfrm>
          <a:prstGeom prst="roundRect">
            <a:avLst/>
          </a:prstGeom>
          <a:noFill/>
          <a:ln>
            <a:solidFill>
              <a:schemeClr val="tx1">
                <a:lumMod val="50000"/>
              </a:schemeClr>
            </a:solidFill>
          </a:ln>
        </p:spPr>
        <p:txBody>
          <a:bodyPr wrap="square" rtlCol="0" anchor="ctr">
            <a:noAutofit/>
          </a:bodyPr>
          <a:lstStyle/>
          <a:p>
            <a:r>
              <a:rPr kumimoji="1" lang="ja-JP" altLang="en-US" sz="1000" dirty="0" smtClean="0">
                <a:solidFill>
                  <a:schemeClr val="tx1">
                    <a:lumMod val="50000"/>
                  </a:schemeClr>
                </a:solidFill>
                <a:latin typeface="+mj-lt"/>
              </a:rPr>
              <a:t>新販売プロモーションのアイデアがひらめく</a:t>
            </a:r>
            <a:endParaRPr kumimoji="1" lang="ja-JP" altLang="en-US" sz="1000" dirty="0">
              <a:solidFill>
                <a:schemeClr val="tx1">
                  <a:lumMod val="50000"/>
                </a:schemeClr>
              </a:solidFill>
              <a:latin typeface="+mj-lt"/>
            </a:endParaRPr>
          </a:p>
        </p:txBody>
      </p:sp>
      <p:sp>
        <p:nvSpPr>
          <p:cNvPr id="17" name="円/楕円 16"/>
          <p:cNvSpPr/>
          <p:nvPr/>
        </p:nvSpPr>
        <p:spPr>
          <a:xfrm>
            <a:off x="1000335" y="2984309"/>
            <a:ext cx="192025" cy="192025"/>
          </a:xfrm>
          <a:prstGeom prst="ellipse">
            <a:avLst/>
          </a:prstGeom>
          <a:solidFill>
            <a:schemeClr val="accent2">
              <a:lumMod val="75000"/>
            </a:schemeClr>
          </a:solidFill>
        </p:spPr>
        <p:txBody>
          <a:bodyPr wrap="square" rtlCol="0" anchor="ctr">
            <a:noAutofit/>
          </a:bodyPr>
          <a:lstStyle/>
          <a:p>
            <a:pPr algn="ctr"/>
            <a:endParaRPr kumimoji="1" lang="ja-JP" altLang="en-US" dirty="0">
              <a:solidFill>
                <a:schemeClr val="bg1"/>
              </a:solidFill>
              <a:latin typeface="+mj-lt"/>
            </a:endParaRPr>
          </a:p>
        </p:txBody>
      </p:sp>
      <p:sp>
        <p:nvSpPr>
          <p:cNvPr id="18" name="角丸四角形 17"/>
          <p:cNvSpPr/>
          <p:nvPr/>
        </p:nvSpPr>
        <p:spPr>
          <a:xfrm>
            <a:off x="1203657" y="4042264"/>
            <a:ext cx="1332878" cy="647261"/>
          </a:xfrm>
          <a:prstGeom prst="roundRect">
            <a:avLst/>
          </a:prstGeom>
          <a:noFill/>
          <a:ln>
            <a:solidFill>
              <a:schemeClr val="tx1">
                <a:lumMod val="50000"/>
              </a:schemeClr>
            </a:solidFill>
          </a:ln>
        </p:spPr>
        <p:txBody>
          <a:bodyPr wrap="square" rtlCol="0" anchor="ctr">
            <a:noAutofit/>
          </a:bodyPr>
          <a:lstStyle/>
          <a:p>
            <a:r>
              <a:rPr kumimoji="1" lang="ja-JP" altLang="en-US" sz="1000" dirty="0" smtClean="0">
                <a:solidFill>
                  <a:schemeClr val="tx1">
                    <a:lumMod val="50000"/>
                  </a:schemeClr>
                </a:solidFill>
                <a:latin typeface="+mj-lt"/>
              </a:rPr>
              <a:t>営業販売推進課のメンバー全員の予定があう日、会議室があいている日を検索</a:t>
            </a:r>
            <a:endParaRPr kumimoji="1" lang="ja-JP" altLang="en-US" sz="1000" dirty="0">
              <a:solidFill>
                <a:schemeClr val="tx1">
                  <a:lumMod val="50000"/>
                </a:schemeClr>
              </a:solidFill>
              <a:latin typeface="+mj-lt"/>
            </a:endParaRPr>
          </a:p>
        </p:txBody>
      </p:sp>
      <p:sp>
        <p:nvSpPr>
          <p:cNvPr id="26" name="円/楕円 25"/>
          <p:cNvSpPr/>
          <p:nvPr/>
        </p:nvSpPr>
        <p:spPr>
          <a:xfrm>
            <a:off x="2344510" y="2979893"/>
            <a:ext cx="192025" cy="192025"/>
          </a:xfrm>
          <a:prstGeom prst="ellipse">
            <a:avLst/>
          </a:prstGeom>
          <a:solidFill>
            <a:srgbClr val="FF0000"/>
          </a:solidFill>
        </p:spPr>
        <p:txBody>
          <a:bodyPr wrap="square" rtlCol="0" anchor="ctr">
            <a:noAutofit/>
          </a:bodyPr>
          <a:lstStyle/>
          <a:p>
            <a:pPr algn="ctr"/>
            <a:r>
              <a:rPr kumimoji="1" lang="en-US" altLang="ja-JP" sz="1200" dirty="0" smtClean="0">
                <a:solidFill>
                  <a:schemeClr val="bg2"/>
                </a:solidFill>
                <a:latin typeface="+mj-lt"/>
              </a:rPr>
              <a:t>1</a:t>
            </a:r>
            <a:endParaRPr kumimoji="1" lang="ja-JP" altLang="en-US" dirty="0">
              <a:solidFill>
                <a:schemeClr val="bg2"/>
              </a:solidFill>
              <a:latin typeface="+mj-lt"/>
            </a:endParaRPr>
          </a:p>
        </p:txBody>
      </p:sp>
      <p:sp>
        <p:nvSpPr>
          <p:cNvPr id="27" name="角丸四角形 26"/>
          <p:cNvSpPr/>
          <p:nvPr/>
        </p:nvSpPr>
        <p:spPr>
          <a:xfrm>
            <a:off x="182169" y="891237"/>
            <a:ext cx="1678815" cy="1702935"/>
          </a:xfrm>
          <a:prstGeom prst="roundRect">
            <a:avLst/>
          </a:prstGeom>
          <a:noFill/>
          <a:ln>
            <a:solidFill>
              <a:schemeClr val="tx1">
                <a:lumMod val="50000"/>
              </a:schemeClr>
            </a:solidFill>
          </a:ln>
        </p:spPr>
        <p:txBody>
          <a:bodyPr wrap="square" rtlCol="0" anchor="t">
            <a:noAutofit/>
          </a:bodyPr>
          <a:lstStyle/>
          <a:p>
            <a:r>
              <a:rPr kumimoji="1" lang="ja-JP" altLang="en-US" sz="900" dirty="0" smtClean="0">
                <a:solidFill>
                  <a:schemeClr val="tx1">
                    <a:lumMod val="50000"/>
                  </a:schemeClr>
                </a:solidFill>
                <a:latin typeface="+mj-lt"/>
              </a:rPr>
              <a:t>ついにキックオフ会議！　ただし１名がインフルエンザで</a:t>
            </a:r>
            <a:r>
              <a:rPr kumimoji="1" lang="ja-JP" altLang="en-US" sz="900" dirty="0">
                <a:solidFill>
                  <a:schemeClr val="tx1">
                    <a:lumMod val="50000"/>
                  </a:schemeClr>
                </a:solidFill>
              </a:rPr>
              <a:t>欠席</a:t>
            </a:r>
            <a:r>
              <a:rPr kumimoji="1" lang="ja-JP" altLang="en-US" sz="900" dirty="0" smtClean="0">
                <a:solidFill>
                  <a:schemeClr val="tx1">
                    <a:lumMod val="50000"/>
                  </a:schemeClr>
                </a:solidFill>
                <a:latin typeface="+mj-lt"/>
              </a:rPr>
              <a:t>。</a:t>
            </a:r>
            <a:endParaRPr kumimoji="1" lang="ja-JP" altLang="en-US" sz="900" dirty="0">
              <a:solidFill>
                <a:schemeClr val="tx1">
                  <a:lumMod val="50000"/>
                </a:schemeClr>
              </a:solidFill>
              <a:latin typeface="+mj-lt"/>
            </a:endParaRPr>
          </a:p>
        </p:txBody>
      </p:sp>
      <p:sp>
        <p:nvSpPr>
          <p:cNvPr id="29" name="円/楕円 28"/>
          <p:cNvSpPr/>
          <p:nvPr/>
        </p:nvSpPr>
        <p:spPr>
          <a:xfrm>
            <a:off x="3842305" y="2979893"/>
            <a:ext cx="192025" cy="192025"/>
          </a:xfrm>
          <a:prstGeom prst="ellipse">
            <a:avLst/>
          </a:prstGeom>
          <a:solidFill>
            <a:srgbClr val="FF0000"/>
          </a:solidFill>
        </p:spPr>
        <p:txBody>
          <a:bodyPr wrap="square" rtlCol="0" anchor="ctr">
            <a:noAutofit/>
          </a:bodyPr>
          <a:lstStyle/>
          <a:p>
            <a:pPr algn="ctr"/>
            <a:r>
              <a:rPr kumimoji="1" lang="en-US" altLang="ja-JP" sz="1200" dirty="0" smtClean="0">
                <a:solidFill>
                  <a:schemeClr val="bg2"/>
                </a:solidFill>
                <a:latin typeface="+mj-lt"/>
              </a:rPr>
              <a:t>2</a:t>
            </a:r>
            <a:endParaRPr kumimoji="1" lang="ja-JP" altLang="en-US" sz="1200" dirty="0">
              <a:solidFill>
                <a:schemeClr val="bg2"/>
              </a:solidFill>
              <a:latin typeface="+mj-lt"/>
            </a:endParaRPr>
          </a:p>
        </p:txBody>
      </p:sp>
      <p:pic>
        <p:nvPicPr>
          <p:cNvPr id="30" name="Picture 13" descr="「プリンター」の画像検索結果"/>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9887" y="1555730"/>
            <a:ext cx="359122" cy="359122"/>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316550" y="1935913"/>
            <a:ext cx="840433" cy="338554"/>
          </a:xfrm>
          <a:prstGeom prst="rect">
            <a:avLst/>
          </a:prstGeom>
          <a:noFill/>
        </p:spPr>
        <p:txBody>
          <a:bodyPr wrap="square" rtlCol="0">
            <a:spAutoFit/>
          </a:bodyPr>
          <a:lstStyle/>
          <a:p>
            <a:r>
              <a:rPr kumimoji="1" lang="ja-JP" altLang="en-US" sz="800" dirty="0" smtClean="0">
                <a:solidFill>
                  <a:schemeClr val="tx1">
                    <a:lumMod val="50000"/>
                  </a:schemeClr>
                </a:solidFill>
              </a:rPr>
              <a:t>人数分の　　　資料を印刷</a:t>
            </a:r>
            <a:endParaRPr kumimoji="1" lang="ja-JP" altLang="en-US" sz="800" dirty="0">
              <a:solidFill>
                <a:schemeClr val="tx1">
                  <a:lumMod val="50000"/>
                </a:schemeClr>
              </a:solidFill>
            </a:endParaRPr>
          </a:p>
        </p:txBody>
      </p:sp>
      <p:pic>
        <p:nvPicPr>
          <p:cNvPr id="32" name="Picture 17" descr="「プロジェクター　アイコン」の画像検索結果"/>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03073" y="1919103"/>
            <a:ext cx="495220" cy="495220"/>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p:cNvSpPr txBox="1"/>
          <p:nvPr/>
        </p:nvSpPr>
        <p:spPr>
          <a:xfrm>
            <a:off x="936405" y="1674073"/>
            <a:ext cx="968015" cy="338554"/>
          </a:xfrm>
          <a:prstGeom prst="rect">
            <a:avLst/>
          </a:prstGeom>
          <a:noFill/>
        </p:spPr>
        <p:txBody>
          <a:bodyPr wrap="square" rtlCol="0">
            <a:spAutoFit/>
          </a:bodyPr>
          <a:lstStyle/>
          <a:p>
            <a:r>
              <a:rPr kumimoji="1" lang="ja-JP" altLang="en-US" sz="800" dirty="0" smtClean="0">
                <a:solidFill>
                  <a:schemeClr val="tx1">
                    <a:lumMod val="50000"/>
                  </a:schemeClr>
                </a:solidFill>
              </a:rPr>
              <a:t>プロジェクターの確保を忘れる。。</a:t>
            </a:r>
            <a:endParaRPr kumimoji="1" lang="ja-JP" altLang="en-US" sz="800" dirty="0">
              <a:solidFill>
                <a:schemeClr val="tx1">
                  <a:lumMod val="50000"/>
                </a:schemeClr>
              </a:solidFill>
            </a:endParaRPr>
          </a:p>
        </p:txBody>
      </p:sp>
      <p:grpSp>
        <p:nvGrpSpPr>
          <p:cNvPr id="53" name="図形グループ 52"/>
          <p:cNvGrpSpPr/>
          <p:nvPr/>
        </p:nvGrpSpPr>
        <p:grpSpPr>
          <a:xfrm>
            <a:off x="1926094" y="1851362"/>
            <a:ext cx="1162216" cy="1001738"/>
            <a:chOff x="2086053" y="1292030"/>
            <a:chExt cx="1294827" cy="1390407"/>
          </a:xfrm>
        </p:grpSpPr>
        <p:pic>
          <p:nvPicPr>
            <p:cNvPr id="7" name="図 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976694" y="1650030"/>
              <a:ext cx="366346" cy="522601"/>
            </a:xfrm>
            <a:prstGeom prst="rect">
              <a:avLst/>
            </a:prstGeom>
          </p:spPr>
        </p:pic>
        <p:pic>
          <p:nvPicPr>
            <p:cNvPr id="10" name="図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86053" y="1671675"/>
              <a:ext cx="385415" cy="501040"/>
            </a:xfrm>
            <a:prstGeom prst="rect">
              <a:avLst/>
            </a:prstGeom>
          </p:spPr>
        </p:pic>
        <p:pic>
          <p:nvPicPr>
            <p:cNvPr id="13" name="図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3002944" y="2155997"/>
              <a:ext cx="377936" cy="526440"/>
            </a:xfrm>
            <a:prstGeom prst="rect">
              <a:avLst/>
            </a:prstGeom>
          </p:spPr>
        </p:pic>
        <p:pic>
          <p:nvPicPr>
            <p:cNvPr id="2" name="図 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410116" y="1870698"/>
              <a:ext cx="643755" cy="522142"/>
            </a:xfrm>
            <a:prstGeom prst="rect">
              <a:avLst/>
            </a:prstGeom>
          </p:spPr>
        </p:pic>
        <p:pic>
          <p:nvPicPr>
            <p:cNvPr id="34" name="Picture 19" descr="「ホワイトボード　アイコン」の画像検索結果"/>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484248" y="1292030"/>
              <a:ext cx="454606" cy="454606"/>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角丸四角形 35"/>
          <p:cNvSpPr/>
          <p:nvPr/>
        </p:nvSpPr>
        <p:spPr>
          <a:xfrm>
            <a:off x="2572219" y="4057091"/>
            <a:ext cx="1625774" cy="676057"/>
          </a:xfrm>
          <a:prstGeom prst="roundRect">
            <a:avLst/>
          </a:prstGeom>
          <a:noFill/>
          <a:ln>
            <a:solidFill>
              <a:schemeClr val="tx1">
                <a:lumMod val="50000"/>
              </a:schemeClr>
            </a:solidFill>
          </a:ln>
        </p:spPr>
        <p:txBody>
          <a:bodyPr wrap="square" rtlCol="0" anchor="ctr">
            <a:noAutofit/>
          </a:bodyPr>
          <a:lstStyle/>
          <a:p>
            <a:r>
              <a:rPr kumimoji="1" lang="ja-JP" altLang="en-US" sz="1000" dirty="0" smtClean="0">
                <a:solidFill>
                  <a:schemeClr val="tx1">
                    <a:lumMod val="50000"/>
                  </a:schemeClr>
                </a:solidFill>
                <a:latin typeface="+mj-lt"/>
              </a:rPr>
              <a:t>企画の詰めが甘いと課長より指摘され、再検討して再度会議のセットアップを命じられる</a:t>
            </a:r>
            <a:endParaRPr kumimoji="1" lang="ja-JP" altLang="en-US" sz="1000" dirty="0">
              <a:solidFill>
                <a:schemeClr val="tx1">
                  <a:lumMod val="50000"/>
                </a:schemeClr>
              </a:solidFill>
              <a:latin typeface="+mj-lt"/>
            </a:endParaRPr>
          </a:p>
        </p:txBody>
      </p:sp>
      <p:grpSp>
        <p:nvGrpSpPr>
          <p:cNvPr id="43" name="図形グループ 42"/>
          <p:cNvGrpSpPr/>
          <p:nvPr/>
        </p:nvGrpSpPr>
        <p:grpSpPr>
          <a:xfrm>
            <a:off x="3343040" y="1774552"/>
            <a:ext cx="1129965" cy="1078929"/>
            <a:chOff x="4370342" y="886243"/>
            <a:chExt cx="1343610" cy="1390407"/>
          </a:xfrm>
        </p:grpSpPr>
        <p:pic>
          <p:nvPicPr>
            <p:cNvPr id="37" name="図 3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5309766" y="1244243"/>
              <a:ext cx="366346" cy="522601"/>
            </a:xfrm>
            <a:prstGeom prst="rect">
              <a:avLst/>
            </a:prstGeom>
          </p:spPr>
        </p:pic>
        <p:pic>
          <p:nvPicPr>
            <p:cNvPr id="38" name="図 3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19125" y="1265888"/>
              <a:ext cx="385415" cy="501040"/>
            </a:xfrm>
            <a:prstGeom prst="rect">
              <a:avLst/>
            </a:prstGeom>
          </p:spPr>
        </p:pic>
        <p:pic>
          <p:nvPicPr>
            <p:cNvPr id="39" name="図 3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flipH="1">
              <a:off x="5336016" y="1750210"/>
              <a:ext cx="377936" cy="526440"/>
            </a:xfrm>
            <a:prstGeom prst="rect">
              <a:avLst/>
            </a:prstGeom>
          </p:spPr>
        </p:pic>
        <p:pic>
          <p:nvPicPr>
            <p:cNvPr id="40" name="図 39"/>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370342" y="1705103"/>
              <a:ext cx="368628" cy="465905"/>
            </a:xfrm>
            <a:prstGeom prst="rect">
              <a:avLst/>
            </a:prstGeom>
          </p:spPr>
        </p:pic>
        <p:pic>
          <p:nvPicPr>
            <p:cNvPr id="41" name="図 4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743188" y="1464911"/>
              <a:ext cx="643755" cy="522142"/>
            </a:xfrm>
            <a:prstGeom prst="rect">
              <a:avLst/>
            </a:prstGeom>
          </p:spPr>
        </p:pic>
        <p:pic>
          <p:nvPicPr>
            <p:cNvPr id="42" name="Picture 19" descr="「ホワイトボード　アイコン」の画像検索結果"/>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817320" y="886243"/>
              <a:ext cx="454606" cy="454606"/>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角丸四角形 56"/>
          <p:cNvSpPr/>
          <p:nvPr/>
        </p:nvSpPr>
        <p:spPr>
          <a:xfrm>
            <a:off x="2480839" y="881930"/>
            <a:ext cx="2008250" cy="860061"/>
          </a:xfrm>
          <a:prstGeom prst="roundRect">
            <a:avLst/>
          </a:prstGeom>
          <a:noFill/>
          <a:ln>
            <a:solidFill>
              <a:schemeClr val="tx1">
                <a:lumMod val="50000"/>
              </a:schemeClr>
            </a:solidFill>
          </a:ln>
        </p:spPr>
        <p:txBody>
          <a:bodyPr wrap="square" rtlCol="0" anchor="ctr">
            <a:noAutofit/>
          </a:bodyPr>
          <a:lstStyle/>
          <a:p>
            <a:r>
              <a:rPr kumimoji="1" lang="ja-JP" altLang="en-US" sz="900" dirty="0" smtClean="0">
                <a:solidFill>
                  <a:schemeClr val="tx1">
                    <a:lumMod val="50000"/>
                  </a:schemeClr>
                </a:solidFill>
                <a:latin typeface="+mj-lt"/>
              </a:rPr>
              <a:t>ようやく全員が揃い、プロモーションのためのアクション項目決定！　ただし、課長が別の会議のために途中で退席し、決定事項を別途説明するように言われる。</a:t>
            </a:r>
            <a:endParaRPr kumimoji="1" lang="ja-JP" altLang="en-US" sz="900" dirty="0">
              <a:solidFill>
                <a:schemeClr val="tx1">
                  <a:lumMod val="50000"/>
                </a:schemeClr>
              </a:solidFill>
              <a:latin typeface="+mj-lt"/>
            </a:endParaRPr>
          </a:p>
        </p:txBody>
      </p:sp>
      <p:sp>
        <p:nvSpPr>
          <p:cNvPr id="58" name="円/楕円 57"/>
          <p:cNvSpPr/>
          <p:nvPr/>
        </p:nvSpPr>
        <p:spPr>
          <a:xfrm>
            <a:off x="3007272" y="2983583"/>
            <a:ext cx="192025" cy="192025"/>
          </a:xfrm>
          <a:prstGeom prst="ellipse">
            <a:avLst/>
          </a:prstGeom>
          <a:solidFill>
            <a:schemeClr val="accent2">
              <a:lumMod val="75000"/>
            </a:schemeClr>
          </a:solidFill>
        </p:spPr>
        <p:txBody>
          <a:bodyPr wrap="square" rtlCol="0" anchor="ctr">
            <a:noAutofit/>
          </a:bodyPr>
          <a:lstStyle/>
          <a:p>
            <a:pPr algn="ctr"/>
            <a:endParaRPr kumimoji="1" lang="ja-JP" altLang="en-US" dirty="0">
              <a:solidFill>
                <a:schemeClr val="bg1"/>
              </a:solidFill>
              <a:latin typeface="+mj-lt"/>
            </a:endParaRPr>
          </a:p>
        </p:txBody>
      </p:sp>
      <p:sp>
        <p:nvSpPr>
          <p:cNvPr id="60" name="円/楕円 59"/>
          <p:cNvSpPr/>
          <p:nvPr/>
        </p:nvSpPr>
        <p:spPr>
          <a:xfrm>
            <a:off x="4627785" y="2984766"/>
            <a:ext cx="192025" cy="192025"/>
          </a:xfrm>
          <a:prstGeom prst="ellipse">
            <a:avLst/>
          </a:prstGeom>
          <a:solidFill>
            <a:schemeClr val="accent2">
              <a:lumMod val="75000"/>
            </a:schemeClr>
          </a:solidFill>
        </p:spPr>
        <p:txBody>
          <a:bodyPr wrap="square" rtlCol="0" anchor="ctr">
            <a:noAutofit/>
          </a:bodyPr>
          <a:lstStyle/>
          <a:p>
            <a:pPr algn="ctr"/>
            <a:endParaRPr kumimoji="1" lang="ja-JP" altLang="en-US" dirty="0">
              <a:solidFill>
                <a:schemeClr val="bg1"/>
              </a:solidFill>
              <a:latin typeface="+mj-lt"/>
            </a:endParaRPr>
          </a:p>
        </p:txBody>
      </p:sp>
      <p:pic>
        <p:nvPicPr>
          <p:cNvPr id="62" name="図 6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89006" y="2399043"/>
            <a:ext cx="344546" cy="489255"/>
          </a:xfrm>
          <a:prstGeom prst="rect">
            <a:avLst/>
          </a:prstGeom>
        </p:spPr>
      </p:pic>
      <p:pic>
        <p:nvPicPr>
          <p:cNvPr id="63" name="図 6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939418" y="2273817"/>
            <a:ext cx="285467" cy="253002"/>
          </a:xfrm>
          <a:prstGeom prst="rect">
            <a:avLst/>
          </a:prstGeom>
        </p:spPr>
      </p:pic>
      <p:sp>
        <p:nvSpPr>
          <p:cNvPr id="65" name="角丸四角形 64"/>
          <p:cNvSpPr/>
          <p:nvPr/>
        </p:nvSpPr>
        <p:spPr>
          <a:xfrm>
            <a:off x="4221850" y="4074592"/>
            <a:ext cx="1022449" cy="578424"/>
          </a:xfrm>
          <a:prstGeom prst="roundRect">
            <a:avLst/>
          </a:prstGeom>
          <a:noFill/>
          <a:ln>
            <a:solidFill>
              <a:schemeClr val="tx1">
                <a:lumMod val="50000"/>
              </a:schemeClr>
            </a:solidFill>
          </a:ln>
        </p:spPr>
        <p:txBody>
          <a:bodyPr wrap="square" rtlCol="0" anchor="ctr">
            <a:noAutofit/>
          </a:bodyPr>
          <a:lstStyle/>
          <a:p>
            <a:r>
              <a:rPr kumimoji="1" lang="ja-JP" altLang="en-US" sz="1000" dirty="0" smtClean="0">
                <a:solidFill>
                  <a:schemeClr val="tx1">
                    <a:lumMod val="50000"/>
                  </a:schemeClr>
                </a:solidFill>
                <a:latin typeface="+mj-lt"/>
              </a:rPr>
              <a:t>課長への説明のための会議をセットアップ。</a:t>
            </a:r>
            <a:endParaRPr kumimoji="1" lang="ja-JP" altLang="en-US" sz="1000" dirty="0">
              <a:solidFill>
                <a:schemeClr val="tx1">
                  <a:lumMod val="50000"/>
                </a:schemeClr>
              </a:solidFill>
              <a:latin typeface="+mj-lt"/>
            </a:endParaRPr>
          </a:p>
        </p:txBody>
      </p:sp>
      <p:sp>
        <p:nvSpPr>
          <p:cNvPr id="67" name="角丸四角形 66"/>
          <p:cNvSpPr/>
          <p:nvPr/>
        </p:nvSpPr>
        <p:spPr>
          <a:xfrm>
            <a:off x="4627786" y="881930"/>
            <a:ext cx="1345244" cy="930672"/>
          </a:xfrm>
          <a:prstGeom prst="roundRect">
            <a:avLst/>
          </a:prstGeom>
          <a:noFill/>
          <a:ln>
            <a:solidFill>
              <a:schemeClr val="tx1">
                <a:lumMod val="50000"/>
              </a:schemeClr>
            </a:solidFill>
          </a:ln>
        </p:spPr>
        <p:txBody>
          <a:bodyPr wrap="square" rtlCol="0" anchor="ctr">
            <a:noAutofit/>
          </a:bodyPr>
          <a:lstStyle/>
          <a:p>
            <a:r>
              <a:rPr kumimoji="1" lang="ja-JP" altLang="en-US" sz="900" dirty="0" smtClean="0">
                <a:solidFill>
                  <a:schemeClr val="tx1">
                    <a:lumMod val="50000"/>
                  </a:schemeClr>
                </a:solidFill>
                <a:latin typeface="+mj-lt"/>
              </a:rPr>
              <a:t>ホワイトボードで説明、スマホで写真をとり、メールで送信するも、</a:t>
            </a:r>
            <a:r>
              <a:rPr kumimoji="1" lang="en-US" altLang="ja-JP" sz="900" dirty="0" smtClean="0">
                <a:solidFill>
                  <a:schemeClr val="tx1">
                    <a:lumMod val="50000"/>
                  </a:schemeClr>
                </a:solidFill>
                <a:latin typeface="+mj-lt"/>
              </a:rPr>
              <a:t>PPT</a:t>
            </a:r>
            <a:r>
              <a:rPr kumimoji="1" lang="ja-JP" altLang="en-US" sz="900" dirty="0" smtClean="0">
                <a:solidFill>
                  <a:schemeClr val="tx1">
                    <a:lumMod val="50000"/>
                  </a:schemeClr>
                </a:solidFill>
                <a:latin typeface="+mj-lt"/>
              </a:rPr>
              <a:t>に書き起こして</a:t>
            </a:r>
            <a:r>
              <a:rPr kumimoji="1" lang="en-US" altLang="ja-JP" sz="900" dirty="0" smtClean="0">
                <a:solidFill>
                  <a:schemeClr val="tx1">
                    <a:lumMod val="50000"/>
                  </a:schemeClr>
                </a:solidFill>
                <a:latin typeface="+mj-lt"/>
              </a:rPr>
              <a:t/>
            </a:r>
            <a:br>
              <a:rPr kumimoji="1" lang="en-US" altLang="ja-JP" sz="900" dirty="0" smtClean="0">
                <a:solidFill>
                  <a:schemeClr val="tx1">
                    <a:lumMod val="50000"/>
                  </a:schemeClr>
                </a:solidFill>
                <a:latin typeface="+mj-lt"/>
              </a:rPr>
            </a:br>
            <a:r>
              <a:rPr kumimoji="1" lang="ja-JP" altLang="en-US" sz="900" dirty="0" smtClean="0">
                <a:solidFill>
                  <a:schemeClr val="tx1">
                    <a:lumMod val="50000"/>
                  </a:schemeClr>
                </a:solidFill>
                <a:latin typeface="+mj-lt"/>
              </a:rPr>
              <a:t>送信するようにお願いされる。。</a:t>
            </a:r>
            <a:endParaRPr kumimoji="1" lang="ja-JP" altLang="en-US" sz="900" dirty="0">
              <a:solidFill>
                <a:schemeClr val="tx1">
                  <a:lumMod val="50000"/>
                </a:schemeClr>
              </a:solidFill>
              <a:latin typeface="+mj-lt"/>
            </a:endParaRPr>
          </a:p>
        </p:txBody>
      </p:sp>
      <p:pic>
        <p:nvPicPr>
          <p:cNvPr id="68" name="Picture 19" descr="「ホワイトボード　アイコン」の画像検索結果"/>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5230946" y="1905696"/>
            <a:ext cx="505278" cy="405571"/>
          </a:xfrm>
          <a:prstGeom prst="rect">
            <a:avLst/>
          </a:prstGeom>
          <a:noFill/>
          <a:extLst>
            <a:ext uri="{909E8E84-426E-40DD-AFC4-6F175D3DCCD1}">
              <a14:hiddenFill xmlns:a14="http://schemas.microsoft.com/office/drawing/2010/main">
                <a:solidFill>
                  <a:srgbClr val="FFFFFF"/>
                </a:solidFill>
              </a14:hiddenFill>
            </a:ext>
          </a:extLst>
        </p:spPr>
      </p:pic>
      <p:sp>
        <p:nvSpPr>
          <p:cNvPr id="69" name="テキスト ボックス 68"/>
          <p:cNvSpPr txBox="1"/>
          <p:nvPr/>
        </p:nvSpPr>
        <p:spPr>
          <a:xfrm>
            <a:off x="5204079" y="1912247"/>
            <a:ext cx="635286" cy="323165"/>
          </a:xfrm>
          <a:prstGeom prst="rect">
            <a:avLst/>
          </a:prstGeom>
          <a:noFill/>
        </p:spPr>
        <p:txBody>
          <a:bodyPr wrap="square" rtlCol="0">
            <a:spAutoFit/>
          </a:bodyPr>
          <a:lstStyle/>
          <a:p>
            <a:r>
              <a:rPr kumimoji="1" lang="en-US" altLang="ja-JP" sz="500" dirty="0" smtClean="0">
                <a:solidFill>
                  <a:schemeClr val="tx1">
                    <a:lumMod val="50000"/>
                  </a:schemeClr>
                </a:solidFill>
              </a:rPr>
              <a:t>1, ------</a:t>
            </a:r>
          </a:p>
          <a:p>
            <a:r>
              <a:rPr kumimoji="1" lang="en-US" altLang="ja-JP" sz="500" dirty="0" smtClean="0">
                <a:solidFill>
                  <a:schemeClr val="tx1">
                    <a:lumMod val="50000"/>
                  </a:schemeClr>
                </a:solidFill>
              </a:rPr>
              <a:t>2,---------</a:t>
            </a:r>
          </a:p>
          <a:p>
            <a:r>
              <a:rPr kumimoji="1" lang="en-US" altLang="ja-JP" sz="500" dirty="0" smtClean="0">
                <a:solidFill>
                  <a:schemeClr val="tx1">
                    <a:lumMod val="50000"/>
                  </a:schemeClr>
                </a:solidFill>
              </a:rPr>
              <a:t>3, -------------</a:t>
            </a:r>
            <a:endParaRPr kumimoji="1" lang="ja-JP" altLang="en-US" sz="500" dirty="0">
              <a:solidFill>
                <a:schemeClr val="tx1">
                  <a:lumMod val="50000"/>
                </a:schemeClr>
              </a:solidFill>
            </a:endParaRPr>
          </a:p>
        </p:txBody>
      </p:sp>
      <p:pic>
        <p:nvPicPr>
          <p:cNvPr id="70" name="図 6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641178" y="2004626"/>
            <a:ext cx="272744" cy="241328"/>
          </a:xfrm>
          <a:prstGeom prst="rect">
            <a:avLst/>
          </a:prstGeom>
        </p:spPr>
      </p:pic>
      <p:sp>
        <p:nvSpPr>
          <p:cNvPr id="72" name="テキスト ボックス 71"/>
          <p:cNvSpPr txBox="1"/>
          <p:nvPr/>
        </p:nvSpPr>
        <p:spPr>
          <a:xfrm>
            <a:off x="4783775" y="1941625"/>
            <a:ext cx="696164" cy="215444"/>
          </a:xfrm>
          <a:prstGeom prst="rect">
            <a:avLst/>
          </a:prstGeom>
          <a:noFill/>
        </p:spPr>
        <p:txBody>
          <a:bodyPr wrap="square" rtlCol="0">
            <a:spAutoFit/>
          </a:bodyPr>
          <a:lstStyle/>
          <a:p>
            <a:r>
              <a:rPr kumimoji="1" lang="ja-JP" altLang="en-US" sz="800" smtClean="0"/>
              <a:t>パシャ！</a:t>
            </a:r>
            <a:endParaRPr kumimoji="1" lang="ja-JP" altLang="en-US" sz="800"/>
          </a:p>
        </p:txBody>
      </p:sp>
      <p:sp>
        <p:nvSpPr>
          <p:cNvPr id="73" name="円/楕円 72"/>
          <p:cNvSpPr/>
          <p:nvPr/>
        </p:nvSpPr>
        <p:spPr>
          <a:xfrm>
            <a:off x="5061382" y="2984286"/>
            <a:ext cx="192025" cy="192025"/>
          </a:xfrm>
          <a:prstGeom prst="ellipse">
            <a:avLst/>
          </a:prstGeom>
          <a:solidFill>
            <a:srgbClr val="FF0000"/>
          </a:solidFill>
        </p:spPr>
        <p:txBody>
          <a:bodyPr wrap="square" rtlCol="0" anchor="ctr">
            <a:noAutofit/>
          </a:bodyPr>
          <a:lstStyle/>
          <a:p>
            <a:pPr algn="ctr"/>
            <a:r>
              <a:rPr kumimoji="1" lang="en-US" altLang="ja-JP" sz="1100" dirty="0" smtClean="0">
                <a:solidFill>
                  <a:schemeClr val="bg2"/>
                </a:solidFill>
                <a:latin typeface="+mj-lt"/>
              </a:rPr>
              <a:t>3</a:t>
            </a:r>
            <a:endParaRPr kumimoji="1" lang="ja-JP" altLang="en-US" sz="1100" dirty="0">
              <a:solidFill>
                <a:schemeClr val="bg2"/>
              </a:solidFill>
              <a:latin typeface="+mj-lt"/>
            </a:endParaRPr>
          </a:p>
        </p:txBody>
      </p:sp>
      <p:pic>
        <p:nvPicPr>
          <p:cNvPr id="74" name="図 7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4885" y="3441157"/>
            <a:ext cx="344546" cy="489255"/>
          </a:xfrm>
          <a:prstGeom prst="rect">
            <a:avLst/>
          </a:prstGeom>
        </p:spPr>
      </p:pic>
      <p:pic>
        <p:nvPicPr>
          <p:cNvPr id="75" name="図 7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2125" y="3552156"/>
            <a:ext cx="717527" cy="301446"/>
          </a:xfrm>
          <a:prstGeom prst="rect">
            <a:avLst/>
          </a:prstGeom>
        </p:spPr>
      </p:pic>
      <p:sp>
        <p:nvSpPr>
          <p:cNvPr id="76" name="円/楕円 75"/>
          <p:cNvSpPr/>
          <p:nvPr/>
        </p:nvSpPr>
        <p:spPr>
          <a:xfrm>
            <a:off x="5635502" y="2984309"/>
            <a:ext cx="192025" cy="192025"/>
          </a:xfrm>
          <a:prstGeom prst="ellipse">
            <a:avLst/>
          </a:prstGeom>
          <a:solidFill>
            <a:schemeClr val="accent2">
              <a:lumMod val="75000"/>
            </a:schemeClr>
          </a:solidFill>
        </p:spPr>
        <p:txBody>
          <a:bodyPr wrap="square" rtlCol="0" anchor="ctr">
            <a:noAutofit/>
          </a:bodyPr>
          <a:lstStyle/>
          <a:p>
            <a:pPr algn="ctr"/>
            <a:endParaRPr kumimoji="1" lang="ja-JP" altLang="en-US" dirty="0">
              <a:solidFill>
                <a:schemeClr val="bg1"/>
              </a:solidFill>
              <a:latin typeface="+mj-lt"/>
            </a:endParaRPr>
          </a:p>
        </p:txBody>
      </p:sp>
      <p:sp>
        <p:nvSpPr>
          <p:cNvPr id="77" name="角丸四角形 76"/>
          <p:cNvSpPr/>
          <p:nvPr/>
        </p:nvSpPr>
        <p:spPr>
          <a:xfrm>
            <a:off x="5397158" y="4057090"/>
            <a:ext cx="1091005" cy="613429"/>
          </a:xfrm>
          <a:prstGeom prst="roundRect">
            <a:avLst/>
          </a:prstGeom>
          <a:noFill/>
          <a:ln>
            <a:solidFill>
              <a:schemeClr val="tx1">
                <a:lumMod val="50000"/>
              </a:schemeClr>
            </a:solidFill>
          </a:ln>
        </p:spPr>
        <p:txBody>
          <a:bodyPr wrap="square" rtlCol="0" anchor="ctr">
            <a:noAutofit/>
          </a:bodyPr>
          <a:lstStyle/>
          <a:p>
            <a:r>
              <a:rPr kumimoji="1" lang="ja-JP" altLang="en-US" sz="1000" dirty="0" smtClean="0">
                <a:solidFill>
                  <a:schemeClr val="tx1">
                    <a:lumMod val="50000"/>
                  </a:schemeClr>
                </a:solidFill>
                <a:latin typeface="+mj-lt"/>
              </a:rPr>
              <a:t>進捗確認会議のスケジュールを行う</a:t>
            </a:r>
            <a:endParaRPr kumimoji="1" lang="ja-JP" altLang="en-US" sz="1000" dirty="0">
              <a:solidFill>
                <a:schemeClr val="tx1">
                  <a:lumMod val="50000"/>
                </a:schemeClr>
              </a:solidFill>
              <a:latin typeface="+mj-lt"/>
            </a:endParaRPr>
          </a:p>
        </p:txBody>
      </p:sp>
      <p:sp>
        <p:nvSpPr>
          <p:cNvPr id="78" name="円/楕円 77"/>
          <p:cNvSpPr/>
          <p:nvPr/>
        </p:nvSpPr>
        <p:spPr>
          <a:xfrm>
            <a:off x="6636242" y="2980231"/>
            <a:ext cx="192025" cy="192025"/>
          </a:xfrm>
          <a:prstGeom prst="ellipse">
            <a:avLst/>
          </a:prstGeom>
          <a:solidFill>
            <a:srgbClr val="FF0000"/>
          </a:solidFill>
        </p:spPr>
        <p:txBody>
          <a:bodyPr wrap="square" rtlCol="0" anchor="ctr">
            <a:noAutofit/>
          </a:bodyPr>
          <a:lstStyle/>
          <a:p>
            <a:pPr algn="ctr"/>
            <a:r>
              <a:rPr kumimoji="1" lang="en-US" altLang="ja-JP" sz="1200" dirty="0" smtClean="0">
                <a:solidFill>
                  <a:schemeClr val="bg2"/>
                </a:solidFill>
                <a:latin typeface="+mj-lt"/>
              </a:rPr>
              <a:t>4</a:t>
            </a:r>
            <a:endParaRPr kumimoji="1" lang="ja-JP" altLang="en-US" sz="1200" dirty="0">
              <a:solidFill>
                <a:schemeClr val="bg2"/>
              </a:solidFill>
              <a:latin typeface="+mj-lt"/>
            </a:endParaRPr>
          </a:p>
        </p:txBody>
      </p:sp>
      <p:grpSp>
        <p:nvGrpSpPr>
          <p:cNvPr id="79" name="図形グループ 78"/>
          <p:cNvGrpSpPr/>
          <p:nvPr/>
        </p:nvGrpSpPr>
        <p:grpSpPr>
          <a:xfrm>
            <a:off x="5999640" y="2052352"/>
            <a:ext cx="1134523" cy="919871"/>
            <a:chOff x="2037270" y="1292030"/>
            <a:chExt cx="1343610" cy="1390407"/>
          </a:xfrm>
        </p:grpSpPr>
        <p:pic>
          <p:nvPicPr>
            <p:cNvPr id="81" name="図 80"/>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086053" y="1671675"/>
              <a:ext cx="385415" cy="501040"/>
            </a:xfrm>
            <a:prstGeom prst="rect">
              <a:avLst/>
            </a:prstGeom>
          </p:spPr>
        </p:pic>
        <p:pic>
          <p:nvPicPr>
            <p:cNvPr id="82" name="図 81"/>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flipH="1">
              <a:off x="3002944" y="2155997"/>
              <a:ext cx="377936" cy="526440"/>
            </a:xfrm>
            <a:prstGeom prst="rect">
              <a:avLst/>
            </a:prstGeom>
          </p:spPr>
        </p:pic>
        <p:pic>
          <p:nvPicPr>
            <p:cNvPr id="83" name="図 82"/>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037270" y="2110890"/>
              <a:ext cx="368628" cy="465905"/>
            </a:xfrm>
            <a:prstGeom prst="rect">
              <a:avLst/>
            </a:prstGeom>
          </p:spPr>
        </p:pic>
        <p:pic>
          <p:nvPicPr>
            <p:cNvPr id="84" name="図 8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410116" y="1870698"/>
              <a:ext cx="643755" cy="522142"/>
            </a:xfrm>
            <a:prstGeom prst="rect">
              <a:avLst/>
            </a:prstGeom>
          </p:spPr>
        </p:pic>
        <p:pic>
          <p:nvPicPr>
            <p:cNvPr id="85" name="Picture 19" descr="「ホワイトボード　アイコン」の画像検索結果"/>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2484248" y="1292030"/>
              <a:ext cx="454606" cy="454606"/>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角丸四角形 85"/>
          <p:cNvSpPr/>
          <p:nvPr/>
        </p:nvSpPr>
        <p:spPr>
          <a:xfrm>
            <a:off x="6076985" y="917478"/>
            <a:ext cx="1337567" cy="870677"/>
          </a:xfrm>
          <a:prstGeom prst="roundRect">
            <a:avLst/>
          </a:prstGeom>
          <a:noFill/>
          <a:ln>
            <a:solidFill>
              <a:schemeClr val="tx1">
                <a:lumMod val="50000"/>
              </a:schemeClr>
            </a:solidFill>
          </a:ln>
        </p:spPr>
        <p:txBody>
          <a:bodyPr wrap="square" rtlCol="0" anchor="ctr">
            <a:noAutofit/>
          </a:bodyPr>
          <a:lstStyle/>
          <a:p>
            <a:r>
              <a:rPr kumimoji="1" lang="ja-JP" altLang="en-US" sz="900" dirty="0" smtClean="0">
                <a:solidFill>
                  <a:schemeClr val="tx1">
                    <a:lumMod val="50000"/>
                  </a:schemeClr>
                </a:solidFill>
                <a:latin typeface="+mj-lt"/>
              </a:rPr>
              <a:t>会議開催するも、肝心な課長が急遽出張。他のメンバーも呆れだす。。</a:t>
            </a:r>
            <a:endParaRPr kumimoji="1" lang="ja-JP" altLang="en-US" sz="900" dirty="0">
              <a:solidFill>
                <a:schemeClr val="tx1">
                  <a:lumMod val="50000"/>
                </a:schemeClr>
              </a:solidFill>
              <a:latin typeface="+mj-lt"/>
            </a:endParaRPr>
          </a:p>
        </p:txBody>
      </p:sp>
      <p:sp>
        <p:nvSpPr>
          <p:cNvPr id="87" name="角丸四角形 86"/>
          <p:cNvSpPr/>
          <p:nvPr/>
        </p:nvSpPr>
        <p:spPr>
          <a:xfrm>
            <a:off x="6865905" y="2263105"/>
            <a:ext cx="268258" cy="350564"/>
          </a:xfrm>
          <a:prstGeom prst="roundRect">
            <a:avLst/>
          </a:prstGeom>
          <a:noFill/>
          <a:ln>
            <a:solidFill>
              <a:schemeClr val="tx1">
                <a:lumMod val="75000"/>
              </a:schemeClr>
            </a:solidFill>
            <a:prstDash val="dash"/>
          </a:ln>
        </p:spPr>
        <p:txBody>
          <a:bodyPr wrap="square" rtlCol="0" anchor="ctr">
            <a:noAutofit/>
          </a:bodyPr>
          <a:lstStyle/>
          <a:p>
            <a:pPr algn="ctr"/>
            <a:endParaRPr kumimoji="1" lang="ja-JP" altLang="en-US" dirty="0">
              <a:solidFill>
                <a:schemeClr val="bg1"/>
              </a:solidFill>
              <a:latin typeface="+mj-lt"/>
            </a:endParaRPr>
          </a:p>
        </p:txBody>
      </p:sp>
      <p:pic>
        <p:nvPicPr>
          <p:cNvPr id="88" name="図 8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8028" y="3461889"/>
            <a:ext cx="344546" cy="489255"/>
          </a:xfrm>
          <a:prstGeom prst="rect">
            <a:avLst/>
          </a:prstGeom>
        </p:spPr>
      </p:pic>
      <p:pic>
        <p:nvPicPr>
          <p:cNvPr id="89" name="図 8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5268" y="3572888"/>
            <a:ext cx="717527" cy="301446"/>
          </a:xfrm>
          <a:prstGeom prst="rect">
            <a:avLst/>
          </a:prstGeom>
        </p:spPr>
      </p:pic>
      <p:sp>
        <p:nvSpPr>
          <p:cNvPr id="90" name="角丸四角形 89"/>
          <p:cNvSpPr/>
          <p:nvPr/>
        </p:nvSpPr>
        <p:spPr>
          <a:xfrm>
            <a:off x="6688028" y="4058863"/>
            <a:ext cx="990369" cy="543879"/>
          </a:xfrm>
          <a:prstGeom prst="roundRect">
            <a:avLst/>
          </a:prstGeom>
          <a:noFill/>
          <a:ln>
            <a:solidFill>
              <a:schemeClr val="tx1">
                <a:lumMod val="50000"/>
              </a:schemeClr>
            </a:solidFill>
          </a:ln>
        </p:spPr>
        <p:txBody>
          <a:bodyPr wrap="square" rtlCol="0" anchor="ctr">
            <a:noAutofit/>
          </a:bodyPr>
          <a:lstStyle/>
          <a:p>
            <a:r>
              <a:rPr kumimoji="1" lang="ja-JP" altLang="en-US" sz="1000" dirty="0" smtClean="0">
                <a:solidFill>
                  <a:schemeClr val="tx1">
                    <a:lumMod val="50000"/>
                  </a:schemeClr>
                </a:solidFill>
                <a:latin typeface="+mj-lt"/>
              </a:rPr>
              <a:t>再度セットアップ！！</a:t>
            </a:r>
            <a:endParaRPr kumimoji="1" lang="ja-JP" altLang="en-US" sz="1000" dirty="0">
              <a:solidFill>
                <a:schemeClr val="tx1">
                  <a:lumMod val="50000"/>
                </a:schemeClr>
              </a:solidFill>
              <a:latin typeface="+mj-lt"/>
            </a:endParaRPr>
          </a:p>
        </p:txBody>
      </p:sp>
      <p:sp>
        <p:nvSpPr>
          <p:cNvPr id="91" name="円/楕円 90"/>
          <p:cNvSpPr/>
          <p:nvPr/>
        </p:nvSpPr>
        <p:spPr>
          <a:xfrm>
            <a:off x="7258018" y="2984309"/>
            <a:ext cx="192025" cy="192025"/>
          </a:xfrm>
          <a:prstGeom prst="ellipse">
            <a:avLst/>
          </a:prstGeom>
          <a:solidFill>
            <a:schemeClr val="accent2">
              <a:lumMod val="75000"/>
            </a:schemeClr>
          </a:solidFill>
        </p:spPr>
        <p:txBody>
          <a:bodyPr wrap="square" rtlCol="0" anchor="ctr">
            <a:noAutofit/>
          </a:bodyPr>
          <a:lstStyle/>
          <a:p>
            <a:pPr algn="ctr"/>
            <a:endParaRPr kumimoji="1" lang="ja-JP" altLang="en-US" dirty="0">
              <a:solidFill>
                <a:schemeClr val="bg1"/>
              </a:solidFill>
              <a:latin typeface="+mj-lt"/>
            </a:endParaRPr>
          </a:p>
        </p:txBody>
      </p:sp>
      <p:pic>
        <p:nvPicPr>
          <p:cNvPr id="95" name="図 94"/>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8130752" y="2620736"/>
            <a:ext cx="320781" cy="378753"/>
          </a:xfrm>
          <a:prstGeom prst="rect">
            <a:avLst/>
          </a:prstGeom>
        </p:spPr>
      </p:pic>
      <p:grpSp>
        <p:nvGrpSpPr>
          <p:cNvPr id="96" name="図形グループ 95"/>
          <p:cNvGrpSpPr/>
          <p:nvPr/>
        </p:nvGrpSpPr>
        <p:grpSpPr>
          <a:xfrm>
            <a:off x="7712543" y="1866851"/>
            <a:ext cx="1032054" cy="965320"/>
            <a:chOff x="4370342" y="886243"/>
            <a:chExt cx="1343610" cy="1390407"/>
          </a:xfrm>
        </p:grpSpPr>
        <p:pic>
          <p:nvPicPr>
            <p:cNvPr id="97" name="図 9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flipH="1">
              <a:off x="5309766" y="1244243"/>
              <a:ext cx="366346" cy="522601"/>
            </a:xfrm>
            <a:prstGeom prst="rect">
              <a:avLst/>
            </a:prstGeom>
          </p:spPr>
        </p:pic>
        <p:pic>
          <p:nvPicPr>
            <p:cNvPr id="98" name="図 97"/>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4419125" y="1265888"/>
              <a:ext cx="385415" cy="501040"/>
            </a:xfrm>
            <a:prstGeom prst="rect">
              <a:avLst/>
            </a:prstGeom>
          </p:spPr>
        </p:pic>
        <p:pic>
          <p:nvPicPr>
            <p:cNvPr id="99" name="図 98"/>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flipH="1">
              <a:off x="5336016" y="1750210"/>
              <a:ext cx="377936" cy="526440"/>
            </a:xfrm>
            <a:prstGeom prst="rect">
              <a:avLst/>
            </a:prstGeom>
          </p:spPr>
        </p:pic>
        <p:pic>
          <p:nvPicPr>
            <p:cNvPr id="100" name="図 99"/>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370342" y="1705103"/>
              <a:ext cx="368628" cy="465905"/>
            </a:xfrm>
            <a:prstGeom prst="rect">
              <a:avLst/>
            </a:prstGeom>
          </p:spPr>
        </p:pic>
        <p:pic>
          <p:nvPicPr>
            <p:cNvPr id="101" name="図 100"/>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743188" y="1464911"/>
              <a:ext cx="643755" cy="522142"/>
            </a:xfrm>
            <a:prstGeom prst="rect">
              <a:avLst/>
            </a:prstGeom>
          </p:spPr>
        </p:pic>
        <p:pic>
          <p:nvPicPr>
            <p:cNvPr id="102" name="Picture 19" descr="「ホワイトボード　アイコン」の画像検索結果"/>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4817320" y="886243"/>
              <a:ext cx="454606" cy="45460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角丸四角形 102"/>
          <p:cNvSpPr/>
          <p:nvPr/>
        </p:nvSpPr>
        <p:spPr>
          <a:xfrm>
            <a:off x="7457988" y="902610"/>
            <a:ext cx="1534583" cy="870677"/>
          </a:xfrm>
          <a:prstGeom prst="roundRect">
            <a:avLst/>
          </a:prstGeom>
          <a:noFill/>
          <a:ln>
            <a:solidFill>
              <a:schemeClr val="tx1">
                <a:lumMod val="50000"/>
              </a:schemeClr>
            </a:solidFill>
          </a:ln>
        </p:spPr>
        <p:txBody>
          <a:bodyPr wrap="square" rtlCol="0" anchor="ctr">
            <a:noAutofit/>
          </a:bodyPr>
          <a:lstStyle/>
          <a:p>
            <a:r>
              <a:rPr kumimoji="1" lang="ja-JP" altLang="en-US" sz="900" dirty="0" smtClean="0">
                <a:solidFill>
                  <a:schemeClr val="tx1">
                    <a:lumMod val="50000"/>
                  </a:schemeClr>
                </a:solidFill>
                <a:latin typeface="+mj-lt"/>
              </a:rPr>
              <a:t>ようやくアクションアイテムが決定し、来月から開始することになり、まずは</a:t>
            </a:r>
            <a:r>
              <a:rPr kumimoji="1" lang="en-US" altLang="ja-JP" sz="900" dirty="0" smtClean="0">
                <a:solidFill>
                  <a:schemeClr val="tx1">
                    <a:lumMod val="50000"/>
                  </a:schemeClr>
                </a:solidFill>
                <a:latin typeface="+mj-lt"/>
              </a:rPr>
              <a:t/>
            </a:r>
            <a:br>
              <a:rPr kumimoji="1" lang="en-US" altLang="ja-JP" sz="900" dirty="0" smtClean="0">
                <a:solidFill>
                  <a:schemeClr val="tx1">
                    <a:lumMod val="50000"/>
                  </a:schemeClr>
                </a:solidFill>
                <a:latin typeface="+mj-lt"/>
              </a:rPr>
            </a:br>
            <a:r>
              <a:rPr kumimoji="1" lang="ja-JP" altLang="en-US" sz="900" dirty="0" smtClean="0">
                <a:solidFill>
                  <a:schemeClr val="tx1">
                    <a:lumMod val="50000"/>
                  </a:schemeClr>
                </a:solidFill>
                <a:latin typeface="+mj-lt"/>
              </a:rPr>
              <a:t>一安心</a:t>
            </a:r>
            <a:endParaRPr kumimoji="1" lang="ja-JP" altLang="en-US" sz="900" dirty="0">
              <a:solidFill>
                <a:schemeClr val="tx1">
                  <a:lumMod val="50000"/>
                </a:schemeClr>
              </a:solidFill>
              <a:latin typeface="+mj-lt"/>
            </a:endParaRPr>
          </a:p>
        </p:txBody>
      </p:sp>
      <p:sp>
        <p:nvSpPr>
          <p:cNvPr id="104" name="角丸四角形 103"/>
          <p:cNvSpPr/>
          <p:nvPr/>
        </p:nvSpPr>
        <p:spPr>
          <a:xfrm>
            <a:off x="1936216" y="2502650"/>
            <a:ext cx="309895" cy="321294"/>
          </a:xfrm>
          <a:prstGeom prst="roundRect">
            <a:avLst/>
          </a:prstGeom>
          <a:noFill/>
          <a:ln>
            <a:solidFill>
              <a:schemeClr val="tx1">
                <a:lumMod val="75000"/>
              </a:schemeClr>
            </a:solidFill>
            <a:prstDash val="dash"/>
          </a:ln>
        </p:spPr>
        <p:txBody>
          <a:bodyPr wrap="square" rtlCol="0" anchor="ctr">
            <a:noAutofit/>
          </a:bodyPr>
          <a:lstStyle/>
          <a:p>
            <a:pPr algn="ctr"/>
            <a:endParaRPr kumimoji="1" lang="ja-JP" altLang="en-US" dirty="0">
              <a:solidFill>
                <a:schemeClr val="bg1"/>
              </a:solidFill>
              <a:latin typeface="+mj-lt"/>
            </a:endParaRPr>
          </a:p>
        </p:txBody>
      </p:sp>
      <p:sp>
        <p:nvSpPr>
          <p:cNvPr id="105" name="角丸四角形 104"/>
          <p:cNvSpPr/>
          <p:nvPr/>
        </p:nvSpPr>
        <p:spPr>
          <a:xfrm>
            <a:off x="7745238" y="3497400"/>
            <a:ext cx="1357453" cy="1519977"/>
          </a:xfrm>
          <a:prstGeom prst="roundRect">
            <a:avLst/>
          </a:prstGeom>
          <a:noFill/>
          <a:ln>
            <a:solidFill>
              <a:schemeClr val="tx1">
                <a:lumMod val="50000"/>
              </a:schemeClr>
            </a:solidFill>
          </a:ln>
        </p:spPr>
        <p:txBody>
          <a:bodyPr wrap="square" rtlCol="0" anchor="ctr">
            <a:noAutofit/>
          </a:bodyPr>
          <a:lstStyle/>
          <a:p>
            <a:r>
              <a:rPr kumimoji="1" lang="ja-JP" altLang="en-US" sz="1000" dirty="0" smtClean="0">
                <a:solidFill>
                  <a:schemeClr val="tx1">
                    <a:lumMod val="50000"/>
                  </a:schemeClr>
                </a:solidFill>
                <a:latin typeface="+mj-lt"/>
              </a:rPr>
              <a:t>４月より新組織になり、チーム解体することは課長のみ</a:t>
            </a:r>
            <a:r>
              <a:rPr kumimoji="1" lang="ja-JP" altLang="en-US" sz="1000" dirty="0">
                <a:solidFill>
                  <a:schemeClr val="tx1">
                    <a:lumMod val="50000"/>
                  </a:schemeClr>
                </a:solidFill>
                <a:latin typeface="+mj-lt"/>
              </a:rPr>
              <a:t>知</a:t>
            </a:r>
            <a:r>
              <a:rPr kumimoji="1" lang="ja-JP" altLang="en-US" sz="1000" dirty="0" smtClean="0">
                <a:solidFill>
                  <a:schemeClr val="tx1">
                    <a:lumMod val="50000"/>
                  </a:schemeClr>
                </a:solidFill>
                <a:latin typeface="+mj-lt"/>
              </a:rPr>
              <a:t>っている。。</a:t>
            </a:r>
            <a:endParaRPr kumimoji="1" lang="en-US" altLang="ja-JP" sz="1000" dirty="0" smtClean="0">
              <a:solidFill>
                <a:schemeClr val="tx1">
                  <a:lumMod val="50000"/>
                </a:schemeClr>
              </a:solidFill>
              <a:latin typeface="+mj-lt"/>
            </a:endParaRPr>
          </a:p>
          <a:p>
            <a:endParaRPr kumimoji="1" lang="en-US" altLang="ja-JP" sz="1000" dirty="0">
              <a:solidFill>
                <a:schemeClr val="tx1">
                  <a:lumMod val="50000"/>
                </a:schemeClr>
              </a:solidFill>
              <a:latin typeface="+mj-lt"/>
            </a:endParaRPr>
          </a:p>
          <a:p>
            <a:r>
              <a:rPr kumimoji="1" lang="ja-JP" altLang="en-US" sz="1000" dirty="0" smtClean="0"/>
              <a:t>諏波男君はこの</a:t>
            </a:r>
            <a:r>
              <a:rPr kumimoji="1" lang="ja-JP" altLang="en-US" sz="1000" dirty="0"/>
              <a:t>後</a:t>
            </a:r>
            <a:r>
              <a:rPr kumimoji="1" lang="ja-JP" altLang="en-US" sz="1000" dirty="0" smtClean="0"/>
              <a:t>やる気がなくなり</a:t>
            </a:r>
            <a:r>
              <a:rPr kumimoji="1" lang="en-US" altLang="ja-JP" sz="1000" dirty="0" smtClean="0"/>
              <a:t/>
            </a:r>
            <a:br>
              <a:rPr kumimoji="1" lang="en-US" altLang="ja-JP" sz="1000" dirty="0" smtClean="0"/>
            </a:br>
            <a:r>
              <a:rPr kumimoji="1" lang="ja-JP" altLang="en-US" sz="1000" dirty="0" smtClean="0"/>
              <a:t>退職することに。</a:t>
            </a:r>
            <a:endParaRPr kumimoji="1" lang="en-US" altLang="ja-JP" sz="1000" dirty="0" smtClean="0">
              <a:solidFill>
                <a:schemeClr val="tx1">
                  <a:lumMod val="50000"/>
                </a:schemeClr>
              </a:solidFill>
              <a:latin typeface="+mj-lt"/>
            </a:endParaRPr>
          </a:p>
          <a:p>
            <a:endParaRPr kumimoji="1" lang="ja-JP" altLang="en-US" sz="1000" dirty="0">
              <a:solidFill>
                <a:schemeClr val="tx1">
                  <a:lumMod val="50000"/>
                </a:schemeClr>
              </a:solidFill>
              <a:latin typeface="+mj-lt"/>
            </a:endParaRPr>
          </a:p>
        </p:txBody>
      </p:sp>
      <p:sp>
        <p:nvSpPr>
          <p:cNvPr id="92" name="円/楕円 91"/>
          <p:cNvSpPr/>
          <p:nvPr/>
        </p:nvSpPr>
        <p:spPr>
          <a:xfrm>
            <a:off x="8235088" y="2975020"/>
            <a:ext cx="192025" cy="192025"/>
          </a:xfrm>
          <a:prstGeom prst="ellipse">
            <a:avLst/>
          </a:prstGeom>
          <a:solidFill>
            <a:srgbClr val="FF0000"/>
          </a:solidFill>
        </p:spPr>
        <p:txBody>
          <a:bodyPr wrap="square" rtlCol="0" anchor="ctr">
            <a:noAutofit/>
          </a:bodyPr>
          <a:lstStyle/>
          <a:p>
            <a:pPr algn="ctr"/>
            <a:r>
              <a:rPr kumimoji="1" lang="en-US" altLang="ja-JP" sz="1100" dirty="0" smtClean="0">
                <a:solidFill>
                  <a:schemeClr val="bg2"/>
                </a:solidFill>
                <a:latin typeface="+mj-lt"/>
              </a:rPr>
              <a:t>5</a:t>
            </a:r>
            <a:endParaRPr kumimoji="1" lang="ja-JP" altLang="en-US" sz="1100" dirty="0">
              <a:solidFill>
                <a:schemeClr val="bg2"/>
              </a:solidFill>
              <a:latin typeface="+mj-lt"/>
            </a:endParaRPr>
          </a:p>
        </p:txBody>
      </p:sp>
      <p:sp>
        <p:nvSpPr>
          <p:cNvPr id="106" name="テキスト ボックス 105"/>
          <p:cNvSpPr txBox="1"/>
          <p:nvPr/>
        </p:nvSpPr>
        <p:spPr>
          <a:xfrm>
            <a:off x="117020" y="3157267"/>
            <a:ext cx="684316" cy="261610"/>
          </a:xfrm>
          <a:prstGeom prst="rect">
            <a:avLst/>
          </a:prstGeom>
          <a:noFill/>
        </p:spPr>
        <p:txBody>
          <a:bodyPr wrap="square" rtlCol="0">
            <a:spAutoFit/>
          </a:bodyPr>
          <a:lstStyle/>
          <a:p>
            <a:r>
              <a:rPr kumimoji="1" lang="en-US" altLang="ja-JP" sz="1100" dirty="0" smtClean="0"/>
              <a:t>3</a:t>
            </a:r>
            <a:r>
              <a:rPr kumimoji="1" lang="ja-JP" altLang="en-US" sz="1100" dirty="0" smtClean="0"/>
              <a:t>月</a:t>
            </a:r>
            <a:r>
              <a:rPr kumimoji="1" lang="en-US" altLang="ja-JP" sz="1100" dirty="0" smtClean="0"/>
              <a:t>1</a:t>
            </a:r>
            <a:r>
              <a:rPr kumimoji="1" lang="ja-JP" altLang="en-US" sz="1100" dirty="0" smtClean="0"/>
              <a:t>日</a:t>
            </a:r>
            <a:endParaRPr kumimoji="1" lang="ja-JP" altLang="en-US" sz="1100" dirty="0"/>
          </a:p>
        </p:txBody>
      </p:sp>
      <p:sp>
        <p:nvSpPr>
          <p:cNvPr id="108" name="円/楕円 107"/>
          <p:cNvSpPr/>
          <p:nvPr/>
        </p:nvSpPr>
        <p:spPr>
          <a:xfrm>
            <a:off x="362917" y="2979893"/>
            <a:ext cx="192025" cy="192025"/>
          </a:xfrm>
          <a:prstGeom prst="ellipse">
            <a:avLst/>
          </a:prstGeom>
          <a:solidFill>
            <a:schemeClr val="accent2">
              <a:lumMod val="75000"/>
            </a:schemeClr>
          </a:solidFill>
        </p:spPr>
        <p:txBody>
          <a:bodyPr wrap="square" rtlCol="0" anchor="ctr">
            <a:noAutofit/>
          </a:bodyPr>
          <a:lstStyle/>
          <a:p>
            <a:pPr algn="ctr"/>
            <a:endParaRPr kumimoji="1" lang="ja-JP" altLang="en-US" dirty="0">
              <a:solidFill>
                <a:schemeClr val="bg1"/>
              </a:solidFill>
              <a:latin typeface="+mj-lt"/>
            </a:endParaRPr>
          </a:p>
        </p:txBody>
      </p:sp>
      <p:sp>
        <p:nvSpPr>
          <p:cNvPr id="109" name="テキスト ボックス 108"/>
          <p:cNvSpPr txBox="1"/>
          <p:nvPr/>
        </p:nvSpPr>
        <p:spPr>
          <a:xfrm>
            <a:off x="819556" y="3154883"/>
            <a:ext cx="709262" cy="261610"/>
          </a:xfrm>
          <a:prstGeom prst="rect">
            <a:avLst/>
          </a:prstGeom>
          <a:noFill/>
        </p:spPr>
        <p:txBody>
          <a:bodyPr wrap="square" rtlCol="0">
            <a:spAutoFit/>
          </a:bodyPr>
          <a:lstStyle/>
          <a:p>
            <a:r>
              <a:rPr kumimoji="1" lang="en-US" altLang="ja-JP" sz="1100" dirty="0" smtClean="0"/>
              <a:t>3/2</a:t>
            </a:r>
            <a:endParaRPr kumimoji="1" lang="ja-JP" altLang="en-US" sz="1100" dirty="0"/>
          </a:p>
        </p:txBody>
      </p:sp>
      <p:sp>
        <p:nvSpPr>
          <p:cNvPr id="110" name="テキスト ボックス 109"/>
          <p:cNvSpPr txBox="1"/>
          <p:nvPr/>
        </p:nvSpPr>
        <p:spPr>
          <a:xfrm>
            <a:off x="2206119" y="3151992"/>
            <a:ext cx="544860" cy="261610"/>
          </a:xfrm>
          <a:prstGeom prst="rect">
            <a:avLst/>
          </a:prstGeom>
          <a:noFill/>
        </p:spPr>
        <p:txBody>
          <a:bodyPr wrap="square" rtlCol="0">
            <a:spAutoFit/>
          </a:bodyPr>
          <a:lstStyle/>
          <a:p>
            <a:r>
              <a:rPr kumimoji="1" lang="en-US" altLang="ja-JP" sz="1100" dirty="0" smtClean="0"/>
              <a:t>3/9</a:t>
            </a:r>
            <a:endParaRPr kumimoji="1" lang="ja-JP" altLang="en-US" sz="1100" dirty="0"/>
          </a:p>
        </p:txBody>
      </p:sp>
      <p:sp>
        <p:nvSpPr>
          <p:cNvPr id="111" name="テキスト ボックス 110"/>
          <p:cNvSpPr txBox="1"/>
          <p:nvPr/>
        </p:nvSpPr>
        <p:spPr>
          <a:xfrm>
            <a:off x="2889534" y="3155050"/>
            <a:ext cx="645531" cy="261610"/>
          </a:xfrm>
          <a:prstGeom prst="rect">
            <a:avLst/>
          </a:prstGeom>
          <a:noFill/>
        </p:spPr>
        <p:txBody>
          <a:bodyPr wrap="square" rtlCol="0">
            <a:spAutoFit/>
          </a:bodyPr>
          <a:lstStyle/>
          <a:p>
            <a:r>
              <a:rPr kumimoji="1" lang="en-US" altLang="ja-JP" sz="1100" dirty="0" smtClean="0"/>
              <a:t>3/11</a:t>
            </a:r>
            <a:endParaRPr kumimoji="1" lang="ja-JP" altLang="en-US" sz="1100" dirty="0"/>
          </a:p>
        </p:txBody>
      </p:sp>
      <p:sp>
        <p:nvSpPr>
          <p:cNvPr id="112" name="テキスト ボックス 111"/>
          <p:cNvSpPr txBox="1"/>
          <p:nvPr/>
        </p:nvSpPr>
        <p:spPr>
          <a:xfrm>
            <a:off x="3725952" y="3172460"/>
            <a:ext cx="645531" cy="261610"/>
          </a:xfrm>
          <a:prstGeom prst="rect">
            <a:avLst/>
          </a:prstGeom>
          <a:noFill/>
        </p:spPr>
        <p:txBody>
          <a:bodyPr wrap="square" rtlCol="0">
            <a:spAutoFit/>
          </a:bodyPr>
          <a:lstStyle/>
          <a:p>
            <a:r>
              <a:rPr kumimoji="1" lang="en-US" altLang="ja-JP" sz="1100" dirty="0" smtClean="0"/>
              <a:t>3/14</a:t>
            </a:r>
            <a:endParaRPr kumimoji="1" lang="ja-JP" altLang="en-US" sz="1100" dirty="0"/>
          </a:p>
        </p:txBody>
      </p:sp>
      <p:sp>
        <p:nvSpPr>
          <p:cNvPr id="113" name="テキスト ボックス 112"/>
          <p:cNvSpPr txBox="1"/>
          <p:nvPr/>
        </p:nvSpPr>
        <p:spPr>
          <a:xfrm>
            <a:off x="4341570" y="3178282"/>
            <a:ext cx="645531" cy="261610"/>
          </a:xfrm>
          <a:prstGeom prst="rect">
            <a:avLst/>
          </a:prstGeom>
          <a:noFill/>
        </p:spPr>
        <p:txBody>
          <a:bodyPr wrap="square" rtlCol="0">
            <a:spAutoFit/>
          </a:bodyPr>
          <a:lstStyle/>
          <a:p>
            <a:r>
              <a:rPr kumimoji="1" lang="en-US" altLang="ja-JP" sz="1100" dirty="0" smtClean="0"/>
              <a:t>3/14</a:t>
            </a:r>
            <a:endParaRPr kumimoji="1" lang="ja-JP" altLang="en-US" sz="1100" dirty="0"/>
          </a:p>
        </p:txBody>
      </p:sp>
      <p:sp>
        <p:nvSpPr>
          <p:cNvPr id="114" name="テキスト ボックス 113"/>
          <p:cNvSpPr txBox="1"/>
          <p:nvPr/>
        </p:nvSpPr>
        <p:spPr>
          <a:xfrm>
            <a:off x="4923900" y="3175608"/>
            <a:ext cx="645531" cy="261610"/>
          </a:xfrm>
          <a:prstGeom prst="rect">
            <a:avLst/>
          </a:prstGeom>
          <a:noFill/>
        </p:spPr>
        <p:txBody>
          <a:bodyPr wrap="square" rtlCol="0">
            <a:spAutoFit/>
          </a:bodyPr>
          <a:lstStyle/>
          <a:p>
            <a:r>
              <a:rPr kumimoji="1" lang="en-US" altLang="ja-JP" sz="1100" dirty="0" smtClean="0"/>
              <a:t>3/16</a:t>
            </a:r>
            <a:endParaRPr kumimoji="1" lang="ja-JP" altLang="en-US" sz="1100" dirty="0"/>
          </a:p>
        </p:txBody>
      </p:sp>
      <p:sp>
        <p:nvSpPr>
          <p:cNvPr id="115" name="テキスト ボックス 114"/>
          <p:cNvSpPr txBox="1"/>
          <p:nvPr/>
        </p:nvSpPr>
        <p:spPr>
          <a:xfrm>
            <a:off x="5488581" y="3182043"/>
            <a:ext cx="645531" cy="261610"/>
          </a:xfrm>
          <a:prstGeom prst="rect">
            <a:avLst/>
          </a:prstGeom>
          <a:noFill/>
        </p:spPr>
        <p:txBody>
          <a:bodyPr wrap="square" rtlCol="0">
            <a:spAutoFit/>
          </a:bodyPr>
          <a:lstStyle/>
          <a:p>
            <a:r>
              <a:rPr kumimoji="1" lang="en-US" altLang="ja-JP" sz="1100" dirty="0" smtClean="0"/>
              <a:t>3/19</a:t>
            </a:r>
            <a:endParaRPr kumimoji="1" lang="ja-JP" altLang="en-US" sz="1100" dirty="0"/>
          </a:p>
        </p:txBody>
      </p:sp>
      <p:sp>
        <p:nvSpPr>
          <p:cNvPr id="116" name="テキスト ボックス 115"/>
          <p:cNvSpPr txBox="1"/>
          <p:nvPr/>
        </p:nvSpPr>
        <p:spPr>
          <a:xfrm>
            <a:off x="6446480" y="3179139"/>
            <a:ext cx="645531" cy="261610"/>
          </a:xfrm>
          <a:prstGeom prst="rect">
            <a:avLst/>
          </a:prstGeom>
          <a:noFill/>
        </p:spPr>
        <p:txBody>
          <a:bodyPr wrap="square" rtlCol="0">
            <a:spAutoFit/>
          </a:bodyPr>
          <a:lstStyle/>
          <a:p>
            <a:r>
              <a:rPr kumimoji="1" lang="en-US" altLang="ja-JP" sz="1100" dirty="0" smtClean="0"/>
              <a:t>3/26</a:t>
            </a:r>
            <a:endParaRPr kumimoji="1" lang="ja-JP" altLang="en-US" sz="1100" dirty="0"/>
          </a:p>
        </p:txBody>
      </p:sp>
      <p:sp>
        <p:nvSpPr>
          <p:cNvPr id="117" name="テキスト ボックス 116"/>
          <p:cNvSpPr txBox="1"/>
          <p:nvPr/>
        </p:nvSpPr>
        <p:spPr>
          <a:xfrm>
            <a:off x="7152489" y="3193455"/>
            <a:ext cx="645531" cy="261610"/>
          </a:xfrm>
          <a:prstGeom prst="rect">
            <a:avLst/>
          </a:prstGeom>
          <a:noFill/>
        </p:spPr>
        <p:txBody>
          <a:bodyPr wrap="square" rtlCol="0">
            <a:spAutoFit/>
          </a:bodyPr>
          <a:lstStyle/>
          <a:p>
            <a:r>
              <a:rPr kumimoji="1" lang="en-US" altLang="ja-JP" sz="1100" dirty="0" smtClean="0"/>
              <a:t>3/27</a:t>
            </a:r>
            <a:endParaRPr kumimoji="1" lang="ja-JP" altLang="en-US" sz="1100" dirty="0"/>
          </a:p>
        </p:txBody>
      </p:sp>
      <p:sp>
        <p:nvSpPr>
          <p:cNvPr id="118" name="テキスト ボックス 117"/>
          <p:cNvSpPr txBox="1"/>
          <p:nvPr/>
        </p:nvSpPr>
        <p:spPr>
          <a:xfrm>
            <a:off x="8054682" y="3197669"/>
            <a:ext cx="645531" cy="261610"/>
          </a:xfrm>
          <a:prstGeom prst="rect">
            <a:avLst/>
          </a:prstGeom>
          <a:noFill/>
        </p:spPr>
        <p:txBody>
          <a:bodyPr wrap="square" rtlCol="0">
            <a:spAutoFit/>
          </a:bodyPr>
          <a:lstStyle/>
          <a:p>
            <a:r>
              <a:rPr kumimoji="1" lang="en-US" altLang="ja-JP" sz="1100" dirty="0" smtClean="0"/>
              <a:t>3/31</a:t>
            </a:r>
            <a:endParaRPr kumimoji="1" lang="ja-JP" altLang="en-US" sz="1100" dirty="0"/>
          </a:p>
        </p:txBody>
      </p:sp>
      <p:sp>
        <p:nvSpPr>
          <p:cNvPr id="119" name="正方形/長方形 118"/>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20"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会議の”あるある”早く言いたい</a:t>
            </a:r>
            <a:endParaRPr kumimoji="1" lang="ja-JP" altLang="en-US" sz="2800" dirty="0">
              <a:solidFill>
                <a:schemeClr val="bg1"/>
              </a:solidFill>
              <a:latin typeface="MS PGothic" charset="-128"/>
              <a:ea typeface="MS PGothic" charset="-128"/>
              <a:cs typeface="MS PGothic" charset="-128"/>
            </a:endParaRPr>
          </a:p>
        </p:txBody>
      </p:sp>
      <p:pic>
        <p:nvPicPr>
          <p:cNvPr id="55" name="図 54"/>
          <p:cNvPicPr>
            <a:picLocks noChangeAspect="1"/>
          </p:cNvPicPr>
          <p:nvPr/>
        </p:nvPicPr>
        <p:blipFill>
          <a:blip r:embed="rId37"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723007" y="2566985"/>
            <a:ext cx="351214" cy="414686"/>
          </a:xfrm>
          <a:prstGeom prst="rect">
            <a:avLst/>
          </a:prstGeom>
        </p:spPr>
      </p:pic>
      <p:sp>
        <p:nvSpPr>
          <p:cNvPr id="94" name="角丸四角形 93"/>
          <p:cNvSpPr/>
          <p:nvPr/>
        </p:nvSpPr>
        <p:spPr>
          <a:xfrm>
            <a:off x="3774234" y="2518146"/>
            <a:ext cx="323043" cy="384186"/>
          </a:xfrm>
          <a:prstGeom prst="roundRect">
            <a:avLst/>
          </a:prstGeom>
          <a:noFill/>
          <a:ln>
            <a:solidFill>
              <a:schemeClr val="tx1">
                <a:lumMod val="75000"/>
              </a:schemeClr>
            </a:solidFill>
            <a:prstDash val="dash"/>
          </a:ln>
        </p:spPr>
        <p:txBody>
          <a:bodyPr wrap="square" rtlCol="0" anchor="ctr">
            <a:noAutofit/>
          </a:bodyPr>
          <a:lstStyle/>
          <a:p>
            <a:pPr algn="ctr"/>
            <a:endParaRPr kumimoji="1" lang="ja-JP" altLang="en-US" dirty="0">
              <a:solidFill>
                <a:schemeClr val="bg1"/>
              </a:solidFill>
              <a:latin typeface="+mj-lt"/>
            </a:endParaRPr>
          </a:p>
        </p:txBody>
      </p:sp>
      <p:sp>
        <p:nvSpPr>
          <p:cNvPr id="3" name="テキスト ボックス 2"/>
          <p:cNvSpPr txBox="1"/>
          <p:nvPr/>
        </p:nvSpPr>
        <p:spPr>
          <a:xfrm>
            <a:off x="1910496" y="2798081"/>
            <a:ext cx="418416" cy="215444"/>
          </a:xfrm>
          <a:prstGeom prst="rect">
            <a:avLst/>
          </a:prstGeom>
          <a:noFill/>
        </p:spPr>
        <p:txBody>
          <a:bodyPr wrap="square" rtlCol="0">
            <a:spAutoFit/>
          </a:bodyPr>
          <a:lstStyle/>
          <a:p>
            <a:r>
              <a:rPr kumimoji="1" lang="ja-JP" altLang="en-US" sz="800" dirty="0" smtClean="0">
                <a:latin typeface="+mn-lt"/>
              </a:rPr>
              <a:t>欠席</a:t>
            </a:r>
          </a:p>
        </p:txBody>
      </p:sp>
      <p:sp>
        <p:nvSpPr>
          <p:cNvPr id="107" name="テキスト ボックス 106"/>
          <p:cNvSpPr txBox="1"/>
          <p:nvPr/>
        </p:nvSpPr>
        <p:spPr>
          <a:xfrm>
            <a:off x="3461854" y="2745743"/>
            <a:ext cx="418416" cy="215444"/>
          </a:xfrm>
          <a:prstGeom prst="rect">
            <a:avLst/>
          </a:prstGeom>
          <a:noFill/>
        </p:spPr>
        <p:txBody>
          <a:bodyPr wrap="square" rtlCol="0">
            <a:spAutoFit/>
          </a:bodyPr>
          <a:lstStyle/>
          <a:p>
            <a:r>
              <a:rPr kumimoji="1" lang="ja-JP" altLang="en-US" sz="800" dirty="0" smtClean="0">
                <a:latin typeface="+mn-lt"/>
              </a:rPr>
              <a:t>欠席</a:t>
            </a:r>
          </a:p>
        </p:txBody>
      </p:sp>
      <p:pic>
        <p:nvPicPr>
          <p:cNvPr id="121" name="図 120"/>
          <p:cNvPicPr>
            <a:picLocks noChangeAspect="1"/>
          </p:cNvPicPr>
          <p:nvPr/>
        </p:nvPicPr>
        <p:blipFill>
          <a:blip r:embed="rId3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070923" y="2427318"/>
            <a:ext cx="360083" cy="454224"/>
          </a:xfrm>
          <a:prstGeom prst="rect">
            <a:avLst/>
          </a:prstGeom>
        </p:spPr>
      </p:pic>
      <p:pic>
        <p:nvPicPr>
          <p:cNvPr id="122" name="図 121"/>
          <p:cNvPicPr>
            <a:picLocks noChangeAspect="1"/>
          </p:cNvPicPr>
          <p:nvPr/>
        </p:nvPicPr>
        <p:blipFill>
          <a:blip r:embed="rId39"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flipH="1">
            <a:off x="6830665" y="2338820"/>
            <a:ext cx="313121" cy="285419"/>
          </a:xfrm>
          <a:prstGeom prst="rect">
            <a:avLst/>
          </a:prstGeom>
        </p:spPr>
      </p:pic>
      <p:sp>
        <p:nvSpPr>
          <p:cNvPr id="123" name="テキスト ボックス 122"/>
          <p:cNvSpPr txBox="1"/>
          <p:nvPr/>
        </p:nvSpPr>
        <p:spPr>
          <a:xfrm>
            <a:off x="6777422" y="2060098"/>
            <a:ext cx="418416" cy="215444"/>
          </a:xfrm>
          <a:prstGeom prst="rect">
            <a:avLst/>
          </a:prstGeom>
          <a:noFill/>
        </p:spPr>
        <p:txBody>
          <a:bodyPr wrap="square" rtlCol="0">
            <a:spAutoFit/>
          </a:bodyPr>
          <a:lstStyle/>
          <a:p>
            <a:r>
              <a:rPr kumimoji="1" lang="ja-JP" altLang="en-US" sz="800" dirty="0" smtClean="0">
                <a:latin typeface="+mn-lt"/>
              </a:rPr>
              <a:t>欠席</a:t>
            </a:r>
          </a:p>
        </p:txBody>
      </p:sp>
      <p:sp>
        <p:nvSpPr>
          <p:cNvPr id="124" name="テキスト ボックス 123"/>
          <p:cNvSpPr txBox="1"/>
          <p:nvPr/>
        </p:nvSpPr>
        <p:spPr>
          <a:xfrm>
            <a:off x="57946" y="3805817"/>
            <a:ext cx="948134" cy="261610"/>
          </a:xfrm>
          <a:prstGeom prst="rect">
            <a:avLst/>
          </a:prstGeom>
          <a:noFill/>
        </p:spPr>
        <p:txBody>
          <a:bodyPr wrap="square" rtlCol="0">
            <a:spAutoFit/>
          </a:bodyPr>
          <a:lstStyle/>
          <a:p>
            <a:r>
              <a:rPr kumimoji="1" lang="ja-JP" altLang="en-US" sz="1100" dirty="0" smtClean="0">
                <a:latin typeface="+mn-lt"/>
              </a:rPr>
              <a:t>諏波男君</a:t>
            </a:r>
          </a:p>
        </p:txBody>
      </p:sp>
      <p:sp>
        <p:nvSpPr>
          <p:cNvPr id="9" name="右矢印 8"/>
          <p:cNvSpPr/>
          <p:nvPr/>
        </p:nvSpPr>
        <p:spPr>
          <a:xfrm>
            <a:off x="819556" y="3623523"/>
            <a:ext cx="283517" cy="179910"/>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28" name="右矢印 127"/>
          <p:cNvSpPr/>
          <p:nvPr/>
        </p:nvSpPr>
        <p:spPr>
          <a:xfrm rot="3934846">
            <a:off x="3855156" y="3092960"/>
            <a:ext cx="767127" cy="161520"/>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1" name="右矢印 130"/>
          <p:cNvSpPr/>
          <p:nvPr/>
        </p:nvSpPr>
        <p:spPr>
          <a:xfrm rot="3222560">
            <a:off x="6553859" y="3058846"/>
            <a:ext cx="829073" cy="156039"/>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3" name="右矢印 132"/>
          <p:cNvSpPr/>
          <p:nvPr/>
        </p:nvSpPr>
        <p:spPr>
          <a:xfrm rot="18278520">
            <a:off x="5867377" y="3030103"/>
            <a:ext cx="829073" cy="156039"/>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134" name="右矢印 133"/>
          <p:cNvSpPr/>
          <p:nvPr/>
        </p:nvSpPr>
        <p:spPr>
          <a:xfrm rot="18278520">
            <a:off x="7386468" y="3054574"/>
            <a:ext cx="829073" cy="156039"/>
          </a:xfrm>
          <a:prstGeom prst="rightArrow">
            <a:avLst/>
          </a:prstGeom>
          <a:solidFill>
            <a:schemeClr val="accent5">
              <a:lumMod val="40000"/>
              <a:lumOff val="60000"/>
            </a:schemeClr>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003474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linds(horizontal)">
                                      <p:cBhvr>
                                        <p:cTn id="7" dur="500"/>
                                        <p:tgtEl>
                                          <p:spTgt spid="10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blinds(horizontal)">
                                      <p:cBhvr>
                                        <p:cTn id="10" dur="500"/>
                                        <p:tgtEl>
                                          <p:spTgt spid="106"/>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blinds(horizontal)">
                                      <p:cBhvr>
                                        <p:cTn id="19" dur="500"/>
                                        <p:tgtEl>
                                          <p:spTgt spid="12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3" presetClass="entr" presetSubtype="1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linds(horizontal)">
                                      <p:cBhvr>
                                        <p:cTn id="33" dur="500"/>
                                        <p:tgtEl>
                                          <p:spTgt spid="45"/>
                                        </p:tgtEl>
                                      </p:cBhvr>
                                    </p:animEffect>
                                  </p:childTnLst>
                                </p:cTn>
                              </p:par>
                              <p:par>
                                <p:cTn id="34" presetID="3"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linds(horizontal)">
                                      <p:cBhvr>
                                        <p:cTn id="39" dur="500"/>
                                        <p:tgtEl>
                                          <p:spTgt spid="1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blinds(horizontal)">
                                      <p:cBhvr>
                                        <p:cTn id="42" dur="500"/>
                                        <p:tgtEl>
                                          <p:spTgt spid="12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blinds(horizontal)">
                                      <p:cBhvr>
                                        <p:cTn id="45" dur="500"/>
                                        <p:tgtEl>
                                          <p:spTgt spid="10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linds(horizontal)">
                                      <p:cBhvr>
                                        <p:cTn id="56" dur="500"/>
                                        <p:tgtEl>
                                          <p:spTgt spid="31"/>
                                        </p:tgtEl>
                                      </p:cBhvr>
                                    </p:animEffect>
                                  </p:childTnLst>
                                </p:cTn>
                              </p:par>
                              <p:par>
                                <p:cTn id="57" presetID="3" presetClass="entr" presetSubtype="1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linds(horizontal)">
                                      <p:cBhvr>
                                        <p:cTn id="59" dur="500"/>
                                        <p:tgtEl>
                                          <p:spTgt spid="3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linds(horizontal)">
                                      <p:cBhvr>
                                        <p:cTn id="62" dur="500"/>
                                        <p:tgtEl>
                                          <p:spTgt spid="33"/>
                                        </p:tgtEl>
                                      </p:cBhvr>
                                    </p:animEffect>
                                  </p:childTnLst>
                                </p:cTn>
                              </p:par>
                              <p:par>
                                <p:cTn id="63" presetID="3" presetClass="entr" presetSubtype="1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linds(horizontal)">
                                      <p:cBhvr>
                                        <p:cTn id="65" dur="500"/>
                                        <p:tgtEl>
                                          <p:spTgt spid="11"/>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linds(horizontal)">
                                      <p:cBhvr>
                                        <p:cTn id="68" dur="500"/>
                                        <p:tgtEl>
                                          <p:spTgt spid="3"/>
                                        </p:tgtEl>
                                      </p:cBhvr>
                                    </p:animEffect>
                                  </p:childTnLst>
                                </p:cTn>
                              </p:par>
                              <p:par>
                                <p:cTn id="69" presetID="3" presetClass="entr" presetSubtype="1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blinds(horizontal)">
                                      <p:cBhvr>
                                        <p:cTn id="71" dur="500"/>
                                        <p:tgtEl>
                                          <p:spTgt spid="53"/>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linds(horizontal)">
                                      <p:cBhvr>
                                        <p:cTn id="74" dur="500"/>
                                        <p:tgtEl>
                                          <p:spTgt spid="26"/>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blinds(horizontal)">
                                      <p:cBhvr>
                                        <p:cTn id="77" dur="500"/>
                                        <p:tgtEl>
                                          <p:spTgt spid="110"/>
                                        </p:tgtEl>
                                      </p:cBhvr>
                                    </p:animEffect>
                                  </p:childTnLst>
                                </p:cTn>
                              </p:par>
                              <p:par>
                                <p:cTn id="78" presetID="3" presetClass="entr" presetSubtype="10" fill="hold" nodeType="with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blinds(horizontal)">
                                      <p:cBhvr>
                                        <p:cTn id="80" dur="500"/>
                                        <p:tgtEl>
                                          <p:spTgt spid="93"/>
                                        </p:tgtEl>
                                      </p:cBhvr>
                                    </p:animEffect>
                                  </p:childTnLst>
                                </p:cTn>
                              </p:par>
                              <p:par>
                                <p:cTn id="81" presetID="3" presetClass="entr" presetSubtype="10" fill="hold" grpId="1"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blinds(horizontal)">
                                      <p:cBhvr>
                                        <p:cTn id="83" dur="500"/>
                                        <p:tgtEl>
                                          <p:spTgt spid="3"/>
                                        </p:tgtEl>
                                      </p:cBhvr>
                                    </p:animEffect>
                                  </p:childTnLst>
                                </p:cTn>
                              </p:par>
                              <p:par>
                                <p:cTn id="84" presetID="3" presetClass="entr" presetSubtype="10" fill="hold" nodeType="with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blinds(horizontal)">
                                      <p:cBhvr>
                                        <p:cTn id="86" dur="500"/>
                                        <p:tgtEl>
                                          <p:spTgt spid="93"/>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104"/>
                                        </p:tgtEl>
                                        <p:attrNameLst>
                                          <p:attrName>style.visibility</p:attrName>
                                        </p:attrNameLst>
                                      </p:cBhvr>
                                      <p:to>
                                        <p:strVal val="visible"/>
                                      </p:to>
                                    </p:set>
                                    <p:animEffect transition="in" filter="blinds(horizontal)">
                                      <p:cBhvr>
                                        <p:cTn id="89" dur="500"/>
                                        <p:tgtEl>
                                          <p:spTgt spid="104"/>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blinds(horizontal)">
                                      <p:cBhvr>
                                        <p:cTn id="94" dur="500"/>
                                        <p:tgtEl>
                                          <p:spTgt spid="58"/>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26"/>
                                        </p:tgtEl>
                                        <p:attrNameLst>
                                          <p:attrName>style.visibility</p:attrName>
                                        </p:attrNameLst>
                                      </p:cBhvr>
                                      <p:to>
                                        <p:strVal val="visible"/>
                                      </p:to>
                                    </p:set>
                                    <p:animEffect transition="in" filter="blinds(horizontal)">
                                      <p:cBhvr>
                                        <p:cTn id="97" dur="500"/>
                                        <p:tgtEl>
                                          <p:spTgt spid="126"/>
                                        </p:tgtEl>
                                      </p:cBhvr>
                                    </p:animEffect>
                                  </p:childTnLst>
                                </p:cTn>
                              </p:par>
                              <p:par>
                                <p:cTn id="98" presetID="3" presetClass="entr" presetSubtype="1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blinds(horizontal)">
                                      <p:cBhvr>
                                        <p:cTn id="100" dur="500"/>
                                        <p:tgtEl>
                                          <p:spTgt spid="44"/>
                                        </p:tgtEl>
                                      </p:cBhvr>
                                    </p:animEffect>
                                  </p:childTnLst>
                                </p:cTn>
                              </p:par>
                              <p:par>
                                <p:cTn id="101" presetID="3" presetClass="entr" presetSubtype="10" fill="hold" nodeType="with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blinds(horizontal)">
                                      <p:cBhvr>
                                        <p:cTn id="103" dur="500"/>
                                        <p:tgtEl>
                                          <p:spTgt spid="28"/>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blinds(horizontal)">
                                      <p:cBhvr>
                                        <p:cTn id="106" dur="500"/>
                                        <p:tgtEl>
                                          <p:spTgt spid="36"/>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111"/>
                                        </p:tgtEl>
                                        <p:attrNameLst>
                                          <p:attrName>style.visibility</p:attrName>
                                        </p:attrNameLst>
                                      </p:cBhvr>
                                      <p:to>
                                        <p:strVal val="visible"/>
                                      </p:to>
                                    </p:set>
                                    <p:animEffect transition="in" filter="blinds(horizontal)">
                                      <p:cBhvr>
                                        <p:cTn id="109" dur="500"/>
                                        <p:tgtEl>
                                          <p:spTgt spid="111"/>
                                        </p:tgtEl>
                                      </p:cBhvr>
                                    </p:animEffect>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127"/>
                                        </p:tgtEl>
                                        <p:attrNameLst>
                                          <p:attrName>style.visibility</p:attrName>
                                        </p:attrNameLst>
                                      </p:cBhvr>
                                      <p:to>
                                        <p:strVal val="visible"/>
                                      </p:to>
                                    </p:set>
                                    <p:animEffect transition="in" filter="blinds(horizontal)">
                                      <p:cBhvr>
                                        <p:cTn id="114" dur="500"/>
                                        <p:tgtEl>
                                          <p:spTgt spid="127"/>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blinds(horizontal)">
                                      <p:cBhvr>
                                        <p:cTn id="117" dur="500"/>
                                        <p:tgtEl>
                                          <p:spTgt spid="57"/>
                                        </p:tgtEl>
                                      </p:cBhvr>
                                    </p:animEffect>
                                  </p:childTnLst>
                                </p:cTn>
                              </p:par>
                              <p:par>
                                <p:cTn id="118" presetID="3" presetClass="entr" presetSubtype="10" fill="hold" nodeType="with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blinds(horizontal)">
                                      <p:cBhvr>
                                        <p:cTn id="120" dur="500"/>
                                        <p:tgtEl>
                                          <p:spTgt spid="43"/>
                                        </p:tgtEl>
                                      </p:cBhvr>
                                    </p:animEffect>
                                  </p:childTnLst>
                                </p:cTn>
                              </p:par>
                              <p:par>
                                <p:cTn id="121" presetID="3" presetClass="entr" presetSubtype="10" fill="hold"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blinds(horizontal)">
                                      <p:cBhvr>
                                        <p:cTn id="123" dur="500"/>
                                        <p:tgtEl>
                                          <p:spTgt spid="55"/>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107"/>
                                        </p:tgtEl>
                                        <p:attrNameLst>
                                          <p:attrName>style.visibility</p:attrName>
                                        </p:attrNameLst>
                                      </p:cBhvr>
                                      <p:to>
                                        <p:strVal val="visible"/>
                                      </p:to>
                                    </p:set>
                                    <p:animEffect transition="in" filter="blinds(horizontal)">
                                      <p:cBhvr>
                                        <p:cTn id="126" dur="500"/>
                                        <p:tgtEl>
                                          <p:spTgt spid="107"/>
                                        </p:tgtEl>
                                      </p:cBhvr>
                                    </p:animEffect>
                                  </p:childTnLst>
                                </p:cTn>
                              </p:par>
                              <p:par>
                                <p:cTn id="127" presetID="3" presetClass="entr" presetSubtype="10" fill="hold" grpId="0" nodeType="withEffect">
                                  <p:stCondLst>
                                    <p:cond delay="0"/>
                                  </p:stCondLst>
                                  <p:childTnLst>
                                    <p:set>
                                      <p:cBhvr>
                                        <p:cTn id="128" dur="1" fill="hold">
                                          <p:stCondLst>
                                            <p:cond delay="0"/>
                                          </p:stCondLst>
                                        </p:cTn>
                                        <p:tgtEl>
                                          <p:spTgt spid="112"/>
                                        </p:tgtEl>
                                        <p:attrNameLst>
                                          <p:attrName>style.visibility</p:attrName>
                                        </p:attrNameLst>
                                      </p:cBhvr>
                                      <p:to>
                                        <p:strVal val="visible"/>
                                      </p:to>
                                    </p:set>
                                    <p:animEffect transition="in" filter="blinds(horizontal)">
                                      <p:cBhvr>
                                        <p:cTn id="129" dur="500"/>
                                        <p:tgtEl>
                                          <p:spTgt spid="112"/>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blinds(horizontal)">
                                      <p:cBhvr>
                                        <p:cTn id="132" dur="500"/>
                                        <p:tgtEl>
                                          <p:spTgt spid="29"/>
                                        </p:tgtEl>
                                      </p:cBhvr>
                                    </p:animEffect>
                                  </p:childTnLst>
                                </p:cTn>
                              </p:par>
                              <p:par>
                                <p:cTn id="133" presetID="3" presetClass="entr" presetSubtype="10" fill="hold" grpId="0" nodeType="withEffect">
                                  <p:stCondLst>
                                    <p:cond delay="0"/>
                                  </p:stCondLst>
                                  <p:childTnLst>
                                    <p:set>
                                      <p:cBhvr>
                                        <p:cTn id="134" dur="1" fill="hold">
                                          <p:stCondLst>
                                            <p:cond delay="0"/>
                                          </p:stCondLst>
                                        </p:cTn>
                                        <p:tgtEl>
                                          <p:spTgt spid="94"/>
                                        </p:tgtEl>
                                        <p:attrNameLst>
                                          <p:attrName>style.visibility</p:attrName>
                                        </p:attrNameLst>
                                      </p:cBhvr>
                                      <p:to>
                                        <p:strVal val="visible"/>
                                      </p:to>
                                    </p:set>
                                    <p:animEffect transition="in" filter="blinds(horizontal)">
                                      <p:cBhvr>
                                        <p:cTn id="135" dur="500"/>
                                        <p:tgtEl>
                                          <p:spTgt spid="94"/>
                                        </p:tgtEl>
                                      </p:cBhvr>
                                    </p:animEffect>
                                  </p:childTnLst>
                                </p:cTn>
                              </p:par>
                            </p:childTnLst>
                          </p:cTn>
                        </p:par>
                      </p:childTnLst>
                    </p:cTn>
                  </p:par>
                  <p:par>
                    <p:cTn id="136" fill="hold">
                      <p:stCondLst>
                        <p:cond delay="indefinite"/>
                      </p:stCondLst>
                      <p:childTnLst>
                        <p:par>
                          <p:cTn id="137" fill="hold">
                            <p:stCondLst>
                              <p:cond delay="0"/>
                            </p:stCondLst>
                            <p:childTnLst>
                              <p:par>
                                <p:cTn id="138" presetID="3" presetClass="entr" presetSubtype="10" fill="hold" grpId="0" nodeType="clickEffect">
                                  <p:stCondLst>
                                    <p:cond delay="0"/>
                                  </p:stCondLst>
                                  <p:childTnLst>
                                    <p:set>
                                      <p:cBhvr>
                                        <p:cTn id="139" dur="1" fill="hold">
                                          <p:stCondLst>
                                            <p:cond delay="0"/>
                                          </p:stCondLst>
                                        </p:cTn>
                                        <p:tgtEl>
                                          <p:spTgt spid="128"/>
                                        </p:tgtEl>
                                        <p:attrNameLst>
                                          <p:attrName>style.visibility</p:attrName>
                                        </p:attrNameLst>
                                      </p:cBhvr>
                                      <p:to>
                                        <p:strVal val="visible"/>
                                      </p:to>
                                    </p:set>
                                    <p:animEffect transition="in" filter="blinds(horizontal)">
                                      <p:cBhvr>
                                        <p:cTn id="140" dur="500"/>
                                        <p:tgtEl>
                                          <p:spTgt spid="128"/>
                                        </p:tgtEl>
                                      </p:cBhvr>
                                    </p:animEffect>
                                  </p:childTnLst>
                                </p:cTn>
                              </p:par>
                              <p:par>
                                <p:cTn id="141" presetID="3" presetClass="entr" presetSubtype="1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blinds(horizontal)">
                                      <p:cBhvr>
                                        <p:cTn id="143" dur="500"/>
                                        <p:tgtEl>
                                          <p:spTgt spid="64"/>
                                        </p:tgtEl>
                                      </p:cBhvr>
                                    </p:animEffect>
                                  </p:childTnLst>
                                </p:cTn>
                              </p:par>
                              <p:par>
                                <p:cTn id="144" presetID="3" presetClass="entr" presetSubtype="10" fill="hold" grpId="0" nodeType="withEffect">
                                  <p:stCondLst>
                                    <p:cond delay="0"/>
                                  </p:stCondLst>
                                  <p:childTnLst>
                                    <p:set>
                                      <p:cBhvr>
                                        <p:cTn id="145" dur="1" fill="hold">
                                          <p:stCondLst>
                                            <p:cond delay="0"/>
                                          </p:stCondLst>
                                        </p:cTn>
                                        <p:tgtEl>
                                          <p:spTgt spid="113"/>
                                        </p:tgtEl>
                                        <p:attrNameLst>
                                          <p:attrName>style.visibility</p:attrName>
                                        </p:attrNameLst>
                                      </p:cBhvr>
                                      <p:to>
                                        <p:strVal val="visible"/>
                                      </p:to>
                                    </p:set>
                                    <p:animEffect transition="in" filter="blinds(horizontal)">
                                      <p:cBhvr>
                                        <p:cTn id="146" dur="500"/>
                                        <p:tgtEl>
                                          <p:spTgt spid="113"/>
                                        </p:tgtEl>
                                      </p:cBhvr>
                                    </p:animEffect>
                                  </p:childTnLst>
                                </p:cTn>
                              </p:par>
                              <p:par>
                                <p:cTn id="147" presetID="3" presetClass="entr" presetSubtype="10" fill="hold" grpId="0" nodeType="withEffect">
                                  <p:stCondLst>
                                    <p:cond delay="0"/>
                                  </p:stCondLst>
                                  <p:childTnLst>
                                    <p:set>
                                      <p:cBhvr>
                                        <p:cTn id="148" dur="1" fill="hold">
                                          <p:stCondLst>
                                            <p:cond delay="0"/>
                                          </p:stCondLst>
                                        </p:cTn>
                                        <p:tgtEl>
                                          <p:spTgt spid="60"/>
                                        </p:tgtEl>
                                        <p:attrNameLst>
                                          <p:attrName>style.visibility</p:attrName>
                                        </p:attrNameLst>
                                      </p:cBhvr>
                                      <p:to>
                                        <p:strVal val="visible"/>
                                      </p:to>
                                    </p:set>
                                    <p:animEffect transition="in" filter="blinds(horizontal)">
                                      <p:cBhvr>
                                        <p:cTn id="149" dur="500"/>
                                        <p:tgtEl>
                                          <p:spTgt spid="60"/>
                                        </p:tgtEl>
                                      </p:cBhvr>
                                    </p:animEffect>
                                  </p:childTnLst>
                                </p:cTn>
                              </p:par>
                              <p:par>
                                <p:cTn id="150" presetID="3" presetClass="entr" presetSubtype="10" fill="hold" grpId="0" nodeType="withEffect">
                                  <p:stCondLst>
                                    <p:cond delay="0"/>
                                  </p:stCondLst>
                                  <p:childTnLst>
                                    <p:set>
                                      <p:cBhvr>
                                        <p:cTn id="151" dur="1" fill="hold">
                                          <p:stCondLst>
                                            <p:cond delay="0"/>
                                          </p:stCondLst>
                                        </p:cTn>
                                        <p:tgtEl>
                                          <p:spTgt spid="65"/>
                                        </p:tgtEl>
                                        <p:attrNameLst>
                                          <p:attrName>style.visibility</p:attrName>
                                        </p:attrNameLst>
                                      </p:cBhvr>
                                      <p:to>
                                        <p:strVal val="visible"/>
                                      </p:to>
                                    </p:set>
                                    <p:animEffect transition="in" filter="blinds(horizontal)">
                                      <p:cBhvr>
                                        <p:cTn id="152" dur="500"/>
                                        <p:tgtEl>
                                          <p:spTgt spid="65"/>
                                        </p:tgtEl>
                                      </p:cBhvr>
                                    </p:animEffect>
                                  </p:childTnLst>
                                </p:cTn>
                              </p:par>
                              <p:par>
                                <p:cTn id="153" presetID="3" presetClass="entr" presetSubtype="10" fill="hold" nodeType="withEffect">
                                  <p:stCondLst>
                                    <p:cond delay="0"/>
                                  </p:stCondLst>
                                  <p:childTnLst>
                                    <p:set>
                                      <p:cBhvr>
                                        <p:cTn id="154" dur="1" fill="hold">
                                          <p:stCondLst>
                                            <p:cond delay="0"/>
                                          </p:stCondLst>
                                        </p:cTn>
                                        <p:tgtEl>
                                          <p:spTgt spid="129"/>
                                        </p:tgtEl>
                                        <p:attrNameLst>
                                          <p:attrName>style.visibility</p:attrName>
                                        </p:attrNameLst>
                                      </p:cBhvr>
                                      <p:to>
                                        <p:strVal val="visible"/>
                                      </p:to>
                                    </p:set>
                                    <p:animEffect transition="in" filter="blinds(horizontal)">
                                      <p:cBhvr>
                                        <p:cTn id="155" dur="500"/>
                                        <p:tgtEl>
                                          <p:spTgt spid="129"/>
                                        </p:tgtEl>
                                      </p:cBhvr>
                                    </p:animEffect>
                                  </p:childTnLst>
                                </p:cTn>
                              </p:par>
                            </p:childTnLst>
                          </p:cTn>
                        </p:par>
                      </p:childTnLst>
                    </p:cTn>
                  </p:par>
                  <p:par>
                    <p:cTn id="156" fill="hold">
                      <p:stCondLst>
                        <p:cond delay="indefinite"/>
                      </p:stCondLst>
                      <p:childTnLst>
                        <p:par>
                          <p:cTn id="157" fill="hold">
                            <p:stCondLst>
                              <p:cond delay="0"/>
                            </p:stCondLst>
                            <p:childTnLst>
                              <p:par>
                                <p:cTn id="158" presetID="3" presetClass="entr" presetSubtype="10" fill="hold" grpId="0" nodeType="clickEffect">
                                  <p:stCondLst>
                                    <p:cond delay="0"/>
                                  </p:stCondLst>
                                  <p:childTnLst>
                                    <p:set>
                                      <p:cBhvr>
                                        <p:cTn id="159" dur="1" fill="hold">
                                          <p:stCondLst>
                                            <p:cond delay="0"/>
                                          </p:stCondLst>
                                        </p:cTn>
                                        <p:tgtEl>
                                          <p:spTgt spid="130"/>
                                        </p:tgtEl>
                                        <p:attrNameLst>
                                          <p:attrName>style.visibility</p:attrName>
                                        </p:attrNameLst>
                                      </p:cBhvr>
                                      <p:to>
                                        <p:strVal val="visible"/>
                                      </p:to>
                                    </p:set>
                                    <p:animEffect transition="in" filter="blinds(horizontal)">
                                      <p:cBhvr>
                                        <p:cTn id="160" dur="500"/>
                                        <p:tgtEl>
                                          <p:spTgt spid="130"/>
                                        </p:tgtEl>
                                      </p:cBhvr>
                                    </p:animEffect>
                                  </p:childTnLst>
                                </p:cTn>
                              </p:par>
                              <p:par>
                                <p:cTn id="161" presetID="3" presetClass="entr" presetSubtype="10" fill="hold" grpId="0" nodeType="withEffect">
                                  <p:stCondLst>
                                    <p:cond delay="0"/>
                                  </p:stCondLst>
                                  <p:childTnLst>
                                    <p:set>
                                      <p:cBhvr>
                                        <p:cTn id="162" dur="1" fill="hold">
                                          <p:stCondLst>
                                            <p:cond delay="0"/>
                                          </p:stCondLst>
                                        </p:cTn>
                                        <p:tgtEl>
                                          <p:spTgt spid="73"/>
                                        </p:tgtEl>
                                        <p:attrNameLst>
                                          <p:attrName>style.visibility</p:attrName>
                                        </p:attrNameLst>
                                      </p:cBhvr>
                                      <p:to>
                                        <p:strVal val="visible"/>
                                      </p:to>
                                    </p:set>
                                    <p:animEffect transition="in" filter="blinds(horizontal)">
                                      <p:cBhvr>
                                        <p:cTn id="163" dur="500"/>
                                        <p:tgtEl>
                                          <p:spTgt spid="73"/>
                                        </p:tgtEl>
                                      </p:cBhvr>
                                    </p:animEffect>
                                  </p:childTnLst>
                                </p:cTn>
                              </p:par>
                              <p:par>
                                <p:cTn id="164" presetID="3" presetClass="entr" presetSubtype="10" fill="hold" grpId="0" nodeType="withEffect">
                                  <p:stCondLst>
                                    <p:cond delay="0"/>
                                  </p:stCondLst>
                                  <p:childTnLst>
                                    <p:set>
                                      <p:cBhvr>
                                        <p:cTn id="165" dur="1" fill="hold">
                                          <p:stCondLst>
                                            <p:cond delay="0"/>
                                          </p:stCondLst>
                                        </p:cTn>
                                        <p:tgtEl>
                                          <p:spTgt spid="114"/>
                                        </p:tgtEl>
                                        <p:attrNameLst>
                                          <p:attrName>style.visibility</p:attrName>
                                        </p:attrNameLst>
                                      </p:cBhvr>
                                      <p:to>
                                        <p:strVal val="visible"/>
                                      </p:to>
                                    </p:set>
                                    <p:animEffect transition="in" filter="blinds(horizontal)">
                                      <p:cBhvr>
                                        <p:cTn id="166" dur="500"/>
                                        <p:tgtEl>
                                          <p:spTgt spid="114"/>
                                        </p:tgtEl>
                                      </p:cBhvr>
                                    </p:animEffect>
                                  </p:childTnLst>
                                </p:cTn>
                              </p:par>
                              <p:par>
                                <p:cTn id="167" presetID="3" presetClass="entr" presetSubtype="10" fill="hold" nodeType="withEffect">
                                  <p:stCondLst>
                                    <p:cond delay="0"/>
                                  </p:stCondLst>
                                  <p:childTnLst>
                                    <p:set>
                                      <p:cBhvr>
                                        <p:cTn id="168" dur="1" fill="hold">
                                          <p:stCondLst>
                                            <p:cond delay="0"/>
                                          </p:stCondLst>
                                        </p:cTn>
                                        <p:tgtEl>
                                          <p:spTgt spid="63"/>
                                        </p:tgtEl>
                                        <p:attrNameLst>
                                          <p:attrName>style.visibility</p:attrName>
                                        </p:attrNameLst>
                                      </p:cBhvr>
                                      <p:to>
                                        <p:strVal val="visible"/>
                                      </p:to>
                                    </p:set>
                                    <p:animEffect transition="in" filter="blinds(horizontal)">
                                      <p:cBhvr>
                                        <p:cTn id="169" dur="500"/>
                                        <p:tgtEl>
                                          <p:spTgt spid="63"/>
                                        </p:tgtEl>
                                      </p:cBhvr>
                                    </p:animEffect>
                                  </p:childTnLst>
                                </p:cTn>
                              </p:par>
                              <p:par>
                                <p:cTn id="170" presetID="3" presetClass="entr" presetSubtype="10" fill="hold" nodeType="withEffect">
                                  <p:stCondLst>
                                    <p:cond delay="0"/>
                                  </p:stCondLst>
                                  <p:childTnLst>
                                    <p:set>
                                      <p:cBhvr>
                                        <p:cTn id="171" dur="1" fill="hold">
                                          <p:stCondLst>
                                            <p:cond delay="0"/>
                                          </p:stCondLst>
                                        </p:cTn>
                                        <p:tgtEl>
                                          <p:spTgt spid="62"/>
                                        </p:tgtEl>
                                        <p:attrNameLst>
                                          <p:attrName>style.visibility</p:attrName>
                                        </p:attrNameLst>
                                      </p:cBhvr>
                                      <p:to>
                                        <p:strVal val="visible"/>
                                      </p:to>
                                    </p:set>
                                    <p:animEffect transition="in" filter="blinds(horizontal)">
                                      <p:cBhvr>
                                        <p:cTn id="172" dur="500"/>
                                        <p:tgtEl>
                                          <p:spTgt spid="62"/>
                                        </p:tgtEl>
                                      </p:cBhvr>
                                    </p:animEffect>
                                  </p:childTnLst>
                                </p:cTn>
                              </p:par>
                              <p:par>
                                <p:cTn id="173" presetID="3" presetClass="entr" presetSubtype="10" fill="hold" nodeType="withEffect">
                                  <p:stCondLst>
                                    <p:cond delay="0"/>
                                  </p:stCondLst>
                                  <p:childTnLst>
                                    <p:set>
                                      <p:cBhvr>
                                        <p:cTn id="174" dur="1" fill="hold">
                                          <p:stCondLst>
                                            <p:cond delay="0"/>
                                          </p:stCondLst>
                                        </p:cTn>
                                        <p:tgtEl>
                                          <p:spTgt spid="121"/>
                                        </p:tgtEl>
                                        <p:attrNameLst>
                                          <p:attrName>style.visibility</p:attrName>
                                        </p:attrNameLst>
                                      </p:cBhvr>
                                      <p:to>
                                        <p:strVal val="visible"/>
                                      </p:to>
                                    </p:set>
                                    <p:animEffect transition="in" filter="blinds(horizontal)">
                                      <p:cBhvr>
                                        <p:cTn id="175" dur="500"/>
                                        <p:tgtEl>
                                          <p:spTgt spid="121"/>
                                        </p:tgtEl>
                                      </p:cBhvr>
                                    </p:animEffect>
                                  </p:childTnLst>
                                </p:cTn>
                              </p:par>
                              <p:par>
                                <p:cTn id="176" presetID="3" presetClass="entr" presetSubtype="10" fill="hold" grpId="0" nodeType="withEffect">
                                  <p:stCondLst>
                                    <p:cond delay="0"/>
                                  </p:stCondLst>
                                  <p:childTnLst>
                                    <p:set>
                                      <p:cBhvr>
                                        <p:cTn id="177" dur="1" fill="hold">
                                          <p:stCondLst>
                                            <p:cond delay="0"/>
                                          </p:stCondLst>
                                        </p:cTn>
                                        <p:tgtEl>
                                          <p:spTgt spid="69"/>
                                        </p:tgtEl>
                                        <p:attrNameLst>
                                          <p:attrName>style.visibility</p:attrName>
                                        </p:attrNameLst>
                                      </p:cBhvr>
                                      <p:to>
                                        <p:strVal val="visible"/>
                                      </p:to>
                                    </p:set>
                                    <p:animEffect transition="in" filter="blinds(horizontal)">
                                      <p:cBhvr>
                                        <p:cTn id="178" dur="500"/>
                                        <p:tgtEl>
                                          <p:spTgt spid="69"/>
                                        </p:tgtEl>
                                      </p:cBhvr>
                                    </p:animEffect>
                                  </p:childTnLst>
                                </p:cTn>
                              </p:par>
                              <p:par>
                                <p:cTn id="179" presetID="3" presetClass="entr" presetSubtype="10" fill="hold" nodeType="withEffect">
                                  <p:stCondLst>
                                    <p:cond delay="0"/>
                                  </p:stCondLst>
                                  <p:childTnLst>
                                    <p:set>
                                      <p:cBhvr>
                                        <p:cTn id="180" dur="1" fill="hold">
                                          <p:stCondLst>
                                            <p:cond delay="0"/>
                                          </p:stCondLst>
                                        </p:cTn>
                                        <p:tgtEl>
                                          <p:spTgt spid="70"/>
                                        </p:tgtEl>
                                        <p:attrNameLst>
                                          <p:attrName>style.visibility</p:attrName>
                                        </p:attrNameLst>
                                      </p:cBhvr>
                                      <p:to>
                                        <p:strVal val="visible"/>
                                      </p:to>
                                    </p:set>
                                    <p:animEffect transition="in" filter="blinds(horizontal)">
                                      <p:cBhvr>
                                        <p:cTn id="181" dur="500"/>
                                        <p:tgtEl>
                                          <p:spTgt spid="70"/>
                                        </p:tgtEl>
                                      </p:cBhvr>
                                    </p:animEffect>
                                  </p:childTnLst>
                                </p:cTn>
                              </p:par>
                              <p:par>
                                <p:cTn id="182" presetID="3" presetClass="entr" presetSubtype="10" fill="hold" grpId="0" nodeType="withEffect">
                                  <p:stCondLst>
                                    <p:cond delay="0"/>
                                  </p:stCondLst>
                                  <p:childTnLst>
                                    <p:set>
                                      <p:cBhvr>
                                        <p:cTn id="183" dur="1" fill="hold">
                                          <p:stCondLst>
                                            <p:cond delay="0"/>
                                          </p:stCondLst>
                                        </p:cTn>
                                        <p:tgtEl>
                                          <p:spTgt spid="72"/>
                                        </p:tgtEl>
                                        <p:attrNameLst>
                                          <p:attrName>style.visibility</p:attrName>
                                        </p:attrNameLst>
                                      </p:cBhvr>
                                      <p:to>
                                        <p:strVal val="visible"/>
                                      </p:to>
                                    </p:set>
                                    <p:animEffect transition="in" filter="blinds(horizontal)">
                                      <p:cBhvr>
                                        <p:cTn id="184" dur="500"/>
                                        <p:tgtEl>
                                          <p:spTgt spid="72"/>
                                        </p:tgtEl>
                                      </p:cBhvr>
                                    </p:animEffect>
                                  </p:childTnLst>
                                </p:cTn>
                              </p:par>
                              <p:par>
                                <p:cTn id="185" presetID="3" presetClass="entr" presetSubtype="10" fill="hold" grpId="0" nodeType="withEffect">
                                  <p:stCondLst>
                                    <p:cond delay="0"/>
                                  </p:stCondLst>
                                  <p:childTnLst>
                                    <p:set>
                                      <p:cBhvr>
                                        <p:cTn id="186" dur="1" fill="hold">
                                          <p:stCondLst>
                                            <p:cond delay="0"/>
                                          </p:stCondLst>
                                        </p:cTn>
                                        <p:tgtEl>
                                          <p:spTgt spid="67"/>
                                        </p:tgtEl>
                                        <p:attrNameLst>
                                          <p:attrName>style.visibility</p:attrName>
                                        </p:attrNameLst>
                                      </p:cBhvr>
                                      <p:to>
                                        <p:strVal val="visible"/>
                                      </p:to>
                                    </p:set>
                                    <p:animEffect transition="in" filter="blinds(horizontal)">
                                      <p:cBhvr>
                                        <p:cTn id="187" dur="500"/>
                                        <p:tgtEl>
                                          <p:spTgt spid="67"/>
                                        </p:tgtEl>
                                      </p:cBhvr>
                                    </p:animEffect>
                                  </p:childTnLst>
                                </p:cTn>
                              </p:par>
                              <p:par>
                                <p:cTn id="188" presetID="3" presetClass="entr" presetSubtype="10" fill="hold" nodeType="withEffect">
                                  <p:stCondLst>
                                    <p:cond delay="0"/>
                                  </p:stCondLst>
                                  <p:childTnLst>
                                    <p:set>
                                      <p:cBhvr>
                                        <p:cTn id="189" dur="1" fill="hold">
                                          <p:stCondLst>
                                            <p:cond delay="0"/>
                                          </p:stCondLst>
                                        </p:cTn>
                                        <p:tgtEl>
                                          <p:spTgt spid="68"/>
                                        </p:tgtEl>
                                        <p:attrNameLst>
                                          <p:attrName>style.visibility</p:attrName>
                                        </p:attrNameLst>
                                      </p:cBhvr>
                                      <p:to>
                                        <p:strVal val="visible"/>
                                      </p:to>
                                    </p:set>
                                    <p:animEffect transition="in" filter="blinds(horizontal)">
                                      <p:cBhvr>
                                        <p:cTn id="190" dur="500"/>
                                        <p:tgtEl>
                                          <p:spTgt spid="68"/>
                                        </p:tgtEl>
                                      </p:cBhvr>
                                    </p:animEffect>
                                  </p:childTnLst>
                                </p:cTn>
                              </p:par>
                            </p:childTnLst>
                          </p:cTn>
                        </p:par>
                      </p:childTnLst>
                    </p:cTn>
                  </p:par>
                  <p:par>
                    <p:cTn id="191" fill="hold">
                      <p:stCondLst>
                        <p:cond delay="indefinite"/>
                      </p:stCondLst>
                      <p:childTnLst>
                        <p:par>
                          <p:cTn id="192" fill="hold">
                            <p:stCondLst>
                              <p:cond delay="0"/>
                            </p:stCondLst>
                            <p:childTnLst>
                              <p:par>
                                <p:cTn id="193" presetID="3" presetClass="entr" presetSubtype="10" fill="hold" grpId="0" nodeType="clickEffect">
                                  <p:stCondLst>
                                    <p:cond delay="0"/>
                                  </p:stCondLst>
                                  <p:childTnLst>
                                    <p:set>
                                      <p:cBhvr>
                                        <p:cTn id="194" dur="1" fill="hold">
                                          <p:stCondLst>
                                            <p:cond delay="0"/>
                                          </p:stCondLst>
                                        </p:cTn>
                                        <p:tgtEl>
                                          <p:spTgt spid="132"/>
                                        </p:tgtEl>
                                        <p:attrNameLst>
                                          <p:attrName>style.visibility</p:attrName>
                                        </p:attrNameLst>
                                      </p:cBhvr>
                                      <p:to>
                                        <p:strVal val="visible"/>
                                      </p:to>
                                    </p:set>
                                    <p:animEffect transition="in" filter="blinds(horizontal)">
                                      <p:cBhvr>
                                        <p:cTn id="195" dur="500"/>
                                        <p:tgtEl>
                                          <p:spTgt spid="132"/>
                                        </p:tgtEl>
                                      </p:cBhvr>
                                    </p:animEffect>
                                  </p:childTnLst>
                                </p:cTn>
                              </p:par>
                              <p:par>
                                <p:cTn id="196" presetID="3" presetClass="entr" presetSubtype="10" fill="hold" grpId="0" nodeType="withEffect">
                                  <p:stCondLst>
                                    <p:cond delay="0"/>
                                  </p:stCondLst>
                                  <p:childTnLst>
                                    <p:set>
                                      <p:cBhvr>
                                        <p:cTn id="197" dur="1" fill="hold">
                                          <p:stCondLst>
                                            <p:cond delay="0"/>
                                          </p:stCondLst>
                                        </p:cTn>
                                        <p:tgtEl>
                                          <p:spTgt spid="76"/>
                                        </p:tgtEl>
                                        <p:attrNameLst>
                                          <p:attrName>style.visibility</p:attrName>
                                        </p:attrNameLst>
                                      </p:cBhvr>
                                      <p:to>
                                        <p:strVal val="visible"/>
                                      </p:to>
                                    </p:set>
                                    <p:animEffect transition="in" filter="blinds(horizontal)">
                                      <p:cBhvr>
                                        <p:cTn id="198" dur="500"/>
                                        <p:tgtEl>
                                          <p:spTgt spid="76"/>
                                        </p:tgtEl>
                                      </p:cBhvr>
                                    </p:animEffect>
                                  </p:childTnLst>
                                </p:cTn>
                              </p:par>
                              <p:par>
                                <p:cTn id="199" presetID="3" presetClass="entr" presetSubtype="10" fill="hold" grpId="0" nodeType="withEffect">
                                  <p:stCondLst>
                                    <p:cond delay="0"/>
                                  </p:stCondLst>
                                  <p:childTnLst>
                                    <p:set>
                                      <p:cBhvr>
                                        <p:cTn id="200" dur="1" fill="hold">
                                          <p:stCondLst>
                                            <p:cond delay="0"/>
                                          </p:stCondLst>
                                        </p:cTn>
                                        <p:tgtEl>
                                          <p:spTgt spid="115"/>
                                        </p:tgtEl>
                                        <p:attrNameLst>
                                          <p:attrName>style.visibility</p:attrName>
                                        </p:attrNameLst>
                                      </p:cBhvr>
                                      <p:to>
                                        <p:strVal val="visible"/>
                                      </p:to>
                                    </p:set>
                                    <p:animEffect transition="in" filter="blinds(horizontal)">
                                      <p:cBhvr>
                                        <p:cTn id="201" dur="500"/>
                                        <p:tgtEl>
                                          <p:spTgt spid="115"/>
                                        </p:tgtEl>
                                      </p:cBhvr>
                                    </p:animEffect>
                                  </p:childTnLst>
                                </p:cTn>
                              </p:par>
                              <p:par>
                                <p:cTn id="202" presetID="3" presetClass="entr" presetSubtype="10" fill="hold" nodeType="withEffect">
                                  <p:stCondLst>
                                    <p:cond delay="0"/>
                                  </p:stCondLst>
                                  <p:childTnLst>
                                    <p:set>
                                      <p:cBhvr>
                                        <p:cTn id="203" dur="1" fill="hold">
                                          <p:stCondLst>
                                            <p:cond delay="0"/>
                                          </p:stCondLst>
                                        </p:cTn>
                                        <p:tgtEl>
                                          <p:spTgt spid="75"/>
                                        </p:tgtEl>
                                        <p:attrNameLst>
                                          <p:attrName>style.visibility</p:attrName>
                                        </p:attrNameLst>
                                      </p:cBhvr>
                                      <p:to>
                                        <p:strVal val="visible"/>
                                      </p:to>
                                    </p:set>
                                    <p:animEffect transition="in" filter="blinds(horizontal)">
                                      <p:cBhvr>
                                        <p:cTn id="204" dur="500"/>
                                        <p:tgtEl>
                                          <p:spTgt spid="75"/>
                                        </p:tgtEl>
                                      </p:cBhvr>
                                    </p:animEffect>
                                  </p:childTnLst>
                                </p:cTn>
                              </p:par>
                              <p:par>
                                <p:cTn id="205" presetID="3" presetClass="entr" presetSubtype="10" fill="hold" nodeType="withEffect">
                                  <p:stCondLst>
                                    <p:cond delay="0"/>
                                  </p:stCondLst>
                                  <p:childTnLst>
                                    <p:set>
                                      <p:cBhvr>
                                        <p:cTn id="206" dur="1" fill="hold">
                                          <p:stCondLst>
                                            <p:cond delay="0"/>
                                          </p:stCondLst>
                                        </p:cTn>
                                        <p:tgtEl>
                                          <p:spTgt spid="74"/>
                                        </p:tgtEl>
                                        <p:attrNameLst>
                                          <p:attrName>style.visibility</p:attrName>
                                        </p:attrNameLst>
                                      </p:cBhvr>
                                      <p:to>
                                        <p:strVal val="visible"/>
                                      </p:to>
                                    </p:set>
                                    <p:animEffect transition="in" filter="blinds(horizontal)">
                                      <p:cBhvr>
                                        <p:cTn id="207" dur="500"/>
                                        <p:tgtEl>
                                          <p:spTgt spid="74"/>
                                        </p:tgtEl>
                                      </p:cBhvr>
                                    </p:animEffect>
                                  </p:childTnLst>
                                </p:cTn>
                              </p:par>
                              <p:par>
                                <p:cTn id="208" presetID="3" presetClass="entr" presetSubtype="10" fill="hold" grpId="0" nodeType="withEffect">
                                  <p:stCondLst>
                                    <p:cond delay="0"/>
                                  </p:stCondLst>
                                  <p:childTnLst>
                                    <p:set>
                                      <p:cBhvr>
                                        <p:cTn id="209" dur="1" fill="hold">
                                          <p:stCondLst>
                                            <p:cond delay="0"/>
                                          </p:stCondLst>
                                        </p:cTn>
                                        <p:tgtEl>
                                          <p:spTgt spid="77"/>
                                        </p:tgtEl>
                                        <p:attrNameLst>
                                          <p:attrName>style.visibility</p:attrName>
                                        </p:attrNameLst>
                                      </p:cBhvr>
                                      <p:to>
                                        <p:strVal val="visible"/>
                                      </p:to>
                                    </p:set>
                                    <p:animEffect transition="in" filter="blinds(horizontal)">
                                      <p:cBhvr>
                                        <p:cTn id="210" dur="500"/>
                                        <p:tgtEl>
                                          <p:spTgt spid="77"/>
                                        </p:tgtEl>
                                      </p:cBhvr>
                                    </p:animEffect>
                                  </p:childTnLst>
                                </p:cTn>
                              </p:par>
                            </p:childTnLst>
                          </p:cTn>
                        </p:par>
                      </p:childTnLst>
                    </p:cTn>
                  </p:par>
                  <p:par>
                    <p:cTn id="211" fill="hold">
                      <p:stCondLst>
                        <p:cond delay="indefinite"/>
                      </p:stCondLst>
                      <p:childTnLst>
                        <p:par>
                          <p:cTn id="212" fill="hold">
                            <p:stCondLst>
                              <p:cond delay="0"/>
                            </p:stCondLst>
                            <p:childTnLst>
                              <p:par>
                                <p:cTn id="213" presetID="3" presetClass="entr" presetSubtype="10" fill="hold" grpId="0" nodeType="clickEffect">
                                  <p:stCondLst>
                                    <p:cond delay="0"/>
                                  </p:stCondLst>
                                  <p:childTnLst>
                                    <p:set>
                                      <p:cBhvr>
                                        <p:cTn id="214" dur="1" fill="hold">
                                          <p:stCondLst>
                                            <p:cond delay="0"/>
                                          </p:stCondLst>
                                        </p:cTn>
                                        <p:tgtEl>
                                          <p:spTgt spid="133"/>
                                        </p:tgtEl>
                                        <p:attrNameLst>
                                          <p:attrName>style.visibility</p:attrName>
                                        </p:attrNameLst>
                                      </p:cBhvr>
                                      <p:to>
                                        <p:strVal val="visible"/>
                                      </p:to>
                                    </p:set>
                                    <p:animEffect transition="in" filter="blinds(horizontal)">
                                      <p:cBhvr>
                                        <p:cTn id="215" dur="500"/>
                                        <p:tgtEl>
                                          <p:spTgt spid="133"/>
                                        </p:tgtEl>
                                      </p:cBhvr>
                                    </p:animEffect>
                                  </p:childTnLst>
                                </p:cTn>
                              </p:par>
                              <p:par>
                                <p:cTn id="216" presetID="3" presetClass="entr" presetSubtype="10" fill="hold" nodeType="withEffect">
                                  <p:stCondLst>
                                    <p:cond delay="0"/>
                                  </p:stCondLst>
                                  <p:childTnLst>
                                    <p:set>
                                      <p:cBhvr>
                                        <p:cTn id="217" dur="1" fill="hold">
                                          <p:stCondLst>
                                            <p:cond delay="0"/>
                                          </p:stCondLst>
                                        </p:cTn>
                                        <p:tgtEl>
                                          <p:spTgt spid="79"/>
                                        </p:tgtEl>
                                        <p:attrNameLst>
                                          <p:attrName>style.visibility</p:attrName>
                                        </p:attrNameLst>
                                      </p:cBhvr>
                                      <p:to>
                                        <p:strVal val="visible"/>
                                      </p:to>
                                    </p:set>
                                    <p:animEffect transition="in" filter="blinds(horizontal)">
                                      <p:cBhvr>
                                        <p:cTn id="218" dur="500"/>
                                        <p:tgtEl>
                                          <p:spTgt spid="79"/>
                                        </p:tgtEl>
                                      </p:cBhvr>
                                    </p:animEffect>
                                  </p:childTnLst>
                                </p:cTn>
                              </p:par>
                              <p:par>
                                <p:cTn id="219" presetID="3" presetClass="entr" presetSubtype="10" fill="hold" nodeType="withEffect">
                                  <p:stCondLst>
                                    <p:cond delay="0"/>
                                  </p:stCondLst>
                                  <p:childTnLst>
                                    <p:set>
                                      <p:cBhvr>
                                        <p:cTn id="220" dur="1" fill="hold">
                                          <p:stCondLst>
                                            <p:cond delay="0"/>
                                          </p:stCondLst>
                                        </p:cTn>
                                        <p:tgtEl>
                                          <p:spTgt spid="122"/>
                                        </p:tgtEl>
                                        <p:attrNameLst>
                                          <p:attrName>style.visibility</p:attrName>
                                        </p:attrNameLst>
                                      </p:cBhvr>
                                      <p:to>
                                        <p:strVal val="visible"/>
                                      </p:to>
                                    </p:set>
                                    <p:animEffect transition="in" filter="blinds(horizontal)">
                                      <p:cBhvr>
                                        <p:cTn id="221" dur="500"/>
                                        <p:tgtEl>
                                          <p:spTgt spid="122"/>
                                        </p:tgtEl>
                                      </p:cBhvr>
                                    </p:animEffect>
                                  </p:childTnLst>
                                </p:cTn>
                              </p:par>
                              <p:par>
                                <p:cTn id="222" presetID="3" presetClass="entr" presetSubtype="10" fill="hold" grpId="0" nodeType="withEffect">
                                  <p:stCondLst>
                                    <p:cond delay="0"/>
                                  </p:stCondLst>
                                  <p:childTnLst>
                                    <p:set>
                                      <p:cBhvr>
                                        <p:cTn id="223" dur="1" fill="hold">
                                          <p:stCondLst>
                                            <p:cond delay="0"/>
                                          </p:stCondLst>
                                        </p:cTn>
                                        <p:tgtEl>
                                          <p:spTgt spid="86"/>
                                        </p:tgtEl>
                                        <p:attrNameLst>
                                          <p:attrName>style.visibility</p:attrName>
                                        </p:attrNameLst>
                                      </p:cBhvr>
                                      <p:to>
                                        <p:strVal val="visible"/>
                                      </p:to>
                                    </p:set>
                                    <p:animEffect transition="in" filter="blinds(horizontal)">
                                      <p:cBhvr>
                                        <p:cTn id="224" dur="500"/>
                                        <p:tgtEl>
                                          <p:spTgt spid="86"/>
                                        </p:tgtEl>
                                      </p:cBhvr>
                                    </p:animEffect>
                                  </p:childTnLst>
                                </p:cTn>
                              </p:par>
                              <p:par>
                                <p:cTn id="225" presetID="3" presetClass="entr" presetSubtype="10" fill="hold" grpId="0" nodeType="withEffect">
                                  <p:stCondLst>
                                    <p:cond delay="0"/>
                                  </p:stCondLst>
                                  <p:childTnLst>
                                    <p:set>
                                      <p:cBhvr>
                                        <p:cTn id="226" dur="1" fill="hold">
                                          <p:stCondLst>
                                            <p:cond delay="0"/>
                                          </p:stCondLst>
                                        </p:cTn>
                                        <p:tgtEl>
                                          <p:spTgt spid="78"/>
                                        </p:tgtEl>
                                        <p:attrNameLst>
                                          <p:attrName>style.visibility</p:attrName>
                                        </p:attrNameLst>
                                      </p:cBhvr>
                                      <p:to>
                                        <p:strVal val="visible"/>
                                      </p:to>
                                    </p:set>
                                    <p:animEffect transition="in" filter="blinds(horizontal)">
                                      <p:cBhvr>
                                        <p:cTn id="227" dur="500"/>
                                        <p:tgtEl>
                                          <p:spTgt spid="78"/>
                                        </p:tgtEl>
                                      </p:cBhvr>
                                    </p:animEffect>
                                  </p:childTnLst>
                                </p:cTn>
                              </p:par>
                              <p:par>
                                <p:cTn id="228" presetID="3" presetClass="entr" presetSubtype="10" fill="hold" grpId="0" nodeType="with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blinds(horizontal)">
                                      <p:cBhvr>
                                        <p:cTn id="230" dur="500"/>
                                        <p:tgtEl>
                                          <p:spTgt spid="116"/>
                                        </p:tgtEl>
                                      </p:cBhvr>
                                    </p:animEffect>
                                  </p:childTnLst>
                                </p:cTn>
                              </p:par>
                              <p:par>
                                <p:cTn id="231" presetID="3" presetClass="entr" presetSubtype="10" fill="hold" grpId="0" nodeType="withEffect">
                                  <p:stCondLst>
                                    <p:cond delay="0"/>
                                  </p:stCondLst>
                                  <p:childTnLst>
                                    <p:set>
                                      <p:cBhvr>
                                        <p:cTn id="232" dur="1" fill="hold">
                                          <p:stCondLst>
                                            <p:cond delay="0"/>
                                          </p:stCondLst>
                                        </p:cTn>
                                        <p:tgtEl>
                                          <p:spTgt spid="87"/>
                                        </p:tgtEl>
                                        <p:attrNameLst>
                                          <p:attrName>style.visibility</p:attrName>
                                        </p:attrNameLst>
                                      </p:cBhvr>
                                      <p:to>
                                        <p:strVal val="visible"/>
                                      </p:to>
                                    </p:set>
                                    <p:animEffect transition="in" filter="blinds(horizontal)">
                                      <p:cBhvr>
                                        <p:cTn id="233" dur="500"/>
                                        <p:tgtEl>
                                          <p:spTgt spid="87"/>
                                        </p:tgtEl>
                                      </p:cBhvr>
                                    </p:animEffect>
                                  </p:childTnLst>
                                </p:cTn>
                              </p:par>
                              <p:par>
                                <p:cTn id="234" presetID="3" presetClass="entr" presetSubtype="10" fill="hold" grpId="0" nodeType="withEffect">
                                  <p:stCondLst>
                                    <p:cond delay="0"/>
                                  </p:stCondLst>
                                  <p:childTnLst>
                                    <p:set>
                                      <p:cBhvr>
                                        <p:cTn id="235" dur="1" fill="hold">
                                          <p:stCondLst>
                                            <p:cond delay="0"/>
                                          </p:stCondLst>
                                        </p:cTn>
                                        <p:tgtEl>
                                          <p:spTgt spid="123"/>
                                        </p:tgtEl>
                                        <p:attrNameLst>
                                          <p:attrName>style.visibility</p:attrName>
                                        </p:attrNameLst>
                                      </p:cBhvr>
                                      <p:to>
                                        <p:strVal val="visible"/>
                                      </p:to>
                                    </p:set>
                                    <p:animEffect transition="in" filter="blinds(horizontal)">
                                      <p:cBhvr>
                                        <p:cTn id="236" dur="500"/>
                                        <p:tgtEl>
                                          <p:spTgt spid="123"/>
                                        </p:tgtEl>
                                      </p:cBhvr>
                                    </p:animEffect>
                                  </p:childTnLst>
                                </p:cTn>
                              </p:par>
                            </p:childTnLst>
                          </p:cTn>
                        </p:par>
                      </p:childTnLst>
                    </p:cTn>
                  </p:par>
                  <p:par>
                    <p:cTn id="237" fill="hold">
                      <p:stCondLst>
                        <p:cond delay="indefinite"/>
                      </p:stCondLst>
                      <p:childTnLst>
                        <p:par>
                          <p:cTn id="238" fill="hold">
                            <p:stCondLst>
                              <p:cond delay="0"/>
                            </p:stCondLst>
                            <p:childTnLst>
                              <p:par>
                                <p:cTn id="239" presetID="3" presetClass="entr" presetSubtype="10" fill="hold" grpId="0" nodeType="clickEffect">
                                  <p:stCondLst>
                                    <p:cond delay="0"/>
                                  </p:stCondLst>
                                  <p:childTnLst>
                                    <p:set>
                                      <p:cBhvr>
                                        <p:cTn id="240" dur="1" fill="hold">
                                          <p:stCondLst>
                                            <p:cond delay="0"/>
                                          </p:stCondLst>
                                        </p:cTn>
                                        <p:tgtEl>
                                          <p:spTgt spid="131"/>
                                        </p:tgtEl>
                                        <p:attrNameLst>
                                          <p:attrName>style.visibility</p:attrName>
                                        </p:attrNameLst>
                                      </p:cBhvr>
                                      <p:to>
                                        <p:strVal val="visible"/>
                                      </p:to>
                                    </p:set>
                                    <p:animEffect transition="in" filter="blinds(horizontal)">
                                      <p:cBhvr>
                                        <p:cTn id="241" dur="500"/>
                                        <p:tgtEl>
                                          <p:spTgt spid="131"/>
                                        </p:tgtEl>
                                      </p:cBhvr>
                                    </p:animEffect>
                                  </p:childTnLst>
                                </p:cTn>
                              </p:par>
                              <p:par>
                                <p:cTn id="242" presetID="3" presetClass="entr" presetSubtype="10" fill="hold" grpId="0" nodeType="withEffect">
                                  <p:stCondLst>
                                    <p:cond delay="0"/>
                                  </p:stCondLst>
                                  <p:childTnLst>
                                    <p:set>
                                      <p:cBhvr>
                                        <p:cTn id="243" dur="1" fill="hold">
                                          <p:stCondLst>
                                            <p:cond delay="0"/>
                                          </p:stCondLst>
                                        </p:cTn>
                                        <p:tgtEl>
                                          <p:spTgt spid="91"/>
                                        </p:tgtEl>
                                        <p:attrNameLst>
                                          <p:attrName>style.visibility</p:attrName>
                                        </p:attrNameLst>
                                      </p:cBhvr>
                                      <p:to>
                                        <p:strVal val="visible"/>
                                      </p:to>
                                    </p:set>
                                    <p:animEffect transition="in" filter="blinds(horizontal)">
                                      <p:cBhvr>
                                        <p:cTn id="244" dur="500"/>
                                        <p:tgtEl>
                                          <p:spTgt spid="91"/>
                                        </p:tgtEl>
                                      </p:cBhvr>
                                    </p:animEffect>
                                  </p:childTnLst>
                                </p:cTn>
                              </p:par>
                              <p:par>
                                <p:cTn id="245" presetID="3" presetClass="entr" presetSubtype="10" fill="hold" grpId="0" nodeType="withEffect">
                                  <p:stCondLst>
                                    <p:cond delay="0"/>
                                  </p:stCondLst>
                                  <p:childTnLst>
                                    <p:set>
                                      <p:cBhvr>
                                        <p:cTn id="246" dur="1" fill="hold">
                                          <p:stCondLst>
                                            <p:cond delay="0"/>
                                          </p:stCondLst>
                                        </p:cTn>
                                        <p:tgtEl>
                                          <p:spTgt spid="117"/>
                                        </p:tgtEl>
                                        <p:attrNameLst>
                                          <p:attrName>style.visibility</p:attrName>
                                        </p:attrNameLst>
                                      </p:cBhvr>
                                      <p:to>
                                        <p:strVal val="visible"/>
                                      </p:to>
                                    </p:set>
                                    <p:animEffect transition="in" filter="blinds(horizontal)">
                                      <p:cBhvr>
                                        <p:cTn id="247" dur="500"/>
                                        <p:tgtEl>
                                          <p:spTgt spid="117"/>
                                        </p:tgtEl>
                                      </p:cBhvr>
                                    </p:animEffect>
                                  </p:childTnLst>
                                </p:cTn>
                              </p:par>
                              <p:par>
                                <p:cTn id="248" presetID="3" presetClass="entr" presetSubtype="10" fill="hold" nodeType="withEffect">
                                  <p:stCondLst>
                                    <p:cond delay="0"/>
                                  </p:stCondLst>
                                  <p:childTnLst>
                                    <p:set>
                                      <p:cBhvr>
                                        <p:cTn id="249" dur="1" fill="hold">
                                          <p:stCondLst>
                                            <p:cond delay="0"/>
                                          </p:stCondLst>
                                        </p:cTn>
                                        <p:tgtEl>
                                          <p:spTgt spid="88"/>
                                        </p:tgtEl>
                                        <p:attrNameLst>
                                          <p:attrName>style.visibility</p:attrName>
                                        </p:attrNameLst>
                                      </p:cBhvr>
                                      <p:to>
                                        <p:strVal val="visible"/>
                                      </p:to>
                                    </p:set>
                                    <p:animEffect transition="in" filter="blinds(horizontal)">
                                      <p:cBhvr>
                                        <p:cTn id="250" dur="500"/>
                                        <p:tgtEl>
                                          <p:spTgt spid="88"/>
                                        </p:tgtEl>
                                      </p:cBhvr>
                                    </p:animEffect>
                                  </p:childTnLst>
                                </p:cTn>
                              </p:par>
                              <p:par>
                                <p:cTn id="251" presetID="3" presetClass="entr" presetSubtype="10" fill="hold" nodeType="withEffect">
                                  <p:stCondLst>
                                    <p:cond delay="0"/>
                                  </p:stCondLst>
                                  <p:childTnLst>
                                    <p:set>
                                      <p:cBhvr>
                                        <p:cTn id="252" dur="1" fill="hold">
                                          <p:stCondLst>
                                            <p:cond delay="0"/>
                                          </p:stCondLst>
                                        </p:cTn>
                                        <p:tgtEl>
                                          <p:spTgt spid="89"/>
                                        </p:tgtEl>
                                        <p:attrNameLst>
                                          <p:attrName>style.visibility</p:attrName>
                                        </p:attrNameLst>
                                      </p:cBhvr>
                                      <p:to>
                                        <p:strVal val="visible"/>
                                      </p:to>
                                    </p:set>
                                    <p:animEffect transition="in" filter="blinds(horizontal)">
                                      <p:cBhvr>
                                        <p:cTn id="253" dur="500"/>
                                        <p:tgtEl>
                                          <p:spTgt spid="89"/>
                                        </p:tgtEl>
                                      </p:cBhvr>
                                    </p:animEffect>
                                  </p:childTnLst>
                                </p:cTn>
                              </p:par>
                              <p:par>
                                <p:cTn id="254" presetID="3" presetClass="entr" presetSubtype="10" fill="hold" grpId="0" nodeType="withEffect">
                                  <p:stCondLst>
                                    <p:cond delay="0"/>
                                  </p:stCondLst>
                                  <p:childTnLst>
                                    <p:set>
                                      <p:cBhvr>
                                        <p:cTn id="255" dur="1" fill="hold">
                                          <p:stCondLst>
                                            <p:cond delay="0"/>
                                          </p:stCondLst>
                                        </p:cTn>
                                        <p:tgtEl>
                                          <p:spTgt spid="90"/>
                                        </p:tgtEl>
                                        <p:attrNameLst>
                                          <p:attrName>style.visibility</p:attrName>
                                        </p:attrNameLst>
                                      </p:cBhvr>
                                      <p:to>
                                        <p:strVal val="visible"/>
                                      </p:to>
                                    </p:set>
                                    <p:animEffect transition="in" filter="blinds(horizontal)">
                                      <p:cBhvr>
                                        <p:cTn id="256" dur="500"/>
                                        <p:tgtEl>
                                          <p:spTgt spid="90"/>
                                        </p:tgtEl>
                                      </p:cBhvr>
                                    </p:animEffect>
                                  </p:childTnLst>
                                </p:cTn>
                              </p:par>
                            </p:childTnLst>
                          </p:cTn>
                        </p:par>
                      </p:childTnLst>
                    </p:cTn>
                  </p:par>
                  <p:par>
                    <p:cTn id="257" fill="hold">
                      <p:stCondLst>
                        <p:cond delay="indefinite"/>
                      </p:stCondLst>
                      <p:childTnLst>
                        <p:par>
                          <p:cTn id="258" fill="hold">
                            <p:stCondLst>
                              <p:cond delay="0"/>
                            </p:stCondLst>
                            <p:childTnLst>
                              <p:par>
                                <p:cTn id="259" presetID="3" presetClass="entr" presetSubtype="10" fill="hold" grpId="0" nodeType="clickEffect">
                                  <p:stCondLst>
                                    <p:cond delay="0"/>
                                  </p:stCondLst>
                                  <p:childTnLst>
                                    <p:set>
                                      <p:cBhvr>
                                        <p:cTn id="260" dur="1" fill="hold">
                                          <p:stCondLst>
                                            <p:cond delay="0"/>
                                          </p:stCondLst>
                                        </p:cTn>
                                        <p:tgtEl>
                                          <p:spTgt spid="134"/>
                                        </p:tgtEl>
                                        <p:attrNameLst>
                                          <p:attrName>style.visibility</p:attrName>
                                        </p:attrNameLst>
                                      </p:cBhvr>
                                      <p:to>
                                        <p:strVal val="visible"/>
                                      </p:to>
                                    </p:set>
                                    <p:animEffect transition="in" filter="blinds(horizontal)">
                                      <p:cBhvr>
                                        <p:cTn id="261" dur="500"/>
                                        <p:tgtEl>
                                          <p:spTgt spid="134"/>
                                        </p:tgtEl>
                                      </p:cBhvr>
                                    </p:animEffect>
                                  </p:childTnLst>
                                </p:cTn>
                              </p:par>
                              <p:par>
                                <p:cTn id="262" presetID="3" presetClass="entr" presetSubtype="10" fill="hold" nodeType="withEffect">
                                  <p:stCondLst>
                                    <p:cond delay="0"/>
                                  </p:stCondLst>
                                  <p:childTnLst>
                                    <p:set>
                                      <p:cBhvr>
                                        <p:cTn id="263" dur="1" fill="hold">
                                          <p:stCondLst>
                                            <p:cond delay="0"/>
                                          </p:stCondLst>
                                        </p:cTn>
                                        <p:tgtEl>
                                          <p:spTgt spid="96"/>
                                        </p:tgtEl>
                                        <p:attrNameLst>
                                          <p:attrName>style.visibility</p:attrName>
                                        </p:attrNameLst>
                                      </p:cBhvr>
                                      <p:to>
                                        <p:strVal val="visible"/>
                                      </p:to>
                                    </p:set>
                                    <p:animEffect transition="in" filter="blinds(horizontal)">
                                      <p:cBhvr>
                                        <p:cTn id="264" dur="500"/>
                                        <p:tgtEl>
                                          <p:spTgt spid="96"/>
                                        </p:tgtEl>
                                      </p:cBhvr>
                                    </p:animEffect>
                                  </p:childTnLst>
                                </p:cTn>
                              </p:par>
                              <p:par>
                                <p:cTn id="265" presetID="3" presetClass="entr" presetSubtype="10" fill="hold" nodeType="withEffect">
                                  <p:stCondLst>
                                    <p:cond delay="0"/>
                                  </p:stCondLst>
                                  <p:childTnLst>
                                    <p:set>
                                      <p:cBhvr>
                                        <p:cTn id="266" dur="1" fill="hold">
                                          <p:stCondLst>
                                            <p:cond delay="0"/>
                                          </p:stCondLst>
                                        </p:cTn>
                                        <p:tgtEl>
                                          <p:spTgt spid="95"/>
                                        </p:tgtEl>
                                        <p:attrNameLst>
                                          <p:attrName>style.visibility</p:attrName>
                                        </p:attrNameLst>
                                      </p:cBhvr>
                                      <p:to>
                                        <p:strVal val="visible"/>
                                      </p:to>
                                    </p:set>
                                    <p:animEffect transition="in" filter="blinds(horizontal)">
                                      <p:cBhvr>
                                        <p:cTn id="267" dur="500"/>
                                        <p:tgtEl>
                                          <p:spTgt spid="95"/>
                                        </p:tgtEl>
                                      </p:cBhvr>
                                    </p:animEffect>
                                  </p:childTnLst>
                                </p:cTn>
                              </p:par>
                              <p:par>
                                <p:cTn id="268" presetID="3" presetClass="entr" presetSubtype="10" fill="hold" grpId="0" nodeType="withEffect">
                                  <p:stCondLst>
                                    <p:cond delay="0"/>
                                  </p:stCondLst>
                                  <p:childTnLst>
                                    <p:set>
                                      <p:cBhvr>
                                        <p:cTn id="269" dur="1" fill="hold">
                                          <p:stCondLst>
                                            <p:cond delay="0"/>
                                          </p:stCondLst>
                                        </p:cTn>
                                        <p:tgtEl>
                                          <p:spTgt spid="103"/>
                                        </p:tgtEl>
                                        <p:attrNameLst>
                                          <p:attrName>style.visibility</p:attrName>
                                        </p:attrNameLst>
                                      </p:cBhvr>
                                      <p:to>
                                        <p:strVal val="visible"/>
                                      </p:to>
                                    </p:set>
                                    <p:animEffect transition="in" filter="blinds(horizontal)">
                                      <p:cBhvr>
                                        <p:cTn id="270" dur="500"/>
                                        <p:tgtEl>
                                          <p:spTgt spid="103"/>
                                        </p:tgtEl>
                                      </p:cBhvr>
                                    </p:animEffect>
                                  </p:childTnLst>
                                </p:cTn>
                              </p:par>
                              <p:par>
                                <p:cTn id="271" presetID="3" presetClass="entr" presetSubtype="10" fill="hold" grpId="0" nodeType="withEffect">
                                  <p:stCondLst>
                                    <p:cond delay="0"/>
                                  </p:stCondLst>
                                  <p:childTnLst>
                                    <p:set>
                                      <p:cBhvr>
                                        <p:cTn id="272" dur="1" fill="hold">
                                          <p:stCondLst>
                                            <p:cond delay="0"/>
                                          </p:stCondLst>
                                        </p:cTn>
                                        <p:tgtEl>
                                          <p:spTgt spid="92"/>
                                        </p:tgtEl>
                                        <p:attrNameLst>
                                          <p:attrName>style.visibility</p:attrName>
                                        </p:attrNameLst>
                                      </p:cBhvr>
                                      <p:to>
                                        <p:strVal val="visible"/>
                                      </p:to>
                                    </p:set>
                                    <p:animEffect transition="in" filter="blinds(horizontal)">
                                      <p:cBhvr>
                                        <p:cTn id="273" dur="500"/>
                                        <p:tgtEl>
                                          <p:spTgt spid="92"/>
                                        </p:tgtEl>
                                      </p:cBhvr>
                                    </p:animEffect>
                                  </p:childTnLst>
                                </p:cTn>
                              </p:par>
                              <p:par>
                                <p:cTn id="274" presetID="3" presetClass="entr" presetSubtype="10" fill="hold" grpId="0" nodeType="withEffect">
                                  <p:stCondLst>
                                    <p:cond delay="0"/>
                                  </p:stCondLst>
                                  <p:childTnLst>
                                    <p:set>
                                      <p:cBhvr>
                                        <p:cTn id="275" dur="1" fill="hold">
                                          <p:stCondLst>
                                            <p:cond delay="0"/>
                                          </p:stCondLst>
                                        </p:cTn>
                                        <p:tgtEl>
                                          <p:spTgt spid="118"/>
                                        </p:tgtEl>
                                        <p:attrNameLst>
                                          <p:attrName>style.visibility</p:attrName>
                                        </p:attrNameLst>
                                      </p:cBhvr>
                                      <p:to>
                                        <p:strVal val="visible"/>
                                      </p:to>
                                    </p:set>
                                    <p:animEffect transition="in" filter="blinds(horizontal)">
                                      <p:cBhvr>
                                        <p:cTn id="276" dur="500"/>
                                        <p:tgtEl>
                                          <p:spTgt spid="118"/>
                                        </p:tgtEl>
                                      </p:cBhvr>
                                    </p:animEffect>
                                  </p:childTnLst>
                                </p:cTn>
                              </p:par>
                            </p:childTnLst>
                          </p:cTn>
                        </p:par>
                      </p:childTnLst>
                    </p:cTn>
                  </p:par>
                  <p:par>
                    <p:cTn id="277" fill="hold">
                      <p:stCondLst>
                        <p:cond delay="indefinite"/>
                      </p:stCondLst>
                      <p:childTnLst>
                        <p:par>
                          <p:cTn id="278" fill="hold">
                            <p:stCondLst>
                              <p:cond delay="0"/>
                            </p:stCondLst>
                            <p:childTnLst>
                              <p:par>
                                <p:cTn id="279" presetID="3" presetClass="entr" presetSubtype="10" fill="hold" grpId="0" nodeType="clickEffect">
                                  <p:stCondLst>
                                    <p:cond delay="0"/>
                                  </p:stCondLst>
                                  <p:childTnLst>
                                    <p:set>
                                      <p:cBhvr>
                                        <p:cTn id="280" dur="1" fill="hold">
                                          <p:stCondLst>
                                            <p:cond delay="0"/>
                                          </p:stCondLst>
                                        </p:cTn>
                                        <p:tgtEl>
                                          <p:spTgt spid="105"/>
                                        </p:tgtEl>
                                        <p:attrNameLst>
                                          <p:attrName>style.visibility</p:attrName>
                                        </p:attrNameLst>
                                      </p:cBhvr>
                                      <p:to>
                                        <p:strVal val="visible"/>
                                      </p:to>
                                    </p:set>
                                    <p:animEffect transition="in" filter="blinds(horizontal)">
                                      <p:cBhvr>
                                        <p:cTn id="28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0" grpId="0" animBg="1"/>
      <p:bldP spid="126" grpId="0" animBg="1"/>
      <p:bldP spid="127" grpId="0" animBg="1"/>
      <p:bldP spid="125" grpId="0" animBg="1"/>
      <p:bldP spid="15" grpId="0" animBg="1"/>
      <p:bldP spid="17" grpId="0" animBg="1"/>
      <p:bldP spid="18" grpId="0" animBg="1"/>
      <p:bldP spid="26" grpId="0" animBg="1"/>
      <p:bldP spid="27" grpId="0" animBg="1"/>
      <p:bldP spid="29" grpId="0" animBg="1"/>
      <p:bldP spid="31" grpId="0"/>
      <p:bldP spid="33" grpId="0"/>
      <p:bldP spid="36" grpId="0" animBg="1"/>
      <p:bldP spid="57" grpId="0" animBg="1"/>
      <p:bldP spid="58" grpId="0" animBg="1"/>
      <p:bldP spid="60" grpId="0" animBg="1"/>
      <p:bldP spid="65" grpId="0" animBg="1"/>
      <p:bldP spid="67" grpId="0" animBg="1"/>
      <p:bldP spid="69" grpId="0"/>
      <p:bldP spid="72" grpId="0"/>
      <p:bldP spid="73" grpId="0" animBg="1"/>
      <p:bldP spid="76" grpId="0" animBg="1"/>
      <p:bldP spid="77" grpId="0" animBg="1"/>
      <p:bldP spid="78" grpId="0" animBg="1"/>
      <p:bldP spid="86" grpId="0" animBg="1"/>
      <p:bldP spid="87" grpId="0" animBg="1"/>
      <p:bldP spid="90" grpId="0" animBg="1"/>
      <p:bldP spid="91" grpId="0" animBg="1"/>
      <p:bldP spid="103" grpId="0" animBg="1"/>
      <p:bldP spid="104" grpId="0" animBg="1"/>
      <p:bldP spid="105" grpId="0" animBg="1"/>
      <p:bldP spid="92" grpId="0" animBg="1"/>
      <p:bldP spid="106" grpId="0"/>
      <p:bldP spid="108" grpId="0" animBg="1"/>
      <p:bldP spid="109" grpId="0"/>
      <p:bldP spid="110" grpId="0"/>
      <p:bldP spid="111" grpId="0"/>
      <p:bldP spid="112" grpId="0"/>
      <p:bldP spid="113" grpId="0"/>
      <p:bldP spid="114" grpId="0"/>
      <p:bldP spid="115" grpId="0"/>
      <p:bldP spid="116" grpId="0"/>
      <p:bldP spid="117" grpId="0"/>
      <p:bldP spid="118" grpId="0"/>
      <p:bldP spid="94" grpId="0" animBg="1"/>
      <p:bldP spid="3" grpId="0"/>
      <p:bldP spid="3" grpId="1"/>
      <p:bldP spid="107" grpId="0"/>
      <p:bldP spid="123" grpId="0"/>
      <p:bldP spid="124" grpId="0"/>
      <p:bldP spid="9" grpId="0" animBg="1"/>
      <p:bldP spid="128" grpId="0" animBg="1"/>
      <p:bldP spid="131" grpId="0" animBg="1"/>
      <p:bldP spid="133" grpId="0" animBg="1"/>
      <p:bldP spid="1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2" name="タイトル 1"/>
          <p:cNvSpPr>
            <a:spLocks noGrp="1"/>
          </p:cNvSpPr>
          <p:nvPr>
            <p:ph type="title"/>
          </p:nvPr>
        </p:nvSpPr>
        <p:spPr>
          <a:xfrm>
            <a:off x="105417" y="-78195"/>
            <a:ext cx="8345488" cy="731837"/>
          </a:xfrm>
        </p:spPr>
        <p:txBody>
          <a:bodyPr/>
          <a:lstStyle/>
          <a:p>
            <a:r>
              <a:rPr lang="ja-JP" altLang="en-US" sz="2800" dirty="0">
                <a:solidFill>
                  <a:schemeClr val="bg1"/>
                </a:solidFill>
                <a:latin typeface="MS PGothic" charset="-128"/>
                <a:ea typeface="MS PGothic" charset="-128"/>
                <a:cs typeface="MS PGothic" charset="-128"/>
              </a:rPr>
              <a:t>「ワーク」が変えられない現状の課題</a:t>
            </a:r>
            <a:endParaRPr kumimoji="1" lang="ja-JP" altLang="en-US" sz="2800" dirty="0">
              <a:solidFill>
                <a:schemeClr val="bg1"/>
              </a:solidFill>
              <a:latin typeface="MS PGothic" charset="-128"/>
              <a:ea typeface="MS PGothic" charset="-128"/>
              <a:cs typeface="MS PGothic" charset="-128"/>
            </a:endParaRPr>
          </a:p>
        </p:txBody>
      </p:sp>
      <p:sp>
        <p:nvSpPr>
          <p:cNvPr id="10" name="TextBox 2"/>
          <p:cNvSpPr txBox="1"/>
          <p:nvPr/>
        </p:nvSpPr>
        <p:spPr>
          <a:xfrm>
            <a:off x="808310" y="731837"/>
            <a:ext cx="7642595" cy="4708981"/>
          </a:xfrm>
          <a:prstGeom prst="rect">
            <a:avLst/>
          </a:prstGeom>
          <a:noFill/>
        </p:spPr>
        <p:txBody>
          <a:bodyPr wrap="square" rtlCol="0">
            <a:spAutoFit/>
          </a:bodyPr>
          <a:lstStyle/>
          <a:p>
            <a:pPr marL="342900" indent="-342900">
              <a:buFont typeface="Arial" charset="0"/>
              <a:buChar char="•"/>
            </a:pPr>
            <a:endParaRPr lang="en-US" altLang="ja-JP" sz="2000" dirty="0">
              <a:latin typeface="MS PGothic" charset="-128"/>
              <a:ea typeface="MS PGothic" charset="-128"/>
              <a:cs typeface="MS PGothic" charset="-128"/>
            </a:endParaRPr>
          </a:p>
          <a:p>
            <a:pPr marL="342900" indent="-342900">
              <a:buFont typeface="Arial" charset="0"/>
              <a:buChar char="•"/>
            </a:pPr>
            <a:r>
              <a:rPr lang="ja-JP" altLang="en-US" sz="2000" dirty="0">
                <a:latin typeface="MS PGothic" charset="-128"/>
                <a:ea typeface="MS PGothic" charset="-128"/>
                <a:cs typeface="MS PGothic" charset="-128"/>
              </a:rPr>
              <a:t>会議室に全員が集まらない</a:t>
            </a:r>
            <a:r>
              <a:rPr lang="ja-JP" altLang="en-US" sz="2000" dirty="0" smtClean="0">
                <a:latin typeface="MS PGothic" charset="-128"/>
                <a:ea typeface="MS PGothic" charset="-128"/>
                <a:cs typeface="MS PGothic" charset="-128"/>
              </a:rPr>
              <a:t>と意見交換ができない</a:t>
            </a:r>
            <a:r>
              <a:rPr lang="ja-JP" altLang="en-US" sz="2000" dirty="0">
                <a:latin typeface="MS PGothic" charset="-128"/>
                <a:ea typeface="MS PGothic" charset="-128"/>
                <a:cs typeface="MS PGothic" charset="-128"/>
              </a:rPr>
              <a:t>ので　　　　　　　　　　</a:t>
            </a:r>
            <a:r>
              <a:rPr lang="ja-JP" altLang="en-US" sz="2000" dirty="0" smtClean="0">
                <a:solidFill>
                  <a:srgbClr val="FF0000"/>
                </a:solidFill>
                <a:latin typeface="MS PGothic" charset="-128"/>
                <a:ea typeface="MS PGothic" charset="-128"/>
                <a:cs typeface="MS PGothic" charset="-128"/>
              </a:rPr>
              <a:t>会議の回数が増える</a:t>
            </a:r>
            <a:endParaRPr lang="en-US" altLang="ja-JP" sz="2000" dirty="0" smtClean="0">
              <a:solidFill>
                <a:srgbClr val="FF0000"/>
              </a:solidFill>
              <a:latin typeface="MS PGothic" charset="-128"/>
              <a:ea typeface="MS PGothic" charset="-128"/>
              <a:cs typeface="MS PGothic" charset="-128"/>
            </a:endParaRPr>
          </a:p>
          <a:p>
            <a:endParaRPr lang="en-US" altLang="ja-JP" sz="2000" dirty="0">
              <a:latin typeface="MS PGothic" charset="-128"/>
              <a:ea typeface="MS PGothic" charset="-128"/>
              <a:cs typeface="MS PGothic" charset="-128"/>
            </a:endParaRPr>
          </a:p>
          <a:p>
            <a:pPr marL="342900" indent="-342900">
              <a:buFont typeface="Arial" charset="0"/>
              <a:buChar char="•"/>
            </a:pPr>
            <a:r>
              <a:rPr lang="ja-JP" altLang="en-US" sz="2000" dirty="0">
                <a:latin typeface="MS PGothic" charset="-128"/>
                <a:ea typeface="MS PGothic" charset="-128"/>
                <a:cs typeface="MS PGothic" charset="-128"/>
              </a:rPr>
              <a:t>会</a:t>
            </a:r>
            <a:r>
              <a:rPr lang="ja-JP" altLang="en-US" sz="2000" dirty="0" smtClean="0">
                <a:latin typeface="MS PGothic" charset="-128"/>
                <a:ea typeface="MS PGothic" charset="-128"/>
                <a:cs typeface="MS PGothic" charset="-128"/>
              </a:rPr>
              <a:t>議室の設備がアナログのため会議開始まで</a:t>
            </a:r>
            <a:r>
              <a:rPr lang="ja-JP" altLang="en-US" sz="2000" dirty="0" smtClean="0">
                <a:solidFill>
                  <a:srgbClr val="FF0000"/>
                </a:solidFill>
                <a:latin typeface="MS PGothic" charset="-128"/>
                <a:ea typeface="MS PGothic" charset="-128"/>
                <a:cs typeface="MS PGothic" charset="-128"/>
              </a:rPr>
              <a:t>時間がかかり</a:t>
            </a:r>
            <a:r>
              <a:rPr lang="ja-JP" altLang="en-US" sz="2000" dirty="0" smtClean="0">
                <a:latin typeface="MS PGothic" charset="-128"/>
                <a:ea typeface="MS PGothic" charset="-128"/>
                <a:cs typeface="MS PGothic" charset="-128"/>
              </a:rPr>
              <a:t>、　　会議中の</a:t>
            </a:r>
            <a:r>
              <a:rPr lang="ja-JP" altLang="en-US" sz="2000" dirty="0" smtClean="0">
                <a:solidFill>
                  <a:srgbClr val="FF0000"/>
                </a:solidFill>
                <a:latin typeface="MS PGothic" charset="-128"/>
                <a:ea typeface="MS PGothic" charset="-128"/>
                <a:cs typeface="MS PGothic" charset="-128"/>
              </a:rPr>
              <a:t>情報の共有が困難</a:t>
            </a:r>
            <a:endParaRPr lang="en-US" altLang="ja-JP" sz="2000" dirty="0" smtClean="0">
              <a:solidFill>
                <a:srgbClr val="FF0000"/>
              </a:solidFill>
              <a:latin typeface="MS PGothic" charset="-128"/>
              <a:ea typeface="MS PGothic" charset="-128"/>
              <a:cs typeface="MS PGothic" charset="-128"/>
            </a:endParaRPr>
          </a:p>
          <a:p>
            <a:pPr marL="342900" indent="-342900">
              <a:buFont typeface="Arial" charset="0"/>
              <a:buChar char="•"/>
            </a:pPr>
            <a:endParaRPr lang="en-US" altLang="ja-JP" sz="2000" dirty="0">
              <a:latin typeface="MS PGothic" charset="-128"/>
              <a:ea typeface="MS PGothic" charset="-128"/>
              <a:cs typeface="MS PGothic" charset="-128"/>
            </a:endParaRPr>
          </a:p>
          <a:p>
            <a:pPr marL="342900" indent="-342900">
              <a:buFont typeface="Arial" charset="0"/>
              <a:buChar char="•"/>
            </a:pPr>
            <a:r>
              <a:rPr lang="ja-JP" altLang="en-US" sz="2000" dirty="0" smtClean="0">
                <a:solidFill>
                  <a:srgbClr val="FF0000"/>
                </a:solidFill>
                <a:latin typeface="MS PGothic" charset="-128"/>
                <a:ea typeface="MS PGothic" charset="-128"/>
                <a:cs typeface="MS PGothic" charset="-128"/>
              </a:rPr>
              <a:t>メールが唯一</a:t>
            </a:r>
            <a:r>
              <a:rPr lang="ja-JP" altLang="en-US" sz="2000" dirty="0" smtClean="0">
                <a:latin typeface="MS PGothic" charset="-128"/>
                <a:ea typeface="MS PGothic" charset="-128"/>
                <a:cs typeface="MS PGothic" charset="-128"/>
              </a:rPr>
              <a:t>の情報共有ツールになっている</a:t>
            </a:r>
            <a:endParaRPr lang="en-US" altLang="ja-JP" sz="2000" dirty="0" smtClean="0">
              <a:latin typeface="MS PGothic" charset="-128"/>
              <a:ea typeface="MS PGothic" charset="-128"/>
              <a:cs typeface="MS PGothic" charset="-128"/>
            </a:endParaRPr>
          </a:p>
          <a:p>
            <a:pPr marL="342900" indent="-342900">
              <a:buFont typeface="Arial" charset="0"/>
              <a:buChar char="•"/>
            </a:pPr>
            <a:endParaRPr lang="en-US" altLang="ja-JP" sz="2000" dirty="0">
              <a:latin typeface="MS PGothic" charset="-128"/>
              <a:ea typeface="MS PGothic" charset="-128"/>
              <a:cs typeface="MS PGothic" charset="-128"/>
            </a:endParaRPr>
          </a:p>
          <a:p>
            <a:pPr marL="342900" indent="-342900">
              <a:buFont typeface="Arial" charset="0"/>
              <a:buChar char="•"/>
            </a:pPr>
            <a:r>
              <a:rPr lang="ja-JP" altLang="en-US" sz="2000" dirty="0" smtClean="0">
                <a:latin typeface="MS PGothic" charset="-128"/>
                <a:ea typeface="MS PGothic" charset="-128"/>
                <a:cs typeface="MS PGothic" charset="-128"/>
              </a:rPr>
              <a:t>メール、電話</a:t>
            </a:r>
            <a:r>
              <a:rPr lang="ja-JP" altLang="en-US" sz="2000" dirty="0">
                <a:latin typeface="MS PGothic" charset="-128"/>
                <a:ea typeface="MS PGothic" charset="-128"/>
                <a:cs typeface="MS PGothic" charset="-128"/>
              </a:rPr>
              <a:t>、</a:t>
            </a:r>
            <a:r>
              <a:rPr lang="ja-JP" altLang="en-US" sz="2000" dirty="0" smtClean="0">
                <a:latin typeface="MS PGothic" charset="-128"/>
                <a:ea typeface="MS PGothic" charset="-128"/>
                <a:cs typeface="MS PGothic" charset="-128"/>
              </a:rPr>
              <a:t>メモ</a:t>
            </a:r>
            <a:r>
              <a:rPr lang="ja-JP" altLang="en-US" sz="2000" dirty="0">
                <a:latin typeface="MS PGothic" charset="-128"/>
                <a:ea typeface="MS PGothic" charset="-128"/>
                <a:cs typeface="MS PGothic" charset="-128"/>
              </a:rPr>
              <a:t>、</a:t>
            </a:r>
            <a:r>
              <a:rPr lang="ja-JP" altLang="en-US" sz="2000" dirty="0" smtClean="0">
                <a:latin typeface="MS PGothic" charset="-128"/>
                <a:ea typeface="MS PGothic" charset="-128"/>
                <a:cs typeface="MS PGothic" charset="-128"/>
              </a:rPr>
              <a:t>ホワイトボード</a:t>
            </a:r>
            <a:r>
              <a:rPr lang="ja-JP" altLang="en-US" sz="2000" dirty="0">
                <a:latin typeface="MS PGothic" charset="-128"/>
                <a:ea typeface="MS PGothic" charset="-128"/>
                <a:cs typeface="MS PGothic" charset="-128"/>
              </a:rPr>
              <a:t>など利用するツールが多過ぎて</a:t>
            </a:r>
            <a:r>
              <a:rPr lang="en-US" altLang="ja-JP" sz="2000" dirty="0">
                <a:latin typeface="MS PGothic" charset="-128"/>
                <a:ea typeface="MS PGothic" charset="-128"/>
                <a:cs typeface="MS PGothic" charset="-128"/>
              </a:rPr>
              <a:t>  </a:t>
            </a:r>
            <a:r>
              <a:rPr lang="ja-JP" altLang="en-US" sz="2000" dirty="0">
                <a:latin typeface="MS PGothic" charset="-128"/>
                <a:ea typeface="MS PGothic" charset="-128"/>
                <a:cs typeface="MS PGothic" charset="-128"/>
              </a:rPr>
              <a:t>ノウハウとして残したい</a:t>
            </a:r>
            <a:r>
              <a:rPr lang="ja-JP" altLang="en-US" sz="2000" dirty="0">
                <a:solidFill>
                  <a:srgbClr val="FF0000"/>
                </a:solidFill>
                <a:latin typeface="MS PGothic" charset="-128"/>
                <a:ea typeface="MS PGothic" charset="-128"/>
                <a:cs typeface="MS PGothic" charset="-128"/>
              </a:rPr>
              <a:t>情報が</a:t>
            </a:r>
            <a:r>
              <a:rPr lang="ja-JP" altLang="en-US" sz="2000" dirty="0" smtClean="0">
                <a:solidFill>
                  <a:srgbClr val="FF0000"/>
                </a:solidFill>
                <a:latin typeface="MS PGothic" charset="-128"/>
                <a:ea typeface="MS PGothic" charset="-128"/>
                <a:cs typeface="MS PGothic" charset="-128"/>
              </a:rPr>
              <a:t>分散。検索</a:t>
            </a:r>
            <a:r>
              <a:rPr lang="ja-JP" altLang="en-US" sz="2000" dirty="0">
                <a:solidFill>
                  <a:srgbClr val="FF0000"/>
                </a:solidFill>
                <a:latin typeface="MS PGothic" charset="-128"/>
                <a:ea typeface="MS PGothic" charset="-128"/>
                <a:cs typeface="MS PGothic" charset="-128"/>
              </a:rPr>
              <a:t>が</a:t>
            </a:r>
            <a:r>
              <a:rPr lang="ja-JP" altLang="en-US" sz="2000" dirty="0" smtClean="0">
                <a:solidFill>
                  <a:srgbClr val="FF0000"/>
                </a:solidFill>
                <a:latin typeface="MS PGothic" charset="-128"/>
                <a:ea typeface="MS PGothic" charset="-128"/>
                <a:cs typeface="MS PGothic" charset="-128"/>
              </a:rPr>
              <a:t>困難</a:t>
            </a:r>
            <a:endParaRPr lang="en-US" altLang="ja-JP" sz="2000" dirty="0" smtClean="0">
              <a:latin typeface="MS PGothic" charset="-128"/>
              <a:ea typeface="MS PGothic" charset="-128"/>
              <a:cs typeface="MS PGothic" charset="-128"/>
            </a:endParaRPr>
          </a:p>
          <a:p>
            <a:pPr marL="342900" indent="-342900">
              <a:buFont typeface="Arial" charset="0"/>
              <a:buChar char="•"/>
            </a:pPr>
            <a:endParaRPr lang="en-US" altLang="ja-JP" sz="2000" dirty="0">
              <a:latin typeface="MS PGothic" charset="-128"/>
              <a:ea typeface="MS PGothic" charset="-128"/>
              <a:cs typeface="MS PGothic" charset="-128"/>
            </a:endParaRPr>
          </a:p>
          <a:p>
            <a:pPr marL="342900" indent="-342900">
              <a:buFont typeface="Arial" charset="0"/>
              <a:buChar char="•"/>
            </a:pPr>
            <a:endParaRPr lang="en-US" altLang="ja-JP" sz="2000" dirty="0">
              <a:latin typeface="MS PGothic" charset="-128"/>
              <a:ea typeface="MS PGothic" charset="-128"/>
              <a:cs typeface="MS PGothic" charset="-128"/>
            </a:endParaRPr>
          </a:p>
          <a:p>
            <a:pPr marL="342900" indent="-342900">
              <a:buFont typeface="Arial" charset="0"/>
              <a:buChar char="•"/>
            </a:pPr>
            <a:endParaRPr lang="en-US" altLang="ja-JP" sz="2000" dirty="0">
              <a:latin typeface="MS PGothic" charset="-128"/>
              <a:ea typeface="MS PGothic" charset="-128"/>
              <a:cs typeface="MS PGothic" charset="-128"/>
            </a:endParaRPr>
          </a:p>
          <a:p>
            <a:pPr marL="342900" indent="-342900">
              <a:buFont typeface="Arial" charset="0"/>
              <a:buChar char="•"/>
            </a:pPr>
            <a:endParaRPr kumimoji="1" lang="ja-JP" altLang="en-US" sz="2000" dirty="0">
              <a:latin typeface="MS PGothic" charset="-128"/>
              <a:ea typeface="MS PGothic" charset="-128"/>
              <a:cs typeface="MS PGothic" charset="-128"/>
            </a:endParaRPr>
          </a:p>
        </p:txBody>
      </p:sp>
    </p:spTree>
    <p:extLst>
      <p:ext uri="{BB962C8B-B14F-4D97-AF65-F5344CB8AC3E}">
        <p14:creationId xmlns:p14="http://schemas.microsoft.com/office/powerpoint/2010/main" val="237675222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8977" y="658135"/>
            <a:ext cx="7598042" cy="2475287"/>
          </a:xfrm>
        </p:spPr>
        <p:txBody>
          <a:bodyPr/>
          <a:lstStyle/>
          <a:p>
            <a:r>
              <a:rPr lang="ja-JP" altLang="en-US" dirty="0" smtClean="0">
                <a:solidFill>
                  <a:schemeClr val="bg2"/>
                </a:solidFill>
                <a:latin typeface="MS PGothic" charset="-128"/>
                <a:ea typeface="MS PGothic" charset="-128"/>
                <a:cs typeface="MS PGothic" charset="-128"/>
              </a:rPr>
              <a:t>あなたが取り組む</a:t>
            </a:r>
            <a:r>
              <a:rPr lang="en-US" altLang="ja-JP" dirty="0" smtClean="0">
                <a:solidFill>
                  <a:schemeClr val="bg2"/>
                </a:solidFill>
                <a:latin typeface="MS PGothic" charset="-128"/>
                <a:ea typeface="MS PGothic" charset="-128"/>
                <a:cs typeface="MS PGothic" charset="-128"/>
              </a:rPr>
              <a:t/>
            </a:r>
            <a:br>
              <a:rPr lang="en-US" altLang="ja-JP" dirty="0" smtClean="0">
                <a:solidFill>
                  <a:schemeClr val="bg2"/>
                </a:solidFill>
                <a:latin typeface="MS PGothic" charset="-128"/>
                <a:ea typeface="MS PGothic" charset="-128"/>
                <a:cs typeface="MS PGothic" charset="-128"/>
              </a:rPr>
            </a:br>
            <a:r>
              <a:rPr lang="ja-JP" altLang="en-US" dirty="0" smtClean="0">
                <a:solidFill>
                  <a:schemeClr val="bg2"/>
                </a:solidFill>
                <a:latin typeface="MS PGothic" charset="-128"/>
                <a:ea typeface="MS PGothic" charset="-128"/>
                <a:cs typeface="MS PGothic" charset="-128"/>
              </a:rPr>
              <a:t>ワークスタイルの変革は？</a:t>
            </a:r>
            <a:endParaRPr lang="en-US" dirty="0">
              <a:solidFill>
                <a:schemeClr val="bg2"/>
              </a:solidFill>
              <a:latin typeface="MS PGothic" charset="-128"/>
              <a:ea typeface="MS PGothic" charset="-128"/>
              <a:cs typeface="MS PGothic" charset="-128"/>
            </a:endParaRPr>
          </a:p>
        </p:txBody>
      </p:sp>
    </p:spTree>
    <p:extLst>
      <p:ext uri="{BB962C8B-B14F-4D97-AF65-F5344CB8AC3E}">
        <p14:creationId xmlns:p14="http://schemas.microsoft.com/office/powerpoint/2010/main" val="76365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pic>
        <p:nvPicPr>
          <p:cNvPr id="58" name="図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4169" y="1745351"/>
            <a:ext cx="2415244" cy="1687029"/>
          </a:xfrm>
          <a:prstGeom prst="roundRect">
            <a:avLst>
              <a:gd name="adj" fmla="val 8594"/>
            </a:avLst>
          </a:prstGeom>
          <a:solidFill>
            <a:srgbClr val="FFFFFF">
              <a:shade val="85000"/>
            </a:srgbClr>
          </a:solidFill>
          <a:ln>
            <a:noFill/>
          </a:ln>
          <a:effectLst/>
        </p:spPr>
      </p:pic>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4949" y="1743614"/>
            <a:ext cx="2408969" cy="1690504"/>
          </a:xfrm>
          <a:prstGeom prst="roundRect">
            <a:avLst>
              <a:gd name="adj" fmla="val 8594"/>
            </a:avLst>
          </a:prstGeom>
          <a:solidFill>
            <a:srgbClr val="FFFFFF">
              <a:shade val="85000"/>
            </a:srgbClr>
          </a:solidFill>
          <a:ln>
            <a:noFill/>
          </a:ln>
          <a:effectLst/>
        </p:spPr>
      </p:pic>
      <p:pic>
        <p:nvPicPr>
          <p:cNvPr id="6" name="図 5"/>
          <p:cNvPicPr>
            <a:picLocks noChangeAspect="1"/>
          </p:cNvPicPr>
          <p:nvPr/>
        </p:nvPicPr>
        <p:blipFill>
          <a:blip r:embed="rId5"/>
          <a:stretch>
            <a:fillRect/>
          </a:stretch>
        </p:blipFill>
        <p:spPr>
          <a:xfrm>
            <a:off x="552549" y="1742216"/>
            <a:ext cx="2418130" cy="1693300"/>
          </a:xfrm>
          <a:prstGeom prst="roundRect">
            <a:avLst>
              <a:gd name="adj" fmla="val 8594"/>
            </a:avLst>
          </a:prstGeom>
          <a:solidFill>
            <a:srgbClr val="FFFFFF">
              <a:shade val="85000"/>
            </a:srgbClr>
          </a:solidFill>
          <a:ln>
            <a:noFill/>
          </a:ln>
          <a:effectLst/>
        </p:spPr>
      </p:pic>
      <p:sp>
        <p:nvSpPr>
          <p:cNvPr id="57" name="Textfeld 9"/>
          <p:cNvSpPr txBox="1"/>
          <p:nvPr/>
        </p:nvSpPr>
        <p:spPr>
          <a:xfrm>
            <a:off x="3390509" y="1298695"/>
            <a:ext cx="2418904" cy="461665"/>
          </a:xfrm>
          <a:prstGeom prst="rect">
            <a:avLst/>
          </a:prstGeom>
          <a:noFill/>
        </p:spPr>
        <p:txBody>
          <a:bodyPr wrap="square" rtlCol="0">
            <a:spAutoFit/>
          </a:bodyPr>
          <a:lstStyle/>
          <a:p>
            <a:pPr algn="ctr"/>
            <a:r>
              <a:rPr lang="ja-JP" altLang="en-US" sz="2400" dirty="0">
                <a:solidFill>
                  <a:srgbClr val="0070C0"/>
                </a:solidFill>
                <a:latin typeface="MS PGothic" charset="-128"/>
                <a:ea typeface="MS PGothic" charset="-128"/>
                <a:cs typeface="MS PGothic" charset="-128"/>
              </a:rPr>
              <a:t>会議中</a:t>
            </a:r>
            <a:endParaRPr lang="en-US" sz="2400" dirty="0">
              <a:solidFill>
                <a:srgbClr val="0070C0"/>
              </a:solidFill>
              <a:latin typeface="MS PGothic" charset="-128"/>
              <a:ea typeface="MS PGothic" charset="-128"/>
              <a:cs typeface="MS PGothic" charset="-128"/>
            </a:endParaRPr>
          </a:p>
        </p:txBody>
      </p:sp>
      <p:sp>
        <p:nvSpPr>
          <p:cNvPr id="59" name="Textfeld 14"/>
          <p:cNvSpPr txBox="1">
            <a:spLocks/>
          </p:cNvSpPr>
          <p:nvPr/>
        </p:nvSpPr>
        <p:spPr>
          <a:xfrm>
            <a:off x="6244949" y="1298695"/>
            <a:ext cx="2408969" cy="461665"/>
          </a:xfrm>
          <a:prstGeom prst="rect">
            <a:avLst/>
          </a:prstGeom>
          <a:noFill/>
        </p:spPr>
        <p:txBody>
          <a:bodyPr wrap="square" rtlCol="0">
            <a:spAutoFit/>
          </a:bodyPr>
          <a:lstStyle/>
          <a:p>
            <a:pPr algn="ctr"/>
            <a:r>
              <a:rPr lang="ja-JP" altLang="en-US" sz="2400" dirty="0">
                <a:solidFill>
                  <a:srgbClr val="0070C0"/>
                </a:solidFill>
                <a:latin typeface="MS PGothic" charset="-128"/>
                <a:ea typeface="MS PGothic" charset="-128"/>
                <a:cs typeface="MS PGothic" charset="-128"/>
              </a:rPr>
              <a:t>会議後</a:t>
            </a:r>
            <a:endParaRPr lang="en-US" sz="2400" baseline="30000" dirty="0">
              <a:solidFill>
                <a:srgbClr val="0070C0"/>
              </a:solidFill>
              <a:latin typeface="MS PGothic" charset="-128"/>
              <a:ea typeface="MS PGothic" charset="-128"/>
              <a:cs typeface="MS PGothic" charset="-128"/>
            </a:endParaRPr>
          </a:p>
        </p:txBody>
      </p:sp>
      <p:sp>
        <p:nvSpPr>
          <p:cNvPr id="60" name="Textfeld 11"/>
          <p:cNvSpPr txBox="1">
            <a:spLocks/>
          </p:cNvSpPr>
          <p:nvPr/>
        </p:nvSpPr>
        <p:spPr>
          <a:xfrm>
            <a:off x="533400" y="1298695"/>
            <a:ext cx="2437279" cy="461665"/>
          </a:xfrm>
          <a:prstGeom prst="rect">
            <a:avLst/>
          </a:prstGeom>
          <a:noFill/>
        </p:spPr>
        <p:txBody>
          <a:bodyPr wrap="square" rtlCol="0">
            <a:spAutoFit/>
          </a:bodyPr>
          <a:lstStyle/>
          <a:p>
            <a:pPr algn="ctr"/>
            <a:r>
              <a:rPr lang="ja-JP" altLang="en-US" sz="2400" dirty="0">
                <a:solidFill>
                  <a:srgbClr val="0070C0"/>
                </a:solidFill>
                <a:latin typeface="MS PGothic" charset="-128"/>
                <a:ea typeface="MS PGothic" charset="-128"/>
                <a:cs typeface="MS PGothic" charset="-128"/>
              </a:rPr>
              <a:t>会議前</a:t>
            </a:r>
            <a:endParaRPr lang="en-US" sz="2400" dirty="0">
              <a:solidFill>
                <a:srgbClr val="0070C0"/>
              </a:solidFill>
              <a:latin typeface="MS PGothic" charset="-128"/>
              <a:ea typeface="MS PGothic" charset="-128"/>
              <a:cs typeface="MS PGothic" charset="-128"/>
            </a:endParaRPr>
          </a:p>
        </p:txBody>
      </p:sp>
      <p:sp>
        <p:nvSpPr>
          <p:cNvPr id="61" name="Textfeld 9"/>
          <p:cNvSpPr txBox="1"/>
          <p:nvPr/>
        </p:nvSpPr>
        <p:spPr>
          <a:xfrm>
            <a:off x="3390509" y="3557399"/>
            <a:ext cx="2418904" cy="461665"/>
          </a:xfrm>
          <a:prstGeom prst="rect">
            <a:avLst/>
          </a:prstGeom>
          <a:noFill/>
        </p:spPr>
        <p:txBody>
          <a:bodyPr wrap="square" rtlCol="0">
            <a:spAutoFit/>
          </a:bodyPr>
          <a:lstStyle/>
          <a:p>
            <a:pPr algn="ctr"/>
            <a:r>
              <a:rPr lang="ja-JP" altLang="en-US" sz="2400" dirty="0" smtClean="0">
                <a:solidFill>
                  <a:srgbClr val="FF0000"/>
                </a:solidFill>
                <a:latin typeface="MS PGothic" charset="-128"/>
                <a:ea typeface="MS PGothic" charset="-128"/>
                <a:cs typeface="MS PGothic" charset="-128"/>
              </a:rPr>
              <a:t>アナログ中心</a:t>
            </a:r>
            <a:endParaRPr lang="en-US" sz="2400" dirty="0">
              <a:solidFill>
                <a:srgbClr val="FF0000"/>
              </a:solidFill>
              <a:latin typeface="MS PGothic" charset="-128"/>
              <a:ea typeface="MS PGothic" charset="-128"/>
              <a:cs typeface="MS PGothic" charset="-128"/>
            </a:endParaRPr>
          </a:p>
        </p:txBody>
      </p:sp>
      <p:sp>
        <p:nvSpPr>
          <p:cNvPr id="62" name="Textfeld 14"/>
          <p:cNvSpPr txBox="1">
            <a:spLocks/>
          </p:cNvSpPr>
          <p:nvPr/>
        </p:nvSpPr>
        <p:spPr>
          <a:xfrm>
            <a:off x="6244949" y="3557399"/>
            <a:ext cx="2408969" cy="400110"/>
          </a:xfrm>
          <a:prstGeom prst="rect">
            <a:avLst/>
          </a:prstGeom>
          <a:noFill/>
        </p:spPr>
        <p:txBody>
          <a:bodyPr wrap="square" rtlCol="0">
            <a:spAutoFit/>
          </a:bodyPr>
          <a:lstStyle/>
          <a:p>
            <a:pPr algn="ctr"/>
            <a:r>
              <a:rPr lang="ja-JP" altLang="en-US" sz="2000" dirty="0" smtClean="0">
                <a:latin typeface="MS PGothic" charset="-128"/>
                <a:ea typeface="MS PGothic" charset="-128"/>
                <a:cs typeface="MS PGothic" charset="-128"/>
              </a:rPr>
              <a:t>メール中心</a:t>
            </a:r>
            <a:endParaRPr lang="en-US" altLang="ja-JP" sz="2000" dirty="0">
              <a:latin typeface="MS PGothic" charset="-128"/>
              <a:ea typeface="MS PGothic" charset="-128"/>
              <a:cs typeface="MS PGothic" charset="-128"/>
            </a:endParaRPr>
          </a:p>
        </p:txBody>
      </p:sp>
      <p:sp>
        <p:nvSpPr>
          <p:cNvPr id="63" name="Textfeld 11"/>
          <p:cNvSpPr txBox="1">
            <a:spLocks/>
          </p:cNvSpPr>
          <p:nvPr/>
        </p:nvSpPr>
        <p:spPr>
          <a:xfrm>
            <a:off x="533400" y="3557399"/>
            <a:ext cx="2437279" cy="400110"/>
          </a:xfrm>
          <a:prstGeom prst="rect">
            <a:avLst/>
          </a:prstGeom>
          <a:noFill/>
        </p:spPr>
        <p:txBody>
          <a:bodyPr wrap="square" rtlCol="0">
            <a:spAutoFit/>
          </a:bodyPr>
          <a:lstStyle/>
          <a:p>
            <a:pPr algn="ctr"/>
            <a:r>
              <a:rPr lang="ja-JP" altLang="en-US" sz="2000" dirty="0" smtClean="0">
                <a:latin typeface="MS PGothic" charset="-128"/>
                <a:ea typeface="MS PGothic" charset="-128"/>
                <a:cs typeface="MS PGothic" charset="-128"/>
              </a:rPr>
              <a:t>メール中心</a:t>
            </a:r>
            <a:endParaRPr lang="en-US" sz="2000" dirty="0">
              <a:latin typeface="MS PGothic" charset="-128"/>
              <a:ea typeface="MS PGothic" charset="-128"/>
              <a:cs typeface="MS PGothic" charset="-128"/>
            </a:endParaRPr>
          </a:p>
        </p:txBody>
      </p:sp>
      <p:sp>
        <p:nvSpPr>
          <p:cNvPr id="2" name="タイトル 1"/>
          <p:cNvSpPr>
            <a:spLocks noGrp="1"/>
          </p:cNvSpPr>
          <p:nvPr>
            <p:ph type="title"/>
          </p:nvPr>
        </p:nvSpPr>
        <p:spPr>
          <a:xfrm>
            <a:off x="105417" y="-78195"/>
            <a:ext cx="8345488" cy="731837"/>
          </a:xfrm>
        </p:spPr>
        <p:txBody>
          <a:bodyPr/>
          <a:lstStyle/>
          <a:p>
            <a:r>
              <a:rPr lang="ja-JP" altLang="en-US" sz="2800" dirty="0">
                <a:solidFill>
                  <a:schemeClr val="bg1"/>
                </a:solidFill>
                <a:latin typeface="MS PGothic" charset="-128"/>
                <a:ea typeface="MS PGothic" charset="-128"/>
                <a:cs typeface="MS PGothic" charset="-128"/>
              </a:rPr>
              <a:t>「ワーク」が変えられない現状の課題</a:t>
            </a:r>
            <a:endParaRPr kumimoji="1" lang="ja-JP" altLang="en-US" sz="2800" dirty="0">
              <a:solidFill>
                <a:schemeClr val="bg1"/>
              </a:solidFill>
              <a:latin typeface="MS PGothic" charset="-128"/>
              <a:ea typeface="MS PGothic" charset="-128"/>
              <a:cs typeface="MS PGothic" charset="-128"/>
            </a:endParaRPr>
          </a:p>
        </p:txBody>
      </p:sp>
      <p:pic>
        <p:nvPicPr>
          <p:cNvPr id="18" name="図 17"/>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5400000">
            <a:off x="1347532" y="2378684"/>
            <a:ext cx="3580755" cy="953116"/>
          </a:xfrm>
          <a:prstGeom prst="rect">
            <a:avLst/>
          </a:prstGeom>
        </p:spPr>
      </p:pic>
      <p:pic>
        <p:nvPicPr>
          <p:cNvPr id="19" name="図 18"/>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rot="16200000" flipH="1">
            <a:off x="4295116" y="2378686"/>
            <a:ext cx="3580755" cy="953116"/>
          </a:xfrm>
          <a:prstGeom prst="rect">
            <a:avLst/>
          </a:prstGeom>
        </p:spPr>
      </p:pic>
    </p:spTree>
    <p:extLst>
      <p:ext uri="{BB962C8B-B14F-4D97-AF65-F5344CB8AC3E}">
        <p14:creationId xmlns:p14="http://schemas.microsoft.com/office/powerpoint/2010/main" val="9557181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50000">
                                      <p:stCondLst>
                                        <p:cond delay="250"/>
                                      </p:stCondLst>
                                      <p:childTnLst>
                                        <p:set>
                                          <p:cBhvr>
                                            <p:cTn id="14" dur="1" fill="hold">
                                              <p:stCondLst>
                                                <p:cond delay="0"/>
                                              </p:stCondLst>
                                            </p:cTn>
                                            <p:tgtEl>
                                              <p:spTgt spid="63"/>
                                            </p:tgtEl>
                                            <p:attrNameLst>
                                              <p:attrName>style.visibility</p:attrName>
                                            </p:attrNameLst>
                                          </p:cBhvr>
                                          <p:to>
                                            <p:strVal val="visible"/>
                                          </p:to>
                                        </p:set>
                                        <p:anim calcmode="lin" valueType="num" p14:bounceEnd="50000">
                                          <p:cBhvr additive="base">
                                            <p:cTn id="15" dur="500" fill="hold"/>
                                            <p:tgtEl>
                                              <p:spTgt spid="6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3"/>
                                            </p:tgtEl>
                                            <p:attrNameLst>
                                              <p:attrName>ppt_y</p:attrName>
                                            </p:attrNameLst>
                                          </p:cBhvr>
                                          <p:tavLst>
                                            <p:tav tm="0">
                                              <p:val>
                                                <p:strVal val="1+#ppt_h/2"/>
                                              </p:val>
                                            </p:tav>
                                            <p:tav tm="100000">
                                              <p:val>
                                                <p:strVal val="#ppt_y"/>
                                              </p:val>
                                            </p:tav>
                                          </p:tavLst>
                                        </p:anim>
                                      </p:childTnLst>
                                    </p:cTn>
                                  </p:par>
                                </p:childTnLst>
                              </p:cTn>
                            </p:par>
                            <p:par>
                              <p:cTn id="17" fill="hold">
                                <p:stCondLst>
                                  <p:cond delay="750"/>
                                </p:stCondLst>
                                <p:childTnLst>
                                  <p:par>
                                    <p:cTn id="18" presetID="2" presetClass="entr" presetSubtype="4" decel="100000" fill="hold" nodeType="afterEffect">
                                      <p:stCondLst>
                                        <p:cond delay="50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ppt_x"/>
                                              </p:val>
                                            </p:tav>
                                            <p:tav tm="100000">
                                              <p:val>
                                                <p:strVal val="#ppt_x"/>
                                              </p:val>
                                            </p:tav>
                                          </p:tavLst>
                                        </p:anim>
                                        <p:anim calcmode="lin" valueType="num">
                                          <p:cBhvr additive="base">
                                            <p:cTn id="21" dur="500" fill="hold"/>
                                            <p:tgtEl>
                                              <p:spTgt spid="58"/>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5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500" fill="hold"/>
                                            <p:tgtEl>
                                              <p:spTgt spid="57"/>
                                            </p:tgtEl>
                                            <p:attrNameLst>
                                              <p:attrName>ppt_x</p:attrName>
                                            </p:attrNameLst>
                                          </p:cBhvr>
                                          <p:tavLst>
                                            <p:tav tm="0">
                                              <p:val>
                                                <p:strVal val="#ppt_x"/>
                                              </p:val>
                                            </p:tav>
                                            <p:tav tm="100000">
                                              <p:val>
                                                <p:strVal val="#ppt_x"/>
                                              </p:val>
                                            </p:tav>
                                          </p:tavLst>
                                        </p:anim>
                                        <p:anim calcmode="lin" valueType="num">
                                          <p:cBhvr additive="base">
                                            <p:cTn id="25" dur="500" fill="hold"/>
                                            <p:tgtEl>
                                              <p:spTgt spid="57"/>
                                            </p:tgtEl>
                                            <p:attrNameLst>
                                              <p:attrName>ppt_y</p:attrName>
                                            </p:attrNameLst>
                                          </p:cBhvr>
                                          <p:tavLst>
                                            <p:tav tm="0">
                                              <p:val>
                                                <p:strVal val="1+#ppt_h/2"/>
                                              </p:val>
                                            </p:tav>
                                            <p:tav tm="100000">
                                              <p:val>
                                                <p:strVal val="#ppt_y"/>
                                              </p:val>
                                            </p:tav>
                                          </p:tavLst>
                                        </p:anim>
                                      </p:childTnLst>
                                    </p:cTn>
                                  </p:par>
                                </p:childTnLst>
                              </p:cTn>
                            </p:par>
                            <p:par>
                              <p:cTn id="26" fill="hold">
                                <p:stCondLst>
                                  <p:cond delay="1750"/>
                                </p:stCondLst>
                                <p:childTnLst>
                                  <p:par>
                                    <p:cTn id="27" presetID="2" presetClass="entr" presetSubtype="4" decel="100000" fill="hold" nodeType="afterEffect">
                                      <p:stCondLst>
                                        <p:cond delay="5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ppt_x"/>
                                              </p:val>
                                            </p:tav>
                                            <p:tav tm="100000">
                                              <p:val>
                                                <p:strVal val="#ppt_x"/>
                                              </p:val>
                                            </p:tav>
                                          </p:tavLst>
                                        </p:anim>
                                        <p:anim calcmode="lin" valueType="num">
                                          <p:cBhvr additive="base">
                                            <p:cTn id="34" dur="500" fill="hold"/>
                                            <p:tgtEl>
                                              <p:spTgt spid="5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50000">
                                      <p:stCondLst>
                                        <p:cond delay="500"/>
                                      </p:stCondLst>
                                      <p:childTnLst>
                                        <p:set>
                                          <p:cBhvr>
                                            <p:cTn id="36" dur="1" fill="hold">
                                              <p:stCondLst>
                                                <p:cond delay="0"/>
                                              </p:stCondLst>
                                            </p:cTn>
                                            <p:tgtEl>
                                              <p:spTgt spid="62"/>
                                            </p:tgtEl>
                                            <p:attrNameLst>
                                              <p:attrName>style.visibility</p:attrName>
                                            </p:attrNameLst>
                                          </p:cBhvr>
                                          <p:to>
                                            <p:strVal val="visible"/>
                                          </p:to>
                                        </p:set>
                                        <p:anim calcmode="lin" valueType="num" p14:bounceEnd="50000">
                                          <p:cBhvr additive="base">
                                            <p:cTn id="37" dur="500" fill="hold"/>
                                            <p:tgtEl>
                                              <p:spTgt spid="62"/>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14:presetBounceEnd="50000">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14:bounceEnd="50000">
                                          <p:cBhvr additive="base">
                                            <p:cTn id="43" dur="2000" fill="hold"/>
                                            <p:tgtEl>
                                              <p:spTgt spid="61"/>
                                            </p:tgtEl>
                                            <p:attrNameLst>
                                              <p:attrName>ppt_x</p:attrName>
                                            </p:attrNameLst>
                                          </p:cBhvr>
                                          <p:tavLst>
                                            <p:tav tm="0">
                                              <p:val>
                                                <p:strVal val="#ppt_x"/>
                                              </p:val>
                                            </p:tav>
                                            <p:tav tm="100000">
                                              <p:val>
                                                <p:strVal val="#ppt_x"/>
                                              </p:val>
                                            </p:tav>
                                          </p:tavLst>
                                        </p:anim>
                                        <p:anim calcmode="lin" valueType="num" p14:bounceEnd="50000">
                                          <p:cBhvr additive="base">
                                            <p:cTn id="44" dur="20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75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1" grpId="0"/>
          <p:bldP spid="62"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ppt_x"/>
                                              </p:val>
                                            </p:tav>
                                            <p:tav tm="100000">
                                              <p:val>
                                                <p:strVal val="#ppt_x"/>
                                              </p:val>
                                            </p:tav>
                                          </p:tavLst>
                                        </p:anim>
                                        <p:anim calcmode="lin" valueType="num">
                                          <p:cBhvr additive="base">
                                            <p:cTn id="16" dur="500" fill="hold"/>
                                            <p:tgtEl>
                                              <p:spTgt spid="63"/>
                                            </p:tgtEl>
                                            <p:attrNameLst>
                                              <p:attrName>ppt_y</p:attrName>
                                            </p:attrNameLst>
                                          </p:cBhvr>
                                          <p:tavLst>
                                            <p:tav tm="0">
                                              <p:val>
                                                <p:strVal val="1+#ppt_h/2"/>
                                              </p:val>
                                            </p:tav>
                                            <p:tav tm="100000">
                                              <p:val>
                                                <p:strVal val="#ppt_y"/>
                                              </p:val>
                                            </p:tav>
                                          </p:tavLst>
                                        </p:anim>
                                      </p:childTnLst>
                                    </p:cTn>
                                  </p:par>
                                </p:childTnLst>
                              </p:cTn>
                            </p:par>
                            <p:par>
                              <p:cTn id="17" fill="hold">
                                <p:stCondLst>
                                  <p:cond delay="750"/>
                                </p:stCondLst>
                                <p:childTnLst>
                                  <p:par>
                                    <p:cTn id="18" presetID="2" presetClass="entr" presetSubtype="4" decel="100000" fill="hold" nodeType="afterEffect">
                                      <p:stCondLst>
                                        <p:cond delay="50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ppt_x"/>
                                              </p:val>
                                            </p:tav>
                                            <p:tav tm="100000">
                                              <p:val>
                                                <p:strVal val="#ppt_x"/>
                                              </p:val>
                                            </p:tav>
                                          </p:tavLst>
                                        </p:anim>
                                        <p:anim calcmode="lin" valueType="num">
                                          <p:cBhvr additive="base">
                                            <p:cTn id="21" dur="500" fill="hold"/>
                                            <p:tgtEl>
                                              <p:spTgt spid="58"/>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25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500" fill="hold"/>
                                            <p:tgtEl>
                                              <p:spTgt spid="57"/>
                                            </p:tgtEl>
                                            <p:attrNameLst>
                                              <p:attrName>ppt_x</p:attrName>
                                            </p:attrNameLst>
                                          </p:cBhvr>
                                          <p:tavLst>
                                            <p:tav tm="0">
                                              <p:val>
                                                <p:strVal val="#ppt_x"/>
                                              </p:val>
                                            </p:tav>
                                            <p:tav tm="100000">
                                              <p:val>
                                                <p:strVal val="#ppt_x"/>
                                              </p:val>
                                            </p:tav>
                                          </p:tavLst>
                                        </p:anim>
                                        <p:anim calcmode="lin" valueType="num">
                                          <p:cBhvr additive="base">
                                            <p:cTn id="25" dur="500" fill="hold"/>
                                            <p:tgtEl>
                                              <p:spTgt spid="57"/>
                                            </p:tgtEl>
                                            <p:attrNameLst>
                                              <p:attrName>ppt_y</p:attrName>
                                            </p:attrNameLst>
                                          </p:cBhvr>
                                          <p:tavLst>
                                            <p:tav tm="0">
                                              <p:val>
                                                <p:strVal val="1+#ppt_h/2"/>
                                              </p:val>
                                            </p:tav>
                                            <p:tav tm="100000">
                                              <p:val>
                                                <p:strVal val="#ppt_y"/>
                                              </p:val>
                                            </p:tav>
                                          </p:tavLst>
                                        </p:anim>
                                      </p:childTnLst>
                                    </p:cTn>
                                  </p:par>
                                </p:childTnLst>
                              </p:cTn>
                            </p:par>
                            <p:par>
                              <p:cTn id="26" fill="hold">
                                <p:stCondLst>
                                  <p:cond delay="1750"/>
                                </p:stCondLst>
                                <p:childTnLst>
                                  <p:par>
                                    <p:cTn id="27" presetID="2" presetClass="entr" presetSubtype="4" decel="100000" fill="hold" nodeType="afterEffect">
                                      <p:stCondLst>
                                        <p:cond delay="5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25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fill="hold"/>
                                            <p:tgtEl>
                                              <p:spTgt spid="59"/>
                                            </p:tgtEl>
                                            <p:attrNameLst>
                                              <p:attrName>ppt_x</p:attrName>
                                            </p:attrNameLst>
                                          </p:cBhvr>
                                          <p:tavLst>
                                            <p:tav tm="0">
                                              <p:val>
                                                <p:strVal val="#ppt_x"/>
                                              </p:val>
                                            </p:tav>
                                            <p:tav tm="100000">
                                              <p:val>
                                                <p:strVal val="#ppt_x"/>
                                              </p:val>
                                            </p:tav>
                                          </p:tavLst>
                                        </p:anim>
                                        <p:anim calcmode="lin" valueType="num">
                                          <p:cBhvr additive="base">
                                            <p:cTn id="34" dur="500" fill="hold"/>
                                            <p:tgtEl>
                                              <p:spTgt spid="5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50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2000" fill="hold"/>
                                            <p:tgtEl>
                                              <p:spTgt spid="61"/>
                                            </p:tgtEl>
                                            <p:attrNameLst>
                                              <p:attrName>ppt_x</p:attrName>
                                            </p:attrNameLst>
                                          </p:cBhvr>
                                          <p:tavLst>
                                            <p:tav tm="0">
                                              <p:val>
                                                <p:strVal val="#ppt_x"/>
                                              </p:val>
                                            </p:tav>
                                            <p:tav tm="100000">
                                              <p:val>
                                                <p:strVal val="#ppt_x"/>
                                              </p:val>
                                            </p:tav>
                                          </p:tavLst>
                                        </p:anim>
                                        <p:anim calcmode="lin" valueType="num">
                                          <p:cBhvr additive="base">
                                            <p:cTn id="44" dur="20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75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1" grpId="0"/>
          <p:bldP spid="62" grpId="0"/>
          <p:bldP spid="6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cstate="screen">
            <a:extLst>
              <a:ext uri="{BEBA8EAE-BF5A-486C-A8C5-ECC9F3942E4B}">
                <a14:imgProps xmlns:a14="http://schemas.microsoft.com/office/drawing/2010/main">
                  <a14:imgLayer r:embed="rId4">
                    <a14:imgEffect>
                      <a14:artisticTexturizer scaling="64"/>
                    </a14:imgEffect>
                    <a14:imgEffect>
                      <a14:saturation sat="200000"/>
                    </a14:imgEffect>
                  </a14:imgLayer>
                </a14:imgProps>
              </a:ext>
              <a:ext uri="{28A0092B-C50C-407E-A947-70E740481C1C}">
                <a14:useLocalDpi xmlns:a14="http://schemas.microsoft.com/office/drawing/2010/main"/>
              </a:ext>
            </a:extLst>
          </a:blip>
          <a:stretch>
            <a:fillRect/>
          </a:stretch>
        </p:blipFill>
        <p:spPr>
          <a:xfrm>
            <a:off x="17804" y="738381"/>
            <a:ext cx="9152475" cy="4176074"/>
          </a:xfrm>
          <a:prstGeom prst="rect">
            <a:avLst/>
          </a:prstGeom>
        </p:spPr>
      </p:pic>
      <p:sp>
        <p:nvSpPr>
          <p:cNvPr id="5" name="Rounded Rectangle 4"/>
          <p:cNvSpPr/>
          <p:nvPr/>
        </p:nvSpPr>
        <p:spPr>
          <a:xfrm>
            <a:off x="934789" y="1837371"/>
            <a:ext cx="7104925" cy="1007901"/>
          </a:xfrm>
          <a:prstGeom prst="roundRect">
            <a:avLst>
              <a:gd name="adj" fmla="val 50000"/>
            </a:avLst>
          </a:prstGeom>
          <a:solidFill>
            <a:srgbClr val="FFFFFF"/>
          </a:solidFill>
        </p:spPr>
        <p:txBody>
          <a:bodyPr wrap="square" lIns="91438" tIns="45719" rIns="91438" bIns="45719" spcCol="0" rtlCol="0" anchor="ctr">
            <a:noAutofit/>
          </a:bodyPr>
          <a:lstStyle/>
          <a:p>
            <a:pPr algn="ctr"/>
            <a:r>
              <a:rPr lang="en-US" sz="2400" dirty="0"/>
              <a:t>Teamwork at its best</a:t>
            </a:r>
          </a:p>
        </p:txBody>
      </p:sp>
      <p:sp>
        <p:nvSpPr>
          <p:cNvPr id="17" name="Rounded Rectangle 16"/>
          <p:cNvSpPr/>
          <p:nvPr/>
        </p:nvSpPr>
        <p:spPr>
          <a:xfrm>
            <a:off x="4436242" y="1557897"/>
            <a:ext cx="4415355" cy="1651416"/>
          </a:xfrm>
          <a:prstGeom prst="roundRect">
            <a:avLst/>
          </a:prstGeom>
          <a:solidFill>
            <a:schemeClr val="accent2"/>
          </a:solidFill>
        </p:spPr>
        <p:style>
          <a:lnRef idx="1">
            <a:schemeClr val="accent4"/>
          </a:lnRef>
          <a:fillRef idx="3">
            <a:schemeClr val="accent4"/>
          </a:fillRef>
          <a:effectRef idx="2">
            <a:schemeClr val="accent4"/>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14" name="Rounded Rectangle 13"/>
          <p:cNvSpPr/>
          <p:nvPr/>
        </p:nvSpPr>
        <p:spPr>
          <a:xfrm>
            <a:off x="289119" y="1515612"/>
            <a:ext cx="3994118" cy="1651416"/>
          </a:xfrm>
          <a:prstGeom prst="round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30" name="TextBox 29"/>
          <p:cNvSpPr txBox="1"/>
          <p:nvPr/>
        </p:nvSpPr>
        <p:spPr>
          <a:xfrm>
            <a:off x="901813" y="1775949"/>
            <a:ext cx="2436336" cy="523220"/>
          </a:xfrm>
          <a:prstGeom prst="rect">
            <a:avLst/>
          </a:prstGeom>
          <a:noFill/>
        </p:spPr>
        <p:txBody>
          <a:bodyPr wrap="square" rtlCol="0" anchor="ctr">
            <a:spAutoFit/>
          </a:bodyPr>
          <a:lstStyle/>
          <a:p>
            <a:r>
              <a:rPr lang="ja-JP" altLang="en-US" sz="2800" b="1" dirty="0">
                <a:solidFill>
                  <a:srgbClr val="000000"/>
                </a:solidFill>
              </a:rPr>
              <a:t>働く場所</a:t>
            </a:r>
            <a:endParaRPr lang="en-US" sz="2800" b="1" dirty="0">
              <a:solidFill>
                <a:srgbClr val="000000"/>
              </a:solidFill>
            </a:endParaRPr>
          </a:p>
        </p:txBody>
      </p:sp>
      <p:sp>
        <p:nvSpPr>
          <p:cNvPr id="33" name="TextBox 32"/>
          <p:cNvSpPr txBox="1"/>
          <p:nvPr/>
        </p:nvSpPr>
        <p:spPr>
          <a:xfrm>
            <a:off x="901813" y="2352828"/>
            <a:ext cx="2436336" cy="523220"/>
          </a:xfrm>
          <a:prstGeom prst="rect">
            <a:avLst/>
          </a:prstGeom>
          <a:noFill/>
        </p:spPr>
        <p:txBody>
          <a:bodyPr wrap="square" rtlCol="0" anchor="ctr">
            <a:spAutoFit/>
          </a:bodyPr>
          <a:lstStyle/>
          <a:p>
            <a:r>
              <a:rPr lang="ja-JP" altLang="en-US" sz="2800" b="1" dirty="0">
                <a:solidFill>
                  <a:srgbClr val="000000"/>
                </a:solidFill>
              </a:rPr>
              <a:t>作業プロセス</a:t>
            </a:r>
            <a:endParaRPr lang="en-US" sz="2800" b="1" dirty="0">
              <a:solidFill>
                <a:srgbClr val="000000"/>
              </a:solidFill>
            </a:endParaRPr>
          </a:p>
        </p:txBody>
      </p:sp>
      <p:sp>
        <p:nvSpPr>
          <p:cNvPr id="52" name="TextBox 51"/>
          <p:cNvSpPr txBox="1"/>
          <p:nvPr/>
        </p:nvSpPr>
        <p:spPr>
          <a:xfrm>
            <a:off x="5658603" y="2112562"/>
            <a:ext cx="2715493" cy="461665"/>
          </a:xfrm>
          <a:prstGeom prst="rect">
            <a:avLst/>
          </a:prstGeom>
          <a:noFill/>
        </p:spPr>
        <p:txBody>
          <a:bodyPr wrap="square" rtlCol="0" anchor="ctr">
            <a:spAutoFit/>
          </a:bodyPr>
          <a:lstStyle/>
          <a:p>
            <a:pPr algn="ctr"/>
            <a:r>
              <a:rPr lang="ja-JP" altLang="en-US" sz="2400" b="1" dirty="0">
                <a:solidFill>
                  <a:srgbClr val="335FFA"/>
                </a:solidFill>
              </a:rPr>
              <a:t>新たな働き方</a:t>
            </a:r>
            <a:endParaRPr lang="en-US" sz="2400" b="1" dirty="0">
              <a:solidFill>
                <a:srgbClr val="335FFA"/>
              </a:solidFill>
            </a:endParaRPr>
          </a:p>
        </p:txBody>
      </p:sp>
      <p:sp>
        <p:nvSpPr>
          <p:cNvPr id="3" name="Isosceles Triangle 2"/>
          <p:cNvSpPr/>
          <p:nvPr/>
        </p:nvSpPr>
        <p:spPr>
          <a:xfrm rot="5400000">
            <a:off x="3149372" y="1103057"/>
            <a:ext cx="2841970" cy="2322906"/>
          </a:xfrm>
          <a:prstGeom prst="triangle">
            <a:avLst/>
          </a:prstGeom>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solidFill>
                <a:schemeClr val="bg1"/>
              </a:solidFill>
              <a:latin typeface="+mj-lt"/>
            </a:endParaRPr>
          </a:p>
        </p:txBody>
      </p:sp>
      <p:sp>
        <p:nvSpPr>
          <p:cNvPr id="32" name="TextBox 31"/>
          <p:cNvSpPr txBox="1"/>
          <p:nvPr/>
        </p:nvSpPr>
        <p:spPr>
          <a:xfrm>
            <a:off x="3535066" y="2112562"/>
            <a:ext cx="1901669" cy="461665"/>
          </a:xfrm>
          <a:prstGeom prst="rect">
            <a:avLst/>
          </a:prstGeom>
          <a:noFill/>
        </p:spPr>
        <p:txBody>
          <a:bodyPr wrap="square" rtlCol="0" anchor="ctr">
            <a:spAutoFit/>
          </a:bodyPr>
          <a:lstStyle/>
          <a:p>
            <a:r>
              <a:rPr lang="ja-JP" altLang="en-US" sz="2400" b="1" dirty="0">
                <a:solidFill>
                  <a:schemeClr val="bg1"/>
                </a:solidFill>
              </a:rPr>
              <a:t>デジタル化</a:t>
            </a:r>
            <a:endParaRPr lang="en-US" sz="2400" b="1" dirty="0">
              <a:solidFill>
                <a:schemeClr val="bg1"/>
              </a:solidFill>
            </a:endParaRPr>
          </a:p>
        </p:txBody>
      </p:sp>
      <p:sp>
        <p:nvSpPr>
          <p:cNvPr id="45" name="TextBox 44"/>
          <p:cNvSpPr txBox="1"/>
          <p:nvPr/>
        </p:nvSpPr>
        <p:spPr>
          <a:xfrm>
            <a:off x="2996392" y="1984167"/>
            <a:ext cx="2637260" cy="215444"/>
          </a:xfrm>
          <a:prstGeom prst="rect">
            <a:avLst/>
          </a:prstGeom>
          <a:noFill/>
        </p:spPr>
        <p:txBody>
          <a:bodyPr wrap="none" rtlCol="0" anchor="ctr">
            <a:spAutoFit/>
          </a:bodyPr>
          <a:lstStyle/>
          <a:p>
            <a:pPr algn="ctr"/>
            <a:r>
              <a:rPr lang="en-US" sz="800" b="1" dirty="0">
                <a:solidFill>
                  <a:schemeClr val="bg1"/>
                </a:solidFill>
              </a:rPr>
              <a:t>01000011 01101001 01110011 01100011 01101111 </a:t>
            </a:r>
          </a:p>
        </p:txBody>
      </p:sp>
      <p:sp>
        <p:nvSpPr>
          <p:cNvPr id="46" name="TextBox 45"/>
          <p:cNvSpPr txBox="1"/>
          <p:nvPr/>
        </p:nvSpPr>
        <p:spPr>
          <a:xfrm>
            <a:off x="3010818" y="2567601"/>
            <a:ext cx="2608407" cy="215444"/>
          </a:xfrm>
          <a:prstGeom prst="rect">
            <a:avLst/>
          </a:prstGeom>
          <a:noFill/>
        </p:spPr>
        <p:txBody>
          <a:bodyPr wrap="none" rtlCol="0" anchor="ctr">
            <a:spAutoFit/>
          </a:bodyPr>
          <a:lstStyle/>
          <a:p>
            <a:pPr algn="ctr"/>
            <a:r>
              <a:rPr lang="en-US" sz="800" b="1" dirty="0">
                <a:solidFill>
                  <a:schemeClr val="bg1"/>
                </a:solidFill>
              </a:rPr>
              <a:t>01010011 01110000 01100001 01110010 01101011</a:t>
            </a:r>
          </a:p>
        </p:txBody>
      </p:sp>
      <p:sp>
        <p:nvSpPr>
          <p:cNvPr id="12" name="正方形/長方形 11"/>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3" name="タイトル 2"/>
          <p:cNvSpPr txBox="1">
            <a:spLocks/>
          </p:cNvSpPr>
          <p:nvPr/>
        </p:nvSpPr>
        <p:spPr bwMode="auto">
          <a:xfrm>
            <a:off x="155425" y="-138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600" b="0" i="0" kern="1200">
                <a:solidFill>
                  <a:schemeClr val="tx2"/>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chemeClr val="bg1"/>
                </a:solidFill>
                <a:latin typeface="MS PGothic" charset="-128"/>
                <a:ea typeface="MS PGothic" charset="-128"/>
                <a:cs typeface="MS PGothic" charset="-128"/>
              </a:rPr>
              <a:t>デジタル化が導くワークスタイル</a:t>
            </a:r>
            <a:endParaRPr kumimoji="1" lang="ja-JP" altLang="en-US" sz="24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5671329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26" name="Rectangle 25"/>
          <p:cNvSpPr/>
          <p:nvPr/>
        </p:nvSpPr>
        <p:spPr>
          <a:xfrm>
            <a:off x="5412336" y="2708865"/>
            <a:ext cx="2476960" cy="341632"/>
          </a:xfrm>
          <a:prstGeom prst="rect">
            <a:avLst/>
          </a:prstGeom>
        </p:spPr>
        <p:txBody>
          <a:bodyPr wrap="none">
            <a:spAutoFit/>
          </a:bodyPr>
          <a:lstStyle/>
          <a:p>
            <a:pPr algn="ctr" defTabSz="514350" fontAlgn="auto">
              <a:lnSpc>
                <a:spcPct val="90000"/>
              </a:lnSpc>
              <a:spcBef>
                <a:spcPts val="0"/>
              </a:spcBef>
              <a:spcAft>
                <a:spcPts val="0"/>
              </a:spcAft>
            </a:pPr>
            <a:r>
              <a:rPr lang="ja-JP" dirty="0">
                <a:solidFill>
                  <a:srgbClr val="049FD9"/>
                </a:solidFill>
                <a:latin typeface="MS PGothic" charset="-128"/>
                <a:ea typeface="MS PGothic" charset="-128"/>
                <a:cs typeface="MS PGothic" charset="-128"/>
                <a:sym typeface="Arial" pitchFamily="-107" charset="0"/>
              </a:rPr>
              <a:t>ビジネス メッセージング</a:t>
            </a:r>
          </a:p>
        </p:txBody>
      </p:sp>
      <p:grpSp>
        <p:nvGrpSpPr>
          <p:cNvPr id="27" name="Group 26"/>
          <p:cNvGrpSpPr/>
          <p:nvPr/>
        </p:nvGrpSpPr>
        <p:grpSpPr>
          <a:xfrm>
            <a:off x="1192360" y="1261065"/>
            <a:ext cx="1524000" cy="1789432"/>
            <a:chOff x="1295400" y="1084964"/>
            <a:chExt cx="1524000" cy="1789432"/>
          </a:xfrm>
        </p:grpSpPr>
        <p:pic>
          <p:nvPicPr>
            <p:cNvPr id="28" name="Picture 27"/>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95400" y="1084964"/>
              <a:ext cx="1524000" cy="1524000"/>
            </a:xfrm>
            <a:prstGeom prst="rect">
              <a:avLst/>
            </a:prstGeom>
          </p:spPr>
        </p:pic>
        <p:sp>
          <p:nvSpPr>
            <p:cNvPr id="29" name="Rectangle 28"/>
            <p:cNvSpPr/>
            <p:nvPr/>
          </p:nvSpPr>
          <p:spPr>
            <a:xfrm>
              <a:off x="1734240" y="2532764"/>
              <a:ext cx="646332" cy="341632"/>
            </a:xfrm>
            <a:prstGeom prst="rect">
              <a:avLst/>
            </a:prstGeom>
          </p:spPr>
          <p:txBody>
            <a:bodyPr wrap="none">
              <a:spAutoFit/>
            </a:bodyPr>
            <a:lstStyle/>
            <a:p>
              <a:pPr algn="ctr" defTabSz="514350" fontAlgn="auto">
                <a:lnSpc>
                  <a:spcPct val="90000"/>
                </a:lnSpc>
                <a:spcBef>
                  <a:spcPts val="0"/>
                </a:spcBef>
                <a:spcAft>
                  <a:spcPts val="0"/>
                </a:spcAft>
              </a:pPr>
              <a:r>
                <a:rPr lang="ja-JP" dirty="0">
                  <a:solidFill>
                    <a:srgbClr val="7F7F7F"/>
                  </a:solidFill>
                  <a:latin typeface="MS PGothic" charset="-128"/>
                  <a:ea typeface="MS PGothic" charset="-128"/>
                  <a:cs typeface="MS PGothic" charset="-128"/>
                  <a:sym typeface="Arial" pitchFamily="-107" charset="0"/>
                </a:rPr>
                <a:t>通話</a:t>
              </a:r>
            </a:p>
          </p:txBody>
        </p:sp>
      </p:grpSp>
      <p:grpSp>
        <p:nvGrpSpPr>
          <p:cNvPr id="30" name="Group 29"/>
          <p:cNvGrpSpPr/>
          <p:nvPr/>
        </p:nvGrpSpPr>
        <p:grpSpPr>
          <a:xfrm>
            <a:off x="3591238" y="1413465"/>
            <a:ext cx="1265090" cy="1637032"/>
            <a:chOff x="3694278" y="1237364"/>
            <a:chExt cx="1265090" cy="1637032"/>
          </a:xfrm>
        </p:grpSpPr>
        <p:pic>
          <p:nvPicPr>
            <p:cNvPr id="31" name="Picture 30"/>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3733800" y="1237364"/>
              <a:ext cx="1186044" cy="1186044"/>
            </a:xfrm>
            <a:prstGeom prst="rect">
              <a:avLst/>
            </a:prstGeom>
          </p:spPr>
        </p:pic>
        <p:sp>
          <p:nvSpPr>
            <p:cNvPr id="32" name="Rectangle 31"/>
            <p:cNvSpPr/>
            <p:nvPr/>
          </p:nvSpPr>
          <p:spPr>
            <a:xfrm>
              <a:off x="3694278" y="2532764"/>
              <a:ext cx="1265090" cy="341632"/>
            </a:xfrm>
            <a:prstGeom prst="rect">
              <a:avLst/>
            </a:prstGeom>
          </p:spPr>
          <p:txBody>
            <a:bodyPr wrap="none">
              <a:spAutoFit/>
            </a:bodyPr>
            <a:lstStyle/>
            <a:p>
              <a:pPr algn="ctr" defTabSz="514350" fontAlgn="auto">
                <a:lnSpc>
                  <a:spcPct val="90000"/>
                </a:lnSpc>
                <a:spcBef>
                  <a:spcPts val="0"/>
                </a:spcBef>
                <a:spcAft>
                  <a:spcPts val="0"/>
                </a:spcAft>
              </a:pPr>
              <a:r>
                <a:rPr lang="ja-JP" dirty="0">
                  <a:solidFill>
                    <a:srgbClr val="7F7F7F"/>
                  </a:solidFill>
                  <a:latin typeface="MS PGothic" charset="-128"/>
                  <a:ea typeface="MS PGothic" charset="-128"/>
                  <a:cs typeface="MS PGothic" charset="-128"/>
                  <a:sym typeface="Arial" pitchFamily="-107" charset="0"/>
                </a:rPr>
                <a:t>電子メール</a:t>
              </a:r>
            </a:p>
          </p:txBody>
        </p:sp>
      </p:grpSp>
      <p:sp>
        <p:nvSpPr>
          <p:cNvPr id="33" name="Freeform 5"/>
          <p:cNvSpPr>
            <a:spLocks noEditPoints="1"/>
          </p:cNvSpPr>
          <p:nvPr/>
        </p:nvSpPr>
        <p:spPr bwMode="auto">
          <a:xfrm>
            <a:off x="6077098" y="1664290"/>
            <a:ext cx="1147762" cy="917575"/>
          </a:xfrm>
          <a:custGeom>
            <a:avLst/>
            <a:gdLst>
              <a:gd name="T0" fmla="*/ 118 w 1906"/>
              <a:gd name="T1" fmla="*/ 1258 h 1523"/>
              <a:gd name="T2" fmla="*/ 0 w 1906"/>
              <a:gd name="T3" fmla="*/ 118 h 1523"/>
              <a:gd name="T4" fmla="*/ 1788 w 1906"/>
              <a:gd name="T5" fmla="*/ 0 h 1523"/>
              <a:gd name="T6" fmla="*/ 1906 w 1906"/>
              <a:gd name="T7" fmla="*/ 1140 h 1523"/>
              <a:gd name="T8" fmla="*/ 731 w 1906"/>
              <a:gd name="T9" fmla="*/ 1258 h 1523"/>
              <a:gd name="T10" fmla="*/ 357 w 1906"/>
              <a:gd name="T11" fmla="*/ 1258 h 1523"/>
              <a:gd name="T12" fmla="*/ 48 w 1906"/>
              <a:gd name="T13" fmla="*/ 118 h 1523"/>
              <a:gd name="T14" fmla="*/ 118 w 1906"/>
              <a:gd name="T15" fmla="*/ 1210 h 1523"/>
              <a:gd name="T16" fmla="*/ 405 w 1906"/>
              <a:gd name="T17" fmla="*/ 1430 h 1523"/>
              <a:gd name="T18" fmla="*/ 1788 w 1906"/>
              <a:gd name="T19" fmla="*/ 1210 h 1523"/>
              <a:gd name="T20" fmla="*/ 1858 w 1906"/>
              <a:gd name="T21" fmla="*/ 118 h 1523"/>
              <a:gd name="T22" fmla="*/ 118 w 1906"/>
              <a:gd name="T23" fmla="*/ 48 h 1523"/>
              <a:gd name="T24" fmla="*/ 287 w 1906"/>
              <a:gd name="T25" fmla="*/ 819 h 1523"/>
              <a:gd name="T26" fmla="*/ 506 w 1906"/>
              <a:gd name="T27" fmla="*/ 819 h 1523"/>
              <a:gd name="T28" fmla="*/ 396 w 1906"/>
              <a:gd name="T29" fmla="*/ 758 h 1523"/>
              <a:gd name="T30" fmla="*/ 396 w 1906"/>
              <a:gd name="T31" fmla="*/ 881 h 1523"/>
              <a:gd name="T32" fmla="*/ 396 w 1906"/>
              <a:gd name="T33" fmla="*/ 758 h 1523"/>
              <a:gd name="T34" fmla="*/ 612 w 1906"/>
              <a:gd name="T35" fmla="*/ 849 h 1523"/>
              <a:gd name="T36" fmla="*/ 1380 w 1906"/>
              <a:gd name="T37" fmla="*/ 897 h 1523"/>
              <a:gd name="T38" fmla="*/ 612 w 1906"/>
              <a:gd name="T39" fmla="*/ 790 h 1523"/>
              <a:gd name="T40" fmla="*/ 1606 w 1906"/>
              <a:gd name="T41" fmla="*/ 742 h 1523"/>
              <a:gd name="T42" fmla="*/ 612 w 1906"/>
              <a:gd name="T43" fmla="*/ 790 h 1523"/>
              <a:gd name="T44" fmla="*/ 287 w 1906"/>
              <a:gd name="T45" fmla="*/ 416 h 1523"/>
              <a:gd name="T46" fmla="*/ 506 w 1906"/>
              <a:gd name="T47" fmla="*/ 416 h 1523"/>
              <a:gd name="T48" fmla="*/ 396 w 1906"/>
              <a:gd name="T49" fmla="*/ 354 h 1523"/>
              <a:gd name="T50" fmla="*/ 396 w 1906"/>
              <a:gd name="T51" fmla="*/ 477 h 1523"/>
              <a:gd name="T52" fmla="*/ 396 w 1906"/>
              <a:gd name="T53" fmla="*/ 354 h 1523"/>
              <a:gd name="T54" fmla="*/ 612 w 1906"/>
              <a:gd name="T55" fmla="*/ 451 h 1523"/>
              <a:gd name="T56" fmla="*/ 1380 w 1906"/>
              <a:gd name="T57" fmla="*/ 499 h 1523"/>
              <a:gd name="T58" fmla="*/ 612 w 1906"/>
              <a:gd name="T59" fmla="*/ 392 h 1523"/>
              <a:gd name="T60" fmla="*/ 1606 w 1906"/>
              <a:gd name="T61" fmla="*/ 344 h 1523"/>
              <a:gd name="T62" fmla="*/ 612 w 1906"/>
              <a:gd name="T63" fmla="*/ 39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6" h="1523">
                <a:moveTo>
                  <a:pt x="357" y="1258"/>
                </a:moveTo>
                <a:cubicBezTo>
                  <a:pt x="118" y="1258"/>
                  <a:pt x="118" y="1258"/>
                  <a:pt x="118" y="1258"/>
                </a:cubicBezTo>
                <a:cubicBezTo>
                  <a:pt x="53" y="1258"/>
                  <a:pt x="0" y="1205"/>
                  <a:pt x="0" y="1140"/>
                </a:cubicBezTo>
                <a:cubicBezTo>
                  <a:pt x="0" y="118"/>
                  <a:pt x="0" y="118"/>
                  <a:pt x="0" y="118"/>
                </a:cubicBezTo>
                <a:cubicBezTo>
                  <a:pt x="0" y="53"/>
                  <a:pt x="53" y="0"/>
                  <a:pt x="118" y="0"/>
                </a:cubicBezTo>
                <a:cubicBezTo>
                  <a:pt x="1788" y="0"/>
                  <a:pt x="1788" y="0"/>
                  <a:pt x="1788" y="0"/>
                </a:cubicBezTo>
                <a:cubicBezTo>
                  <a:pt x="1853" y="0"/>
                  <a:pt x="1906" y="53"/>
                  <a:pt x="1906" y="118"/>
                </a:cubicBezTo>
                <a:cubicBezTo>
                  <a:pt x="1906" y="1140"/>
                  <a:pt x="1906" y="1140"/>
                  <a:pt x="1906" y="1140"/>
                </a:cubicBezTo>
                <a:cubicBezTo>
                  <a:pt x="1906" y="1205"/>
                  <a:pt x="1853" y="1258"/>
                  <a:pt x="1788" y="1258"/>
                </a:cubicBezTo>
                <a:cubicBezTo>
                  <a:pt x="731" y="1258"/>
                  <a:pt x="731" y="1258"/>
                  <a:pt x="731" y="1258"/>
                </a:cubicBezTo>
                <a:cubicBezTo>
                  <a:pt x="357" y="1523"/>
                  <a:pt x="357" y="1523"/>
                  <a:pt x="357" y="1523"/>
                </a:cubicBezTo>
                <a:lnTo>
                  <a:pt x="357" y="1258"/>
                </a:lnTo>
                <a:close/>
                <a:moveTo>
                  <a:pt x="118" y="48"/>
                </a:moveTo>
                <a:cubicBezTo>
                  <a:pt x="80" y="48"/>
                  <a:pt x="48" y="79"/>
                  <a:pt x="48" y="118"/>
                </a:cubicBezTo>
                <a:cubicBezTo>
                  <a:pt x="48" y="1140"/>
                  <a:pt x="48" y="1140"/>
                  <a:pt x="48" y="1140"/>
                </a:cubicBezTo>
                <a:cubicBezTo>
                  <a:pt x="48" y="1179"/>
                  <a:pt x="80" y="1210"/>
                  <a:pt x="118" y="1210"/>
                </a:cubicBezTo>
                <a:cubicBezTo>
                  <a:pt x="405" y="1210"/>
                  <a:pt x="405" y="1210"/>
                  <a:pt x="405" y="1210"/>
                </a:cubicBezTo>
                <a:cubicBezTo>
                  <a:pt x="405" y="1430"/>
                  <a:pt x="405" y="1430"/>
                  <a:pt x="405" y="1430"/>
                </a:cubicBezTo>
                <a:cubicBezTo>
                  <a:pt x="716" y="1210"/>
                  <a:pt x="716" y="1210"/>
                  <a:pt x="716" y="1210"/>
                </a:cubicBezTo>
                <a:cubicBezTo>
                  <a:pt x="1788" y="1210"/>
                  <a:pt x="1788" y="1210"/>
                  <a:pt x="1788" y="1210"/>
                </a:cubicBezTo>
                <a:cubicBezTo>
                  <a:pt x="1826" y="1210"/>
                  <a:pt x="1858" y="1179"/>
                  <a:pt x="1858" y="1140"/>
                </a:cubicBezTo>
                <a:cubicBezTo>
                  <a:pt x="1858" y="118"/>
                  <a:pt x="1858" y="118"/>
                  <a:pt x="1858" y="118"/>
                </a:cubicBezTo>
                <a:cubicBezTo>
                  <a:pt x="1858" y="79"/>
                  <a:pt x="1826" y="48"/>
                  <a:pt x="1788" y="48"/>
                </a:cubicBezTo>
                <a:lnTo>
                  <a:pt x="118" y="48"/>
                </a:lnTo>
                <a:close/>
                <a:moveTo>
                  <a:pt x="396" y="929"/>
                </a:moveTo>
                <a:cubicBezTo>
                  <a:pt x="336" y="929"/>
                  <a:pt x="287" y="880"/>
                  <a:pt x="287" y="819"/>
                </a:cubicBezTo>
                <a:cubicBezTo>
                  <a:pt x="287" y="759"/>
                  <a:pt x="336" y="710"/>
                  <a:pt x="396" y="710"/>
                </a:cubicBezTo>
                <a:cubicBezTo>
                  <a:pt x="456" y="710"/>
                  <a:pt x="506" y="759"/>
                  <a:pt x="506" y="819"/>
                </a:cubicBezTo>
                <a:cubicBezTo>
                  <a:pt x="506" y="880"/>
                  <a:pt x="456" y="929"/>
                  <a:pt x="396" y="929"/>
                </a:cubicBezTo>
                <a:close/>
                <a:moveTo>
                  <a:pt x="396" y="758"/>
                </a:moveTo>
                <a:cubicBezTo>
                  <a:pt x="362" y="758"/>
                  <a:pt x="335" y="785"/>
                  <a:pt x="335" y="819"/>
                </a:cubicBezTo>
                <a:cubicBezTo>
                  <a:pt x="335" y="853"/>
                  <a:pt x="362" y="881"/>
                  <a:pt x="396" y="881"/>
                </a:cubicBezTo>
                <a:cubicBezTo>
                  <a:pt x="430" y="881"/>
                  <a:pt x="458" y="853"/>
                  <a:pt x="458" y="819"/>
                </a:cubicBezTo>
                <a:cubicBezTo>
                  <a:pt x="458" y="785"/>
                  <a:pt x="430" y="758"/>
                  <a:pt x="396" y="758"/>
                </a:cubicBezTo>
                <a:close/>
                <a:moveTo>
                  <a:pt x="612" y="897"/>
                </a:moveTo>
                <a:cubicBezTo>
                  <a:pt x="612" y="849"/>
                  <a:pt x="612" y="849"/>
                  <a:pt x="612" y="849"/>
                </a:cubicBezTo>
                <a:cubicBezTo>
                  <a:pt x="1380" y="849"/>
                  <a:pt x="1380" y="849"/>
                  <a:pt x="1380" y="849"/>
                </a:cubicBezTo>
                <a:cubicBezTo>
                  <a:pt x="1380" y="897"/>
                  <a:pt x="1380" y="897"/>
                  <a:pt x="1380" y="897"/>
                </a:cubicBezTo>
                <a:lnTo>
                  <a:pt x="612" y="897"/>
                </a:lnTo>
                <a:close/>
                <a:moveTo>
                  <a:pt x="612" y="790"/>
                </a:moveTo>
                <a:cubicBezTo>
                  <a:pt x="612" y="742"/>
                  <a:pt x="612" y="742"/>
                  <a:pt x="612" y="742"/>
                </a:cubicBezTo>
                <a:cubicBezTo>
                  <a:pt x="1606" y="742"/>
                  <a:pt x="1606" y="742"/>
                  <a:pt x="1606" y="742"/>
                </a:cubicBezTo>
                <a:cubicBezTo>
                  <a:pt x="1606" y="790"/>
                  <a:pt x="1606" y="790"/>
                  <a:pt x="1606" y="790"/>
                </a:cubicBezTo>
                <a:lnTo>
                  <a:pt x="612" y="790"/>
                </a:lnTo>
                <a:close/>
                <a:moveTo>
                  <a:pt x="396" y="525"/>
                </a:moveTo>
                <a:cubicBezTo>
                  <a:pt x="336" y="525"/>
                  <a:pt x="287" y="476"/>
                  <a:pt x="287" y="416"/>
                </a:cubicBezTo>
                <a:cubicBezTo>
                  <a:pt x="287" y="356"/>
                  <a:pt x="336" y="306"/>
                  <a:pt x="396" y="306"/>
                </a:cubicBezTo>
                <a:cubicBezTo>
                  <a:pt x="456" y="306"/>
                  <a:pt x="506" y="356"/>
                  <a:pt x="506" y="416"/>
                </a:cubicBezTo>
                <a:cubicBezTo>
                  <a:pt x="506" y="476"/>
                  <a:pt x="456" y="525"/>
                  <a:pt x="396" y="525"/>
                </a:cubicBezTo>
                <a:close/>
                <a:moveTo>
                  <a:pt x="396" y="354"/>
                </a:moveTo>
                <a:cubicBezTo>
                  <a:pt x="362" y="354"/>
                  <a:pt x="335" y="382"/>
                  <a:pt x="335" y="416"/>
                </a:cubicBezTo>
                <a:cubicBezTo>
                  <a:pt x="335" y="450"/>
                  <a:pt x="362" y="477"/>
                  <a:pt x="396" y="477"/>
                </a:cubicBezTo>
                <a:cubicBezTo>
                  <a:pt x="430" y="477"/>
                  <a:pt x="458" y="450"/>
                  <a:pt x="458" y="416"/>
                </a:cubicBezTo>
                <a:cubicBezTo>
                  <a:pt x="458" y="382"/>
                  <a:pt x="430" y="354"/>
                  <a:pt x="396" y="354"/>
                </a:cubicBezTo>
                <a:close/>
                <a:moveTo>
                  <a:pt x="612" y="499"/>
                </a:moveTo>
                <a:cubicBezTo>
                  <a:pt x="612" y="451"/>
                  <a:pt x="612" y="451"/>
                  <a:pt x="612" y="451"/>
                </a:cubicBezTo>
                <a:cubicBezTo>
                  <a:pt x="1380" y="451"/>
                  <a:pt x="1380" y="451"/>
                  <a:pt x="1380" y="451"/>
                </a:cubicBezTo>
                <a:cubicBezTo>
                  <a:pt x="1380" y="499"/>
                  <a:pt x="1380" y="499"/>
                  <a:pt x="1380" y="499"/>
                </a:cubicBezTo>
                <a:lnTo>
                  <a:pt x="612" y="499"/>
                </a:lnTo>
                <a:close/>
                <a:moveTo>
                  <a:pt x="612" y="392"/>
                </a:moveTo>
                <a:cubicBezTo>
                  <a:pt x="612" y="344"/>
                  <a:pt x="612" y="344"/>
                  <a:pt x="612" y="344"/>
                </a:cubicBezTo>
                <a:cubicBezTo>
                  <a:pt x="1606" y="344"/>
                  <a:pt x="1606" y="344"/>
                  <a:pt x="1606" y="344"/>
                </a:cubicBezTo>
                <a:cubicBezTo>
                  <a:pt x="1606" y="392"/>
                  <a:pt x="1606" y="392"/>
                  <a:pt x="1606" y="392"/>
                </a:cubicBezTo>
                <a:lnTo>
                  <a:pt x="612" y="392"/>
                </a:lnTo>
                <a:close/>
              </a:path>
            </a:pathLst>
          </a:custGeom>
          <a:solidFill>
            <a:srgbClr val="049FD9"/>
          </a:solidFill>
          <a:ln>
            <a:noFill/>
          </a:ln>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sz="1400">
              <a:solidFill>
                <a:srgbClr val="58585B"/>
              </a:solidFill>
              <a:latin typeface="MS PGothic" charset="-128"/>
              <a:ea typeface="MS PGothic" charset="-128"/>
              <a:cs typeface="MS PGothic" charset="-128"/>
            </a:endParaRPr>
          </a:p>
        </p:txBody>
      </p:sp>
      <p:sp>
        <p:nvSpPr>
          <p:cNvPr id="34" name="Rectangle 33"/>
          <p:cNvSpPr/>
          <p:nvPr/>
        </p:nvSpPr>
        <p:spPr>
          <a:xfrm>
            <a:off x="0" y="3316837"/>
            <a:ext cx="9144000" cy="1170682"/>
          </a:xfrm>
          <a:prstGeom prst="rect">
            <a:avLst/>
          </a:prstGeom>
          <a:solidFill>
            <a:srgbClr val="049FD9"/>
          </a:solidFill>
          <a:ln w="12700" cap="flat">
            <a:noFill/>
            <a:miter lim="800000"/>
            <a:headEnd type="none" w="med" len="med"/>
            <a:tailEnd type="none" w="med" len="med"/>
          </a:ln>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defTabSz="514350" fontAlgn="auto">
              <a:spcBef>
                <a:spcPts val="0"/>
              </a:spcBef>
              <a:spcAft>
                <a:spcPts val="0"/>
              </a:spcAft>
            </a:pPr>
            <a:r>
              <a:rPr lang="ja-JP" dirty="0">
                <a:solidFill>
                  <a:srgbClr val="FFFFFF"/>
                </a:solidFill>
                <a:latin typeface="MS PGothic" charset="-128"/>
                <a:ea typeface="MS PGothic" charset="-128"/>
                <a:cs typeface="MS PGothic" charset="-128"/>
              </a:rPr>
              <a:t>2018 年までに、チームのコーディネーションおよびコミュニケーションの 50 % は</a:t>
            </a:r>
            <a:r>
              <a:rPr sz="1600" dirty="0">
                <a:latin typeface="MS PGothic" charset="-128"/>
                <a:ea typeface="MS PGothic" charset="-128"/>
                <a:cs typeface="MS PGothic" charset="-128"/>
              </a:rPr>
              <a:t/>
            </a:r>
            <a:br>
              <a:rPr sz="1600" dirty="0">
                <a:latin typeface="MS PGothic" charset="-128"/>
                <a:ea typeface="MS PGothic" charset="-128"/>
                <a:cs typeface="MS PGothic" charset="-128"/>
              </a:rPr>
            </a:br>
            <a:r>
              <a:rPr lang="ja-JP" dirty="0">
                <a:solidFill>
                  <a:srgbClr val="FFFFFF"/>
                </a:solidFill>
                <a:latin typeface="MS PGothic" charset="-128"/>
                <a:ea typeface="MS PGothic" charset="-128"/>
                <a:cs typeface="MS PGothic" charset="-128"/>
              </a:rPr>
              <a:t>モバイルのグループ コラボレーション アプリを使用して行われるようになります。 </a:t>
            </a:r>
            <a:r>
              <a:rPr sz="1600" dirty="0">
                <a:latin typeface="MS PGothic" charset="-128"/>
                <a:ea typeface="MS PGothic" charset="-128"/>
                <a:cs typeface="MS PGothic" charset="-128"/>
              </a:rPr>
              <a:t/>
            </a:r>
            <a:br>
              <a:rPr sz="1600" dirty="0">
                <a:latin typeface="MS PGothic" charset="-128"/>
                <a:ea typeface="MS PGothic" charset="-128"/>
                <a:cs typeface="MS PGothic" charset="-128"/>
              </a:rPr>
            </a:br>
            <a:r>
              <a:rPr lang="en-US" dirty="0">
                <a:solidFill>
                  <a:srgbClr val="FFFFFF"/>
                </a:solidFill>
                <a:latin typeface="MS PGothic" charset="-128"/>
                <a:ea typeface="MS PGothic" charset="-128"/>
                <a:cs typeface="MS PGothic" charset="-128"/>
              </a:rPr>
              <a:t>										</a:t>
            </a:r>
            <a:r>
              <a:rPr lang="en-US" dirty="0" smtClean="0">
                <a:solidFill>
                  <a:srgbClr val="FFFFFF"/>
                </a:solidFill>
                <a:latin typeface="MS PGothic" charset="-128"/>
                <a:ea typeface="MS PGothic" charset="-128"/>
                <a:cs typeface="MS PGothic" charset="-128"/>
              </a:rPr>
              <a:t>		</a:t>
            </a:r>
            <a:r>
              <a:rPr lang="ja-JP" dirty="0" smtClean="0">
                <a:solidFill>
                  <a:srgbClr val="FFFFFF"/>
                </a:solidFill>
                <a:latin typeface="MS PGothic" charset="-128"/>
                <a:ea typeface="MS PGothic" charset="-128"/>
                <a:cs typeface="MS PGothic" charset="-128"/>
              </a:rPr>
              <a:t>- </a:t>
            </a:r>
            <a:r>
              <a:rPr lang="ja-JP" dirty="0">
                <a:solidFill>
                  <a:srgbClr val="FFFFFF"/>
                </a:solidFill>
                <a:latin typeface="MS PGothic" charset="-128"/>
                <a:ea typeface="MS PGothic" charset="-128"/>
                <a:cs typeface="MS PGothic" charset="-128"/>
              </a:rPr>
              <a:t>Gartner</a:t>
            </a:r>
          </a:p>
        </p:txBody>
      </p:sp>
      <p:sp>
        <p:nvSpPr>
          <p:cNvPr id="35" name="Title 2"/>
          <p:cNvSpPr txBox="1">
            <a:spLocks/>
          </p:cNvSpPr>
          <p:nvPr/>
        </p:nvSpPr>
        <p:spPr>
          <a:xfrm>
            <a:off x="-274259" y="70788"/>
            <a:ext cx="7028115" cy="731837"/>
          </a:xfrm>
          <a:prstGeom prst="rect">
            <a:avLst/>
          </a:prstGeom>
        </p:spPr>
        <p:txBody>
          <a:bodyPr/>
          <a:lstStyle>
            <a:lvl1pPr algn="l" defTabSz="684213" rtl="0" eaLnBrk="1" fontAlgn="base" hangingPunct="1">
              <a:lnSpc>
                <a:spcPct val="80000"/>
              </a:lnSpc>
              <a:spcBef>
                <a:spcPct val="0"/>
              </a:spcBef>
              <a:spcAft>
                <a:spcPct val="0"/>
              </a:spcAft>
              <a:defRPr lang="en-US" sz="3200" b="0" kern="1200" dirty="0">
                <a:solidFill>
                  <a:schemeClr val="tx2">
                    <a:lumMod val="50000"/>
                    <a:lumOff val="50000"/>
                  </a:schemeClr>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lnSpc>
                <a:spcPct val="90000"/>
              </a:lnSpc>
            </a:pPr>
            <a:r>
              <a:rPr lang="ja-JP" sz="2800" dirty="0">
                <a:solidFill>
                  <a:schemeClr val="bg1"/>
                </a:solidFill>
                <a:latin typeface="MS PGothic" charset="-128"/>
                <a:ea typeface="MS PGothic" charset="-128"/>
                <a:cs typeface="MS PGothic" charset="-128"/>
              </a:rPr>
              <a:t>次に仕事で「主力選手」となるツール</a:t>
            </a:r>
          </a:p>
        </p:txBody>
      </p:sp>
    </p:spTree>
    <p:extLst>
      <p:ext uri="{BB962C8B-B14F-4D97-AF65-F5344CB8AC3E}">
        <p14:creationId xmlns:p14="http://schemas.microsoft.com/office/powerpoint/2010/main" val="1482200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87678" y="4557225"/>
            <a:ext cx="2187444" cy="253126"/>
          </a:xfrm>
        </p:spPr>
        <p:txBody>
          <a:bodyPr>
            <a:spAutoFit/>
          </a:bodyPr>
          <a:lstStyle/>
          <a:p>
            <a:pPr marL="57126" indent="0" algn="ctr">
              <a:buNone/>
            </a:pPr>
            <a:r>
              <a:rPr lang="ja-JP" altLang="en-US" sz="1100" b="1" dirty="0" smtClean="0">
                <a:solidFill>
                  <a:schemeClr val="bg1">
                    <a:lumMod val="50000"/>
                  </a:schemeClr>
                </a:solidFill>
                <a:latin typeface="MS PGothic" charset="-128"/>
                <a:ea typeface="MS PGothic" charset="-128"/>
                <a:cs typeface="MS PGothic" charset="-128"/>
              </a:rPr>
              <a:t>協業場所を即座に作成</a:t>
            </a:r>
            <a:endParaRPr lang="en-US" sz="1100" b="1" dirty="0">
              <a:solidFill>
                <a:schemeClr val="bg1">
                  <a:lumMod val="50000"/>
                </a:schemeClr>
              </a:solidFill>
              <a:latin typeface="MS PGothic" charset="-128"/>
              <a:ea typeface="MS PGothic" charset="-128"/>
              <a:cs typeface="MS PGothic" charset="-128"/>
            </a:endParaRPr>
          </a:p>
        </p:txBody>
      </p:sp>
      <p:sp>
        <p:nvSpPr>
          <p:cNvPr id="10" name="Text Placeholder 5"/>
          <p:cNvSpPr txBox="1">
            <a:spLocks/>
          </p:cNvSpPr>
          <p:nvPr/>
        </p:nvSpPr>
        <p:spPr>
          <a:xfrm>
            <a:off x="2626289" y="4557225"/>
            <a:ext cx="1893469" cy="413923"/>
          </a:xfrm>
          <a:prstGeom prst="rect">
            <a:avLst/>
          </a:prstGeom>
        </p:spPr>
        <p:txBody>
          <a:bodyPr lIns="91404" tIns="45702" rIns="91404" bIns="45702">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26" indent="0" algn="ctr">
              <a:spcBef>
                <a:spcPts val="600"/>
              </a:spcBef>
              <a:buNone/>
            </a:pPr>
            <a:r>
              <a:rPr lang="ja-JP" altLang="en-US" sz="1100" b="1" dirty="0" smtClean="0">
                <a:solidFill>
                  <a:schemeClr val="bg1">
                    <a:lumMod val="50000"/>
                  </a:schemeClr>
                </a:solidFill>
                <a:latin typeface="MS PGothic" charset="-128"/>
                <a:ea typeface="MS PGothic" charset="-128"/>
                <a:cs typeface="MS PGothic" charset="-128"/>
              </a:rPr>
              <a:t>メッセージとファイルの</a:t>
            </a:r>
            <a:r>
              <a:rPr lang="ja-JP" altLang="en-US" sz="1100" b="1" dirty="0">
                <a:solidFill>
                  <a:schemeClr val="bg1">
                    <a:lumMod val="50000"/>
                  </a:schemeClr>
                </a:solidFill>
                <a:latin typeface="MS PGothic" charset="-128"/>
                <a:ea typeface="MS PGothic" charset="-128"/>
                <a:cs typeface="MS PGothic" charset="-128"/>
              </a:rPr>
              <a:t>永続的な</a:t>
            </a:r>
            <a:r>
              <a:rPr lang="ja-JP" altLang="en-US" sz="1100" b="1" dirty="0" smtClean="0">
                <a:solidFill>
                  <a:schemeClr val="bg1">
                    <a:lumMod val="50000"/>
                  </a:schemeClr>
                </a:solidFill>
                <a:latin typeface="MS PGothic" charset="-128"/>
                <a:ea typeface="MS PGothic" charset="-128"/>
                <a:cs typeface="MS PGothic" charset="-128"/>
              </a:rPr>
              <a:t>保存</a:t>
            </a:r>
            <a:endParaRPr lang="en-US" sz="1100" b="1" dirty="0">
              <a:solidFill>
                <a:schemeClr val="bg1">
                  <a:lumMod val="50000"/>
                </a:schemeClr>
              </a:solidFill>
              <a:latin typeface="MS PGothic" charset="-128"/>
              <a:ea typeface="MS PGothic" charset="-128"/>
              <a:cs typeface="MS PGothic" charset="-128"/>
            </a:endParaRPr>
          </a:p>
        </p:txBody>
      </p:sp>
      <p:sp>
        <p:nvSpPr>
          <p:cNvPr id="12" name="Text Placeholder 5"/>
          <p:cNvSpPr txBox="1">
            <a:spLocks/>
          </p:cNvSpPr>
          <p:nvPr/>
        </p:nvSpPr>
        <p:spPr>
          <a:xfrm>
            <a:off x="4428784" y="4557225"/>
            <a:ext cx="2482031" cy="413923"/>
          </a:xfrm>
          <a:prstGeom prst="rect">
            <a:avLst/>
          </a:prstGeom>
        </p:spPr>
        <p:txBody>
          <a:bodyPr lIns="91404" tIns="45702" rIns="91404" bIns="45702">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26" indent="0" algn="ctr">
              <a:spcBef>
                <a:spcPts val="600"/>
              </a:spcBef>
              <a:buNone/>
            </a:pPr>
            <a:r>
              <a:rPr lang="ja-JP" altLang="en-US" sz="1100" b="1" dirty="0" smtClean="0">
                <a:solidFill>
                  <a:schemeClr val="bg1">
                    <a:lumMod val="50000"/>
                  </a:schemeClr>
                </a:solidFill>
                <a:latin typeface="MS PGothic" charset="-128"/>
                <a:ea typeface="MS PGothic" charset="-128"/>
                <a:cs typeface="MS PGothic" charset="-128"/>
              </a:rPr>
              <a:t>全ての社員と情報に</a:t>
            </a:r>
            <a:r>
              <a:rPr lang="en-US" altLang="ja-JP" sz="1100" b="1" dirty="0" smtClean="0">
                <a:solidFill>
                  <a:schemeClr val="bg1">
                    <a:lumMod val="50000"/>
                  </a:schemeClr>
                </a:solidFill>
                <a:latin typeface="MS PGothic" charset="-128"/>
                <a:ea typeface="MS PGothic" charset="-128"/>
                <a:cs typeface="MS PGothic" charset="-128"/>
              </a:rPr>
              <a:t/>
            </a:r>
            <a:br>
              <a:rPr lang="en-US" altLang="ja-JP" sz="1100" b="1" dirty="0" smtClean="0">
                <a:solidFill>
                  <a:schemeClr val="bg1">
                    <a:lumMod val="50000"/>
                  </a:schemeClr>
                </a:solidFill>
                <a:latin typeface="MS PGothic" charset="-128"/>
                <a:ea typeface="MS PGothic" charset="-128"/>
                <a:cs typeface="MS PGothic" charset="-128"/>
              </a:rPr>
            </a:br>
            <a:r>
              <a:rPr lang="ja-JP" altLang="en-US" sz="1100" b="1" dirty="0" smtClean="0">
                <a:solidFill>
                  <a:schemeClr val="bg1">
                    <a:lumMod val="50000"/>
                  </a:schemeClr>
                </a:solidFill>
                <a:latin typeface="MS PGothic" charset="-128"/>
                <a:ea typeface="MS PGothic" charset="-128"/>
                <a:cs typeface="MS PGothic" charset="-128"/>
              </a:rPr>
              <a:t>出会える場所</a:t>
            </a:r>
            <a:endParaRPr lang="en-US" sz="1100" b="1" dirty="0">
              <a:solidFill>
                <a:schemeClr val="bg1">
                  <a:lumMod val="50000"/>
                </a:schemeClr>
              </a:solidFill>
              <a:latin typeface="MS PGothic" charset="-128"/>
              <a:ea typeface="MS PGothic" charset="-128"/>
              <a:cs typeface="MS PGothic" charset="-128"/>
            </a:endParaRPr>
          </a:p>
        </p:txBody>
      </p:sp>
      <p:sp>
        <p:nvSpPr>
          <p:cNvPr id="13" name="Text Placeholder 5"/>
          <p:cNvSpPr txBox="1">
            <a:spLocks/>
          </p:cNvSpPr>
          <p:nvPr/>
        </p:nvSpPr>
        <p:spPr>
          <a:xfrm>
            <a:off x="6707176" y="4557225"/>
            <a:ext cx="2026149" cy="413923"/>
          </a:xfrm>
          <a:prstGeom prst="rect">
            <a:avLst/>
          </a:prstGeom>
        </p:spPr>
        <p:txBody>
          <a:bodyPr lIns="91404" tIns="45702" rIns="91404" bIns="45702">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26" indent="0" algn="ctr">
              <a:spcBef>
                <a:spcPts val="600"/>
              </a:spcBef>
              <a:buNone/>
            </a:pPr>
            <a:r>
              <a:rPr lang="ja-JP" altLang="en-US" sz="1100" b="1" dirty="0" smtClean="0">
                <a:solidFill>
                  <a:schemeClr val="bg1">
                    <a:lumMod val="50000"/>
                  </a:schemeClr>
                </a:solidFill>
                <a:latin typeface="MS PGothic" charset="-128"/>
                <a:ea typeface="MS PGothic" charset="-128"/>
                <a:cs typeface="MS PGothic" charset="-128"/>
              </a:rPr>
              <a:t>卓越したビジネスクラス</a:t>
            </a:r>
            <a:r>
              <a:rPr lang="en-US" altLang="ja-JP" sz="1100" b="1" dirty="0" smtClean="0">
                <a:solidFill>
                  <a:schemeClr val="bg1">
                    <a:lumMod val="50000"/>
                  </a:schemeClr>
                </a:solidFill>
                <a:latin typeface="MS PGothic" charset="-128"/>
                <a:ea typeface="MS PGothic" charset="-128"/>
                <a:cs typeface="MS PGothic" charset="-128"/>
              </a:rPr>
              <a:t/>
            </a:r>
            <a:br>
              <a:rPr lang="en-US" altLang="ja-JP" sz="1100" b="1" dirty="0" smtClean="0">
                <a:solidFill>
                  <a:schemeClr val="bg1">
                    <a:lumMod val="50000"/>
                  </a:schemeClr>
                </a:solidFill>
                <a:latin typeface="MS PGothic" charset="-128"/>
                <a:ea typeface="MS PGothic" charset="-128"/>
                <a:cs typeface="MS PGothic" charset="-128"/>
              </a:rPr>
            </a:br>
            <a:r>
              <a:rPr lang="ja-JP" altLang="en-US" sz="1100" b="1" dirty="0" smtClean="0">
                <a:solidFill>
                  <a:schemeClr val="bg1">
                    <a:lumMod val="50000"/>
                  </a:schemeClr>
                </a:solidFill>
                <a:latin typeface="MS PGothic" charset="-128"/>
                <a:ea typeface="MS PGothic" charset="-128"/>
                <a:cs typeface="MS PGothic" charset="-128"/>
              </a:rPr>
              <a:t>のエクスペリエンス</a:t>
            </a:r>
            <a:endParaRPr lang="en-US" sz="1100" b="1" dirty="0">
              <a:solidFill>
                <a:schemeClr val="bg1">
                  <a:lumMod val="50000"/>
                </a:schemeClr>
              </a:solidFill>
              <a:latin typeface="MS PGothic" charset="-128"/>
              <a:ea typeface="MS PGothic" charset="-128"/>
              <a:cs typeface="MS PGothic" charset="-128"/>
            </a:endParaRPr>
          </a:p>
        </p:txBody>
      </p:sp>
      <p:grpSp>
        <p:nvGrpSpPr>
          <p:cNvPr id="5" name="Group 4"/>
          <p:cNvGrpSpPr/>
          <p:nvPr/>
        </p:nvGrpSpPr>
        <p:grpSpPr>
          <a:xfrm>
            <a:off x="1389876" y="4161810"/>
            <a:ext cx="395719" cy="395822"/>
            <a:chOff x="1248422" y="3184039"/>
            <a:chExt cx="550665" cy="550665"/>
          </a:xfrm>
        </p:grpSpPr>
        <p:sp>
          <p:nvSpPr>
            <p:cNvPr id="2" name="Rounded Rectangle 1"/>
            <p:cNvSpPr/>
            <p:nvPr/>
          </p:nvSpPr>
          <p:spPr>
            <a:xfrm>
              <a:off x="1248422" y="3184039"/>
              <a:ext cx="550665" cy="550665"/>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S PGothic" charset="-128"/>
                <a:ea typeface="MS PGothic" charset="-128"/>
                <a:cs typeface="MS PGothic" charset="-128"/>
              </a:endParaRPr>
            </a:p>
          </p:txBody>
        </p:sp>
        <p:grpSp>
          <p:nvGrpSpPr>
            <p:cNvPr id="15" name="Group 14"/>
            <p:cNvGrpSpPr/>
            <p:nvPr/>
          </p:nvGrpSpPr>
          <p:grpSpPr>
            <a:xfrm>
              <a:off x="1306412" y="3275558"/>
              <a:ext cx="410591" cy="362550"/>
              <a:chOff x="1672986" y="3346036"/>
              <a:chExt cx="731520" cy="645929"/>
            </a:xfrm>
            <a:effectLst/>
          </p:grpSpPr>
          <p:sp>
            <p:nvSpPr>
              <p:cNvPr id="16" name="Freeform 6"/>
              <p:cNvSpPr>
                <a:spLocks/>
              </p:cNvSpPr>
              <p:nvPr/>
            </p:nvSpPr>
            <p:spPr bwMode="auto">
              <a:xfrm>
                <a:off x="2181969" y="3346036"/>
                <a:ext cx="146076" cy="192866"/>
              </a:xfrm>
              <a:custGeom>
                <a:avLst/>
                <a:gdLst>
                  <a:gd name="T0" fmla="*/ 384 w 768"/>
                  <a:gd name="T1" fmla="*/ 0 h 1016"/>
                  <a:gd name="T2" fmla="*/ 431 w 768"/>
                  <a:gd name="T3" fmla="*/ 4 h 1016"/>
                  <a:gd name="T4" fmla="*/ 475 w 768"/>
                  <a:gd name="T5" fmla="*/ 12 h 1016"/>
                  <a:gd name="T6" fmla="*/ 517 w 768"/>
                  <a:gd name="T7" fmla="*/ 27 h 1016"/>
                  <a:gd name="T8" fmla="*/ 557 w 768"/>
                  <a:gd name="T9" fmla="*/ 47 h 1016"/>
                  <a:gd name="T10" fmla="*/ 594 w 768"/>
                  <a:gd name="T11" fmla="*/ 70 h 1016"/>
                  <a:gd name="T12" fmla="*/ 628 w 768"/>
                  <a:gd name="T13" fmla="*/ 99 h 1016"/>
                  <a:gd name="T14" fmla="*/ 659 w 768"/>
                  <a:gd name="T15" fmla="*/ 132 h 1016"/>
                  <a:gd name="T16" fmla="*/ 687 w 768"/>
                  <a:gd name="T17" fmla="*/ 168 h 1016"/>
                  <a:gd name="T18" fmla="*/ 711 w 768"/>
                  <a:gd name="T19" fmla="*/ 207 h 1016"/>
                  <a:gd name="T20" fmla="*/ 733 w 768"/>
                  <a:gd name="T21" fmla="*/ 255 h 1016"/>
                  <a:gd name="T22" fmla="*/ 750 w 768"/>
                  <a:gd name="T23" fmla="*/ 304 h 1016"/>
                  <a:gd name="T24" fmla="*/ 761 w 768"/>
                  <a:gd name="T25" fmla="*/ 354 h 1016"/>
                  <a:gd name="T26" fmla="*/ 768 w 768"/>
                  <a:gd name="T27" fmla="*/ 407 h 1016"/>
                  <a:gd name="T28" fmla="*/ 768 w 768"/>
                  <a:gd name="T29" fmla="*/ 459 h 1016"/>
                  <a:gd name="T30" fmla="*/ 764 w 768"/>
                  <a:gd name="T31" fmla="*/ 512 h 1016"/>
                  <a:gd name="T32" fmla="*/ 752 w 768"/>
                  <a:gd name="T33" fmla="*/ 563 h 1016"/>
                  <a:gd name="T34" fmla="*/ 694 w 768"/>
                  <a:gd name="T35" fmla="*/ 788 h 1016"/>
                  <a:gd name="T36" fmla="*/ 680 w 768"/>
                  <a:gd name="T37" fmla="*/ 828 h 1016"/>
                  <a:gd name="T38" fmla="*/ 661 w 768"/>
                  <a:gd name="T39" fmla="*/ 864 h 1016"/>
                  <a:gd name="T40" fmla="*/ 636 w 768"/>
                  <a:gd name="T41" fmla="*/ 898 h 1016"/>
                  <a:gd name="T42" fmla="*/ 608 w 768"/>
                  <a:gd name="T43" fmla="*/ 927 h 1016"/>
                  <a:gd name="T44" fmla="*/ 577 w 768"/>
                  <a:gd name="T45" fmla="*/ 954 h 1016"/>
                  <a:gd name="T46" fmla="*/ 542 w 768"/>
                  <a:gd name="T47" fmla="*/ 975 h 1016"/>
                  <a:gd name="T48" fmla="*/ 504 w 768"/>
                  <a:gd name="T49" fmla="*/ 993 h 1016"/>
                  <a:gd name="T50" fmla="*/ 466 w 768"/>
                  <a:gd name="T51" fmla="*/ 1006 h 1016"/>
                  <a:gd name="T52" fmla="*/ 425 w 768"/>
                  <a:gd name="T53" fmla="*/ 1014 h 1016"/>
                  <a:gd name="T54" fmla="*/ 384 w 768"/>
                  <a:gd name="T55" fmla="*/ 1016 h 1016"/>
                  <a:gd name="T56" fmla="*/ 343 w 768"/>
                  <a:gd name="T57" fmla="*/ 1014 h 1016"/>
                  <a:gd name="T58" fmla="*/ 303 w 768"/>
                  <a:gd name="T59" fmla="*/ 1006 h 1016"/>
                  <a:gd name="T60" fmla="*/ 264 w 768"/>
                  <a:gd name="T61" fmla="*/ 993 h 1016"/>
                  <a:gd name="T62" fmla="*/ 227 w 768"/>
                  <a:gd name="T63" fmla="*/ 975 h 1016"/>
                  <a:gd name="T64" fmla="*/ 192 w 768"/>
                  <a:gd name="T65" fmla="*/ 954 h 1016"/>
                  <a:gd name="T66" fmla="*/ 160 w 768"/>
                  <a:gd name="T67" fmla="*/ 927 h 1016"/>
                  <a:gd name="T68" fmla="*/ 132 w 768"/>
                  <a:gd name="T69" fmla="*/ 898 h 1016"/>
                  <a:gd name="T70" fmla="*/ 108 w 768"/>
                  <a:gd name="T71" fmla="*/ 864 h 1016"/>
                  <a:gd name="T72" fmla="*/ 89 w 768"/>
                  <a:gd name="T73" fmla="*/ 828 h 1016"/>
                  <a:gd name="T74" fmla="*/ 75 w 768"/>
                  <a:gd name="T75" fmla="*/ 788 h 1016"/>
                  <a:gd name="T76" fmla="*/ 15 w 768"/>
                  <a:gd name="T77" fmla="*/ 563 h 1016"/>
                  <a:gd name="T78" fmla="*/ 5 w 768"/>
                  <a:gd name="T79" fmla="*/ 512 h 1016"/>
                  <a:gd name="T80" fmla="*/ 0 w 768"/>
                  <a:gd name="T81" fmla="*/ 459 h 1016"/>
                  <a:gd name="T82" fmla="*/ 0 w 768"/>
                  <a:gd name="T83" fmla="*/ 407 h 1016"/>
                  <a:gd name="T84" fmla="*/ 6 w 768"/>
                  <a:gd name="T85" fmla="*/ 354 h 1016"/>
                  <a:gd name="T86" fmla="*/ 18 w 768"/>
                  <a:gd name="T87" fmla="*/ 304 h 1016"/>
                  <a:gd name="T88" fmla="*/ 35 w 768"/>
                  <a:gd name="T89" fmla="*/ 255 h 1016"/>
                  <a:gd name="T90" fmla="*/ 57 w 768"/>
                  <a:gd name="T91" fmla="*/ 207 h 1016"/>
                  <a:gd name="T92" fmla="*/ 82 w 768"/>
                  <a:gd name="T93" fmla="*/ 168 h 1016"/>
                  <a:gd name="T94" fmla="*/ 110 w 768"/>
                  <a:gd name="T95" fmla="*/ 132 h 1016"/>
                  <a:gd name="T96" fmla="*/ 140 w 768"/>
                  <a:gd name="T97" fmla="*/ 99 h 1016"/>
                  <a:gd name="T98" fmla="*/ 174 w 768"/>
                  <a:gd name="T99" fmla="*/ 70 h 1016"/>
                  <a:gd name="T100" fmla="*/ 211 w 768"/>
                  <a:gd name="T101" fmla="*/ 47 h 1016"/>
                  <a:gd name="T102" fmla="*/ 251 w 768"/>
                  <a:gd name="T103" fmla="*/ 27 h 1016"/>
                  <a:gd name="T104" fmla="*/ 293 w 768"/>
                  <a:gd name="T105" fmla="*/ 12 h 1016"/>
                  <a:gd name="T106" fmla="*/ 338 w 768"/>
                  <a:gd name="T107" fmla="*/ 4 h 1016"/>
                  <a:gd name="T108" fmla="*/ 384 w 768"/>
                  <a:gd name="T109"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8" h="1016">
                    <a:moveTo>
                      <a:pt x="384" y="0"/>
                    </a:moveTo>
                    <a:lnTo>
                      <a:pt x="431" y="4"/>
                    </a:lnTo>
                    <a:lnTo>
                      <a:pt x="475" y="12"/>
                    </a:lnTo>
                    <a:lnTo>
                      <a:pt x="517" y="27"/>
                    </a:lnTo>
                    <a:lnTo>
                      <a:pt x="557" y="47"/>
                    </a:lnTo>
                    <a:lnTo>
                      <a:pt x="594" y="70"/>
                    </a:lnTo>
                    <a:lnTo>
                      <a:pt x="628" y="99"/>
                    </a:lnTo>
                    <a:lnTo>
                      <a:pt x="659" y="132"/>
                    </a:lnTo>
                    <a:lnTo>
                      <a:pt x="687" y="168"/>
                    </a:lnTo>
                    <a:lnTo>
                      <a:pt x="711" y="207"/>
                    </a:lnTo>
                    <a:lnTo>
                      <a:pt x="733" y="255"/>
                    </a:lnTo>
                    <a:lnTo>
                      <a:pt x="750" y="304"/>
                    </a:lnTo>
                    <a:lnTo>
                      <a:pt x="761" y="354"/>
                    </a:lnTo>
                    <a:lnTo>
                      <a:pt x="768" y="407"/>
                    </a:lnTo>
                    <a:lnTo>
                      <a:pt x="768" y="459"/>
                    </a:lnTo>
                    <a:lnTo>
                      <a:pt x="764" y="512"/>
                    </a:lnTo>
                    <a:lnTo>
                      <a:pt x="752" y="563"/>
                    </a:lnTo>
                    <a:lnTo>
                      <a:pt x="694" y="788"/>
                    </a:lnTo>
                    <a:lnTo>
                      <a:pt x="680" y="828"/>
                    </a:lnTo>
                    <a:lnTo>
                      <a:pt x="661" y="864"/>
                    </a:lnTo>
                    <a:lnTo>
                      <a:pt x="636" y="898"/>
                    </a:lnTo>
                    <a:lnTo>
                      <a:pt x="608" y="927"/>
                    </a:lnTo>
                    <a:lnTo>
                      <a:pt x="577" y="954"/>
                    </a:lnTo>
                    <a:lnTo>
                      <a:pt x="542" y="975"/>
                    </a:lnTo>
                    <a:lnTo>
                      <a:pt x="504" y="993"/>
                    </a:lnTo>
                    <a:lnTo>
                      <a:pt x="466" y="1006"/>
                    </a:lnTo>
                    <a:lnTo>
                      <a:pt x="425" y="1014"/>
                    </a:lnTo>
                    <a:lnTo>
                      <a:pt x="384" y="1016"/>
                    </a:lnTo>
                    <a:lnTo>
                      <a:pt x="343" y="1014"/>
                    </a:lnTo>
                    <a:lnTo>
                      <a:pt x="303" y="1006"/>
                    </a:lnTo>
                    <a:lnTo>
                      <a:pt x="264" y="993"/>
                    </a:lnTo>
                    <a:lnTo>
                      <a:pt x="227" y="975"/>
                    </a:lnTo>
                    <a:lnTo>
                      <a:pt x="192" y="954"/>
                    </a:lnTo>
                    <a:lnTo>
                      <a:pt x="160" y="927"/>
                    </a:lnTo>
                    <a:lnTo>
                      <a:pt x="132" y="898"/>
                    </a:lnTo>
                    <a:lnTo>
                      <a:pt x="108" y="864"/>
                    </a:lnTo>
                    <a:lnTo>
                      <a:pt x="89" y="828"/>
                    </a:lnTo>
                    <a:lnTo>
                      <a:pt x="75" y="788"/>
                    </a:lnTo>
                    <a:lnTo>
                      <a:pt x="15" y="563"/>
                    </a:lnTo>
                    <a:lnTo>
                      <a:pt x="5" y="512"/>
                    </a:lnTo>
                    <a:lnTo>
                      <a:pt x="0" y="459"/>
                    </a:lnTo>
                    <a:lnTo>
                      <a:pt x="0" y="407"/>
                    </a:lnTo>
                    <a:lnTo>
                      <a:pt x="6" y="354"/>
                    </a:lnTo>
                    <a:lnTo>
                      <a:pt x="18" y="304"/>
                    </a:lnTo>
                    <a:lnTo>
                      <a:pt x="35" y="255"/>
                    </a:lnTo>
                    <a:lnTo>
                      <a:pt x="57" y="207"/>
                    </a:lnTo>
                    <a:lnTo>
                      <a:pt x="82" y="168"/>
                    </a:lnTo>
                    <a:lnTo>
                      <a:pt x="110" y="132"/>
                    </a:lnTo>
                    <a:lnTo>
                      <a:pt x="140" y="99"/>
                    </a:lnTo>
                    <a:lnTo>
                      <a:pt x="174" y="70"/>
                    </a:lnTo>
                    <a:lnTo>
                      <a:pt x="211" y="47"/>
                    </a:lnTo>
                    <a:lnTo>
                      <a:pt x="251" y="27"/>
                    </a:lnTo>
                    <a:lnTo>
                      <a:pt x="293" y="12"/>
                    </a:lnTo>
                    <a:lnTo>
                      <a:pt x="338" y="4"/>
                    </a:lnTo>
                    <a:lnTo>
                      <a:pt x="38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latin typeface="MS PGothic" charset="-128"/>
                  <a:ea typeface="MS PGothic" charset="-128"/>
                  <a:cs typeface="MS PGothic" charset="-128"/>
                </a:endParaRPr>
              </a:p>
            </p:txBody>
          </p:sp>
          <p:sp>
            <p:nvSpPr>
              <p:cNvPr id="17" name="Freeform 7"/>
              <p:cNvSpPr>
                <a:spLocks/>
              </p:cNvSpPr>
              <p:nvPr/>
            </p:nvSpPr>
            <p:spPr bwMode="auto">
              <a:xfrm>
                <a:off x="1758577" y="3455593"/>
                <a:ext cx="146076" cy="194007"/>
              </a:xfrm>
              <a:custGeom>
                <a:avLst/>
                <a:gdLst>
                  <a:gd name="T0" fmla="*/ 384 w 768"/>
                  <a:gd name="T1" fmla="*/ 0 h 1018"/>
                  <a:gd name="T2" fmla="*/ 431 w 768"/>
                  <a:gd name="T3" fmla="*/ 4 h 1018"/>
                  <a:gd name="T4" fmla="*/ 475 w 768"/>
                  <a:gd name="T5" fmla="*/ 13 h 1018"/>
                  <a:gd name="T6" fmla="*/ 517 w 768"/>
                  <a:gd name="T7" fmla="*/ 27 h 1018"/>
                  <a:gd name="T8" fmla="*/ 557 w 768"/>
                  <a:gd name="T9" fmla="*/ 47 h 1018"/>
                  <a:gd name="T10" fmla="*/ 594 w 768"/>
                  <a:gd name="T11" fmla="*/ 72 h 1018"/>
                  <a:gd name="T12" fmla="*/ 628 w 768"/>
                  <a:gd name="T13" fmla="*/ 100 h 1018"/>
                  <a:gd name="T14" fmla="*/ 659 w 768"/>
                  <a:gd name="T15" fmla="*/ 132 h 1018"/>
                  <a:gd name="T16" fmla="*/ 686 w 768"/>
                  <a:gd name="T17" fmla="*/ 169 h 1018"/>
                  <a:gd name="T18" fmla="*/ 711 w 768"/>
                  <a:gd name="T19" fmla="*/ 207 h 1018"/>
                  <a:gd name="T20" fmla="*/ 733 w 768"/>
                  <a:gd name="T21" fmla="*/ 255 h 1018"/>
                  <a:gd name="T22" fmla="*/ 750 w 768"/>
                  <a:gd name="T23" fmla="*/ 304 h 1018"/>
                  <a:gd name="T24" fmla="*/ 762 w 768"/>
                  <a:gd name="T25" fmla="*/ 355 h 1018"/>
                  <a:gd name="T26" fmla="*/ 768 w 768"/>
                  <a:gd name="T27" fmla="*/ 407 h 1018"/>
                  <a:gd name="T28" fmla="*/ 768 w 768"/>
                  <a:gd name="T29" fmla="*/ 459 h 1018"/>
                  <a:gd name="T30" fmla="*/ 763 w 768"/>
                  <a:gd name="T31" fmla="*/ 512 h 1018"/>
                  <a:gd name="T32" fmla="*/ 753 w 768"/>
                  <a:gd name="T33" fmla="*/ 563 h 1018"/>
                  <a:gd name="T34" fmla="*/ 693 w 768"/>
                  <a:gd name="T35" fmla="*/ 789 h 1018"/>
                  <a:gd name="T36" fmla="*/ 679 w 768"/>
                  <a:gd name="T37" fmla="*/ 829 h 1018"/>
                  <a:gd name="T38" fmla="*/ 661 w 768"/>
                  <a:gd name="T39" fmla="*/ 866 h 1018"/>
                  <a:gd name="T40" fmla="*/ 637 w 768"/>
                  <a:gd name="T41" fmla="*/ 899 h 1018"/>
                  <a:gd name="T42" fmla="*/ 608 w 768"/>
                  <a:gd name="T43" fmla="*/ 929 h 1018"/>
                  <a:gd name="T44" fmla="*/ 577 w 768"/>
                  <a:gd name="T45" fmla="*/ 955 h 1018"/>
                  <a:gd name="T46" fmla="*/ 543 w 768"/>
                  <a:gd name="T47" fmla="*/ 977 h 1018"/>
                  <a:gd name="T48" fmla="*/ 505 w 768"/>
                  <a:gd name="T49" fmla="*/ 994 h 1018"/>
                  <a:gd name="T50" fmla="*/ 466 w 768"/>
                  <a:gd name="T51" fmla="*/ 1007 h 1018"/>
                  <a:gd name="T52" fmla="*/ 426 w 768"/>
                  <a:gd name="T53" fmla="*/ 1014 h 1018"/>
                  <a:gd name="T54" fmla="*/ 384 w 768"/>
                  <a:gd name="T55" fmla="*/ 1018 h 1018"/>
                  <a:gd name="T56" fmla="*/ 343 w 768"/>
                  <a:gd name="T57" fmla="*/ 1014 h 1018"/>
                  <a:gd name="T58" fmla="*/ 302 w 768"/>
                  <a:gd name="T59" fmla="*/ 1007 h 1018"/>
                  <a:gd name="T60" fmla="*/ 264 w 768"/>
                  <a:gd name="T61" fmla="*/ 994 h 1018"/>
                  <a:gd name="T62" fmla="*/ 226 w 768"/>
                  <a:gd name="T63" fmla="*/ 977 h 1018"/>
                  <a:gd name="T64" fmla="*/ 191 w 768"/>
                  <a:gd name="T65" fmla="*/ 955 h 1018"/>
                  <a:gd name="T66" fmla="*/ 160 w 768"/>
                  <a:gd name="T67" fmla="*/ 929 h 1018"/>
                  <a:gd name="T68" fmla="*/ 132 w 768"/>
                  <a:gd name="T69" fmla="*/ 899 h 1018"/>
                  <a:gd name="T70" fmla="*/ 107 w 768"/>
                  <a:gd name="T71" fmla="*/ 866 h 1018"/>
                  <a:gd name="T72" fmla="*/ 89 w 768"/>
                  <a:gd name="T73" fmla="*/ 829 h 1018"/>
                  <a:gd name="T74" fmla="*/ 75 w 768"/>
                  <a:gd name="T75" fmla="*/ 789 h 1018"/>
                  <a:gd name="T76" fmla="*/ 16 w 768"/>
                  <a:gd name="T77" fmla="*/ 563 h 1018"/>
                  <a:gd name="T78" fmla="*/ 6 w 768"/>
                  <a:gd name="T79" fmla="*/ 512 h 1018"/>
                  <a:gd name="T80" fmla="*/ 0 w 768"/>
                  <a:gd name="T81" fmla="*/ 459 h 1018"/>
                  <a:gd name="T82" fmla="*/ 1 w 768"/>
                  <a:gd name="T83" fmla="*/ 407 h 1018"/>
                  <a:gd name="T84" fmla="*/ 7 w 768"/>
                  <a:gd name="T85" fmla="*/ 355 h 1018"/>
                  <a:gd name="T86" fmla="*/ 19 w 768"/>
                  <a:gd name="T87" fmla="*/ 304 h 1018"/>
                  <a:gd name="T88" fmla="*/ 35 w 768"/>
                  <a:gd name="T89" fmla="*/ 255 h 1018"/>
                  <a:gd name="T90" fmla="*/ 57 w 768"/>
                  <a:gd name="T91" fmla="*/ 207 h 1018"/>
                  <a:gd name="T92" fmla="*/ 82 w 768"/>
                  <a:gd name="T93" fmla="*/ 169 h 1018"/>
                  <a:gd name="T94" fmla="*/ 110 w 768"/>
                  <a:gd name="T95" fmla="*/ 132 h 1018"/>
                  <a:gd name="T96" fmla="*/ 140 w 768"/>
                  <a:gd name="T97" fmla="*/ 100 h 1018"/>
                  <a:gd name="T98" fmla="*/ 174 w 768"/>
                  <a:gd name="T99" fmla="*/ 72 h 1018"/>
                  <a:gd name="T100" fmla="*/ 211 w 768"/>
                  <a:gd name="T101" fmla="*/ 47 h 1018"/>
                  <a:gd name="T102" fmla="*/ 251 w 768"/>
                  <a:gd name="T103" fmla="*/ 27 h 1018"/>
                  <a:gd name="T104" fmla="*/ 293 w 768"/>
                  <a:gd name="T105" fmla="*/ 13 h 1018"/>
                  <a:gd name="T106" fmla="*/ 338 w 768"/>
                  <a:gd name="T107" fmla="*/ 4 h 1018"/>
                  <a:gd name="T108" fmla="*/ 384 w 768"/>
                  <a:gd name="T109" fmla="*/ 0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8" h="1018">
                    <a:moveTo>
                      <a:pt x="384" y="0"/>
                    </a:moveTo>
                    <a:lnTo>
                      <a:pt x="431" y="4"/>
                    </a:lnTo>
                    <a:lnTo>
                      <a:pt x="475" y="13"/>
                    </a:lnTo>
                    <a:lnTo>
                      <a:pt x="517" y="27"/>
                    </a:lnTo>
                    <a:lnTo>
                      <a:pt x="557" y="47"/>
                    </a:lnTo>
                    <a:lnTo>
                      <a:pt x="594" y="72"/>
                    </a:lnTo>
                    <a:lnTo>
                      <a:pt x="628" y="100"/>
                    </a:lnTo>
                    <a:lnTo>
                      <a:pt x="659" y="132"/>
                    </a:lnTo>
                    <a:lnTo>
                      <a:pt x="686" y="169"/>
                    </a:lnTo>
                    <a:lnTo>
                      <a:pt x="711" y="207"/>
                    </a:lnTo>
                    <a:lnTo>
                      <a:pt x="733" y="255"/>
                    </a:lnTo>
                    <a:lnTo>
                      <a:pt x="750" y="304"/>
                    </a:lnTo>
                    <a:lnTo>
                      <a:pt x="762" y="355"/>
                    </a:lnTo>
                    <a:lnTo>
                      <a:pt x="768" y="407"/>
                    </a:lnTo>
                    <a:lnTo>
                      <a:pt x="768" y="459"/>
                    </a:lnTo>
                    <a:lnTo>
                      <a:pt x="763" y="512"/>
                    </a:lnTo>
                    <a:lnTo>
                      <a:pt x="753" y="563"/>
                    </a:lnTo>
                    <a:lnTo>
                      <a:pt x="693" y="789"/>
                    </a:lnTo>
                    <a:lnTo>
                      <a:pt x="679" y="829"/>
                    </a:lnTo>
                    <a:lnTo>
                      <a:pt x="661" y="866"/>
                    </a:lnTo>
                    <a:lnTo>
                      <a:pt x="637" y="899"/>
                    </a:lnTo>
                    <a:lnTo>
                      <a:pt x="608" y="929"/>
                    </a:lnTo>
                    <a:lnTo>
                      <a:pt x="577" y="955"/>
                    </a:lnTo>
                    <a:lnTo>
                      <a:pt x="543" y="977"/>
                    </a:lnTo>
                    <a:lnTo>
                      <a:pt x="505" y="994"/>
                    </a:lnTo>
                    <a:lnTo>
                      <a:pt x="466" y="1007"/>
                    </a:lnTo>
                    <a:lnTo>
                      <a:pt x="426" y="1014"/>
                    </a:lnTo>
                    <a:lnTo>
                      <a:pt x="384" y="1018"/>
                    </a:lnTo>
                    <a:lnTo>
                      <a:pt x="343" y="1014"/>
                    </a:lnTo>
                    <a:lnTo>
                      <a:pt x="302" y="1007"/>
                    </a:lnTo>
                    <a:lnTo>
                      <a:pt x="264" y="994"/>
                    </a:lnTo>
                    <a:lnTo>
                      <a:pt x="226" y="977"/>
                    </a:lnTo>
                    <a:lnTo>
                      <a:pt x="191" y="955"/>
                    </a:lnTo>
                    <a:lnTo>
                      <a:pt x="160" y="929"/>
                    </a:lnTo>
                    <a:lnTo>
                      <a:pt x="132" y="899"/>
                    </a:lnTo>
                    <a:lnTo>
                      <a:pt x="107" y="866"/>
                    </a:lnTo>
                    <a:lnTo>
                      <a:pt x="89" y="829"/>
                    </a:lnTo>
                    <a:lnTo>
                      <a:pt x="75" y="789"/>
                    </a:lnTo>
                    <a:lnTo>
                      <a:pt x="16" y="563"/>
                    </a:lnTo>
                    <a:lnTo>
                      <a:pt x="6" y="512"/>
                    </a:lnTo>
                    <a:lnTo>
                      <a:pt x="0" y="459"/>
                    </a:lnTo>
                    <a:lnTo>
                      <a:pt x="1" y="407"/>
                    </a:lnTo>
                    <a:lnTo>
                      <a:pt x="7" y="355"/>
                    </a:lnTo>
                    <a:lnTo>
                      <a:pt x="19" y="304"/>
                    </a:lnTo>
                    <a:lnTo>
                      <a:pt x="35" y="255"/>
                    </a:lnTo>
                    <a:lnTo>
                      <a:pt x="57" y="207"/>
                    </a:lnTo>
                    <a:lnTo>
                      <a:pt x="82" y="169"/>
                    </a:lnTo>
                    <a:lnTo>
                      <a:pt x="110" y="132"/>
                    </a:lnTo>
                    <a:lnTo>
                      <a:pt x="140" y="100"/>
                    </a:lnTo>
                    <a:lnTo>
                      <a:pt x="174" y="72"/>
                    </a:lnTo>
                    <a:lnTo>
                      <a:pt x="211" y="47"/>
                    </a:lnTo>
                    <a:lnTo>
                      <a:pt x="251" y="27"/>
                    </a:lnTo>
                    <a:lnTo>
                      <a:pt x="293" y="13"/>
                    </a:lnTo>
                    <a:lnTo>
                      <a:pt x="338" y="4"/>
                    </a:lnTo>
                    <a:lnTo>
                      <a:pt x="38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latin typeface="MS PGothic" charset="-128"/>
                  <a:ea typeface="MS PGothic" charset="-128"/>
                  <a:cs typeface="MS PGothic" charset="-128"/>
                </a:endParaRPr>
              </a:p>
            </p:txBody>
          </p:sp>
          <p:sp>
            <p:nvSpPr>
              <p:cNvPr id="18" name="Freeform 8"/>
              <p:cNvSpPr>
                <a:spLocks/>
              </p:cNvSpPr>
              <p:nvPr/>
            </p:nvSpPr>
            <p:spPr bwMode="auto">
              <a:xfrm>
                <a:off x="1984538" y="3506948"/>
                <a:ext cx="172324" cy="228243"/>
              </a:xfrm>
              <a:custGeom>
                <a:avLst/>
                <a:gdLst>
                  <a:gd name="T0" fmla="*/ 453 w 906"/>
                  <a:gd name="T1" fmla="*/ 0 h 1198"/>
                  <a:gd name="T2" fmla="*/ 502 w 906"/>
                  <a:gd name="T3" fmla="*/ 3 h 1198"/>
                  <a:gd name="T4" fmla="*/ 550 w 906"/>
                  <a:gd name="T5" fmla="*/ 11 h 1198"/>
                  <a:gd name="T6" fmla="*/ 595 w 906"/>
                  <a:gd name="T7" fmla="*/ 25 h 1198"/>
                  <a:gd name="T8" fmla="*/ 638 w 906"/>
                  <a:gd name="T9" fmla="*/ 44 h 1198"/>
                  <a:gd name="T10" fmla="*/ 678 w 906"/>
                  <a:gd name="T11" fmla="*/ 67 h 1198"/>
                  <a:gd name="T12" fmla="*/ 717 w 906"/>
                  <a:gd name="T13" fmla="*/ 95 h 1198"/>
                  <a:gd name="T14" fmla="*/ 752 w 906"/>
                  <a:gd name="T15" fmla="*/ 128 h 1198"/>
                  <a:gd name="T16" fmla="*/ 783 w 906"/>
                  <a:gd name="T17" fmla="*/ 163 h 1198"/>
                  <a:gd name="T18" fmla="*/ 812 w 906"/>
                  <a:gd name="T19" fmla="*/ 202 h 1198"/>
                  <a:gd name="T20" fmla="*/ 838 w 906"/>
                  <a:gd name="T21" fmla="*/ 244 h 1198"/>
                  <a:gd name="T22" fmla="*/ 861 w 906"/>
                  <a:gd name="T23" fmla="*/ 292 h 1198"/>
                  <a:gd name="T24" fmla="*/ 880 w 906"/>
                  <a:gd name="T25" fmla="*/ 343 h 1198"/>
                  <a:gd name="T26" fmla="*/ 893 w 906"/>
                  <a:gd name="T27" fmla="*/ 394 h 1198"/>
                  <a:gd name="T28" fmla="*/ 902 w 906"/>
                  <a:gd name="T29" fmla="*/ 448 h 1198"/>
                  <a:gd name="T30" fmla="*/ 906 w 906"/>
                  <a:gd name="T31" fmla="*/ 502 h 1198"/>
                  <a:gd name="T32" fmla="*/ 904 w 906"/>
                  <a:gd name="T33" fmla="*/ 556 h 1198"/>
                  <a:gd name="T34" fmla="*/ 899 w 906"/>
                  <a:gd name="T35" fmla="*/ 610 h 1198"/>
                  <a:gd name="T36" fmla="*/ 887 w 906"/>
                  <a:gd name="T37" fmla="*/ 664 h 1198"/>
                  <a:gd name="T38" fmla="*/ 817 w 906"/>
                  <a:gd name="T39" fmla="*/ 928 h 1198"/>
                  <a:gd name="T40" fmla="*/ 803 w 906"/>
                  <a:gd name="T41" fmla="*/ 971 h 1198"/>
                  <a:gd name="T42" fmla="*/ 783 w 906"/>
                  <a:gd name="T43" fmla="*/ 1012 h 1198"/>
                  <a:gd name="T44" fmla="*/ 759 w 906"/>
                  <a:gd name="T45" fmla="*/ 1048 h 1198"/>
                  <a:gd name="T46" fmla="*/ 729 w 906"/>
                  <a:gd name="T47" fmla="*/ 1081 h 1198"/>
                  <a:gd name="T48" fmla="*/ 697 w 906"/>
                  <a:gd name="T49" fmla="*/ 1111 h 1198"/>
                  <a:gd name="T50" fmla="*/ 662 w 906"/>
                  <a:gd name="T51" fmla="*/ 1137 h 1198"/>
                  <a:gd name="T52" fmla="*/ 623 w 906"/>
                  <a:gd name="T53" fmla="*/ 1158 h 1198"/>
                  <a:gd name="T54" fmla="*/ 582 w 906"/>
                  <a:gd name="T55" fmla="*/ 1176 h 1198"/>
                  <a:gd name="T56" fmla="*/ 540 w 906"/>
                  <a:gd name="T57" fmla="*/ 1187 h 1198"/>
                  <a:gd name="T58" fmla="*/ 497 w 906"/>
                  <a:gd name="T59" fmla="*/ 1196 h 1198"/>
                  <a:gd name="T60" fmla="*/ 453 w 906"/>
                  <a:gd name="T61" fmla="*/ 1198 h 1198"/>
                  <a:gd name="T62" fmla="*/ 408 w 906"/>
                  <a:gd name="T63" fmla="*/ 1196 h 1198"/>
                  <a:gd name="T64" fmla="*/ 365 w 906"/>
                  <a:gd name="T65" fmla="*/ 1187 h 1198"/>
                  <a:gd name="T66" fmla="*/ 322 w 906"/>
                  <a:gd name="T67" fmla="*/ 1176 h 1198"/>
                  <a:gd name="T68" fmla="*/ 282 w 906"/>
                  <a:gd name="T69" fmla="*/ 1158 h 1198"/>
                  <a:gd name="T70" fmla="*/ 244 w 906"/>
                  <a:gd name="T71" fmla="*/ 1137 h 1198"/>
                  <a:gd name="T72" fmla="*/ 208 w 906"/>
                  <a:gd name="T73" fmla="*/ 1111 h 1198"/>
                  <a:gd name="T74" fmla="*/ 175 w 906"/>
                  <a:gd name="T75" fmla="*/ 1081 h 1198"/>
                  <a:gd name="T76" fmla="*/ 147 w 906"/>
                  <a:gd name="T77" fmla="*/ 1048 h 1198"/>
                  <a:gd name="T78" fmla="*/ 122 w 906"/>
                  <a:gd name="T79" fmla="*/ 1012 h 1198"/>
                  <a:gd name="T80" fmla="*/ 103 w 906"/>
                  <a:gd name="T81" fmla="*/ 971 h 1198"/>
                  <a:gd name="T82" fmla="*/ 87 w 906"/>
                  <a:gd name="T83" fmla="*/ 928 h 1198"/>
                  <a:gd name="T84" fmla="*/ 19 w 906"/>
                  <a:gd name="T85" fmla="*/ 664 h 1198"/>
                  <a:gd name="T86" fmla="*/ 7 w 906"/>
                  <a:gd name="T87" fmla="*/ 610 h 1198"/>
                  <a:gd name="T88" fmla="*/ 1 w 906"/>
                  <a:gd name="T89" fmla="*/ 556 h 1198"/>
                  <a:gd name="T90" fmla="*/ 0 w 906"/>
                  <a:gd name="T91" fmla="*/ 502 h 1198"/>
                  <a:gd name="T92" fmla="*/ 3 w 906"/>
                  <a:gd name="T93" fmla="*/ 448 h 1198"/>
                  <a:gd name="T94" fmla="*/ 12 w 906"/>
                  <a:gd name="T95" fmla="*/ 394 h 1198"/>
                  <a:gd name="T96" fmla="*/ 26 w 906"/>
                  <a:gd name="T97" fmla="*/ 343 h 1198"/>
                  <a:gd name="T98" fmla="*/ 44 w 906"/>
                  <a:gd name="T99" fmla="*/ 292 h 1198"/>
                  <a:gd name="T100" fmla="*/ 68 w 906"/>
                  <a:gd name="T101" fmla="*/ 244 h 1198"/>
                  <a:gd name="T102" fmla="*/ 93 w 906"/>
                  <a:gd name="T103" fmla="*/ 202 h 1198"/>
                  <a:gd name="T104" fmla="*/ 121 w 906"/>
                  <a:gd name="T105" fmla="*/ 163 h 1198"/>
                  <a:gd name="T106" fmla="*/ 154 w 906"/>
                  <a:gd name="T107" fmla="*/ 128 h 1198"/>
                  <a:gd name="T108" fmla="*/ 189 w 906"/>
                  <a:gd name="T109" fmla="*/ 95 h 1198"/>
                  <a:gd name="T110" fmla="*/ 226 w 906"/>
                  <a:gd name="T111" fmla="*/ 67 h 1198"/>
                  <a:gd name="T112" fmla="*/ 267 w 906"/>
                  <a:gd name="T113" fmla="*/ 44 h 1198"/>
                  <a:gd name="T114" fmla="*/ 310 w 906"/>
                  <a:gd name="T115" fmla="*/ 25 h 1198"/>
                  <a:gd name="T116" fmla="*/ 356 w 906"/>
                  <a:gd name="T117" fmla="*/ 11 h 1198"/>
                  <a:gd name="T118" fmla="*/ 403 w 906"/>
                  <a:gd name="T119" fmla="*/ 3 h 1198"/>
                  <a:gd name="T120" fmla="*/ 453 w 906"/>
                  <a:gd name="T12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 h="1198">
                    <a:moveTo>
                      <a:pt x="453" y="0"/>
                    </a:moveTo>
                    <a:lnTo>
                      <a:pt x="502" y="3"/>
                    </a:lnTo>
                    <a:lnTo>
                      <a:pt x="550" y="11"/>
                    </a:lnTo>
                    <a:lnTo>
                      <a:pt x="595" y="25"/>
                    </a:lnTo>
                    <a:lnTo>
                      <a:pt x="638" y="44"/>
                    </a:lnTo>
                    <a:lnTo>
                      <a:pt x="678" y="67"/>
                    </a:lnTo>
                    <a:lnTo>
                      <a:pt x="717" y="95"/>
                    </a:lnTo>
                    <a:lnTo>
                      <a:pt x="752" y="128"/>
                    </a:lnTo>
                    <a:lnTo>
                      <a:pt x="783" y="163"/>
                    </a:lnTo>
                    <a:lnTo>
                      <a:pt x="812" y="202"/>
                    </a:lnTo>
                    <a:lnTo>
                      <a:pt x="838" y="244"/>
                    </a:lnTo>
                    <a:lnTo>
                      <a:pt x="861" y="292"/>
                    </a:lnTo>
                    <a:lnTo>
                      <a:pt x="880" y="343"/>
                    </a:lnTo>
                    <a:lnTo>
                      <a:pt x="893" y="394"/>
                    </a:lnTo>
                    <a:lnTo>
                      <a:pt x="902" y="448"/>
                    </a:lnTo>
                    <a:lnTo>
                      <a:pt x="906" y="502"/>
                    </a:lnTo>
                    <a:lnTo>
                      <a:pt x="904" y="556"/>
                    </a:lnTo>
                    <a:lnTo>
                      <a:pt x="899" y="610"/>
                    </a:lnTo>
                    <a:lnTo>
                      <a:pt x="887" y="664"/>
                    </a:lnTo>
                    <a:lnTo>
                      <a:pt x="817" y="928"/>
                    </a:lnTo>
                    <a:lnTo>
                      <a:pt x="803" y="971"/>
                    </a:lnTo>
                    <a:lnTo>
                      <a:pt x="783" y="1012"/>
                    </a:lnTo>
                    <a:lnTo>
                      <a:pt x="759" y="1048"/>
                    </a:lnTo>
                    <a:lnTo>
                      <a:pt x="729" y="1081"/>
                    </a:lnTo>
                    <a:lnTo>
                      <a:pt x="697" y="1111"/>
                    </a:lnTo>
                    <a:lnTo>
                      <a:pt x="662" y="1137"/>
                    </a:lnTo>
                    <a:lnTo>
                      <a:pt x="623" y="1158"/>
                    </a:lnTo>
                    <a:lnTo>
                      <a:pt x="582" y="1176"/>
                    </a:lnTo>
                    <a:lnTo>
                      <a:pt x="540" y="1187"/>
                    </a:lnTo>
                    <a:lnTo>
                      <a:pt x="497" y="1196"/>
                    </a:lnTo>
                    <a:lnTo>
                      <a:pt x="453" y="1198"/>
                    </a:lnTo>
                    <a:lnTo>
                      <a:pt x="408" y="1196"/>
                    </a:lnTo>
                    <a:lnTo>
                      <a:pt x="365" y="1187"/>
                    </a:lnTo>
                    <a:lnTo>
                      <a:pt x="322" y="1176"/>
                    </a:lnTo>
                    <a:lnTo>
                      <a:pt x="282" y="1158"/>
                    </a:lnTo>
                    <a:lnTo>
                      <a:pt x="244" y="1137"/>
                    </a:lnTo>
                    <a:lnTo>
                      <a:pt x="208" y="1111"/>
                    </a:lnTo>
                    <a:lnTo>
                      <a:pt x="175" y="1081"/>
                    </a:lnTo>
                    <a:lnTo>
                      <a:pt x="147" y="1048"/>
                    </a:lnTo>
                    <a:lnTo>
                      <a:pt x="122" y="1012"/>
                    </a:lnTo>
                    <a:lnTo>
                      <a:pt x="103" y="971"/>
                    </a:lnTo>
                    <a:lnTo>
                      <a:pt x="87" y="928"/>
                    </a:lnTo>
                    <a:lnTo>
                      <a:pt x="19" y="664"/>
                    </a:lnTo>
                    <a:lnTo>
                      <a:pt x="7" y="610"/>
                    </a:lnTo>
                    <a:lnTo>
                      <a:pt x="1" y="556"/>
                    </a:lnTo>
                    <a:lnTo>
                      <a:pt x="0" y="502"/>
                    </a:lnTo>
                    <a:lnTo>
                      <a:pt x="3" y="448"/>
                    </a:lnTo>
                    <a:lnTo>
                      <a:pt x="12" y="394"/>
                    </a:lnTo>
                    <a:lnTo>
                      <a:pt x="26" y="343"/>
                    </a:lnTo>
                    <a:lnTo>
                      <a:pt x="44" y="292"/>
                    </a:lnTo>
                    <a:lnTo>
                      <a:pt x="68" y="244"/>
                    </a:lnTo>
                    <a:lnTo>
                      <a:pt x="93" y="202"/>
                    </a:lnTo>
                    <a:lnTo>
                      <a:pt x="121" y="163"/>
                    </a:lnTo>
                    <a:lnTo>
                      <a:pt x="154" y="128"/>
                    </a:lnTo>
                    <a:lnTo>
                      <a:pt x="189" y="95"/>
                    </a:lnTo>
                    <a:lnTo>
                      <a:pt x="226" y="67"/>
                    </a:lnTo>
                    <a:lnTo>
                      <a:pt x="267" y="44"/>
                    </a:lnTo>
                    <a:lnTo>
                      <a:pt x="310" y="25"/>
                    </a:lnTo>
                    <a:lnTo>
                      <a:pt x="356" y="11"/>
                    </a:lnTo>
                    <a:lnTo>
                      <a:pt x="403" y="3"/>
                    </a:lnTo>
                    <a:lnTo>
                      <a:pt x="453"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latin typeface="MS PGothic" charset="-128"/>
                  <a:ea typeface="MS PGothic" charset="-128"/>
                  <a:cs typeface="MS PGothic" charset="-128"/>
                </a:endParaRPr>
              </a:p>
            </p:txBody>
          </p:sp>
          <p:sp>
            <p:nvSpPr>
              <p:cNvPr id="19" name="Freeform 9"/>
              <p:cNvSpPr>
                <a:spLocks/>
              </p:cNvSpPr>
              <p:nvPr/>
            </p:nvSpPr>
            <p:spPr bwMode="auto">
              <a:xfrm>
                <a:off x="1890958" y="3809370"/>
                <a:ext cx="366330" cy="182595"/>
              </a:xfrm>
              <a:custGeom>
                <a:avLst/>
                <a:gdLst>
                  <a:gd name="T0" fmla="*/ 946 w 1921"/>
                  <a:gd name="T1" fmla="*/ 0 h 961"/>
                  <a:gd name="T2" fmla="*/ 1034 w 1921"/>
                  <a:gd name="T3" fmla="*/ 1 h 961"/>
                  <a:gd name="T4" fmla="*/ 1116 w 1921"/>
                  <a:gd name="T5" fmla="*/ 4 h 961"/>
                  <a:gd name="T6" fmla="*/ 1193 w 1921"/>
                  <a:gd name="T7" fmla="*/ 10 h 961"/>
                  <a:gd name="T8" fmla="*/ 1266 w 1921"/>
                  <a:gd name="T9" fmla="*/ 20 h 961"/>
                  <a:gd name="T10" fmla="*/ 1335 w 1921"/>
                  <a:gd name="T11" fmla="*/ 30 h 961"/>
                  <a:gd name="T12" fmla="*/ 1401 w 1921"/>
                  <a:gd name="T13" fmla="*/ 43 h 961"/>
                  <a:gd name="T14" fmla="*/ 1466 w 1921"/>
                  <a:gd name="T15" fmla="*/ 58 h 961"/>
                  <a:gd name="T16" fmla="*/ 1529 w 1921"/>
                  <a:gd name="T17" fmla="*/ 76 h 961"/>
                  <a:gd name="T18" fmla="*/ 1591 w 1921"/>
                  <a:gd name="T19" fmla="*/ 94 h 961"/>
                  <a:gd name="T20" fmla="*/ 1651 w 1921"/>
                  <a:gd name="T21" fmla="*/ 115 h 961"/>
                  <a:gd name="T22" fmla="*/ 1714 w 1921"/>
                  <a:gd name="T23" fmla="*/ 139 h 961"/>
                  <a:gd name="T24" fmla="*/ 1777 w 1921"/>
                  <a:gd name="T25" fmla="*/ 163 h 961"/>
                  <a:gd name="T26" fmla="*/ 1844 w 1921"/>
                  <a:gd name="T27" fmla="*/ 190 h 961"/>
                  <a:gd name="T28" fmla="*/ 1921 w 1921"/>
                  <a:gd name="T29" fmla="*/ 961 h 961"/>
                  <a:gd name="T30" fmla="*/ 0 w 1921"/>
                  <a:gd name="T31" fmla="*/ 961 h 961"/>
                  <a:gd name="T32" fmla="*/ 7 w 1921"/>
                  <a:gd name="T33" fmla="*/ 893 h 961"/>
                  <a:gd name="T34" fmla="*/ 12 w 1921"/>
                  <a:gd name="T35" fmla="*/ 827 h 961"/>
                  <a:gd name="T36" fmla="*/ 19 w 1921"/>
                  <a:gd name="T37" fmla="*/ 759 h 961"/>
                  <a:gd name="T38" fmla="*/ 26 w 1921"/>
                  <a:gd name="T39" fmla="*/ 694 h 961"/>
                  <a:gd name="T40" fmla="*/ 32 w 1921"/>
                  <a:gd name="T41" fmla="*/ 629 h 961"/>
                  <a:gd name="T42" fmla="*/ 38 w 1921"/>
                  <a:gd name="T43" fmla="*/ 567 h 961"/>
                  <a:gd name="T44" fmla="*/ 44 w 1921"/>
                  <a:gd name="T45" fmla="*/ 509 h 961"/>
                  <a:gd name="T46" fmla="*/ 50 w 1921"/>
                  <a:gd name="T47" fmla="*/ 453 h 961"/>
                  <a:gd name="T48" fmla="*/ 56 w 1921"/>
                  <a:gd name="T49" fmla="*/ 400 h 961"/>
                  <a:gd name="T50" fmla="*/ 60 w 1921"/>
                  <a:gd name="T51" fmla="*/ 352 h 961"/>
                  <a:gd name="T52" fmla="*/ 64 w 1921"/>
                  <a:gd name="T53" fmla="*/ 309 h 961"/>
                  <a:gd name="T54" fmla="*/ 68 w 1921"/>
                  <a:gd name="T55" fmla="*/ 272 h 961"/>
                  <a:gd name="T56" fmla="*/ 71 w 1921"/>
                  <a:gd name="T57" fmla="*/ 239 h 961"/>
                  <a:gd name="T58" fmla="*/ 74 w 1921"/>
                  <a:gd name="T59" fmla="*/ 213 h 961"/>
                  <a:gd name="T60" fmla="*/ 75 w 1921"/>
                  <a:gd name="T61" fmla="*/ 195 h 961"/>
                  <a:gd name="T62" fmla="*/ 77 w 1921"/>
                  <a:gd name="T63" fmla="*/ 183 h 961"/>
                  <a:gd name="T64" fmla="*/ 78 w 1921"/>
                  <a:gd name="T65" fmla="*/ 178 h 961"/>
                  <a:gd name="T66" fmla="*/ 142 w 1921"/>
                  <a:gd name="T67" fmla="*/ 154 h 961"/>
                  <a:gd name="T68" fmla="*/ 204 w 1921"/>
                  <a:gd name="T69" fmla="*/ 129 h 961"/>
                  <a:gd name="T70" fmla="*/ 265 w 1921"/>
                  <a:gd name="T71" fmla="*/ 108 h 961"/>
                  <a:gd name="T72" fmla="*/ 324 w 1921"/>
                  <a:gd name="T73" fmla="*/ 88 h 961"/>
                  <a:gd name="T74" fmla="*/ 385 w 1921"/>
                  <a:gd name="T75" fmla="*/ 70 h 961"/>
                  <a:gd name="T76" fmla="*/ 444 w 1921"/>
                  <a:gd name="T77" fmla="*/ 55 h 961"/>
                  <a:gd name="T78" fmla="*/ 507 w 1921"/>
                  <a:gd name="T79" fmla="*/ 39 h 961"/>
                  <a:gd name="T80" fmla="*/ 570 w 1921"/>
                  <a:gd name="T81" fmla="*/ 28 h 961"/>
                  <a:gd name="T82" fmla="*/ 638 w 1921"/>
                  <a:gd name="T83" fmla="*/ 18 h 961"/>
                  <a:gd name="T84" fmla="*/ 708 w 1921"/>
                  <a:gd name="T85" fmla="*/ 10 h 961"/>
                  <a:gd name="T86" fmla="*/ 782 w 1921"/>
                  <a:gd name="T87" fmla="*/ 4 h 961"/>
                  <a:gd name="T88" fmla="*/ 861 w 1921"/>
                  <a:gd name="T89" fmla="*/ 1 h 961"/>
                  <a:gd name="T90" fmla="*/ 946 w 1921"/>
                  <a:gd name="T91" fmla="*/ 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21" h="961">
                    <a:moveTo>
                      <a:pt x="946" y="0"/>
                    </a:moveTo>
                    <a:lnTo>
                      <a:pt x="1034" y="1"/>
                    </a:lnTo>
                    <a:lnTo>
                      <a:pt x="1116" y="4"/>
                    </a:lnTo>
                    <a:lnTo>
                      <a:pt x="1193" y="10"/>
                    </a:lnTo>
                    <a:lnTo>
                      <a:pt x="1266" y="20"/>
                    </a:lnTo>
                    <a:lnTo>
                      <a:pt x="1335" y="30"/>
                    </a:lnTo>
                    <a:lnTo>
                      <a:pt x="1401" y="43"/>
                    </a:lnTo>
                    <a:lnTo>
                      <a:pt x="1466" y="58"/>
                    </a:lnTo>
                    <a:lnTo>
                      <a:pt x="1529" y="76"/>
                    </a:lnTo>
                    <a:lnTo>
                      <a:pt x="1591" y="94"/>
                    </a:lnTo>
                    <a:lnTo>
                      <a:pt x="1651" y="115"/>
                    </a:lnTo>
                    <a:lnTo>
                      <a:pt x="1714" y="139"/>
                    </a:lnTo>
                    <a:lnTo>
                      <a:pt x="1777" y="163"/>
                    </a:lnTo>
                    <a:lnTo>
                      <a:pt x="1844" y="190"/>
                    </a:lnTo>
                    <a:lnTo>
                      <a:pt x="1921" y="961"/>
                    </a:lnTo>
                    <a:lnTo>
                      <a:pt x="0" y="961"/>
                    </a:lnTo>
                    <a:lnTo>
                      <a:pt x="7" y="893"/>
                    </a:lnTo>
                    <a:lnTo>
                      <a:pt x="12" y="827"/>
                    </a:lnTo>
                    <a:lnTo>
                      <a:pt x="19" y="759"/>
                    </a:lnTo>
                    <a:lnTo>
                      <a:pt x="26" y="694"/>
                    </a:lnTo>
                    <a:lnTo>
                      <a:pt x="32" y="629"/>
                    </a:lnTo>
                    <a:lnTo>
                      <a:pt x="38" y="567"/>
                    </a:lnTo>
                    <a:lnTo>
                      <a:pt x="44" y="509"/>
                    </a:lnTo>
                    <a:lnTo>
                      <a:pt x="50" y="453"/>
                    </a:lnTo>
                    <a:lnTo>
                      <a:pt x="56" y="400"/>
                    </a:lnTo>
                    <a:lnTo>
                      <a:pt x="60" y="352"/>
                    </a:lnTo>
                    <a:lnTo>
                      <a:pt x="64" y="309"/>
                    </a:lnTo>
                    <a:lnTo>
                      <a:pt x="68" y="272"/>
                    </a:lnTo>
                    <a:lnTo>
                      <a:pt x="71" y="239"/>
                    </a:lnTo>
                    <a:lnTo>
                      <a:pt x="74" y="213"/>
                    </a:lnTo>
                    <a:lnTo>
                      <a:pt x="75" y="195"/>
                    </a:lnTo>
                    <a:lnTo>
                      <a:pt x="77" y="183"/>
                    </a:lnTo>
                    <a:lnTo>
                      <a:pt x="78" y="178"/>
                    </a:lnTo>
                    <a:lnTo>
                      <a:pt x="142" y="154"/>
                    </a:lnTo>
                    <a:lnTo>
                      <a:pt x="204" y="129"/>
                    </a:lnTo>
                    <a:lnTo>
                      <a:pt x="265" y="108"/>
                    </a:lnTo>
                    <a:lnTo>
                      <a:pt x="324" y="88"/>
                    </a:lnTo>
                    <a:lnTo>
                      <a:pt x="385" y="70"/>
                    </a:lnTo>
                    <a:lnTo>
                      <a:pt x="444" y="55"/>
                    </a:lnTo>
                    <a:lnTo>
                      <a:pt x="507" y="39"/>
                    </a:lnTo>
                    <a:lnTo>
                      <a:pt x="570" y="28"/>
                    </a:lnTo>
                    <a:lnTo>
                      <a:pt x="638" y="18"/>
                    </a:lnTo>
                    <a:lnTo>
                      <a:pt x="708" y="10"/>
                    </a:lnTo>
                    <a:lnTo>
                      <a:pt x="782" y="4"/>
                    </a:lnTo>
                    <a:lnTo>
                      <a:pt x="861" y="1"/>
                    </a:lnTo>
                    <a:lnTo>
                      <a:pt x="94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latin typeface="MS PGothic" charset="-128"/>
                  <a:ea typeface="MS PGothic" charset="-128"/>
                  <a:cs typeface="MS PGothic" charset="-128"/>
                </a:endParaRPr>
              </a:p>
            </p:txBody>
          </p:sp>
          <p:sp>
            <p:nvSpPr>
              <p:cNvPr id="20" name="Freeform 10"/>
              <p:cNvSpPr>
                <a:spLocks/>
              </p:cNvSpPr>
              <p:nvPr/>
            </p:nvSpPr>
            <p:spPr bwMode="auto">
              <a:xfrm>
                <a:off x="2191098" y="3601669"/>
                <a:ext cx="213408" cy="136946"/>
              </a:xfrm>
              <a:custGeom>
                <a:avLst/>
                <a:gdLst>
                  <a:gd name="T0" fmla="*/ 409 w 1123"/>
                  <a:gd name="T1" fmla="*/ 0 h 716"/>
                  <a:gd name="T2" fmla="*/ 484 w 1123"/>
                  <a:gd name="T3" fmla="*/ 1 h 716"/>
                  <a:gd name="T4" fmla="*/ 555 w 1123"/>
                  <a:gd name="T5" fmla="*/ 5 h 716"/>
                  <a:gd name="T6" fmla="*/ 619 w 1123"/>
                  <a:gd name="T7" fmla="*/ 11 h 716"/>
                  <a:gd name="T8" fmla="*/ 681 w 1123"/>
                  <a:gd name="T9" fmla="*/ 20 h 716"/>
                  <a:gd name="T10" fmla="*/ 738 w 1123"/>
                  <a:gd name="T11" fmla="*/ 30 h 716"/>
                  <a:gd name="T12" fmla="*/ 794 w 1123"/>
                  <a:gd name="T13" fmla="*/ 44 h 716"/>
                  <a:gd name="T14" fmla="*/ 848 w 1123"/>
                  <a:gd name="T15" fmla="*/ 60 h 716"/>
                  <a:gd name="T16" fmla="*/ 901 w 1123"/>
                  <a:gd name="T17" fmla="*/ 77 h 716"/>
                  <a:gd name="T18" fmla="*/ 955 w 1123"/>
                  <a:gd name="T19" fmla="*/ 97 h 716"/>
                  <a:gd name="T20" fmla="*/ 1010 w 1123"/>
                  <a:gd name="T21" fmla="*/ 118 h 716"/>
                  <a:gd name="T22" fmla="*/ 1066 w 1123"/>
                  <a:gd name="T23" fmla="*/ 141 h 716"/>
                  <a:gd name="T24" fmla="*/ 1123 w 1123"/>
                  <a:gd name="T25" fmla="*/ 716 h 716"/>
                  <a:gd name="T26" fmla="*/ 0 w 1123"/>
                  <a:gd name="T27" fmla="*/ 716 h 716"/>
                  <a:gd name="T28" fmla="*/ 18 w 1123"/>
                  <a:gd name="T29" fmla="*/ 664 h 716"/>
                  <a:gd name="T30" fmla="*/ 125 w 1123"/>
                  <a:gd name="T31" fmla="*/ 252 h 716"/>
                  <a:gd name="T32" fmla="*/ 142 w 1123"/>
                  <a:gd name="T33" fmla="*/ 175 h 716"/>
                  <a:gd name="T34" fmla="*/ 152 w 1123"/>
                  <a:gd name="T35" fmla="*/ 97 h 716"/>
                  <a:gd name="T36" fmla="*/ 154 w 1123"/>
                  <a:gd name="T37" fmla="*/ 18 h 716"/>
                  <a:gd name="T38" fmla="*/ 211 w 1123"/>
                  <a:gd name="T39" fmla="*/ 9 h 716"/>
                  <a:gd name="T40" fmla="*/ 272 w 1123"/>
                  <a:gd name="T41" fmla="*/ 5 h 716"/>
                  <a:gd name="T42" fmla="*/ 337 w 1123"/>
                  <a:gd name="T43" fmla="*/ 1 h 716"/>
                  <a:gd name="T44" fmla="*/ 409 w 1123"/>
                  <a:gd name="T45" fmla="*/ 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3" h="716">
                    <a:moveTo>
                      <a:pt x="409" y="0"/>
                    </a:moveTo>
                    <a:lnTo>
                      <a:pt x="484" y="1"/>
                    </a:lnTo>
                    <a:lnTo>
                      <a:pt x="555" y="5"/>
                    </a:lnTo>
                    <a:lnTo>
                      <a:pt x="619" y="11"/>
                    </a:lnTo>
                    <a:lnTo>
                      <a:pt x="681" y="20"/>
                    </a:lnTo>
                    <a:lnTo>
                      <a:pt x="738" y="30"/>
                    </a:lnTo>
                    <a:lnTo>
                      <a:pt x="794" y="44"/>
                    </a:lnTo>
                    <a:lnTo>
                      <a:pt x="848" y="60"/>
                    </a:lnTo>
                    <a:lnTo>
                      <a:pt x="901" y="77"/>
                    </a:lnTo>
                    <a:lnTo>
                      <a:pt x="955" y="97"/>
                    </a:lnTo>
                    <a:lnTo>
                      <a:pt x="1010" y="118"/>
                    </a:lnTo>
                    <a:lnTo>
                      <a:pt x="1066" y="141"/>
                    </a:lnTo>
                    <a:lnTo>
                      <a:pt x="1123" y="716"/>
                    </a:lnTo>
                    <a:lnTo>
                      <a:pt x="0" y="716"/>
                    </a:lnTo>
                    <a:lnTo>
                      <a:pt x="18" y="664"/>
                    </a:lnTo>
                    <a:lnTo>
                      <a:pt x="125" y="252"/>
                    </a:lnTo>
                    <a:lnTo>
                      <a:pt x="142" y="175"/>
                    </a:lnTo>
                    <a:lnTo>
                      <a:pt x="152" y="97"/>
                    </a:lnTo>
                    <a:lnTo>
                      <a:pt x="154" y="18"/>
                    </a:lnTo>
                    <a:lnTo>
                      <a:pt x="211" y="9"/>
                    </a:lnTo>
                    <a:lnTo>
                      <a:pt x="272" y="5"/>
                    </a:lnTo>
                    <a:lnTo>
                      <a:pt x="337" y="1"/>
                    </a:lnTo>
                    <a:lnTo>
                      <a:pt x="40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latin typeface="MS PGothic" charset="-128"/>
                  <a:ea typeface="MS PGothic" charset="-128"/>
                  <a:cs typeface="MS PGothic" charset="-128"/>
                </a:endParaRPr>
              </a:p>
            </p:txBody>
          </p:sp>
          <p:sp>
            <p:nvSpPr>
              <p:cNvPr id="21" name="Freeform 11"/>
              <p:cNvSpPr>
                <a:spLocks/>
              </p:cNvSpPr>
              <p:nvPr/>
            </p:nvSpPr>
            <p:spPr bwMode="auto">
              <a:xfrm>
                <a:off x="1672986" y="3716932"/>
                <a:ext cx="243079" cy="132381"/>
              </a:xfrm>
              <a:custGeom>
                <a:avLst/>
                <a:gdLst>
                  <a:gd name="T0" fmla="*/ 686 w 1279"/>
                  <a:gd name="T1" fmla="*/ 0 h 697"/>
                  <a:gd name="T2" fmla="*/ 762 w 1279"/>
                  <a:gd name="T3" fmla="*/ 1 h 697"/>
                  <a:gd name="T4" fmla="*/ 832 w 1279"/>
                  <a:gd name="T5" fmla="*/ 4 h 697"/>
                  <a:gd name="T6" fmla="*/ 896 w 1279"/>
                  <a:gd name="T7" fmla="*/ 10 h 697"/>
                  <a:gd name="T8" fmla="*/ 957 w 1279"/>
                  <a:gd name="T9" fmla="*/ 20 h 697"/>
                  <a:gd name="T10" fmla="*/ 1016 w 1279"/>
                  <a:gd name="T11" fmla="*/ 30 h 697"/>
                  <a:gd name="T12" fmla="*/ 1070 w 1279"/>
                  <a:gd name="T13" fmla="*/ 44 h 697"/>
                  <a:gd name="T14" fmla="*/ 1125 w 1279"/>
                  <a:gd name="T15" fmla="*/ 59 h 697"/>
                  <a:gd name="T16" fmla="*/ 1178 w 1279"/>
                  <a:gd name="T17" fmla="*/ 77 h 697"/>
                  <a:gd name="T18" fmla="*/ 1216 w 1279"/>
                  <a:gd name="T19" fmla="*/ 91 h 697"/>
                  <a:gd name="T20" fmla="*/ 1255 w 1279"/>
                  <a:gd name="T21" fmla="*/ 106 h 697"/>
                  <a:gd name="T22" fmla="*/ 1263 w 1279"/>
                  <a:gd name="T23" fmla="*/ 152 h 697"/>
                  <a:gd name="T24" fmla="*/ 1271 w 1279"/>
                  <a:gd name="T25" fmla="*/ 196 h 697"/>
                  <a:gd name="T26" fmla="*/ 1279 w 1279"/>
                  <a:gd name="T27" fmla="*/ 239 h 697"/>
                  <a:gd name="T28" fmla="*/ 940 w 1279"/>
                  <a:gd name="T29" fmla="*/ 362 h 697"/>
                  <a:gd name="T30" fmla="*/ 865 w 1279"/>
                  <a:gd name="T31" fmla="*/ 697 h 697"/>
                  <a:gd name="T32" fmla="*/ 0 w 1279"/>
                  <a:gd name="T33" fmla="*/ 697 h 697"/>
                  <a:gd name="T34" fmla="*/ 6 w 1279"/>
                  <a:gd name="T35" fmla="*/ 641 h 697"/>
                  <a:gd name="T36" fmla="*/ 12 w 1279"/>
                  <a:gd name="T37" fmla="*/ 586 h 697"/>
                  <a:gd name="T38" fmla="*/ 16 w 1279"/>
                  <a:gd name="T39" fmla="*/ 531 h 697"/>
                  <a:gd name="T40" fmla="*/ 22 w 1279"/>
                  <a:gd name="T41" fmla="*/ 478 h 697"/>
                  <a:gd name="T42" fmla="*/ 27 w 1279"/>
                  <a:gd name="T43" fmla="*/ 426 h 697"/>
                  <a:gd name="T44" fmla="*/ 32 w 1279"/>
                  <a:gd name="T45" fmla="*/ 377 h 697"/>
                  <a:gd name="T46" fmla="*/ 36 w 1279"/>
                  <a:gd name="T47" fmla="*/ 330 h 697"/>
                  <a:gd name="T48" fmla="*/ 41 w 1279"/>
                  <a:gd name="T49" fmla="*/ 288 h 697"/>
                  <a:gd name="T50" fmla="*/ 44 w 1279"/>
                  <a:gd name="T51" fmla="*/ 249 h 697"/>
                  <a:gd name="T52" fmla="*/ 48 w 1279"/>
                  <a:gd name="T53" fmla="*/ 215 h 697"/>
                  <a:gd name="T54" fmla="*/ 51 w 1279"/>
                  <a:gd name="T55" fmla="*/ 186 h 697"/>
                  <a:gd name="T56" fmla="*/ 54 w 1279"/>
                  <a:gd name="T57" fmla="*/ 162 h 697"/>
                  <a:gd name="T58" fmla="*/ 55 w 1279"/>
                  <a:gd name="T59" fmla="*/ 143 h 697"/>
                  <a:gd name="T60" fmla="*/ 56 w 1279"/>
                  <a:gd name="T61" fmla="*/ 133 h 697"/>
                  <a:gd name="T62" fmla="*/ 56 w 1279"/>
                  <a:gd name="T63" fmla="*/ 129 h 697"/>
                  <a:gd name="T64" fmla="*/ 111 w 1279"/>
                  <a:gd name="T65" fmla="*/ 107 h 697"/>
                  <a:gd name="T66" fmla="*/ 165 w 1279"/>
                  <a:gd name="T67" fmla="*/ 89 h 697"/>
                  <a:gd name="T68" fmla="*/ 216 w 1279"/>
                  <a:gd name="T69" fmla="*/ 70 h 697"/>
                  <a:gd name="T70" fmla="*/ 267 w 1279"/>
                  <a:gd name="T71" fmla="*/ 54 h 697"/>
                  <a:gd name="T72" fmla="*/ 319 w 1279"/>
                  <a:gd name="T73" fmla="*/ 40 h 697"/>
                  <a:gd name="T74" fmla="*/ 372 w 1279"/>
                  <a:gd name="T75" fmla="*/ 28 h 697"/>
                  <a:gd name="T76" fmla="*/ 427 w 1279"/>
                  <a:gd name="T77" fmla="*/ 17 h 697"/>
                  <a:gd name="T78" fmla="*/ 486 w 1279"/>
                  <a:gd name="T79" fmla="*/ 9 h 697"/>
                  <a:gd name="T80" fmla="*/ 547 w 1279"/>
                  <a:gd name="T81" fmla="*/ 4 h 697"/>
                  <a:gd name="T82" fmla="*/ 614 w 1279"/>
                  <a:gd name="T83" fmla="*/ 1 h 697"/>
                  <a:gd name="T84" fmla="*/ 686 w 1279"/>
                  <a:gd name="T85" fmla="*/ 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9" h="697">
                    <a:moveTo>
                      <a:pt x="686" y="0"/>
                    </a:moveTo>
                    <a:lnTo>
                      <a:pt x="762" y="1"/>
                    </a:lnTo>
                    <a:lnTo>
                      <a:pt x="832" y="4"/>
                    </a:lnTo>
                    <a:lnTo>
                      <a:pt x="896" y="10"/>
                    </a:lnTo>
                    <a:lnTo>
                      <a:pt x="957" y="20"/>
                    </a:lnTo>
                    <a:lnTo>
                      <a:pt x="1016" y="30"/>
                    </a:lnTo>
                    <a:lnTo>
                      <a:pt x="1070" y="44"/>
                    </a:lnTo>
                    <a:lnTo>
                      <a:pt x="1125" y="59"/>
                    </a:lnTo>
                    <a:lnTo>
                      <a:pt x="1178" y="77"/>
                    </a:lnTo>
                    <a:lnTo>
                      <a:pt x="1216" y="91"/>
                    </a:lnTo>
                    <a:lnTo>
                      <a:pt x="1255" y="106"/>
                    </a:lnTo>
                    <a:lnTo>
                      <a:pt x="1263" y="152"/>
                    </a:lnTo>
                    <a:lnTo>
                      <a:pt x="1271" y="196"/>
                    </a:lnTo>
                    <a:lnTo>
                      <a:pt x="1279" y="239"/>
                    </a:lnTo>
                    <a:lnTo>
                      <a:pt x="940" y="362"/>
                    </a:lnTo>
                    <a:lnTo>
                      <a:pt x="865" y="697"/>
                    </a:lnTo>
                    <a:lnTo>
                      <a:pt x="0" y="697"/>
                    </a:lnTo>
                    <a:lnTo>
                      <a:pt x="6" y="641"/>
                    </a:lnTo>
                    <a:lnTo>
                      <a:pt x="12" y="586"/>
                    </a:lnTo>
                    <a:lnTo>
                      <a:pt x="16" y="531"/>
                    </a:lnTo>
                    <a:lnTo>
                      <a:pt x="22" y="478"/>
                    </a:lnTo>
                    <a:lnTo>
                      <a:pt x="27" y="426"/>
                    </a:lnTo>
                    <a:lnTo>
                      <a:pt x="32" y="377"/>
                    </a:lnTo>
                    <a:lnTo>
                      <a:pt x="36" y="330"/>
                    </a:lnTo>
                    <a:lnTo>
                      <a:pt x="41" y="288"/>
                    </a:lnTo>
                    <a:lnTo>
                      <a:pt x="44" y="249"/>
                    </a:lnTo>
                    <a:lnTo>
                      <a:pt x="48" y="215"/>
                    </a:lnTo>
                    <a:lnTo>
                      <a:pt x="51" y="186"/>
                    </a:lnTo>
                    <a:lnTo>
                      <a:pt x="54" y="162"/>
                    </a:lnTo>
                    <a:lnTo>
                      <a:pt x="55" y="143"/>
                    </a:lnTo>
                    <a:lnTo>
                      <a:pt x="56" y="133"/>
                    </a:lnTo>
                    <a:lnTo>
                      <a:pt x="56" y="129"/>
                    </a:lnTo>
                    <a:lnTo>
                      <a:pt x="111" y="107"/>
                    </a:lnTo>
                    <a:lnTo>
                      <a:pt x="165" y="89"/>
                    </a:lnTo>
                    <a:lnTo>
                      <a:pt x="216" y="70"/>
                    </a:lnTo>
                    <a:lnTo>
                      <a:pt x="267" y="54"/>
                    </a:lnTo>
                    <a:lnTo>
                      <a:pt x="319" y="40"/>
                    </a:lnTo>
                    <a:lnTo>
                      <a:pt x="372" y="28"/>
                    </a:lnTo>
                    <a:lnTo>
                      <a:pt x="427" y="17"/>
                    </a:lnTo>
                    <a:lnTo>
                      <a:pt x="486" y="9"/>
                    </a:lnTo>
                    <a:lnTo>
                      <a:pt x="547" y="4"/>
                    </a:lnTo>
                    <a:lnTo>
                      <a:pt x="614" y="1"/>
                    </a:lnTo>
                    <a:lnTo>
                      <a:pt x="68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050">
                  <a:latin typeface="MS PGothic" charset="-128"/>
                  <a:ea typeface="MS PGothic" charset="-128"/>
                  <a:cs typeface="MS PGothic" charset="-128"/>
                </a:endParaRPr>
              </a:p>
            </p:txBody>
          </p:sp>
        </p:grpSp>
      </p:grpSp>
      <p:grpSp>
        <p:nvGrpSpPr>
          <p:cNvPr id="28" name="Group 27"/>
          <p:cNvGrpSpPr>
            <a:grpSpLocks noChangeAspect="1"/>
          </p:cNvGrpSpPr>
          <p:nvPr/>
        </p:nvGrpSpPr>
        <p:grpSpPr>
          <a:xfrm>
            <a:off x="3353004" y="4114227"/>
            <a:ext cx="552712" cy="490991"/>
            <a:chOff x="9861794" y="3986765"/>
            <a:chExt cx="530039" cy="470850"/>
          </a:xfrm>
          <a:solidFill>
            <a:srgbClr val="2968AF"/>
          </a:solidFill>
          <a:effectLst/>
        </p:grpSpPr>
        <p:sp>
          <p:nvSpPr>
            <p:cNvPr id="29" name="Freeform 28"/>
            <p:cNvSpPr>
              <a:spLocks noEditPoints="1"/>
            </p:cNvSpPr>
            <p:nvPr/>
          </p:nvSpPr>
          <p:spPr bwMode="auto">
            <a:xfrm>
              <a:off x="9861794" y="4002636"/>
              <a:ext cx="418173" cy="438700"/>
            </a:xfrm>
            <a:custGeom>
              <a:avLst/>
              <a:gdLst>
                <a:gd name="T0" fmla="*/ 2057 w 2057"/>
                <a:gd name="T1" fmla="*/ 1079 h 2157"/>
                <a:gd name="T2" fmla="*/ 2049 w 2057"/>
                <a:gd name="T3" fmla="*/ 1014 h 2157"/>
                <a:gd name="T4" fmla="*/ 1133 w 2057"/>
                <a:gd name="T5" fmla="*/ 38 h 2157"/>
                <a:gd name="T6" fmla="*/ 1072 w 2057"/>
                <a:gd name="T7" fmla="*/ 2 h 2157"/>
                <a:gd name="T8" fmla="*/ 1034 w 2057"/>
                <a:gd name="T9" fmla="*/ 7 h 2157"/>
                <a:gd name="T10" fmla="*/ 1023 w 2057"/>
                <a:gd name="T11" fmla="*/ 393 h 2157"/>
                <a:gd name="T12" fmla="*/ 104 w 2057"/>
                <a:gd name="T13" fmla="*/ 400 h 2157"/>
                <a:gd name="T14" fmla="*/ 44 w 2057"/>
                <a:gd name="T15" fmla="*/ 435 h 2157"/>
                <a:gd name="T16" fmla="*/ 7 w 2057"/>
                <a:gd name="T17" fmla="*/ 495 h 2157"/>
                <a:gd name="T18" fmla="*/ 0 w 2057"/>
                <a:gd name="T19" fmla="*/ 1638 h 2157"/>
                <a:gd name="T20" fmla="*/ 18 w 2057"/>
                <a:gd name="T21" fmla="*/ 1707 h 2157"/>
                <a:gd name="T22" fmla="*/ 65 w 2057"/>
                <a:gd name="T23" fmla="*/ 1759 h 2157"/>
                <a:gd name="T24" fmla="*/ 131 w 2057"/>
                <a:gd name="T25" fmla="*/ 1783 h 2157"/>
                <a:gd name="T26" fmla="*/ 1023 w 2057"/>
                <a:gd name="T27" fmla="*/ 2128 h 2157"/>
                <a:gd name="T28" fmla="*/ 1047 w 2057"/>
                <a:gd name="T29" fmla="*/ 2155 h 2157"/>
                <a:gd name="T30" fmla="*/ 1099 w 2057"/>
                <a:gd name="T31" fmla="*/ 2144 h 2157"/>
                <a:gd name="T32" fmla="*/ 2038 w 2057"/>
                <a:gd name="T33" fmla="*/ 1143 h 2157"/>
                <a:gd name="T34" fmla="*/ 1555 w 2057"/>
                <a:gd name="T35" fmla="*/ 1399 h 2157"/>
                <a:gd name="T36" fmla="*/ 1498 w 2057"/>
                <a:gd name="T37" fmla="*/ 1436 h 2157"/>
                <a:gd name="T38" fmla="*/ 1419 w 2057"/>
                <a:gd name="T39" fmla="*/ 1447 h 2157"/>
                <a:gd name="T40" fmla="*/ 1342 w 2057"/>
                <a:gd name="T41" fmla="*/ 1420 h 2157"/>
                <a:gd name="T42" fmla="*/ 1296 w 2057"/>
                <a:gd name="T43" fmla="*/ 1376 h 2157"/>
                <a:gd name="T44" fmla="*/ 1269 w 2057"/>
                <a:gd name="T45" fmla="*/ 1313 h 2157"/>
                <a:gd name="T46" fmla="*/ 1269 w 2057"/>
                <a:gd name="T47" fmla="*/ 1245 h 2157"/>
                <a:gd name="T48" fmla="*/ 1067 w 2057"/>
                <a:gd name="T49" fmla="*/ 974 h 2157"/>
                <a:gd name="T50" fmla="*/ 994 w 2057"/>
                <a:gd name="T51" fmla="*/ 995 h 2157"/>
                <a:gd name="T52" fmla="*/ 897 w 2057"/>
                <a:gd name="T53" fmla="*/ 972 h 2157"/>
                <a:gd name="T54" fmla="*/ 637 w 2057"/>
                <a:gd name="T55" fmla="*/ 1143 h 2157"/>
                <a:gd name="T56" fmla="*/ 642 w 2057"/>
                <a:gd name="T57" fmla="*/ 1208 h 2157"/>
                <a:gd name="T58" fmla="*/ 614 w 2057"/>
                <a:gd name="T59" fmla="*/ 1287 h 2157"/>
                <a:gd name="T60" fmla="*/ 553 w 2057"/>
                <a:gd name="T61" fmla="*/ 1342 h 2157"/>
                <a:gd name="T62" fmla="*/ 470 w 2057"/>
                <a:gd name="T63" fmla="*/ 1363 h 2157"/>
                <a:gd name="T64" fmla="*/ 403 w 2057"/>
                <a:gd name="T65" fmla="*/ 1350 h 2157"/>
                <a:gd name="T66" fmla="*/ 336 w 2057"/>
                <a:gd name="T67" fmla="*/ 1300 h 2157"/>
                <a:gd name="T68" fmla="*/ 299 w 2057"/>
                <a:gd name="T69" fmla="*/ 1224 h 2157"/>
                <a:gd name="T70" fmla="*/ 299 w 2057"/>
                <a:gd name="T71" fmla="*/ 1155 h 2157"/>
                <a:gd name="T72" fmla="*/ 336 w 2057"/>
                <a:gd name="T73" fmla="*/ 1079 h 2157"/>
                <a:gd name="T74" fmla="*/ 403 w 2057"/>
                <a:gd name="T75" fmla="*/ 1030 h 2157"/>
                <a:gd name="T76" fmla="*/ 470 w 2057"/>
                <a:gd name="T77" fmla="*/ 1016 h 2157"/>
                <a:gd name="T78" fmla="*/ 542 w 2057"/>
                <a:gd name="T79" fmla="*/ 1032 h 2157"/>
                <a:gd name="T80" fmla="*/ 823 w 2057"/>
                <a:gd name="T81" fmla="*/ 883 h 2157"/>
                <a:gd name="T82" fmla="*/ 823 w 2057"/>
                <a:gd name="T83" fmla="*/ 767 h 2157"/>
                <a:gd name="T84" fmla="*/ 876 w 2057"/>
                <a:gd name="T85" fmla="*/ 694 h 2157"/>
                <a:gd name="T86" fmla="*/ 950 w 2057"/>
                <a:gd name="T87" fmla="*/ 658 h 2157"/>
                <a:gd name="T88" fmla="*/ 1031 w 2057"/>
                <a:gd name="T89" fmla="*/ 663 h 2157"/>
                <a:gd name="T90" fmla="*/ 1102 w 2057"/>
                <a:gd name="T91" fmla="*/ 705 h 2157"/>
                <a:gd name="T92" fmla="*/ 1136 w 2057"/>
                <a:gd name="T93" fmla="*/ 752 h 2157"/>
                <a:gd name="T94" fmla="*/ 1152 w 2057"/>
                <a:gd name="T95" fmla="*/ 817 h 2157"/>
                <a:gd name="T96" fmla="*/ 1143 w 2057"/>
                <a:gd name="T97" fmla="*/ 885 h 2157"/>
                <a:gd name="T98" fmla="*/ 1364 w 2057"/>
                <a:gd name="T99" fmla="*/ 1124 h 2157"/>
                <a:gd name="T100" fmla="*/ 1430 w 2057"/>
                <a:gd name="T101" fmla="*/ 1108 h 2157"/>
                <a:gd name="T102" fmla="*/ 1497 w 2057"/>
                <a:gd name="T103" fmla="*/ 1119 h 2157"/>
                <a:gd name="T104" fmla="*/ 1555 w 2057"/>
                <a:gd name="T105" fmla="*/ 1158 h 2157"/>
                <a:gd name="T106" fmla="*/ 1592 w 2057"/>
                <a:gd name="T107" fmla="*/ 1214 h 2157"/>
                <a:gd name="T108" fmla="*/ 1603 w 2057"/>
                <a:gd name="T109" fmla="*/ 1294 h 2157"/>
                <a:gd name="T110" fmla="*/ 1577 w 2057"/>
                <a:gd name="T111" fmla="*/ 1371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7" h="2157">
                  <a:moveTo>
                    <a:pt x="2056" y="1093"/>
                  </a:moveTo>
                  <a:lnTo>
                    <a:pt x="2056" y="1093"/>
                  </a:lnTo>
                  <a:lnTo>
                    <a:pt x="2056" y="1092"/>
                  </a:lnTo>
                  <a:lnTo>
                    <a:pt x="2056" y="1092"/>
                  </a:lnTo>
                  <a:lnTo>
                    <a:pt x="2057" y="1079"/>
                  </a:lnTo>
                  <a:lnTo>
                    <a:pt x="2057" y="1066"/>
                  </a:lnTo>
                  <a:lnTo>
                    <a:pt x="2057" y="1066"/>
                  </a:lnTo>
                  <a:lnTo>
                    <a:pt x="2056" y="1040"/>
                  </a:lnTo>
                  <a:lnTo>
                    <a:pt x="2053" y="1027"/>
                  </a:lnTo>
                  <a:lnTo>
                    <a:pt x="2049" y="1014"/>
                  </a:lnTo>
                  <a:lnTo>
                    <a:pt x="2046" y="1003"/>
                  </a:lnTo>
                  <a:lnTo>
                    <a:pt x="2041" y="993"/>
                  </a:lnTo>
                  <a:lnTo>
                    <a:pt x="2035" y="983"/>
                  </a:lnTo>
                  <a:lnTo>
                    <a:pt x="2028" y="975"/>
                  </a:lnTo>
                  <a:lnTo>
                    <a:pt x="1133" y="38"/>
                  </a:lnTo>
                  <a:lnTo>
                    <a:pt x="1133" y="38"/>
                  </a:lnTo>
                  <a:lnTo>
                    <a:pt x="1117" y="25"/>
                  </a:lnTo>
                  <a:lnTo>
                    <a:pt x="1099" y="12"/>
                  </a:lnTo>
                  <a:lnTo>
                    <a:pt x="1081" y="4"/>
                  </a:lnTo>
                  <a:lnTo>
                    <a:pt x="1072" y="2"/>
                  </a:lnTo>
                  <a:lnTo>
                    <a:pt x="1064" y="0"/>
                  </a:lnTo>
                  <a:lnTo>
                    <a:pt x="1055" y="0"/>
                  </a:lnTo>
                  <a:lnTo>
                    <a:pt x="1047" y="0"/>
                  </a:lnTo>
                  <a:lnTo>
                    <a:pt x="1041" y="4"/>
                  </a:lnTo>
                  <a:lnTo>
                    <a:pt x="1034" y="7"/>
                  </a:lnTo>
                  <a:lnTo>
                    <a:pt x="1030" y="13"/>
                  </a:lnTo>
                  <a:lnTo>
                    <a:pt x="1026" y="20"/>
                  </a:lnTo>
                  <a:lnTo>
                    <a:pt x="1023" y="28"/>
                  </a:lnTo>
                  <a:lnTo>
                    <a:pt x="1023" y="38"/>
                  </a:lnTo>
                  <a:lnTo>
                    <a:pt x="1023" y="393"/>
                  </a:lnTo>
                  <a:lnTo>
                    <a:pt x="147" y="393"/>
                  </a:lnTo>
                  <a:lnTo>
                    <a:pt x="147" y="393"/>
                  </a:lnTo>
                  <a:lnTo>
                    <a:pt x="131" y="393"/>
                  </a:lnTo>
                  <a:lnTo>
                    <a:pt x="116" y="396"/>
                  </a:lnTo>
                  <a:lnTo>
                    <a:pt x="104" y="400"/>
                  </a:lnTo>
                  <a:lnTo>
                    <a:pt x="89" y="405"/>
                  </a:lnTo>
                  <a:lnTo>
                    <a:pt x="78" y="411"/>
                  </a:lnTo>
                  <a:lnTo>
                    <a:pt x="65" y="417"/>
                  </a:lnTo>
                  <a:lnTo>
                    <a:pt x="53" y="426"/>
                  </a:lnTo>
                  <a:lnTo>
                    <a:pt x="44" y="435"/>
                  </a:lnTo>
                  <a:lnTo>
                    <a:pt x="34" y="447"/>
                  </a:lnTo>
                  <a:lnTo>
                    <a:pt x="26" y="458"/>
                  </a:lnTo>
                  <a:lnTo>
                    <a:pt x="18" y="469"/>
                  </a:lnTo>
                  <a:lnTo>
                    <a:pt x="11" y="482"/>
                  </a:lnTo>
                  <a:lnTo>
                    <a:pt x="7" y="495"/>
                  </a:lnTo>
                  <a:lnTo>
                    <a:pt x="3" y="510"/>
                  </a:lnTo>
                  <a:lnTo>
                    <a:pt x="2" y="524"/>
                  </a:lnTo>
                  <a:lnTo>
                    <a:pt x="0" y="539"/>
                  </a:lnTo>
                  <a:lnTo>
                    <a:pt x="0" y="1638"/>
                  </a:lnTo>
                  <a:lnTo>
                    <a:pt x="0" y="1638"/>
                  </a:lnTo>
                  <a:lnTo>
                    <a:pt x="2" y="1652"/>
                  </a:lnTo>
                  <a:lnTo>
                    <a:pt x="3" y="1667"/>
                  </a:lnTo>
                  <a:lnTo>
                    <a:pt x="7" y="1680"/>
                  </a:lnTo>
                  <a:lnTo>
                    <a:pt x="11" y="1694"/>
                  </a:lnTo>
                  <a:lnTo>
                    <a:pt x="18" y="1707"/>
                  </a:lnTo>
                  <a:lnTo>
                    <a:pt x="26" y="1719"/>
                  </a:lnTo>
                  <a:lnTo>
                    <a:pt x="34" y="1730"/>
                  </a:lnTo>
                  <a:lnTo>
                    <a:pt x="44" y="1741"/>
                  </a:lnTo>
                  <a:lnTo>
                    <a:pt x="53" y="1749"/>
                  </a:lnTo>
                  <a:lnTo>
                    <a:pt x="65" y="1759"/>
                  </a:lnTo>
                  <a:lnTo>
                    <a:pt x="78" y="1766"/>
                  </a:lnTo>
                  <a:lnTo>
                    <a:pt x="89" y="1772"/>
                  </a:lnTo>
                  <a:lnTo>
                    <a:pt x="104" y="1777"/>
                  </a:lnTo>
                  <a:lnTo>
                    <a:pt x="116" y="1780"/>
                  </a:lnTo>
                  <a:lnTo>
                    <a:pt x="131" y="1783"/>
                  </a:lnTo>
                  <a:lnTo>
                    <a:pt x="147" y="1783"/>
                  </a:lnTo>
                  <a:lnTo>
                    <a:pt x="1023" y="1783"/>
                  </a:lnTo>
                  <a:lnTo>
                    <a:pt x="1023" y="2118"/>
                  </a:lnTo>
                  <a:lnTo>
                    <a:pt x="1023" y="2118"/>
                  </a:lnTo>
                  <a:lnTo>
                    <a:pt x="1023" y="2128"/>
                  </a:lnTo>
                  <a:lnTo>
                    <a:pt x="1026" y="2137"/>
                  </a:lnTo>
                  <a:lnTo>
                    <a:pt x="1030" y="2144"/>
                  </a:lnTo>
                  <a:lnTo>
                    <a:pt x="1034" y="2149"/>
                  </a:lnTo>
                  <a:lnTo>
                    <a:pt x="1041" y="2154"/>
                  </a:lnTo>
                  <a:lnTo>
                    <a:pt x="1047" y="2155"/>
                  </a:lnTo>
                  <a:lnTo>
                    <a:pt x="1055" y="2157"/>
                  </a:lnTo>
                  <a:lnTo>
                    <a:pt x="1064" y="2157"/>
                  </a:lnTo>
                  <a:lnTo>
                    <a:pt x="1072" y="2155"/>
                  </a:lnTo>
                  <a:lnTo>
                    <a:pt x="1081" y="2152"/>
                  </a:lnTo>
                  <a:lnTo>
                    <a:pt x="1099" y="2144"/>
                  </a:lnTo>
                  <a:lnTo>
                    <a:pt x="1117" y="2133"/>
                  </a:lnTo>
                  <a:lnTo>
                    <a:pt x="1133" y="2118"/>
                  </a:lnTo>
                  <a:lnTo>
                    <a:pt x="2028" y="1156"/>
                  </a:lnTo>
                  <a:lnTo>
                    <a:pt x="2028" y="1156"/>
                  </a:lnTo>
                  <a:lnTo>
                    <a:pt x="2038" y="1143"/>
                  </a:lnTo>
                  <a:lnTo>
                    <a:pt x="2046" y="1127"/>
                  </a:lnTo>
                  <a:lnTo>
                    <a:pt x="2051" y="1111"/>
                  </a:lnTo>
                  <a:lnTo>
                    <a:pt x="2056" y="1093"/>
                  </a:lnTo>
                  <a:lnTo>
                    <a:pt x="2056" y="1093"/>
                  </a:lnTo>
                  <a:close/>
                  <a:moveTo>
                    <a:pt x="1555" y="1399"/>
                  </a:moveTo>
                  <a:lnTo>
                    <a:pt x="1555" y="1399"/>
                  </a:lnTo>
                  <a:lnTo>
                    <a:pt x="1542" y="1410"/>
                  </a:lnTo>
                  <a:lnTo>
                    <a:pt x="1529" y="1420"/>
                  </a:lnTo>
                  <a:lnTo>
                    <a:pt x="1514" y="1428"/>
                  </a:lnTo>
                  <a:lnTo>
                    <a:pt x="1498" y="1436"/>
                  </a:lnTo>
                  <a:lnTo>
                    <a:pt x="1484" y="1441"/>
                  </a:lnTo>
                  <a:lnTo>
                    <a:pt x="1468" y="1444"/>
                  </a:lnTo>
                  <a:lnTo>
                    <a:pt x="1451" y="1447"/>
                  </a:lnTo>
                  <a:lnTo>
                    <a:pt x="1435" y="1447"/>
                  </a:lnTo>
                  <a:lnTo>
                    <a:pt x="1419" y="1447"/>
                  </a:lnTo>
                  <a:lnTo>
                    <a:pt x="1403" y="1444"/>
                  </a:lnTo>
                  <a:lnTo>
                    <a:pt x="1387" y="1441"/>
                  </a:lnTo>
                  <a:lnTo>
                    <a:pt x="1371" y="1436"/>
                  </a:lnTo>
                  <a:lnTo>
                    <a:pt x="1356" y="1428"/>
                  </a:lnTo>
                  <a:lnTo>
                    <a:pt x="1342" y="1420"/>
                  </a:lnTo>
                  <a:lnTo>
                    <a:pt x="1327" y="1410"/>
                  </a:lnTo>
                  <a:lnTo>
                    <a:pt x="1314" y="1399"/>
                  </a:lnTo>
                  <a:lnTo>
                    <a:pt x="1314" y="1399"/>
                  </a:lnTo>
                  <a:lnTo>
                    <a:pt x="1304" y="1387"/>
                  </a:lnTo>
                  <a:lnTo>
                    <a:pt x="1296" y="1376"/>
                  </a:lnTo>
                  <a:lnTo>
                    <a:pt x="1288" y="1365"/>
                  </a:lnTo>
                  <a:lnTo>
                    <a:pt x="1282" y="1352"/>
                  </a:lnTo>
                  <a:lnTo>
                    <a:pt x="1277" y="1339"/>
                  </a:lnTo>
                  <a:lnTo>
                    <a:pt x="1272" y="1326"/>
                  </a:lnTo>
                  <a:lnTo>
                    <a:pt x="1269" y="1313"/>
                  </a:lnTo>
                  <a:lnTo>
                    <a:pt x="1267" y="1300"/>
                  </a:lnTo>
                  <a:lnTo>
                    <a:pt x="1266" y="1287"/>
                  </a:lnTo>
                  <a:lnTo>
                    <a:pt x="1266" y="1273"/>
                  </a:lnTo>
                  <a:lnTo>
                    <a:pt x="1266" y="1260"/>
                  </a:lnTo>
                  <a:lnTo>
                    <a:pt x="1269" y="1245"/>
                  </a:lnTo>
                  <a:lnTo>
                    <a:pt x="1270" y="1232"/>
                  </a:lnTo>
                  <a:lnTo>
                    <a:pt x="1275" y="1219"/>
                  </a:lnTo>
                  <a:lnTo>
                    <a:pt x="1280" y="1206"/>
                  </a:lnTo>
                  <a:lnTo>
                    <a:pt x="1287" y="1195"/>
                  </a:lnTo>
                  <a:lnTo>
                    <a:pt x="1067" y="974"/>
                  </a:lnTo>
                  <a:lnTo>
                    <a:pt x="1067" y="974"/>
                  </a:lnTo>
                  <a:lnTo>
                    <a:pt x="1054" y="980"/>
                  </a:lnTo>
                  <a:lnTo>
                    <a:pt x="1043" y="985"/>
                  </a:lnTo>
                  <a:lnTo>
                    <a:pt x="1018" y="991"/>
                  </a:lnTo>
                  <a:lnTo>
                    <a:pt x="994" y="995"/>
                  </a:lnTo>
                  <a:lnTo>
                    <a:pt x="968" y="995"/>
                  </a:lnTo>
                  <a:lnTo>
                    <a:pt x="944" y="991"/>
                  </a:lnTo>
                  <a:lnTo>
                    <a:pt x="920" y="983"/>
                  </a:lnTo>
                  <a:lnTo>
                    <a:pt x="908" y="978"/>
                  </a:lnTo>
                  <a:lnTo>
                    <a:pt x="897" y="972"/>
                  </a:lnTo>
                  <a:lnTo>
                    <a:pt x="886" y="965"/>
                  </a:lnTo>
                  <a:lnTo>
                    <a:pt x="876" y="957"/>
                  </a:lnTo>
                  <a:lnTo>
                    <a:pt x="632" y="1129"/>
                  </a:lnTo>
                  <a:lnTo>
                    <a:pt x="632" y="1129"/>
                  </a:lnTo>
                  <a:lnTo>
                    <a:pt x="637" y="1143"/>
                  </a:lnTo>
                  <a:lnTo>
                    <a:pt x="640" y="1158"/>
                  </a:lnTo>
                  <a:lnTo>
                    <a:pt x="643" y="1174"/>
                  </a:lnTo>
                  <a:lnTo>
                    <a:pt x="643" y="1190"/>
                  </a:lnTo>
                  <a:lnTo>
                    <a:pt x="643" y="1190"/>
                  </a:lnTo>
                  <a:lnTo>
                    <a:pt x="642" y="1208"/>
                  </a:lnTo>
                  <a:lnTo>
                    <a:pt x="640" y="1224"/>
                  </a:lnTo>
                  <a:lnTo>
                    <a:pt x="635" y="1242"/>
                  </a:lnTo>
                  <a:lnTo>
                    <a:pt x="630" y="1256"/>
                  </a:lnTo>
                  <a:lnTo>
                    <a:pt x="622" y="1273"/>
                  </a:lnTo>
                  <a:lnTo>
                    <a:pt x="614" y="1287"/>
                  </a:lnTo>
                  <a:lnTo>
                    <a:pt x="603" y="1300"/>
                  </a:lnTo>
                  <a:lnTo>
                    <a:pt x="593" y="1313"/>
                  </a:lnTo>
                  <a:lnTo>
                    <a:pt x="580" y="1324"/>
                  </a:lnTo>
                  <a:lnTo>
                    <a:pt x="567" y="1334"/>
                  </a:lnTo>
                  <a:lnTo>
                    <a:pt x="553" y="1342"/>
                  </a:lnTo>
                  <a:lnTo>
                    <a:pt x="537" y="1350"/>
                  </a:lnTo>
                  <a:lnTo>
                    <a:pt x="521" y="1355"/>
                  </a:lnTo>
                  <a:lnTo>
                    <a:pt x="504" y="1360"/>
                  </a:lnTo>
                  <a:lnTo>
                    <a:pt x="488" y="1363"/>
                  </a:lnTo>
                  <a:lnTo>
                    <a:pt x="470" y="1363"/>
                  </a:lnTo>
                  <a:lnTo>
                    <a:pt x="470" y="1363"/>
                  </a:lnTo>
                  <a:lnTo>
                    <a:pt x="453" y="1363"/>
                  </a:lnTo>
                  <a:lnTo>
                    <a:pt x="435" y="1360"/>
                  </a:lnTo>
                  <a:lnTo>
                    <a:pt x="419" y="1355"/>
                  </a:lnTo>
                  <a:lnTo>
                    <a:pt x="403" y="1350"/>
                  </a:lnTo>
                  <a:lnTo>
                    <a:pt x="386" y="1342"/>
                  </a:lnTo>
                  <a:lnTo>
                    <a:pt x="372" y="1334"/>
                  </a:lnTo>
                  <a:lnTo>
                    <a:pt x="359" y="1324"/>
                  </a:lnTo>
                  <a:lnTo>
                    <a:pt x="348" y="1313"/>
                  </a:lnTo>
                  <a:lnTo>
                    <a:pt x="336" y="1300"/>
                  </a:lnTo>
                  <a:lnTo>
                    <a:pt x="325" y="1287"/>
                  </a:lnTo>
                  <a:lnTo>
                    <a:pt x="317" y="1273"/>
                  </a:lnTo>
                  <a:lnTo>
                    <a:pt x="310" y="1256"/>
                  </a:lnTo>
                  <a:lnTo>
                    <a:pt x="304" y="1242"/>
                  </a:lnTo>
                  <a:lnTo>
                    <a:pt x="299" y="1224"/>
                  </a:lnTo>
                  <a:lnTo>
                    <a:pt x="297" y="1208"/>
                  </a:lnTo>
                  <a:lnTo>
                    <a:pt x="296" y="1190"/>
                  </a:lnTo>
                  <a:lnTo>
                    <a:pt x="296" y="1190"/>
                  </a:lnTo>
                  <a:lnTo>
                    <a:pt x="297" y="1172"/>
                  </a:lnTo>
                  <a:lnTo>
                    <a:pt x="299" y="1155"/>
                  </a:lnTo>
                  <a:lnTo>
                    <a:pt x="304" y="1138"/>
                  </a:lnTo>
                  <a:lnTo>
                    <a:pt x="310" y="1122"/>
                  </a:lnTo>
                  <a:lnTo>
                    <a:pt x="317" y="1106"/>
                  </a:lnTo>
                  <a:lnTo>
                    <a:pt x="325" y="1093"/>
                  </a:lnTo>
                  <a:lnTo>
                    <a:pt x="336" y="1079"/>
                  </a:lnTo>
                  <a:lnTo>
                    <a:pt x="348" y="1067"/>
                  </a:lnTo>
                  <a:lnTo>
                    <a:pt x="359" y="1056"/>
                  </a:lnTo>
                  <a:lnTo>
                    <a:pt x="372" y="1046"/>
                  </a:lnTo>
                  <a:lnTo>
                    <a:pt x="386" y="1037"/>
                  </a:lnTo>
                  <a:lnTo>
                    <a:pt x="403" y="1030"/>
                  </a:lnTo>
                  <a:lnTo>
                    <a:pt x="419" y="1024"/>
                  </a:lnTo>
                  <a:lnTo>
                    <a:pt x="435" y="1019"/>
                  </a:lnTo>
                  <a:lnTo>
                    <a:pt x="453" y="1017"/>
                  </a:lnTo>
                  <a:lnTo>
                    <a:pt x="470" y="1016"/>
                  </a:lnTo>
                  <a:lnTo>
                    <a:pt x="470" y="1016"/>
                  </a:lnTo>
                  <a:lnTo>
                    <a:pt x="485" y="1017"/>
                  </a:lnTo>
                  <a:lnTo>
                    <a:pt x="499" y="1019"/>
                  </a:lnTo>
                  <a:lnTo>
                    <a:pt x="514" y="1022"/>
                  </a:lnTo>
                  <a:lnTo>
                    <a:pt x="529" y="1027"/>
                  </a:lnTo>
                  <a:lnTo>
                    <a:pt x="542" y="1032"/>
                  </a:lnTo>
                  <a:lnTo>
                    <a:pt x="554" y="1038"/>
                  </a:lnTo>
                  <a:lnTo>
                    <a:pt x="567" y="1046"/>
                  </a:lnTo>
                  <a:lnTo>
                    <a:pt x="579" y="1054"/>
                  </a:lnTo>
                  <a:lnTo>
                    <a:pt x="823" y="883"/>
                  </a:lnTo>
                  <a:lnTo>
                    <a:pt x="823" y="883"/>
                  </a:lnTo>
                  <a:lnTo>
                    <a:pt x="816" y="860"/>
                  </a:lnTo>
                  <a:lnTo>
                    <a:pt x="813" y="836"/>
                  </a:lnTo>
                  <a:lnTo>
                    <a:pt x="813" y="814"/>
                  </a:lnTo>
                  <a:lnTo>
                    <a:pt x="816" y="789"/>
                  </a:lnTo>
                  <a:lnTo>
                    <a:pt x="823" y="767"/>
                  </a:lnTo>
                  <a:lnTo>
                    <a:pt x="832" y="746"/>
                  </a:lnTo>
                  <a:lnTo>
                    <a:pt x="847" y="725"/>
                  </a:lnTo>
                  <a:lnTo>
                    <a:pt x="863" y="705"/>
                  </a:lnTo>
                  <a:lnTo>
                    <a:pt x="863" y="705"/>
                  </a:lnTo>
                  <a:lnTo>
                    <a:pt x="876" y="694"/>
                  </a:lnTo>
                  <a:lnTo>
                    <a:pt x="889" y="684"/>
                  </a:lnTo>
                  <a:lnTo>
                    <a:pt x="904" y="674"/>
                  </a:lnTo>
                  <a:lnTo>
                    <a:pt x="918" y="668"/>
                  </a:lnTo>
                  <a:lnTo>
                    <a:pt x="934" y="663"/>
                  </a:lnTo>
                  <a:lnTo>
                    <a:pt x="950" y="658"/>
                  </a:lnTo>
                  <a:lnTo>
                    <a:pt x="967" y="657"/>
                  </a:lnTo>
                  <a:lnTo>
                    <a:pt x="983" y="655"/>
                  </a:lnTo>
                  <a:lnTo>
                    <a:pt x="999" y="657"/>
                  </a:lnTo>
                  <a:lnTo>
                    <a:pt x="1015" y="658"/>
                  </a:lnTo>
                  <a:lnTo>
                    <a:pt x="1031" y="663"/>
                  </a:lnTo>
                  <a:lnTo>
                    <a:pt x="1047" y="668"/>
                  </a:lnTo>
                  <a:lnTo>
                    <a:pt x="1062" y="674"/>
                  </a:lnTo>
                  <a:lnTo>
                    <a:pt x="1076" y="684"/>
                  </a:lnTo>
                  <a:lnTo>
                    <a:pt x="1089" y="694"/>
                  </a:lnTo>
                  <a:lnTo>
                    <a:pt x="1102" y="705"/>
                  </a:lnTo>
                  <a:lnTo>
                    <a:pt x="1102" y="705"/>
                  </a:lnTo>
                  <a:lnTo>
                    <a:pt x="1112" y="717"/>
                  </a:lnTo>
                  <a:lnTo>
                    <a:pt x="1122" y="728"/>
                  </a:lnTo>
                  <a:lnTo>
                    <a:pt x="1130" y="739"/>
                  </a:lnTo>
                  <a:lnTo>
                    <a:pt x="1136" y="752"/>
                  </a:lnTo>
                  <a:lnTo>
                    <a:pt x="1141" y="765"/>
                  </a:lnTo>
                  <a:lnTo>
                    <a:pt x="1146" y="778"/>
                  </a:lnTo>
                  <a:lnTo>
                    <a:pt x="1149" y="791"/>
                  </a:lnTo>
                  <a:lnTo>
                    <a:pt x="1151" y="804"/>
                  </a:lnTo>
                  <a:lnTo>
                    <a:pt x="1152" y="817"/>
                  </a:lnTo>
                  <a:lnTo>
                    <a:pt x="1152" y="831"/>
                  </a:lnTo>
                  <a:lnTo>
                    <a:pt x="1151" y="844"/>
                  </a:lnTo>
                  <a:lnTo>
                    <a:pt x="1149" y="857"/>
                  </a:lnTo>
                  <a:lnTo>
                    <a:pt x="1146" y="872"/>
                  </a:lnTo>
                  <a:lnTo>
                    <a:pt x="1143" y="885"/>
                  </a:lnTo>
                  <a:lnTo>
                    <a:pt x="1138" y="896"/>
                  </a:lnTo>
                  <a:lnTo>
                    <a:pt x="1131" y="909"/>
                  </a:lnTo>
                  <a:lnTo>
                    <a:pt x="1351" y="1130"/>
                  </a:lnTo>
                  <a:lnTo>
                    <a:pt x="1351" y="1130"/>
                  </a:lnTo>
                  <a:lnTo>
                    <a:pt x="1364" y="1124"/>
                  </a:lnTo>
                  <a:lnTo>
                    <a:pt x="1377" y="1119"/>
                  </a:lnTo>
                  <a:lnTo>
                    <a:pt x="1390" y="1114"/>
                  </a:lnTo>
                  <a:lnTo>
                    <a:pt x="1403" y="1111"/>
                  </a:lnTo>
                  <a:lnTo>
                    <a:pt x="1416" y="1109"/>
                  </a:lnTo>
                  <a:lnTo>
                    <a:pt x="1430" y="1108"/>
                  </a:lnTo>
                  <a:lnTo>
                    <a:pt x="1443" y="1108"/>
                  </a:lnTo>
                  <a:lnTo>
                    <a:pt x="1456" y="1109"/>
                  </a:lnTo>
                  <a:lnTo>
                    <a:pt x="1471" y="1111"/>
                  </a:lnTo>
                  <a:lnTo>
                    <a:pt x="1484" y="1116"/>
                  </a:lnTo>
                  <a:lnTo>
                    <a:pt x="1497" y="1119"/>
                  </a:lnTo>
                  <a:lnTo>
                    <a:pt x="1510" y="1125"/>
                  </a:lnTo>
                  <a:lnTo>
                    <a:pt x="1521" y="1132"/>
                  </a:lnTo>
                  <a:lnTo>
                    <a:pt x="1532" y="1138"/>
                  </a:lnTo>
                  <a:lnTo>
                    <a:pt x="1544" y="1148"/>
                  </a:lnTo>
                  <a:lnTo>
                    <a:pt x="1555" y="1158"/>
                  </a:lnTo>
                  <a:lnTo>
                    <a:pt x="1555" y="1158"/>
                  </a:lnTo>
                  <a:lnTo>
                    <a:pt x="1566" y="1171"/>
                  </a:lnTo>
                  <a:lnTo>
                    <a:pt x="1577" y="1184"/>
                  </a:lnTo>
                  <a:lnTo>
                    <a:pt x="1586" y="1198"/>
                  </a:lnTo>
                  <a:lnTo>
                    <a:pt x="1592" y="1214"/>
                  </a:lnTo>
                  <a:lnTo>
                    <a:pt x="1597" y="1229"/>
                  </a:lnTo>
                  <a:lnTo>
                    <a:pt x="1602" y="1245"/>
                  </a:lnTo>
                  <a:lnTo>
                    <a:pt x="1603" y="1261"/>
                  </a:lnTo>
                  <a:lnTo>
                    <a:pt x="1605" y="1277"/>
                  </a:lnTo>
                  <a:lnTo>
                    <a:pt x="1603" y="1294"/>
                  </a:lnTo>
                  <a:lnTo>
                    <a:pt x="1602" y="1310"/>
                  </a:lnTo>
                  <a:lnTo>
                    <a:pt x="1599" y="1326"/>
                  </a:lnTo>
                  <a:lnTo>
                    <a:pt x="1592" y="1342"/>
                  </a:lnTo>
                  <a:lnTo>
                    <a:pt x="1586" y="1357"/>
                  </a:lnTo>
                  <a:lnTo>
                    <a:pt x="1577" y="1371"/>
                  </a:lnTo>
                  <a:lnTo>
                    <a:pt x="1566" y="1386"/>
                  </a:lnTo>
                  <a:lnTo>
                    <a:pt x="1555" y="1399"/>
                  </a:lnTo>
                  <a:lnTo>
                    <a:pt x="1555" y="1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2"/>
              <a:r>
                <a:rPr lang="en-US" sz="600" dirty="0">
                  <a:solidFill>
                    <a:srgbClr val="FFFFFF"/>
                  </a:solidFill>
                  <a:latin typeface="MS PGothic" charset="-128"/>
                  <a:ea typeface="MS PGothic" charset="-128"/>
                  <a:cs typeface="MS PGothic" charset="-128"/>
                </a:rPr>
                <a:t> </a:t>
              </a:r>
            </a:p>
          </p:txBody>
        </p:sp>
        <p:sp>
          <p:nvSpPr>
            <p:cNvPr id="31" name="Freeform 30"/>
            <p:cNvSpPr>
              <a:spLocks/>
            </p:cNvSpPr>
            <p:nvPr/>
          </p:nvSpPr>
          <p:spPr bwMode="auto">
            <a:xfrm>
              <a:off x="10157119" y="3986765"/>
              <a:ext cx="234714" cy="470850"/>
            </a:xfrm>
            <a:custGeom>
              <a:avLst/>
              <a:gdLst>
                <a:gd name="T0" fmla="*/ 196 w 1154"/>
                <a:gd name="T1" fmla="*/ 36 h 2315"/>
                <a:gd name="T2" fmla="*/ 186 w 1154"/>
                <a:gd name="T3" fmla="*/ 28 h 2315"/>
                <a:gd name="T4" fmla="*/ 168 w 1154"/>
                <a:gd name="T5" fmla="*/ 15 h 2315"/>
                <a:gd name="T6" fmla="*/ 147 w 1154"/>
                <a:gd name="T7" fmla="*/ 5 h 2315"/>
                <a:gd name="T8" fmla="*/ 126 w 1154"/>
                <a:gd name="T9" fmla="*/ 0 h 2315"/>
                <a:gd name="T10" fmla="*/ 105 w 1154"/>
                <a:gd name="T11" fmla="*/ 0 h 2315"/>
                <a:gd name="T12" fmla="*/ 84 w 1154"/>
                <a:gd name="T13" fmla="*/ 3 h 2315"/>
                <a:gd name="T14" fmla="*/ 63 w 1154"/>
                <a:gd name="T15" fmla="*/ 12 h 2315"/>
                <a:gd name="T16" fmla="*/ 44 w 1154"/>
                <a:gd name="T17" fmla="*/ 24 h 2315"/>
                <a:gd name="T18" fmla="*/ 36 w 1154"/>
                <a:gd name="T19" fmla="*/ 31 h 2315"/>
                <a:gd name="T20" fmla="*/ 19 w 1154"/>
                <a:gd name="T21" fmla="*/ 49 h 2315"/>
                <a:gd name="T22" fmla="*/ 8 w 1154"/>
                <a:gd name="T23" fmla="*/ 70 h 2315"/>
                <a:gd name="T24" fmla="*/ 2 w 1154"/>
                <a:gd name="T25" fmla="*/ 91 h 2315"/>
                <a:gd name="T26" fmla="*/ 0 w 1154"/>
                <a:gd name="T27" fmla="*/ 113 h 2315"/>
                <a:gd name="T28" fmla="*/ 0 w 1154"/>
                <a:gd name="T29" fmla="*/ 123 h 2315"/>
                <a:gd name="T30" fmla="*/ 5 w 1154"/>
                <a:gd name="T31" fmla="*/ 144 h 2315"/>
                <a:gd name="T32" fmla="*/ 13 w 1154"/>
                <a:gd name="T33" fmla="*/ 165 h 2315"/>
                <a:gd name="T34" fmla="*/ 24 w 1154"/>
                <a:gd name="T35" fmla="*/ 183 h 2315"/>
                <a:gd name="T36" fmla="*/ 31 w 1154"/>
                <a:gd name="T37" fmla="*/ 191 h 2315"/>
                <a:gd name="T38" fmla="*/ 926 w 1154"/>
                <a:gd name="T39" fmla="*/ 1127 h 2315"/>
                <a:gd name="T40" fmla="*/ 928 w 1154"/>
                <a:gd name="T41" fmla="*/ 1143 h 2315"/>
                <a:gd name="T42" fmla="*/ 928 w 1154"/>
                <a:gd name="T43" fmla="*/ 1154 h 2315"/>
                <a:gd name="T44" fmla="*/ 926 w 1154"/>
                <a:gd name="T45" fmla="*/ 1161 h 2315"/>
                <a:gd name="T46" fmla="*/ 31 w 1154"/>
                <a:gd name="T47" fmla="*/ 2124 h 2315"/>
                <a:gd name="T48" fmla="*/ 18 w 1154"/>
                <a:gd name="T49" fmla="*/ 2142 h 2315"/>
                <a:gd name="T50" fmla="*/ 8 w 1154"/>
                <a:gd name="T51" fmla="*/ 2161 h 2315"/>
                <a:gd name="T52" fmla="*/ 2 w 1154"/>
                <a:gd name="T53" fmla="*/ 2181 h 2315"/>
                <a:gd name="T54" fmla="*/ 0 w 1154"/>
                <a:gd name="T55" fmla="*/ 2202 h 2315"/>
                <a:gd name="T56" fmla="*/ 2 w 1154"/>
                <a:gd name="T57" fmla="*/ 2224 h 2315"/>
                <a:gd name="T58" fmla="*/ 10 w 1154"/>
                <a:gd name="T59" fmla="*/ 2245 h 2315"/>
                <a:gd name="T60" fmla="*/ 21 w 1154"/>
                <a:gd name="T61" fmla="*/ 2267 h 2315"/>
                <a:gd name="T62" fmla="*/ 36 w 1154"/>
                <a:gd name="T63" fmla="*/ 2284 h 2315"/>
                <a:gd name="T64" fmla="*/ 45 w 1154"/>
                <a:gd name="T65" fmla="*/ 2292 h 2315"/>
                <a:gd name="T66" fmla="*/ 65 w 1154"/>
                <a:gd name="T67" fmla="*/ 2304 h 2315"/>
                <a:gd name="T68" fmla="*/ 84 w 1154"/>
                <a:gd name="T69" fmla="*/ 2312 h 2315"/>
                <a:gd name="T70" fmla="*/ 107 w 1154"/>
                <a:gd name="T71" fmla="*/ 2315 h 2315"/>
                <a:gd name="T72" fmla="*/ 128 w 1154"/>
                <a:gd name="T73" fmla="*/ 2313 h 2315"/>
                <a:gd name="T74" fmla="*/ 149 w 1154"/>
                <a:gd name="T75" fmla="*/ 2309 h 2315"/>
                <a:gd name="T76" fmla="*/ 170 w 1154"/>
                <a:gd name="T77" fmla="*/ 2300 h 2315"/>
                <a:gd name="T78" fmla="*/ 188 w 1154"/>
                <a:gd name="T79" fmla="*/ 2288 h 2315"/>
                <a:gd name="T80" fmla="*/ 1094 w 1154"/>
                <a:gd name="T81" fmla="*/ 1313 h 2315"/>
                <a:gd name="T82" fmla="*/ 1109 w 1154"/>
                <a:gd name="T83" fmla="*/ 1295 h 2315"/>
                <a:gd name="T84" fmla="*/ 1131 w 1154"/>
                <a:gd name="T85" fmla="*/ 1256 h 2315"/>
                <a:gd name="T86" fmla="*/ 1146 w 1154"/>
                <a:gd name="T87" fmla="*/ 1213 h 2315"/>
                <a:gd name="T88" fmla="*/ 1152 w 1154"/>
                <a:gd name="T89" fmla="*/ 1167 h 2315"/>
                <a:gd name="T90" fmla="*/ 1152 w 1154"/>
                <a:gd name="T91" fmla="*/ 1119 h 2315"/>
                <a:gd name="T92" fmla="*/ 1146 w 1154"/>
                <a:gd name="T93" fmla="*/ 1074 h 2315"/>
                <a:gd name="T94" fmla="*/ 1130 w 1154"/>
                <a:gd name="T95" fmla="*/ 1030 h 2315"/>
                <a:gd name="T96" fmla="*/ 1107 w 1154"/>
                <a:gd name="T97" fmla="*/ 991 h 2315"/>
                <a:gd name="T98" fmla="*/ 1093 w 1154"/>
                <a:gd name="T99" fmla="*/ 97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4" h="2315">
                  <a:moveTo>
                    <a:pt x="1093" y="975"/>
                  </a:moveTo>
                  <a:lnTo>
                    <a:pt x="196" y="36"/>
                  </a:lnTo>
                  <a:lnTo>
                    <a:pt x="196" y="36"/>
                  </a:lnTo>
                  <a:lnTo>
                    <a:pt x="186" y="28"/>
                  </a:lnTo>
                  <a:lnTo>
                    <a:pt x="178" y="20"/>
                  </a:lnTo>
                  <a:lnTo>
                    <a:pt x="168" y="15"/>
                  </a:lnTo>
                  <a:lnTo>
                    <a:pt x="158" y="10"/>
                  </a:lnTo>
                  <a:lnTo>
                    <a:pt x="147" y="5"/>
                  </a:lnTo>
                  <a:lnTo>
                    <a:pt x="137" y="2"/>
                  </a:lnTo>
                  <a:lnTo>
                    <a:pt x="126" y="0"/>
                  </a:lnTo>
                  <a:lnTo>
                    <a:pt x="116" y="0"/>
                  </a:lnTo>
                  <a:lnTo>
                    <a:pt x="105" y="0"/>
                  </a:lnTo>
                  <a:lnTo>
                    <a:pt x="94" y="2"/>
                  </a:lnTo>
                  <a:lnTo>
                    <a:pt x="84" y="3"/>
                  </a:lnTo>
                  <a:lnTo>
                    <a:pt x="73" y="7"/>
                  </a:lnTo>
                  <a:lnTo>
                    <a:pt x="63" y="12"/>
                  </a:lnTo>
                  <a:lnTo>
                    <a:pt x="53" y="18"/>
                  </a:lnTo>
                  <a:lnTo>
                    <a:pt x="44" y="24"/>
                  </a:lnTo>
                  <a:lnTo>
                    <a:pt x="36" y="31"/>
                  </a:lnTo>
                  <a:lnTo>
                    <a:pt x="36" y="31"/>
                  </a:lnTo>
                  <a:lnTo>
                    <a:pt x="28" y="41"/>
                  </a:lnTo>
                  <a:lnTo>
                    <a:pt x="19" y="49"/>
                  </a:lnTo>
                  <a:lnTo>
                    <a:pt x="13" y="58"/>
                  </a:lnTo>
                  <a:lnTo>
                    <a:pt x="8" y="70"/>
                  </a:lnTo>
                  <a:lnTo>
                    <a:pt x="5" y="79"/>
                  </a:lnTo>
                  <a:lnTo>
                    <a:pt x="2" y="91"/>
                  </a:lnTo>
                  <a:lnTo>
                    <a:pt x="0" y="102"/>
                  </a:lnTo>
                  <a:lnTo>
                    <a:pt x="0" y="113"/>
                  </a:lnTo>
                  <a:lnTo>
                    <a:pt x="0" y="113"/>
                  </a:lnTo>
                  <a:lnTo>
                    <a:pt x="0" y="123"/>
                  </a:lnTo>
                  <a:lnTo>
                    <a:pt x="2" y="134"/>
                  </a:lnTo>
                  <a:lnTo>
                    <a:pt x="5" y="144"/>
                  </a:lnTo>
                  <a:lnTo>
                    <a:pt x="8" y="154"/>
                  </a:lnTo>
                  <a:lnTo>
                    <a:pt x="13" y="165"/>
                  </a:lnTo>
                  <a:lnTo>
                    <a:pt x="18" y="173"/>
                  </a:lnTo>
                  <a:lnTo>
                    <a:pt x="24" y="183"/>
                  </a:lnTo>
                  <a:lnTo>
                    <a:pt x="31" y="191"/>
                  </a:lnTo>
                  <a:lnTo>
                    <a:pt x="31" y="191"/>
                  </a:lnTo>
                  <a:lnTo>
                    <a:pt x="926" y="1127"/>
                  </a:lnTo>
                  <a:lnTo>
                    <a:pt x="926" y="1127"/>
                  </a:lnTo>
                  <a:lnTo>
                    <a:pt x="928" y="1135"/>
                  </a:lnTo>
                  <a:lnTo>
                    <a:pt x="928" y="1143"/>
                  </a:lnTo>
                  <a:lnTo>
                    <a:pt x="928" y="1143"/>
                  </a:lnTo>
                  <a:lnTo>
                    <a:pt x="928" y="1154"/>
                  </a:lnTo>
                  <a:lnTo>
                    <a:pt x="926" y="1161"/>
                  </a:lnTo>
                  <a:lnTo>
                    <a:pt x="926" y="1161"/>
                  </a:lnTo>
                  <a:lnTo>
                    <a:pt x="31" y="2124"/>
                  </a:lnTo>
                  <a:lnTo>
                    <a:pt x="31" y="2124"/>
                  </a:lnTo>
                  <a:lnTo>
                    <a:pt x="23" y="2132"/>
                  </a:lnTo>
                  <a:lnTo>
                    <a:pt x="18" y="2142"/>
                  </a:lnTo>
                  <a:lnTo>
                    <a:pt x="11" y="2152"/>
                  </a:lnTo>
                  <a:lnTo>
                    <a:pt x="8" y="2161"/>
                  </a:lnTo>
                  <a:lnTo>
                    <a:pt x="5" y="2171"/>
                  </a:lnTo>
                  <a:lnTo>
                    <a:pt x="2" y="2181"/>
                  </a:lnTo>
                  <a:lnTo>
                    <a:pt x="0" y="2202"/>
                  </a:lnTo>
                  <a:lnTo>
                    <a:pt x="0" y="2202"/>
                  </a:lnTo>
                  <a:lnTo>
                    <a:pt x="0" y="2213"/>
                  </a:lnTo>
                  <a:lnTo>
                    <a:pt x="2" y="2224"/>
                  </a:lnTo>
                  <a:lnTo>
                    <a:pt x="5" y="2236"/>
                  </a:lnTo>
                  <a:lnTo>
                    <a:pt x="10" y="2245"/>
                  </a:lnTo>
                  <a:lnTo>
                    <a:pt x="15" y="2257"/>
                  </a:lnTo>
                  <a:lnTo>
                    <a:pt x="21" y="2267"/>
                  </a:lnTo>
                  <a:lnTo>
                    <a:pt x="28" y="2276"/>
                  </a:lnTo>
                  <a:lnTo>
                    <a:pt x="36" y="2284"/>
                  </a:lnTo>
                  <a:lnTo>
                    <a:pt x="36" y="2284"/>
                  </a:lnTo>
                  <a:lnTo>
                    <a:pt x="45" y="2292"/>
                  </a:lnTo>
                  <a:lnTo>
                    <a:pt x="55" y="2299"/>
                  </a:lnTo>
                  <a:lnTo>
                    <a:pt x="65" y="2304"/>
                  </a:lnTo>
                  <a:lnTo>
                    <a:pt x="74" y="2309"/>
                  </a:lnTo>
                  <a:lnTo>
                    <a:pt x="84" y="2312"/>
                  </a:lnTo>
                  <a:lnTo>
                    <a:pt x="95" y="2313"/>
                  </a:lnTo>
                  <a:lnTo>
                    <a:pt x="107" y="2315"/>
                  </a:lnTo>
                  <a:lnTo>
                    <a:pt x="118" y="2315"/>
                  </a:lnTo>
                  <a:lnTo>
                    <a:pt x="128" y="2313"/>
                  </a:lnTo>
                  <a:lnTo>
                    <a:pt x="139" y="2312"/>
                  </a:lnTo>
                  <a:lnTo>
                    <a:pt x="149" y="2309"/>
                  </a:lnTo>
                  <a:lnTo>
                    <a:pt x="160" y="2305"/>
                  </a:lnTo>
                  <a:lnTo>
                    <a:pt x="170" y="2300"/>
                  </a:lnTo>
                  <a:lnTo>
                    <a:pt x="179" y="2294"/>
                  </a:lnTo>
                  <a:lnTo>
                    <a:pt x="188" y="2288"/>
                  </a:lnTo>
                  <a:lnTo>
                    <a:pt x="196" y="2279"/>
                  </a:lnTo>
                  <a:lnTo>
                    <a:pt x="1094" y="1313"/>
                  </a:lnTo>
                  <a:lnTo>
                    <a:pt x="1094" y="1313"/>
                  </a:lnTo>
                  <a:lnTo>
                    <a:pt x="1109" y="1295"/>
                  </a:lnTo>
                  <a:lnTo>
                    <a:pt x="1120" y="1276"/>
                  </a:lnTo>
                  <a:lnTo>
                    <a:pt x="1131" y="1256"/>
                  </a:lnTo>
                  <a:lnTo>
                    <a:pt x="1139" y="1235"/>
                  </a:lnTo>
                  <a:lnTo>
                    <a:pt x="1146" y="1213"/>
                  </a:lnTo>
                  <a:lnTo>
                    <a:pt x="1151" y="1190"/>
                  </a:lnTo>
                  <a:lnTo>
                    <a:pt x="1152" y="1167"/>
                  </a:lnTo>
                  <a:lnTo>
                    <a:pt x="1154" y="1143"/>
                  </a:lnTo>
                  <a:lnTo>
                    <a:pt x="1152" y="1119"/>
                  </a:lnTo>
                  <a:lnTo>
                    <a:pt x="1151" y="1096"/>
                  </a:lnTo>
                  <a:lnTo>
                    <a:pt x="1146" y="1074"/>
                  </a:lnTo>
                  <a:lnTo>
                    <a:pt x="1138" y="1051"/>
                  </a:lnTo>
                  <a:lnTo>
                    <a:pt x="1130" y="1030"/>
                  </a:lnTo>
                  <a:lnTo>
                    <a:pt x="1120" y="1011"/>
                  </a:lnTo>
                  <a:lnTo>
                    <a:pt x="1107" y="991"/>
                  </a:lnTo>
                  <a:lnTo>
                    <a:pt x="1093" y="975"/>
                  </a:lnTo>
                  <a:lnTo>
                    <a:pt x="1093" y="9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2"/>
              <a:r>
                <a:rPr lang="en-US" sz="600" dirty="0">
                  <a:solidFill>
                    <a:srgbClr val="FFFFFF"/>
                  </a:solidFill>
                  <a:latin typeface="MS PGothic" charset="-128"/>
                  <a:ea typeface="MS PGothic" charset="-128"/>
                  <a:cs typeface="MS PGothic" charset="-128"/>
                </a:rPr>
                <a:t> </a:t>
              </a:r>
            </a:p>
          </p:txBody>
        </p:sp>
      </p:grpSp>
      <p:grpSp>
        <p:nvGrpSpPr>
          <p:cNvPr id="8" name="Group 7"/>
          <p:cNvGrpSpPr/>
          <p:nvPr/>
        </p:nvGrpSpPr>
        <p:grpSpPr>
          <a:xfrm>
            <a:off x="5505679" y="4152771"/>
            <a:ext cx="413792" cy="413900"/>
            <a:chOff x="4037769" y="-960717"/>
            <a:chExt cx="481974" cy="481974"/>
          </a:xfrm>
        </p:grpSpPr>
        <p:sp>
          <p:nvSpPr>
            <p:cNvPr id="7" name="Oval 6"/>
            <p:cNvSpPr/>
            <p:nvPr/>
          </p:nvSpPr>
          <p:spPr>
            <a:xfrm>
              <a:off x="4037769" y="-960717"/>
              <a:ext cx="481974" cy="481974"/>
            </a:xfrm>
            <a:prstGeom prst="ellipse">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MS PGothic" charset="-128"/>
                <a:ea typeface="MS PGothic" charset="-128"/>
                <a:cs typeface="MS PGothic" charset="-128"/>
              </a:endParaRPr>
            </a:p>
          </p:txBody>
        </p:sp>
        <p:sp>
          <p:nvSpPr>
            <p:cNvPr id="33" name="Freeform 32"/>
            <p:cNvSpPr>
              <a:spLocks/>
            </p:cNvSpPr>
            <p:nvPr/>
          </p:nvSpPr>
          <p:spPr bwMode="auto">
            <a:xfrm>
              <a:off x="4161871" y="-960717"/>
              <a:ext cx="357872" cy="377688"/>
            </a:xfrm>
            <a:custGeom>
              <a:avLst/>
              <a:gdLst>
                <a:gd name="T0" fmla="*/ 95 w 98"/>
                <a:gd name="T1" fmla="*/ 0 h 93"/>
                <a:gd name="T2" fmla="*/ 98 w 98"/>
                <a:gd name="T3" fmla="*/ 4 h 93"/>
                <a:gd name="T4" fmla="*/ 64 w 98"/>
                <a:gd name="T5" fmla="*/ 39 h 93"/>
                <a:gd name="T6" fmla="*/ 36 w 98"/>
                <a:gd name="T7" fmla="*/ 83 h 93"/>
                <a:gd name="T8" fmla="*/ 31 w 98"/>
                <a:gd name="T9" fmla="*/ 86 h 93"/>
                <a:gd name="T10" fmla="*/ 22 w 98"/>
                <a:gd name="T11" fmla="*/ 93 h 93"/>
                <a:gd name="T12" fmla="*/ 18 w 98"/>
                <a:gd name="T13" fmla="*/ 82 h 93"/>
                <a:gd name="T14" fmla="*/ 16 w 98"/>
                <a:gd name="T15" fmla="*/ 77 h 93"/>
                <a:gd name="T16" fmla="*/ 8 w 98"/>
                <a:gd name="T17" fmla="*/ 63 h 93"/>
                <a:gd name="T18" fmla="*/ 0 w 98"/>
                <a:gd name="T19" fmla="*/ 57 h 93"/>
                <a:gd name="T20" fmla="*/ 14 w 98"/>
                <a:gd name="T21" fmla="*/ 49 h 93"/>
                <a:gd name="T22" fmla="*/ 26 w 98"/>
                <a:gd name="T23" fmla="*/ 63 h 93"/>
                <a:gd name="T24" fmla="*/ 28 w 98"/>
                <a:gd name="T25" fmla="*/ 68 h 93"/>
                <a:gd name="T26" fmla="*/ 59 w 98"/>
                <a:gd name="T27" fmla="*/ 29 h 93"/>
                <a:gd name="T28" fmla="*/ 95 w 98"/>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93">
                  <a:moveTo>
                    <a:pt x="95" y="0"/>
                  </a:moveTo>
                  <a:cubicBezTo>
                    <a:pt x="98" y="4"/>
                    <a:pt x="98" y="4"/>
                    <a:pt x="98" y="4"/>
                  </a:cubicBezTo>
                  <a:cubicBezTo>
                    <a:pt x="88" y="11"/>
                    <a:pt x="76" y="23"/>
                    <a:pt x="64" y="39"/>
                  </a:cubicBezTo>
                  <a:cubicBezTo>
                    <a:pt x="52" y="54"/>
                    <a:pt x="42" y="69"/>
                    <a:pt x="36" y="83"/>
                  </a:cubicBezTo>
                  <a:cubicBezTo>
                    <a:pt x="31" y="86"/>
                    <a:pt x="31" y="86"/>
                    <a:pt x="31" y="86"/>
                  </a:cubicBezTo>
                  <a:cubicBezTo>
                    <a:pt x="26" y="89"/>
                    <a:pt x="24" y="91"/>
                    <a:pt x="22" y="93"/>
                  </a:cubicBezTo>
                  <a:cubicBezTo>
                    <a:pt x="21" y="91"/>
                    <a:pt x="20" y="87"/>
                    <a:pt x="18" y="82"/>
                  </a:cubicBezTo>
                  <a:cubicBezTo>
                    <a:pt x="16" y="77"/>
                    <a:pt x="16" y="77"/>
                    <a:pt x="16" y="77"/>
                  </a:cubicBezTo>
                  <a:cubicBezTo>
                    <a:pt x="13" y="71"/>
                    <a:pt x="11" y="66"/>
                    <a:pt x="8" y="63"/>
                  </a:cubicBezTo>
                  <a:cubicBezTo>
                    <a:pt x="6" y="60"/>
                    <a:pt x="3" y="58"/>
                    <a:pt x="0" y="57"/>
                  </a:cubicBezTo>
                  <a:cubicBezTo>
                    <a:pt x="5" y="51"/>
                    <a:pt x="10" y="49"/>
                    <a:pt x="14" y="49"/>
                  </a:cubicBezTo>
                  <a:cubicBezTo>
                    <a:pt x="18" y="49"/>
                    <a:pt x="22" y="54"/>
                    <a:pt x="26" y="63"/>
                  </a:cubicBezTo>
                  <a:cubicBezTo>
                    <a:pt x="28" y="68"/>
                    <a:pt x="28" y="68"/>
                    <a:pt x="28" y="68"/>
                  </a:cubicBezTo>
                  <a:cubicBezTo>
                    <a:pt x="36" y="55"/>
                    <a:pt x="46" y="42"/>
                    <a:pt x="59" y="29"/>
                  </a:cubicBezTo>
                  <a:cubicBezTo>
                    <a:pt x="71" y="17"/>
                    <a:pt x="83" y="7"/>
                    <a:pt x="95" y="0"/>
                  </a:cubicBezTo>
                  <a:close/>
                </a:path>
              </a:pathLst>
            </a:custGeom>
            <a:solidFill>
              <a:srgbClr val="FFFFFF"/>
            </a:solidFill>
            <a:ln w="9525">
              <a:noFill/>
              <a:round/>
              <a:headEnd/>
              <a:tailEnd/>
            </a:ln>
            <a:effectLst/>
          </p:spPr>
          <p:txBody>
            <a:bodyPr vert="horz" wrap="square" lIns="68586" tIns="34295" rIns="68586" bIns="3429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663">
                <a:lnSpc>
                  <a:spcPct val="90000"/>
                </a:lnSpc>
                <a:spcAft>
                  <a:spcPts val="225"/>
                </a:spcAft>
                <a:defRPr/>
              </a:pPr>
              <a:endParaRPr lang="en-US" sz="1100">
                <a:solidFill>
                  <a:srgbClr val="000000"/>
                </a:solidFill>
                <a:latin typeface="MS PGothic" charset="-128"/>
                <a:ea typeface="MS PGothic" charset="-128"/>
                <a:cs typeface="MS PGothic" charset="-128"/>
              </a:endParaRPr>
            </a:p>
          </p:txBody>
        </p:sp>
      </p:grpSp>
      <p:sp>
        <p:nvSpPr>
          <p:cNvPr id="34" name="Freeform 33"/>
          <p:cNvSpPr>
            <a:spLocks noChangeAspect="1" noEditPoints="1"/>
          </p:cNvSpPr>
          <p:nvPr/>
        </p:nvSpPr>
        <p:spPr bwMode="auto">
          <a:xfrm>
            <a:off x="7503157" y="4180977"/>
            <a:ext cx="449361" cy="357488"/>
          </a:xfrm>
          <a:custGeom>
            <a:avLst/>
            <a:gdLst>
              <a:gd name="T0" fmla="*/ 8 w 4252"/>
              <a:gd name="T1" fmla="*/ 1826 h 3380"/>
              <a:gd name="T2" fmla="*/ 59 w 4252"/>
              <a:gd name="T3" fmla="*/ 1882 h 3380"/>
              <a:gd name="T4" fmla="*/ 159 w 4252"/>
              <a:gd name="T5" fmla="*/ 1917 h 3380"/>
              <a:gd name="T6" fmla="*/ 1013 w 4252"/>
              <a:gd name="T7" fmla="*/ 1925 h 3380"/>
              <a:gd name="T8" fmla="*/ 1018 w 4252"/>
              <a:gd name="T9" fmla="*/ 2355 h 3380"/>
              <a:gd name="T10" fmla="*/ 1038 w 4252"/>
              <a:gd name="T11" fmla="*/ 2387 h 3380"/>
              <a:gd name="T12" fmla="*/ 1466 w 4252"/>
              <a:gd name="T13" fmla="*/ 2372 h 3380"/>
              <a:gd name="T14" fmla="*/ 1478 w 4252"/>
              <a:gd name="T15" fmla="*/ 2307 h 3380"/>
              <a:gd name="T16" fmla="*/ 2791 w 4252"/>
              <a:gd name="T17" fmla="*/ 2307 h 3380"/>
              <a:gd name="T18" fmla="*/ 2801 w 4252"/>
              <a:gd name="T19" fmla="*/ 2372 h 3380"/>
              <a:gd name="T20" fmla="*/ 3229 w 4252"/>
              <a:gd name="T21" fmla="*/ 2387 h 3380"/>
              <a:gd name="T22" fmla="*/ 3250 w 4252"/>
              <a:gd name="T23" fmla="*/ 2355 h 3380"/>
              <a:gd name="T24" fmla="*/ 3255 w 4252"/>
              <a:gd name="T25" fmla="*/ 1925 h 3380"/>
              <a:gd name="T26" fmla="*/ 4093 w 4252"/>
              <a:gd name="T27" fmla="*/ 1917 h 3380"/>
              <a:gd name="T28" fmla="*/ 4192 w 4252"/>
              <a:gd name="T29" fmla="*/ 1882 h 3380"/>
              <a:gd name="T30" fmla="*/ 4245 w 4252"/>
              <a:gd name="T31" fmla="*/ 1826 h 3380"/>
              <a:gd name="T32" fmla="*/ 4245 w 4252"/>
              <a:gd name="T33" fmla="*/ 1714 h 3380"/>
              <a:gd name="T34" fmla="*/ 4192 w 4252"/>
              <a:gd name="T35" fmla="*/ 1769 h 3380"/>
              <a:gd name="T36" fmla="*/ 4093 w 4252"/>
              <a:gd name="T37" fmla="*/ 1804 h 3380"/>
              <a:gd name="T38" fmla="*/ 243 w 4252"/>
              <a:gd name="T39" fmla="*/ 1812 h 3380"/>
              <a:gd name="T40" fmla="*/ 123 w 4252"/>
              <a:gd name="T41" fmla="*/ 1795 h 3380"/>
              <a:gd name="T42" fmla="*/ 36 w 4252"/>
              <a:gd name="T43" fmla="*/ 1753 h 3380"/>
              <a:gd name="T44" fmla="*/ 4 w 4252"/>
              <a:gd name="T45" fmla="*/ 1692 h 3380"/>
              <a:gd name="T46" fmla="*/ 1452 w 4252"/>
              <a:gd name="T47" fmla="*/ 211 h 3380"/>
              <a:gd name="T48" fmla="*/ 1395 w 4252"/>
              <a:gd name="T49" fmla="*/ 269 h 3380"/>
              <a:gd name="T50" fmla="*/ 1382 w 4252"/>
              <a:gd name="T51" fmla="*/ 386 h 3380"/>
              <a:gd name="T52" fmla="*/ 2867 w 4252"/>
              <a:gd name="T53" fmla="*/ 295 h 3380"/>
              <a:gd name="T54" fmla="*/ 2823 w 4252"/>
              <a:gd name="T55" fmla="*/ 226 h 3380"/>
              <a:gd name="T56" fmla="*/ 2745 w 4252"/>
              <a:gd name="T57" fmla="*/ 199 h 3380"/>
              <a:gd name="T58" fmla="*/ 2745 w 4252"/>
              <a:gd name="T59" fmla="*/ 0 h 3380"/>
              <a:gd name="T60" fmla="*/ 2881 w 4252"/>
              <a:gd name="T61" fmla="*/ 31 h 3380"/>
              <a:gd name="T62" fmla="*/ 2988 w 4252"/>
              <a:gd name="T63" fmla="*/ 111 h 3380"/>
              <a:gd name="T64" fmla="*/ 3054 w 4252"/>
              <a:gd name="T65" fmla="*/ 230 h 3380"/>
              <a:gd name="T66" fmla="*/ 3069 w 4252"/>
              <a:gd name="T67" fmla="*/ 386 h 3380"/>
              <a:gd name="T68" fmla="*/ 4093 w 4252"/>
              <a:gd name="T69" fmla="*/ 394 h 3380"/>
              <a:gd name="T70" fmla="*/ 4192 w 4252"/>
              <a:gd name="T71" fmla="*/ 429 h 3380"/>
              <a:gd name="T72" fmla="*/ 4245 w 4252"/>
              <a:gd name="T73" fmla="*/ 485 h 3380"/>
              <a:gd name="T74" fmla="*/ 4252 w 4252"/>
              <a:gd name="T75" fmla="*/ 773 h 3380"/>
              <a:gd name="T76" fmla="*/ 4248 w 4252"/>
              <a:gd name="T77" fmla="*/ 3070 h 3380"/>
              <a:gd name="T78" fmla="*/ 4194 w 4252"/>
              <a:gd name="T79" fmla="*/ 3215 h 3380"/>
              <a:gd name="T80" fmla="*/ 4086 w 4252"/>
              <a:gd name="T81" fmla="*/ 3322 h 3380"/>
              <a:gd name="T82" fmla="*/ 3941 w 4252"/>
              <a:gd name="T83" fmla="*/ 3376 h 3380"/>
              <a:gd name="T84" fmla="*/ 310 w 4252"/>
              <a:gd name="T85" fmla="*/ 3376 h 3380"/>
              <a:gd name="T86" fmla="*/ 166 w 4252"/>
              <a:gd name="T87" fmla="*/ 3322 h 3380"/>
              <a:gd name="T88" fmla="*/ 58 w 4252"/>
              <a:gd name="T89" fmla="*/ 3215 h 3380"/>
              <a:gd name="T90" fmla="*/ 4 w 4252"/>
              <a:gd name="T91" fmla="*/ 3070 h 3380"/>
              <a:gd name="T92" fmla="*/ 1 w 4252"/>
              <a:gd name="T93" fmla="*/ 773 h 3380"/>
              <a:gd name="T94" fmla="*/ 8 w 4252"/>
              <a:gd name="T95" fmla="*/ 485 h 3380"/>
              <a:gd name="T96" fmla="*/ 59 w 4252"/>
              <a:gd name="T97" fmla="*/ 429 h 3380"/>
              <a:gd name="T98" fmla="*/ 159 w 4252"/>
              <a:gd name="T99" fmla="*/ 394 h 3380"/>
              <a:gd name="T100" fmla="*/ 1184 w 4252"/>
              <a:gd name="T101" fmla="*/ 386 h 3380"/>
              <a:gd name="T102" fmla="*/ 1197 w 4252"/>
              <a:gd name="T103" fmla="*/ 230 h 3380"/>
              <a:gd name="T104" fmla="*/ 1263 w 4252"/>
              <a:gd name="T105" fmla="*/ 111 h 3380"/>
              <a:gd name="T106" fmla="*/ 1372 w 4252"/>
              <a:gd name="T107" fmla="*/ 31 h 3380"/>
              <a:gd name="T108" fmla="*/ 1508 w 4252"/>
              <a:gd name="T109" fmla="*/ 0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52" h="3380">
                <a:moveTo>
                  <a:pt x="4" y="1692"/>
                </a:moveTo>
                <a:lnTo>
                  <a:pt x="4" y="1804"/>
                </a:lnTo>
                <a:lnTo>
                  <a:pt x="8" y="1826"/>
                </a:lnTo>
                <a:lnTo>
                  <a:pt x="18" y="1846"/>
                </a:lnTo>
                <a:lnTo>
                  <a:pt x="36" y="1865"/>
                </a:lnTo>
                <a:lnTo>
                  <a:pt x="59" y="1882"/>
                </a:lnTo>
                <a:lnTo>
                  <a:pt x="89" y="1896"/>
                </a:lnTo>
                <a:lnTo>
                  <a:pt x="123" y="1908"/>
                </a:lnTo>
                <a:lnTo>
                  <a:pt x="159" y="1917"/>
                </a:lnTo>
                <a:lnTo>
                  <a:pt x="200" y="1922"/>
                </a:lnTo>
                <a:lnTo>
                  <a:pt x="243" y="1925"/>
                </a:lnTo>
                <a:lnTo>
                  <a:pt x="1013" y="1925"/>
                </a:lnTo>
                <a:lnTo>
                  <a:pt x="1013" y="2307"/>
                </a:lnTo>
                <a:lnTo>
                  <a:pt x="1014" y="2333"/>
                </a:lnTo>
                <a:lnTo>
                  <a:pt x="1018" y="2355"/>
                </a:lnTo>
                <a:lnTo>
                  <a:pt x="1023" y="2372"/>
                </a:lnTo>
                <a:lnTo>
                  <a:pt x="1031" y="2383"/>
                </a:lnTo>
                <a:lnTo>
                  <a:pt x="1038" y="2387"/>
                </a:lnTo>
                <a:lnTo>
                  <a:pt x="1451" y="2387"/>
                </a:lnTo>
                <a:lnTo>
                  <a:pt x="1460" y="2383"/>
                </a:lnTo>
                <a:lnTo>
                  <a:pt x="1466" y="2372"/>
                </a:lnTo>
                <a:lnTo>
                  <a:pt x="1473" y="2355"/>
                </a:lnTo>
                <a:lnTo>
                  <a:pt x="1477" y="2333"/>
                </a:lnTo>
                <a:lnTo>
                  <a:pt x="1478" y="2307"/>
                </a:lnTo>
                <a:lnTo>
                  <a:pt x="1478" y="1925"/>
                </a:lnTo>
                <a:lnTo>
                  <a:pt x="2791" y="1925"/>
                </a:lnTo>
                <a:lnTo>
                  <a:pt x="2791" y="2307"/>
                </a:lnTo>
                <a:lnTo>
                  <a:pt x="2792" y="2333"/>
                </a:lnTo>
                <a:lnTo>
                  <a:pt x="2794" y="2355"/>
                </a:lnTo>
                <a:lnTo>
                  <a:pt x="2801" y="2372"/>
                </a:lnTo>
                <a:lnTo>
                  <a:pt x="2807" y="2383"/>
                </a:lnTo>
                <a:lnTo>
                  <a:pt x="2816" y="2387"/>
                </a:lnTo>
                <a:lnTo>
                  <a:pt x="3229" y="2387"/>
                </a:lnTo>
                <a:lnTo>
                  <a:pt x="3237" y="2383"/>
                </a:lnTo>
                <a:lnTo>
                  <a:pt x="3244" y="2372"/>
                </a:lnTo>
                <a:lnTo>
                  <a:pt x="3250" y="2355"/>
                </a:lnTo>
                <a:lnTo>
                  <a:pt x="3253" y="2333"/>
                </a:lnTo>
                <a:lnTo>
                  <a:pt x="3255" y="2307"/>
                </a:lnTo>
                <a:lnTo>
                  <a:pt x="3255" y="1925"/>
                </a:lnTo>
                <a:lnTo>
                  <a:pt x="4009" y="1925"/>
                </a:lnTo>
                <a:lnTo>
                  <a:pt x="4053" y="1922"/>
                </a:lnTo>
                <a:lnTo>
                  <a:pt x="4093" y="1917"/>
                </a:lnTo>
                <a:lnTo>
                  <a:pt x="4130" y="1908"/>
                </a:lnTo>
                <a:lnTo>
                  <a:pt x="4164" y="1896"/>
                </a:lnTo>
                <a:lnTo>
                  <a:pt x="4192" y="1882"/>
                </a:lnTo>
                <a:lnTo>
                  <a:pt x="4216" y="1865"/>
                </a:lnTo>
                <a:lnTo>
                  <a:pt x="4234" y="1846"/>
                </a:lnTo>
                <a:lnTo>
                  <a:pt x="4245" y="1826"/>
                </a:lnTo>
                <a:lnTo>
                  <a:pt x="4249" y="1804"/>
                </a:lnTo>
                <a:lnTo>
                  <a:pt x="4249" y="1692"/>
                </a:lnTo>
                <a:lnTo>
                  <a:pt x="4245" y="1714"/>
                </a:lnTo>
                <a:lnTo>
                  <a:pt x="4234" y="1735"/>
                </a:lnTo>
                <a:lnTo>
                  <a:pt x="4216" y="1753"/>
                </a:lnTo>
                <a:lnTo>
                  <a:pt x="4192" y="1769"/>
                </a:lnTo>
                <a:lnTo>
                  <a:pt x="4164" y="1784"/>
                </a:lnTo>
                <a:lnTo>
                  <a:pt x="4130" y="1795"/>
                </a:lnTo>
                <a:lnTo>
                  <a:pt x="4093" y="1804"/>
                </a:lnTo>
                <a:lnTo>
                  <a:pt x="4053" y="1811"/>
                </a:lnTo>
                <a:lnTo>
                  <a:pt x="4009" y="1812"/>
                </a:lnTo>
                <a:lnTo>
                  <a:pt x="243" y="1812"/>
                </a:lnTo>
                <a:lnTo>
                  <a:pt x="200" y="1811"/>
                </a:lnTo>
                <a:lnTo>
                  <a:pt x="159" y="1804"/>
                </a:lnTo>
                <a:lnTo>
                  <a:pt x="123" y="1795"/>
                </a:lnTo>
                <a:lnTo>
                  <a:pt x="89" y="1784"/>
                </a:lnTo>
                <a:lnTo>
                  <a:pt x="59" y="1769"/>
                </a:lnTo>
                <a:lnTo>
                  <a:pt x="36" y="1753"/>
                </a:lnTo>
                <a:lnTo>
                  <a:pt x="18" y="1735"/>
                </a:lnTo>
                <a:lnTo>
                  <a:pt x="8" y="1714"/>
                </a:lnTo>
                <a:lnTo>
                  <a:pt x="4" y="1692"/>
                </a:lnTo>
                <a:close/>
                <a:moveTo>
                  <a:pt x="1508" y="199"/>
                </a:moveTo>
                <a:lnTo>
                  <a:pt x="1479" y="202"/>
                </a:lnTo>
                <a:lnTo>
                  <a:pt x="1452" y="211"/>
                </a:lnTo>
                <a:lnTo>
                  <a:pt x="1429" y="226"/>
                </a:lnTo>
                <a:lnTo>
                  <a:pt x="1409" y="246"/>
                </a:lnTo>
                <a:lnTo>
                  <a:pt x="1395" y="269"/>
                </a:lnTo>
                <a:lnTo>
                  <a:pt x="1386" y="295"/>
                </a:lnTo>
                <a:lnTo>
                  <a:pt x="1382" y="323"/>
                </a:lnTo>
                <a:lnTo>
                  <a:pt x="1382" y="386"/>
                </a:lnTo>
                <a:lnTo>
                  <a:pt x="2869" y="386"/>
                </a:lnTo>
                <a:lnTo>
                  <a:pt x="2869" y="323"/>
                </a:lnTo>
                <a:lnTo>
                  <a:pt x="2867" y="295"/>
                </a:lnTo>
                <a:lnTo>
                  <a:pt x="2858" y="269"/>
                </a:lnTo>
                <a:lnTo>
                  <a:pt x="2842" y="246"/>
                </a:lnTo>
                <a:lnTo>
                  <a:pt x="2823" y="226"/>
                </a:lnTo>
                <a:lnTo>
                  <a:pt x="2800" y="211"/>
                </a:lnTo>
                <a:lnTo>
                  <a:pt x="2774" y="202"/>
                </a:lnTo>
                <a:lnTo>
                  <a:pt x="2745" y="199"/>
                </a:lnTo>
                <a:lnTo>
                  <a:pt x="1508" y="199"/>
                </a:lnTo>
                <a:close/>
                <a:moveTo>
                  <a:pt x="1508" y="0"/>
                </a:moveTo>
                <a:lnTo>
                  <a:pt x="2745" y="0"/>
                </a:lnTo>
                <a:lnTo>
                  <a:pt x="2793" y="4"/>
                </a:lnTo>
                <a:lnTo>
                  <a:pt x="2838" y="14"/>
                </a:lnTo>
                <a:lnTo>
                  <a:pt x="2881" y="31"/>
                </a:lnTo>
                <a:lnTo>
                  <a:pt x="2921" y="53"/>
                </a:lnTo>
                <a:lnTo>
                  <a:pt x="2957" y="80"/>
                </a:lnTo>
                <a:lnTo>
                  <a:pt x="2988" y="111"/>
                </a:lnTo>
                <a:lnTo>
                  <a:pt x="3016" y="147"/>
                </a:lnTo>
                <a:lnTo>
                  <a:pt x="3038" y="187"/>
                </a:lnTo>
                <a:lnTo>
                  <a:pt x="3054" y="230"/>
                </a:lnTo>
                <a:lnTo>
                  <a:pt x="3065" y="275"/>
                </a:lnTo>
                <a:lnTo>
                  <a:pt x="3069" y="323"/>
                </a:lnTo>
                <a:lnTo>
                  <a:pt x="3069" y="386"/>
                </a:lnTo>
                <a:lnTo>
                  <a:pt x="4009" y="386"/>
                </a:lnTo>
                <a:lnTo>
                  <a:pt x="4053" y="389"/>
                </a:lnTo>
                <a:lnTo>
                  <a:pt x="4093" y="394"/>
                </a:lnTo>
                <a:lnTo>
                  <a:pt x="4130" y="403"/>
                </a:lnTo>
                <a:lnTo>
                  <a:pt x="4164" y="415"/>
                </a:lnTo>
                <a:lnTo>
                  <a:pt x="4192" y="429"/>
                </a:lnTo>
                <a:lnTo>
                  <a:pt x="4216" y="446"/>
                </a:lnTo>
                <a:lnTo>
                  <a:pt x="4234" y="465"/>
                </a:lnTo>
                <a:lnTo>
                  <a:pt x="4245" y="485"/>
                </a:lnTo>
                <a:lnTo>
                  <a:pt x="4249" y="507"/>
                </a:lnTo>
                <a:lnTo>
                  <a:pt x="4249" y="748"/>
                </a:lnTo>
                <a:lnTo>
                  <a:pt x="4252" y="773"/>
                </a:lnTo>
                <a:lnTo>
                  <a:pt x="4252" y="797"/>
                </a:lnTo>
                <a:lnTo>
                  <a:pt x="4252" y="3017"/>
                </a:lnTo>
                <a:lnTo>
                  <a:pt x="4248" y="3070"/>
                </a:lnTo>
                <a:lnTo>
                  <a:pt x="4236" y="3121"/>
                </a:lnTo>
                <a:lnTo>
                  <a:pt x="4218" y="3169"/>
                </a:lnTo>
                <a:lnTo>
                  <a:pt x="4194" y="3215"/>
                </a:lnTo>
                <a:lnTo>
                  <a:pt x="4163" y="3255"/>
                </a:lnTo>
                <a:lnTo>
                  <a:pt x="4126" y="3291"/>
                </a:lnTo>
                <a:lnTo>
                  <a:pt x="4086" y="3322"/>
                </a:lnTo>
                <a:lnTo>
                  <a:pt x="4041" y="3346"/>
                </a:lnTo>
                <a:lnTo>
                  <a:pt x="3993" y="3364"/>
                </a:lnTo>
                <a:lnTo>
                  <a:pt x="3941" y="3376"/>
                </a:lnTo>
                <a:lnTo>
                  <a:pt x="3888" y="3380"/>
                </a:lnTo>
                <a:lnTo>
                  <a:pt x="365" y="3380"/>
                </a:lnTo>
                <a:lnTo>
                  <a:pt x="310" y="3376"/>
                </a:lnTo>
                <a:lnTo>
                  <a:pt x="259" y="3364"/>
                </a:lnTo>
                <a:lnTo>
                  <a:pt x="211" y="3346"/>
                </a:lnTo>
                <a:lnTo>
                  <a:pt x="166" y="3322"/>
                </a:lnTo>
                <a:lnTo>
                  <a:pt x="125" y="3291"/>
                </a:lnTo>
                <a:lnTo>
                  <a:pt x="89" y="3255"/>
                </a:lnTo>
                <a:lnTo>
                  <a:pt x="58" y="3215"/>
                </a:lnTo>
                <a:lnTo>
                  <a:pt x="34" y="3169"/>
                </a:lnTo>
                <a:lnTo>
                  <a:pt x="16" y="3121"/>
                </a:lnTo>
                <a:lnTo>
                  <a:pt x="4" y="3070"/>
                </a:lnTo>
                <a:lnTo>
                  <a:pt x="0" y="3017"/>
                </a:lnTo>
                <a:lnTo>
                  <a:pt x="0" y="797"/>
                </a:lnTo>
                <a:lnTo>
                  <a:pt x="1" y="773"/>
                </a:lnTo>
                <a:lnTo>
                  <a:pt x="4" y="748"/>
                </a:lnTo>
                <a:lnTo>
                  <a:pt x="4" y="507"/>
                </a:lnTo>
                <a:lnTo>
                  <a:pt x="8" y="485"/>
                </a:lnTo>
                <a:lnTo>
                  <a:pt x="18" y="465"/>
                </a:lnTo>
                <a:lnTo>
                  <a:pt x="36" y="446"/>
                </a:lnTo>
                <a:lnTo>
                  <a:pt x="59" y="429"/>
                </a:lnTo>
                <a:lnTo>
                  <a:pt x="89" y="415"/>
                </a:lnTo>
                <a:lnTo>
                  <a:pt x="123" y="403"/>
                </a:lnTo>
                <a:lnTo>
                  <a:pt x="159" y="394"/>
                </a:lnTo>
                <a:lnTo>
                  <a:pt x="200" y="389"/>
                </a:lnTo>
                <a:lnTo>
                  <a:pt x="243" y="386"/>
                </a:lnTo>
                <a:lnTo>
                  <a:pt x="1184" y="386"/>
                </a:lnTo>
                <a:lnTo>
                  <a:pt x="1184" y="323"/>
                </a:lnTo>
                <a:lnTo>
                  <a:pt x="1188" y="275"/>
                </a:lnTo>
                <a:lnTo>
                  <a:pt x="1197" y="230"/>
                </a:lnTo>
                <a:lnTo>
                  <a:pt x="1214" y="187"/>
                </a:lnTo>
                <a:lnTo>
                  <a:pt x="1236" y="147"/>
                </a:lnTo>
                <a:lnTo>
                  <a:pt x="1263" y="111"/>
                </a:lnTo>
                <a:lnTo>
                  <a:pt x="1296" y="80"/>
                </a:lnTo>
                <a:lnTo>
                  <a:pt x="1332" y="53"/>
                </a:lnTo>
                <a:lnTo>
                  <a:pt x="1372" y="31"/>
                </a:lnTo>
                <a:lnTo>
                  <a:pt x="1415" y="14"/>
                </a:lnTo>
                <a:lnTo>
                  <a:pt x="1460" y="4"/>
                </a:lnTo>
                <a:lnTo>
                  <a:pt x="1508" y="0"/>
                </a:lnTo>
                <a:close/>
              </a:path>
            </a:pathLst>
          </a:custGeom>
          <a:solidFill>
            <a:srgbClr val="2968AF"/>
          </a:solidFill>
          <a:ln>
            <a:noFill/>
          </a:ln>
          <a:effectLst/>
        </p:spPr>
        <p:txBody>
          <a:bodyPr vert="horz" wrap="square" lIns="91424" tIns="45712" rIns="91424" bIns="45712" numCol="1" anchor="t" anchorCtr="0" compatLnSpc="1">
            <a:prstTxWarp prst="textNoShape">
              <a:avLst/>
            </a:prstTxWarp>
          </a:bodyPr>
          <a:lstStyle/>
          <a:p>
            <a:endParaRPr lang="en-US" sz="1050">
              <a:latin typeface="MS PGothic" charset="-128"/>
              <a:ea typeface="MS PGothic" charset="-128"/>
              <a:cs typeface="MS PGothic" charset="-128"/>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0978" y="1585279"/>
            <a:ext cx="3996174" cy="2426631"/>
          </a:xfrm>
          <a:prstGeom prst="rect">
            <a:avLst/>
          </a:prstGeom>
        </p:spPr>
      </p:pic>
      <p:pic>
        <p:nvPicPr>
          <p:cNvPr id="38" name="Picture 37" descr="logo_spark_RGB_256px.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6975" y="2205766"/>
            <a:ext cx="716017" cy="716017"/>
          </a:xfrm>
          <a:prstGeom prst="rect">
            <a:avLst/>
          </a:prstGeom>
        </p:spPr>
      </p:pic>
      <p:sp>
        <p:nvSpPr>
          <p:cNvPr id="44" name="Rounded Rectangular Callout 3"/>
          <p:cNvSpPr/>
          <p:nvPr/>
        </p:nvSpPr>
        <p:spPr>
          <a:xfrm>
            <a:off x="6005431" y="3444597"/>
            <a:ext cx="1394788" cy="504000"/>
          </a:xfrm>
          <a:prstGeom prst="wedgeRoundRectCallout">
            <a:avLst>
              <a:gd name="adj1" fmla="val -114648"/>
              <a:gd name="adj2" fmla="val -107540"/>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スクリーン</a:t>
            </a:r>
            <a:endParaRPr lang="en-US" sz="1200" dirty="0">
              <a:solidFill>
                <a:srgbClr val="FFFFFF"/>
              </a:solidFill>
              <a:latin typeface="MS PGothic" charset="-128"/>
              <a:ea typeface="MS PGothic" charset="-128"/>
              <a:cs typeface="MS PGothic" charset="-128"/>
            </a:endParaRPr>
          </a:p>
        </p:txBody>
      </p:sp>
      <p:sp>
        <p:nvSpPr>
          <p:cNvPr id="46" name="Rounded Rectangular Callout 5"/>
          <p:cNvSpPr/>
          <p:nvPr/>
        </p:nvSpPr>
        <p:spPr>
          <a:xfrm>
            <a:off x="534336" y="2707078"/>
            <a:ext cx="892834" cy="504000"/>
          </a:xfrm>
          <a:prstGeom prst="wedgeRoundRectCallout">
            <a:avLst>
              <a:gd name="adj1" fmla="val 222313"/>
              <a:gd name="adj2" fmla="val -62527"/>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文書</a:t>
            </a:r>
            <a:endParaRPr lang="en-US" sz="1200" dirty="0">
              <a:solidFill>
                <a:srgbClr val="FFFFFF"/>
              </a:solidFill>
              <a:latin typeface="MS PGothic" charset="-128"/>
              <a:ea typeface="MS PGothic" charset="-128"/>
              <a:cs typeface="MS PGothic" charset="-128"/>
            </a:endParaRPr>
          </a:p>
        </p:txBody>
      </p:sp>
      <p:sp>
        <p:nvSpPr>
          <p:cNvPr id="47" name="Rounded Rectangular Callout 6"/>
          <p:cNvSpPr/>
          <p:nvPr/>
        </p:nvSpPr>
        <p:spPr>
          <a:xfrm>
            <a:off x="2165186" y="3454771"/>
            <a:ext cx="1161768" cy="504000"/>
          </a:xfrm>
          <a:prstGeom prst="wedgeRoundRectCallout">
            <a:avLst>
              <a:gd name="adj1" fmla="val 116949"/>
              <a:gd name="adj2" fmla="val -129661"/>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電話</a:t>
            </a:r>
            <a:endParaRPr lang="en-US" sz="1200" dirty="0">
              <a:solidFill>
                <a:srgbClr val="FFFFFF"/>
              </a:solidFill>
              <a:latin typeface="MS PGothic" charset="-128"/>
              <a:ea typeface="MS PGothic" charset="-128"/>
              <a:cs typeface="MS PGothic" charset="-128"/>
            </a:endParaRPr>
          </a:p>
        </p:txBody>
      </p:sp>
      <p:sp>
        <p:nvSpPr>
          <p:cNvPr id="48" name="Rounded Rectangular Callout 7"/>
          <p:cNvSpPr/>
          <p:nvPr/>
        </p:nvSpPr>
        <p:spPr>
          <a:xfrm>
            <a:off x="2018681" y="1182722"/>
            <a:ext cx="1004239" cy="504000"/>
          </a:xfrm>
          <a:prstGeom prst="wedgeRoundRectCallout">
            <a:avLst>
              <a:gd name="adj1" fmla="val 24723"/>
              <a:gd name="adj2" fmla="val 168770"/>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メモ</a:t>
            </a:r>
            <a:endParaRPr lang="en-US" sz="1200" dirty="0">
              <a:solidFill>
                <a:srgbClr val="FFFFFF"/>
              </a:solidFill>
              <a:latin typeface="MS PGothic" charset="-128"/>
              <a:ea typeface="MS PGothic" charset="-128"/>
              <a:cs typeface="MS PGothic" charset="-128"/>
            </a:endParaRPr>
          </a:p>
        </p:txBody>
      </p:sp>
      <p:sp>
        <p:nvSpPr>
          <p:cNvPr id="50" name="Rounded Rectangular Callout 9"/>
          <p:cNvSpPr/>
          <p:nvPr/>
        </p:nvSpPr>
        <p:spPr>
          <a:xfrm>
            <a:off x="314933" y="1742119"/>
            <a:ext cx="1331640" cy="504000"/>
          </a:xfrm>
          <a:prstGeom prst="wedgeRoundRectCallout">
            <a:avLst>
              <a:gd name="adj1" fmla="val 80247"/>
              <a:gd name="adj2" fmla="val 116377"/>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部屋</a:t>
            </a:r>
            <a:endParaRPr lang="en-US" sz="1200" dirty="0">
              <a:solidFill>
                <a:srgbClr val="FFFFFF"/>
              </a:solidFill>
              <a:latin typeface="MS PGothic" charset="-128"/>
              <a:ea typeface="MS PGothic" charset="-128"/>
              <a:cs typeface="MS PGothic" charset="-128"/>
            </a:endParaRPr>
          </a:p>
        </p:txBody>
      </p:sp>
      <p:sp>
        <p:nvSpPr>
          <p:cNvPr id="51" name="Rounded Rectangular Callout 10"/>
          <p:cNvSpPr/>
          <p:nvPr/>
        </p:nvSpPr>
        <p:spPr>
          <a:xfrm>
            <a:off x="3326954" y="1189068"/>
            <a:ext cx="1572906" cy="504000"/>
          </a:xfrm>
          <a:prstGeom prst="wedgeRoundRectCallout">
            <a:avLst>
              <a:gd name="adj1" fmla="val -42639"/>
              <a:gd name="adj2" fmla="val 133557"/>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意思決定</a:t>
            </a:r>
            <a:endParaRPr lang="en-US" sz="1200" dirty="0">
              <a:solidFill>
                <a:srgbClr val="FFFFFF"/>
              </a:solidFill>
              <a:latin typeface="MS PGothic" charset="-128"/>
              <a:ea typeface="MS PGothic" charset="-128"/>
              <a:cs typeface="MS PGothic" charset="-128"/>
            </a:endParaRPr>
          </a:p>
        </p:txBody>
      </p:sp>
      <p:sp>
        <p:nvSpPr>
          <p:cNvPr id="52" name="Rounded Rectangular Callout 11"/>
          <p:cNvSpPr/>
          <p:nvPr/>
        </p:nvSpPr>
        <p:spPr>
          <a:xfrm>
            <a:off x="807862" y="3321813"/>
            <a:ext cx="952449" cy="504000"/>
          </a:xfrm>
          <a:prstGeom prst="wedgeRoundRectCallout">
            <a:avLst>
              <a:gd name="adj1" fmla="val 165966"/>
              <a:gd name="adj2" fmla="val -119396"/>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タスク</a:t>
            </a:r>
            <a:endParaRPr lang="en-US" sz="1200" dirty="0">
              <a:solidFill>
                <a:srgbClr val="FFFFFF"/>
              </a:solidFill>
              <a:latin typeface="MS PGothic" charset="-128"/>
              <a:ea typeface="MS PGothic" charset="-128"/>
              <a:cs typeface="MS PGothic" charset="-128"/>
            </a:endParaRPr>
          </a:p>
        </p:txBody>
      </p:sp>
      <p:sp>
        <p:nvSpPr>
          <p:cNvPr id="53" name="Rounded Rectangular Callout 13"/>
          <p:cNvSpPr/>
          <p:nvPr/>
        </p:nvSpPr>
        <p:spPr>
          <a:xfrm>
            <a:off x="4998304" y="1621655"/>
            <a:ext cx="986374" cy="504000"/>
          </a:xfrm>
          <a:prstGeom prst="wedgeRoundRectCallout">
            <a:avLst>
              <a:gd name="adj1" fmla="val -121768"/>
              <a:gd name="adj2" fmla="val 38639"/>
              <a:gd name="adj3" fmla="val 16667"/>
            </a:avLst>
          </a:prstGeom>
          <a:solidFill>
            <a:srgbClr val="0096D6">
              <a:alpha val="62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lvl="0" algn="ctr">
              <a:defRPr sz="1800"/>
            </a:pPr>
            <a:r>
              <a:rPr lang="ja-JP" altLang="en-US" sz="1200" dirty="0" smtClean="0">
                <a:solidFill>
                  <a:srgbClr val="FFFFFF"/>
                </a:solidFill>
                <a:latin typeface="MS PGothic" charset="-128"/>
                <a:ea typeface="MS PGothic" charset="-128"/>
                <a:cs typeface="MS PGothic" charset="-128"/>
              </a:rPr>
              <a:t>人</a:t>
            </a:r>
            <a:endParaRPr lang="en-US" sz="1200" dirty="0">
              <a:solidFill>
                <a:srgbClr val="FFFFFF"/>
              </a:solidFill>
              <a:latin typeface="MS PGothic" charset="-128"/>
              <a:ea typeface="MS PGothic" charset="-128"/>
              <a:cs typeface="MS PGothic" charset="-128"/>
            </a:endParaRPr>
          </a:p>
        </p:txBody>
      </p:sp>
      <p:sp>
        <p:nvSpPr>
          <p:cNvPr id="36" name="Rectangle 29"/>
          <p:cNvSpPr/>
          <p:nvPr/>
        </p:nvSpPr>
        <p:spPr>
          <a:xfrm>
            <a:off x="5885596" y="1013028"/>
            <a:ext cx="3108882" cy="600164"/>
          </a:xfrm>
          <a:prstGeom prst="rect">
            <a:avLst/>
          </a:prstGeom>
        </p:spPr>
        <p:txBody>
          <a:bodyPr wrap="square">
            <a:spAutoFit/>
          </a:bodyPr>
          <a:lstStyle/>
          <a:p>
            <a:pPr marL="57136"/>
            <a:r>
              <a:rPr lang="ja-JP" altLang="ja-JP" sz="1100" b="1" dirty="0" smtClean="0">
                <a:solidFill>
                  <a:schemeClr val="tx2"/>
                </a:solidFill>
                <a:latin typeface="MS PGothic" charset="-128"/>
                <a:ea typeface="MS PGothic" charset="-128"/>
                <a:cs typeface="MS PGothic" charset="-128"/>
              </a:rPr>
              <a:t>プロジェクト</a:t>
            </a:r>
            <a:r>
              <a:rPr lang="ja-JP" altLang="ja-JP" sz="1100" b="1" dirty="0">
                <a:solidFill>
                  <a:schemeClr val="tx2"/>
                </a:solidFill>
                <a:latin typeface="MS PGothic" charset="-128"/>
                <a:ea typeface="MS PGothic" charset="-128"/>
                <a:cs typeface="MS PGothic" charset="-128"/>
              </a:rPr>
              <a:t>にかかわる全ての人</a:t>
            </a:r>
            <a:r>
              <a:rPr lang="ja-JP" altLang="ja-JP" sz="1100" b="1" dirty="0" smtClean="0">
                <a:solidFill>
                  <a:schemeClr val="tx2"/>
                </a:solidFill>
                <a:latin typeface="MS PGothic" charset="-128"/>
                <a:ea typeface="MS PGothic" charset="-128"/>
                <a:cs typeface="MS PGothic" charset="-128"/>
              </a:rPr>
              <a:t>に</a:t>
            </a:r>
            <a:r>
              <a:rPr lang="ja-JP" altLang="en-US" sz="1100" b="1" dirty="0" smtClean="0">
                <a:solidFill>
                  <a:schemeClr val="tx2"/>
                </a:solidFill>
                <a:latin typeface="MS PGothic" charset="-128"/>
                <a:ea typeface="MS PGothic" charset="-128"/>
                <a:cs typeface="MS PGothic" charset="-128"/>
              </a:rPr>
              <a:t>、仮想</a:t>
            </a:r>
            <a:r>
              <a:rPr lang="ja-JP" altLang="ja-JP" sz="1100" b="1" dirty="0" smtClean="0">
                <a:solidFill>
                  <a:schemeClr val="tx2"/>
                </a:solidFill>
                <a:latin typeface="MS PGothic" charset="-128"/>
                <a:ea typeface="MS PGothic" charset="-128"/>
                <a:cs typeface="MS PGothic" charset="-128"/>
              </a:rPr>
              <a:t>協業</a:t>
            </a:r>
            <a:r>
              <a:rPr lang="en-US" altLang="ja-JP" sz="1100" b="1" smtClean="0">
                <a:solidFill>
                  <a:schemeClr val="tx2"/>
                </a:solidFill>
                <a:latin typeface="MS PGothic" charset="-128"/>
                <a:ea typeface="MS PGothic" charset="-128"/>
                <a:cs typeface="MS PGothic" charset="-128"/>
              </a:rPr>
              <a:t/>
            </a:r>
            <a:br>
              <a:rPr lang="en-US" altLang="ja-JP" sz="1100" b="1" smtClean="0">
                <a:solidFill>
                  <a:schemeClr val="tx2"/>
                </a:solidFill>
                <a:latin typeface="MS PGothic" charset="-128"/>
                <a:ea typeface="MS PGothic" charset="-128"/>
                <a:cs typeface="MS PGothic" charset="-128"/>
              </a:rPr>
            </a:br>
            <a:r>
              <a:rPr lang="ja-JP" altLang="ja-JP" sz="1100" b="1" dirty="0" smtClean="0">
                <a:solidFill>
                  <a:schemeClr val="tx2"/>
                </a:solidFill>
                <a:latin typeface="MS PGothic" charset="-128"/>
                <a:ea typeface="MS PGothic" charset="-128"/>
                <a:cs typeface="MS PGothic" charset="-128"/>
              </a:rPr>
              <a:t>スペース</a:t>
            </a:r>
            <a:r>
              <a:rPr lang="ja-JP" altLang="ja-JP" sz="1100" b="1" dirty="0">
                <a:solidFill>
                  <a:schemeClr val="tx2"/>
                </a:solidFill>
                <a:latin typeface="MS PGothic" charset="-128"/>
                <a:ea typeface="MS PGothic" charset="-128"/>
                <a:cs typeface="MS PGothic" charset="-128"/>
              </a:rPr>
              <a:t>を即座に作成し</a:t>
            </a:r>
            <a:r>
              <a:rPr lang="ja-JP" altLang="ja-JP" sz="1100" b="1" dirty="0" smtClean="0">
                <a:solidFill>
                  <a:schemeClr val="tx2"/>
                </a:solidFill>
                <a:latin typeface="MS PGothic" charset="-128"/>
                <a:ea typeface="MS PGothic" charset="-128"/>
                <a:cs typeface="MS PGothic" charset="-128"/>
              </a:rPr>
              <a:t>、</a:t>
            </a:r>
            <a:r>
              <a:rPr lang="ja-JP" altLang="en-US" sz="1100" b="1" dirty="0" smtClean="0">
                <a:solidFill>
                  <a:schemeClr val="tx2"/>
                </a:solidFill>
                <a:latin typeface="MS PGothic" charset="-128"/>
                <a:ea typeface="MS PGothic" charset="-128"/>
                <a:cs typeface="MS PGothic" charset="-128"/>
              </a:rPr>
              <a:t>より生産的な</a:t>
            </a:r>
            <a:r>
              <a:rPr lang="ja-JP" altLang="ja-JP" sz="1100" b="1" dirty="0" smtClean="0">
                <a:solidFill>
                  <a:schemeClr val="tx2"/>
                </a:solidFill>
                <a:latin typeface="MS PGothic" charset="-128"/>
                <a:ea typeface="MS PGothic" charset="-128"/>
                <a:cs typeface="MS PGothic" charset="-128"/>
              </a:rPr>
              <a:t>チーム</a:t>
            </a:r>
            <a:r>
              <a:rPr lang="en-US" altLang="ja-JP" sz="1100" b="1" dirty="0" smtClean="0">
                <a:solidFill>
                  <a:schemeClr val="tx2"/>
                </a:solidFill>
                <a:latin typeface="MS PGothic" charset="-128"/>
                <a:ea typeface="MS PGothic" charset="-128"/>
                <a:cs typeface="MS PGothic" charset="-128"/>
              </a:rPr>
              <a:t/>
            </a:r>
            <a:br>
              <a:rPr lang="en-US" altLang="ja-JP" sz="1100" b="1" dirty="0" smtClean="0">
                <a:solidFill>
                  <a:schemeClr val="tx2"/>
                </a:solidFill>
                <a:latin typeface="MS PGothic" charset="-128"/>
                <a:ea typeface="MS PGothic" charset="-128"/>
                <a:cs typeface="MS PGothic" charset="-128"/>
              </a:rPr>
            </a:br>
            <a:r>
              <a:rPr lang="ja-JP" altLang="en-US" sz="1100" b="1" dirty="0" smtClean="0">
                <a:solidFill>
                  <a:schemeClr val="tx2"/>
                </a:solidFill>
                <a:latin typeface="MS PGothic" charset="-128"/>
                <a:ea typeface="MS PGothic" charset="-128"/>
                <a:cs typeface="MS PGothic" charset="-128"/>
              </a:rPr>
              <a:t>コラボレーション</a:t>
            </a:r>
            <a:r>
              <a:rPr lang="ja-JP" altLang="ja-JP" sz="1100" b="1" dirty="0" smtClean="0">
                <a:solidFill>
                  <a:schemeClr val="tx2"/>
                </a:solidFill>
                <a:latin typeface="MS PGothic" charset="-128"/>
                <a:ea typeface="MS PGothic" charset="-128"/>
                <a:cs typeface="MS PGothic" charset="-128"/>
              </a:rPr>
              <a:t>を</a:t>
            </a:r>
            <a:r>
              <a:rPr lang="ja-JP" altLang="ja-JP" sz="1100" b="1" dirty="0">
                <a:solidFill>
                  <a:schemeClr val="tx2"/>
                </a:solidFill>
                <a:latin typeface="MS PGothic" charset="-128"/>
                <a:ea typeface="MS PGothic" charset="-128"/>
                <a:cs typeface="MS PGothic" charset="-128"/>
              </a:rPr>
              <a:t>実現</a:t>
            </a:r>
            <a:r>
              <a:rPr lang="ja-JP" altLang="ja-JP" sz="1100" b="1" dirty="0" smtClean="0">
                <a:solidFill>
                  <a:schemeClr val="tx2"/>
                </a:solidFill>
                <a:latin typeface="MS PGothic" charset="-128"/>
                <a:ea typeface="MS PGothic" charset="-128"/>
                <a:cs typeface="MS PGothic" charset="-128"/>
              </a:rPr>
              <a:t>する</a:t>
            </a:r>
            <a:r>
              <a:rPr lang="ja-JP" altLang="en-US" sz="1100" b="1" dirty="0" smtClean="0">
                <a:solidFill>
                  <a:schemeClr val="tx2"/>
                </a:solidFill>
                <a:latin typeface="MS PGothic" charset="-128"/>
                <a:ea typeface="MS PGothic" charset="-128"/>
                <a:cs typeface="MS PGothic" charset="-128"/>
              </a:rPr>
              <a:t>為の</a:t>
            </a:r>
            <a:r>
              <a:rPr lang="ja-JP" altLang="ja-JP" sz="1100" b="1" dirty="0" smtClean="0">
                <a:solidFill>
                  <a:schemeClr val="tx2"/>
                </a:solidFill>
                <a:latin typeface="MS PGothic" charset="-128"/>
                <a:ea typeface="MS PGothic" charset="-128"/>
                <a:cs typeface="MS PGothic" charset="-128"/>
              </a:rPr>
              <a:t>アプリケーション</a:t>
            </a:r>
            <a:endParaRPr lang="ja-JP" altLang="ja-JP" sz="1100" b="1" dirty="0">
              <a:solidFill>
                <a:schemeClr val="tx2"/>
              </a:solidFill>
              <a:latin typeface="MS PGothic" charset="-128"/>
              <a:ea typeface="MS PGothic" charset="-128"/>
              <a:cs typeface="MS PGothic" charset="-128"/>
            </a:endParaRPr>
          </a:p>
        </p:txBody>
      </p:sp>
      <p:sp>
        <p:nvSpPr>
          <p:cNvPr id="35" name="正方形/長方形 34"/>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7" name="タイトル 2"/>
          <p:cNvSpPr>
            <a:spLocks noGrp="1"/>
          </p:cNvSpPr>
          <p:nvPr>
            <p:ph type="title"/>
          </p:nvPr>
        </p:nvSpPr>
        <p:spPr>
          <a:xfrm>
            <a:off x="78615" y="-39790"/>
            <a:ext cx="8345488" cy="731837"/>
          </a:xfrm>
        </p:spPr>
        <p:txBody>
          <a:bodyPr/>
          <a:lstStyle/>
          <a:p>
            <a:r>
              <a:rPr kumimoji="1" lang="en-US" altLang="ja-JP" sz="2800" dirty="0" smtClean="0">
                <a:solidFill>
                  <a:schemeClr val="bg1"/>
                </a:solidFill>
                <a:latin typeface="Arial" charset="0"/>
                <a:ea typeface="Arial" charset="0"/>
                <a:cs typeface="Arial" charset="0"/>
              </a:rPr>
              <a:t>Cisco Spark</a:t>
            </a:r>
            <a:r>
              <a:rPr kumimoji="1" lang="ja-JP" altLang="en-US" sz="2800" dirty="0" smtClean="0">
                <a:solidFill>
                  <a:schemeClr val="bg1"/>
                </a:solidFill>
                <a:latin typeface="MS PGothic" charset="-128"/>
                <a:ea typeface="MS PGothic" charset="-128"/>
                <a:cs typeface="MS PGothic" charset="-128"/>
              </a:rPr>
              <a:t>とは</a:t>
            </a:r>
            <a:endParaRPr kumimoji="1" lang="ja-JP" altLang="en-US" sz="2800" dirty="0">
              <a:solidFill>
                <a:schemeClr val="bg1"/>
              </a:solidFill>
              <a:latin typeface="MS PGothic" charset="-128"/>
              <a:ea typeface="MS PGothic" charset="-128"/>
              <a:cs typeface="MS PGothic" charset="-128"/>
            </a:endParaRPr>
          </a:p>
        </p:txBody>
      </p:sp>
      <p:pic>
        <p:nvPicPr>
          <p:cNvPr id="39" name="Picture 37" descr="logo_spark_RGB_256px.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4941" y="1340092"/>
            <a:ext cx="716017" cy="716017"/>
          </a:xfrm>
          <a:prstGeom prst="rect">
            <a:avLst/>
          </a:prstGeom>
        </p:spPr>
      </p:pic>
      <p:pic>
        <p:nvPicPr>
          <p:cNvPr id="40" name="Picture 37" descr="logo_spark_RGB_256px.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7914" y="3698369"/>
            <a:ext cx="656629" cy="656629"/>
          </a:xfrm>
          <a:prstGeom prst="rect">
            <a:avLst/>
          </a:prstGeom>
        </p:spPr>
      </p:pic>
    </p:spTree>
    <p:extLst>
      <p:ext uri="{BB962C8B-B14F-4D97-AF65-F5344CB8AC3E}">
        <p14:creationId xmlns:p14="http://schemas.microsoft.com/office/powerpoint/2010/main" val="200873945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p:cNvSpPr txBox="1"/>
          <p:nvPr/>
        </p:nvSpPr>
        <p:spPr>
          <a:xfrm>
            <a:off x="5071266" y="1518760"/>
            <a:ext cx="2457920" cy="400105"/>
          </a:xfrm>
          <a:prstGeom prst="rect">
            <a:avLst/>
          </a:prstGeom>
          <a:noFill/>
        </p:spPr>
        <p:txBody>
          <a:bodyPr wrap="square" lIns="91436" tIns="45718" rIns="91436" bIns="45718" rtlCol="0" anchor="t">
            <a:spAutoFit/>
          </a:bodyPr>
          <a:lstStyle/>
          <a:p>
            <a:pPr algn="ctr" defTabSz="457182" fontAlgn="base">
              <a:spcBef>
                <a:spcPct val="0"/>
              </a:spcBef>
              <a:spcAft>
                <a:spcPct val="0"/>
              </a:spcAft>
            </a:pPr>
            <a:r>
              <a:rPr lang="ja-JP" altLang="en-US" sz="2000" b="1" dirty="0" smtClean="0">
                <a:solidFill>
                  <a:srgbClr val="676767"/>
                </a:solidFill>
                <a:latin typeface="+mj-lt"/>
              </a:rPr>
              <a:t>タスク実行する</a:t>
            </a:r>
            <a:endParaRPr lang="en-US" sz="2000" b="1" dirty="0">
              <a:solidFill>
                <a:srgbClr val="676767"/>
              </a:solidFill>
              <a:latin typeface="+mj-lt"/>
            </a:endParaRPr>
          </a:p>
        </p:txBody>
      </p:sp>
      <p:sp>
        <p:nvSpPr>
          <p:cNvPr id="67" name="TextBox 66"/>
          <p:cNvSpPr txBox="1"/>
          <p:nvPr/>
        </p:nvSpPr>
        <p:spPr>
          <a:xfrm>
            <a:off x="1222907" y="1518760"/>
            <a:ext cx="2765702" cy="400105"/>
          </a:xfrm>
          <a:prstGeom prst="rect">
            <a:avLst/>
          </a:prstGeom>
          <a:noFill/>
        </p:spPr>
        <p:txBody>
          <a:bodyPr wrap="square" lIns="91436" tIns="45718" rIns="91436" bIns="45718" rtlCol="0" anchor="t">
            <a:spAutoFit/>
          </a:bodyPr>
          <a:lstStyle/>
          <a:p>
            <a:pPr algn="ctr" defTabSz="457182" fontAlgn="base">
              <a:spcBef>
                <a:spcPct val="0"/>
              </a:spcBef>
              <a:spcAft>
                <a:spcPct val="0"/>
              </a:spcAft>
            </a:pPr>
            <a:r>
              <a:rPr lang="ja-JP" altLang="en-US" sz="2000" b="1" dirty="0" smtClean="0">
                <a:solidFill>
                  <a:srgbClr val="676767"/>
                </a:solidFill>
                <a:latin typeface="+mj-lt"/>
              </a:rPr>
              <a:t>注意を引く</a:t>
            </a:r>
            <a:endParaRPr lang="en-US" sz="2000" b="1" dirty="0">
              <a:solidFill>
                <a:srgbClr val="676767"/>
              </a:solidFill>
              <a:latin typeface="+mj-lt"/>
            </a:endParaRPr>
          </a:p>
        </p:txBody>
      </p:sp>
      <p:graphicFrame>
        <p:nvGraphicFramePr>
          <p:cNvPr id="14" name="Diagram 13"/>
          <p:cNvGraphicFramePr/>
          <p:nvPr>
            <p:extLst>
              <p:ext uri="{D42A27DB-BD31-4B8C-83A1-F6EECF244321}">
                <p14:modId xmlns:p14="http://schemas.microsoft.com/office/powerpoint/2010/main" val="1569442564"/>
              </p:ext>
            </p:extLst>
          </p:nvPr>
        </p:nvGraphicFramePr>
        <p:xfrm>
          <a:off x="270640" y="698210"/>
          <a:ext cx="8457597" cy="687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p:cNvSpPr txBox="1"/>
          <p:nvPr/>
        </p:nvSpPr>
        <p:spPr>
          <a:xfrm>
            <a:off x="5256139" y="2117984"/>
            <a:ext cx="2496129" cy="338550"/>
          </a:xfrm>
          <a:prstGeom prst="rect">
            <a:avLst/>
          </a:prstGeom>
          <a:noFill/>
        </p:spPr>
        <p:txBody>
          <a:bodyPr wrap="square" lIns="91436" tIns="45718" rIns="91436" bIns="45718" rtlCol="0">
            <a:spAutoFit/>
          </a:bodyPr>
          <a:lstStyle/>
          <a:p>
            <a:pPr defTabSz="457182" fontAlgn="base">
              <a:spcBef>
                <a:spcPct val="0"/>
              </a:spcBef>
              <a:spcAft>
                <a:spcPct val="0"/>
              </a:spcAft>
            </a:pPr>
            <a:r>
              <a:rPr lang="ja-JP" altLang="en-US" sz="1600" b="1" dirty="0" smtClean="0">
                <a:solidFill>
                  <a:srgbClr val="2968AF"/>
                </a:solidFill>
                <a:latin typeface="+mj-lt"/>
              </a:rPr>
              <a:t>チームワーク</a:t>
            </a:r>
            <a:endParaRPr lang="en-US" sz="1600" b="1" dirty="0">
              <a:solidFill>
                <a:srgbClr val="2968AF"/>
              </a:solidFill>
              <a:latin typeface="+mj-lt"/>
            </a:endParaRPr>
          </a:p>
        </p:txBody>
      </p:sp>
      <p:sp>
        <p:nvSpPr>
          <p:cNvPr id="24" name="TextBox 23"/>
          <p:cNvSpPr txBox="1"/>
          <p:nvPr/>
        </p:nvSpPr>
        <p:spPr>
          <a:xfrm>
            <a:off x="1300620" y="2117984"/>
            <a:ext cx="2496129" cy="338550"/>
          </a:xfrm>
          <a:prstGeom prst="rect">
            <a:avLst/>
          </a:prstGeom>
          <a:noFill/>
        </p:spPr>
        <p:txBody>
          <a:bodyPr wrap="square" lIns="91436" tIns="45718" rIns="91436" bIns="45718" rtlCol="0">
            <a:spAutoFit/>
          </a:bodyPr>
          <a:lstStyle/>
          <a:p>
            <a:pPr algn="r" defTabSz="457182" fontAlgn="base">
              <a:spcBef>
                <a:spcPct val="0"/>
              </a:spcBef>
              <a:spcAft>
                <a:spcPct val="0"/>
              </a:spcAft>
            </a:pPr>
            <a:r>
              <a:rPr lang="en-US" sz="1600" b="1" dirty="0" smtClean="0">
                <a:solidFill>
                  <a:srgbClr val="2968AF"/>
                </a:solidFill>
                <a:latin typeface="+mj-lt"/>
              </a:rPr>
              <a:t>1:1 </a:t>
            </a:r>
            <a:r>
              <a:rPr lang="ja-JP" altLang="en-US" sz="1600" b="1" dirty="0" smtClean="0">
                <a:solidFill>
                  <a:srgbClr val="2968AF"/>
                </a:solidFill>
                <a:latin typeface="+mj-lt"/>
              </a:rPr>
              <a:t>のコミュニケーション</a:t>
            </a:r>
            <a:endParaRPr lang="en-US" sz="1600" b="1" dirty="0">
              <a:solidFill>
                <a:srgbClr val="2968AF"/>
              </a:solidFill>
              <a:latin typeface="+mj-lt"/>
            </a:endParaRPr>
          </a:p>
        </p:txBody>
      </p:sp>
      <p:grpSp>
        <p:nvGrpSpPr>
          <p:cNvPr id="18" name="Group 17"/>
          <p:cNvGrpSpPr/>
          <p:nvPr/>
        </p:nvGrpSpPr>
        <p:grpSpPr>
          <a:xfrm>
            <a:off x="4195913" y="2796875"/>
            <a:ext cx="668049" cy="594808"/>
            <a:chOff x="4134381" y="3205498"/>
            <a:chExt cx="668049" cy="594808"/>
          </a:xfrm>
          <a:noFill/>
        </p:grpSpPr>
        <p:sp>
          <p:nvSpPr>
            <p:cNvPr id="81" name="Oval 80"/>
            <p:cNvSpPr/>
            <p:nvPr/>
          </p:nvSpPr>
          <p:spPr>
            <a:xfrm>
              <a:off x="4134381" y="3205498"/>
              <a:ext cx="668049" cy="594808"/>
            </a:xfrm>
            <a:prstGeom prst="ellipse">
              <a:avLst/>
            </a:prstGeom>
            <a:grp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b="1" dirty="0" smtClean="0">
                <a:latin typeface="CiscoSans"/>
              </a:endParaRPr>
            </a:p>
          </p:txBody>
        </p:sp>
        <p:sp>
          <p:nvSpPr>
            <p:cNvPr id="82" name="TextBox 81"/>
            <p:cNvSpPr txBox="1"/>
            <p:nvPr/>
          </p:nvSpPr>
          <p:spPr>
            <a:xfrm>
              <a:off x="4214427" y="3291310"/>
              <a:ext cx="527007" cy="461665"/>
            </a:xfrm>
            <a:prstGeom prst="rect">
              <a:avLst/>
            </a:prstGeom>
            <a:grpFill/>
          </p:spPr>
          <p:txBody>
            <a:bodyPr wrap="none" numCol="1" rtlCol="0" anchor="t">
              <a:spAutoFit/>
            </a:bodyPr>
            <a:lstStyle/>
            <a:p>
              <a:pPr algn="ctr"/>
              <a:r>
                <a:rPr lang="en-US" sz="2400" b="1" dirty="0" smtClean="0">
                  <a:solidFill>
                    <a:schemeClr val="bg1"/>
                  </a:solidFill>
                  <a:latin typeface="CiscoSans"/>
                </a:rPr>
                <a:t>vs</a:t>
              </a:r>
              <a:endParaRPr lang="en-US" sz="2400" b="1" dirty="0">
                <a:solidFill>
                  <a:schemeClr val="bg1"/>
                </a:solidFill>
                <a:latin typeface="CiscoSans"/>
              </a:endParaRPr>
            </a:p>
          </p:txBody>
        </p:sp>
      </p:grpSp>
      <p:sp>
        <p:nvSpPr>
          <p:cNvPr id="7" name="TextBox 6"/>
          <p:cNvSpPr txBox="1"/>
          <p:nvPr/>
        </p:nvSpPr>
        <p:spPr>
          <a:xfrm>
            <a:off x="5256139" y="2598044"/>
            <a:ext cx="2050561" cy="338554"/>
          </a:xfrm>
          <a:prstGeom prst="rect">
            <a:avLst/>
          </a:prstGeom>
          <a:noFill/>
        </p:spPr>
        <p:txBody>
          <a:bodyPr wrap="none" rtlCol="0">
            <a:spAutoFit/>
          </a:bodyPr>
          <a:lstStyle/>
          <a:p>
            <a:r>
              <a:rPr lang="ja-JP" altLang="en-US" sz="1600" b="1" dirty="0" smtClean="0">
                <a:solidFill>
                  <a:srgbClr val="2968AF"/>
                </a:solidFill>
                <a:latin typeface="+mj-lt"/>
              </a:rPr>
              <a:t>トピック</a:t>
            </a:r>
            <a:r>
              <a:rPr lang="en-US" sz="1600" b="1" dirty="0" smtClean="0">
                <a:solidFill>
                  <a:srgbClr val="2968AF"/>
                </a:solidFill>
                <a:latin typeface="+mj-lt"/>
              </a:rPr>
              <a:t> + </a:t>
            </a:r>
            <a:r>
              <a:rPr lang="ja-JP" altLang="en-US" sz="1600" b="1" dirty="0" smtClean="0">
                <a:solidFill>
                  <a:srgbClr val="2968AF"/>
                </a:solidFill>
                <a:latin typeface="+mj-lt"/>
              </a:rPr>
              <a:t>プロジェクト</a:t>
            </a:r>
            <a:endParaRPr lang="en-US" sz="1600" b="1" dirty="0">
              <a:solidFill>
                <a:srgbClr val="2968AF"/>
              </a:solidFill>
              <a:latin typeface="+mj-lt"/>
            </a:endParaRPr>
          </a:p>
        </p:txBody>
      </p:sp>
      <p:sp>
        <p:nvSpPr>
          <p:cNvPr id="21" name="TextBox 20"/>
          <p:cNvSpPr txBox="1"/>
          <p:nvPr/>
        </p:nvSpPr>
        <p:spPr>
          <a:xfrm>
            <a:off x="2342505" y="2598044"/>
            <a:ext cx="1454244" cy="338554"/>
          </a:xfrm>
          <a:prstGeom prst="rect">
            <a:avLst/>
          </a:prstGeom>
          <a:noFill/>
        </p:spPr>
        <p:txBody>
          <a:bodyPr wrap="none" rtlCol="0">
            <a:spAutoFit/>
          </a:bodyPr>
          <a:lstStyle/>
          <a:p>
            <a:pPr algn="r"/>
            <a:r>
              <a:rPr lang="ja-JP" altLang="en-US" sz="1600" b="1" dirty="0" smtClean="0">
                <a:solidFill>
                  <a:srgbClr val="2968AF"/>
                </a:solidFill>
                <a:latin typeface="+mj-lt"/>
              </a:rPr>
              <a:t>コンタクトリスト</a:t>
            </a:r>
            <a:endParaRPr lang="en-US" sz="1600" b="1" dirty="0">
              <a:solidFill>
                <a:srgbClr val="2968AF"/>
              </a:solidFill>
              <a:latin typeface="+mj-lt"/>
            </a:endParaRPr>
          </a:p>
        </p:txBody>
      </p:sp>
      <p:sp>
        <p:nvSpPr>
          <p:cNvPr id="60" name="TextBox 59"/>
          <p:cNvSpPr txBox="1"/>
          <p:nvPr/>
        </p:nvSpPr>
        <p:spPr>
          <a:xfrm>
            <a:off x="5256139" y="3078110"/>
            <a:ext cx="2973461" cy="338550"/>
          </a:xfrm>
          <a:prstGeom prst="rect">
            <a:avLst/>
          </a:prstGeom>
          <a:noFill/>
        </p:spPr>
        <p:txBody>
          <a:bodyPr wrap="square" lIns="91436" tIns="45718" rIns="91436" bIns="45718" rtlCol="0">
            <a:spAutoFit/>
          </a:bodyPr>
          <a:lstStyle/>
          <a:p>
            <a:pPr defTabSz="457182" fontAlgn="base">
              <a:spcBef>
                <a:spcPct val="0"/>
              </a:spcBef>
              <a:spcAft>
                <a:spcPct val="0"/>
              </a:spcAft>
            </a:pPr>
            <a:r>
              <a:rPr lang="ja-JP" altLang="en-US" sz="1600" b="1" dirty="0" smtClean="0">
                <a:solidFill>
                  <a:srgbClr val="2968AF"/>
                </a:solidFill>
                <a:latin typeface="+mj-lt"/>
              </a:rPr>
              <a:t>最後にコメントした箇所から再開</a:t>
            </a:r>
            <a:endParaRPr lang="en-US" sz="1600" b="1" dirty="0">
              <a:solidFill>
                <a:srgbClr val="2968AF"/>
              </a:solidFill>
              <a:latin typeface="+mj-lt"/>
            </a:endParaRPr>
          </a:p>
        </p:txBody>
      </p:sp>
      <p:sp>
        <p:nvSpPr>
          <p:cNvPr id="59" name="TextBox 58"/>
          <p:cNvSpPr txBox="1"/>
          <p:nvPr/>
        </p:nvSpPr>
        <p:spPr>
          <a:xfrm>
            <a:off x="906137" y="3078110"/>
            <a:ext cx="2890612" cy="338550"/>
          </a:xfrm>
          <a:prstGeom prst="rect">
            <a:avLst/>
          </a:prstGeom>
          <a:noFill/>
        </p:spPr>
        <p:txBody>
          <a:bodyPr wrap="square" lIns="91436" tIns="45718" rIns="91436" bIns="45718" rtlCol="0">
            <a:spAutoFit/>
          </a:bodyPr>
          <a:lstStyle/>
          <a:p>
            <a:pPr algn="r" defTabSz="457182" fontAlgn="base">
              <a:spcBef>
                <a:spcPct val="0"/>
              </a:spcBef>
              <a:spcAft>
                <a:spcPct val="0"/>
              </a:spcAft>
            </a:pPr>
            <a:r>
              <a:rPr lang="ja-JP" altLang="en-US" sz="1600" b="1" dirty="0" smtClean="0">
                <a:solidFill>
                  <a:srgbClr val="2968AF"/>
                </a:solidFill>
                <a:latin typeface="+mj-lt"/>
              </a:rPr>
              <a:t>常にまっさらな状態から開始</a:t>
            </a:r>
            <a:endParaRPr lang="en-US" sz="1600" b="1" dirty="0">
              <a:solidFill>
                <a:srgbClr val="2968AF"/>
              </a:solidFill>
              <a:latin typeface="+mj-lt"/>
            </a:endParaRPr>
          </a:p>
        </p:txBody>
      </p:sp>
      <p:sp>
        <p:nvSpPr>
          <p:cNvPr id="6" name="TextBox 5"/>
          <p:cNvSpPr txBox="1"/>
          <p:nvPr/>
        </p:nvSpPr>
        <p:spPr>
          <a:xfrm>
            <a:off x="5256139" y="3558173"/>
            <a:ext cx="3589097" cy="338550"/>
          </a:xfrm>
          <a:prstGeom prst="rect">
            <a:avLst/>
          </a:prstGeom>
          <a:noFill/>
        </p:spPr>
        <p:txBody>
          <a:bodyPr wrap="square" lIns="91436" tIns="45718" rIns="91436" bIns="45718" rtlCol="0">
            <a:spAutoFit/>
          </a:bodyPr>
          <a:lstStyle/>
          <a:p>
            <a:pPr defTabSz="457182" fontAlgn="base">
              <a:spcBef>
                <a:spcPct val="0"/>
              </a:spcBef>
              <a:spcAft>
                <a:spcPct val="0"/>
              </a:spcAft>
            </a:pPr>
            <a:r>
              <a:rPr lang="ja-JP" altLang="en-US" sz="1600" b="1" dirty="0" smtClean="0">
                <a:solidFill>
                  <a:srgbClr val="2968AF"/>
                </a:solidFill>
                <a:latin typeface="+mj-lt"/>
              </a:rPr>
              <a:t>必要なものを検索する・尋ねる</a:t>
            </a:r>
            <a:endParaRPr lang="en-US" sz="1600" b="1" dirty="0">
              <a:solidFill>
                <a:srgbClr val="2968AF"/>
              </a:solidFill>
              <a:latin typeface="+mj-lt"/>
            </a:endParaRPr>
          </a:p>
        </p:txBody>
      </p:sp>
      <p:sp>
        <p:nvSpPr>
          <p:cNvPr id="5" name="TextBox 4"/>
          <p:cNvSpPr txBox="1"/>
          <p:nvPr/>
        </p:nvSpPr>
        <p:spPr>
          <a:xfrm>
            <a:off x="1635832" y="3558173"/>
            <a:ext cx="2160917" cy="338550"/>
          </a:xfrm>
          <a:prstGeom prst="rect">
            <a:avLst/>
          </a:prstGeom>
          <a:noFill/>
        </p:spPr>
        <p:txBody>
          <a:bodyPr wrap="square" lIns="91436" tIns="45718" rIns="91436" bIns="45718" rtlCol="0">
            <a:spAutoFit/>
          </a:bodyPr>
          <a:lstStyle/>
          <a:p>
            <a:pPr algn="r" defTabSz="457182" fontAlgn="base">
              <a:spcBef>
                <a:spcPct val="0"/>
              </a:spcBef>
              <a:spcAft>
                <a:spcPct val="0"/>
              </a:spcAft>
            </a:pPr>
            <a:r>
              <a:rPr lang="ja-JP" altLang="en-US" sz="1600" b="1" dirty="0" smtClean="0">
                <a:solidFill>
                  <a:srgbClr val="2968AF"/>
                </a:solidFill>
                <a:latin typeface="+mj-lt"/>
              </a:rPr>
              <a:t>質問をする</a:t>
            </a:r>
            <a:endParaRPr lang="en-US" sz="1600" b="1" dirty="0">
              <a:solidFill>
                <a:srgbClr val="2968AF"/>
              </a:solidFill>
              <a:latin typeface="+mj-lt"/>
            </a:endParaRPr>
          </a:p>
        </p:txBody>
      </p:sp>
      <p:sp>
        <p:nvSpPr>
          <p:cNvPr id="9" name="TextBox 8"/>
          <p:cNvSpPr txBox="1"/>
          <p:nvPr/>
        </p:nvSpPr>
        <p:spPr>
          <a:xfrm>
            <a:off x="5256139" y="4038231"/>
            <a:ext cx="2896947" cy="338554"/>
          </a:xfrm>
          <a:prstGeom prst="rect">
            <a:avLst/>
          </a:prstGeom>
          <a:noFill/>
        </p:spPr>
        <p:txBody>
          <a:bodyPr wrap="none" rtlCol="0">
            <a:spAutoFit/>
          </a:bodyPr>
          <a:lstStyle/>
          <a:p>
            <a:r>
              <a:rPr lang="ja-JP" altLang="en-US" sz="1600" b="1" dirty="0" smtClean="0">
                <a:solidFill>
                  <a:srgbClr val="2968AF"/>
                </a:solidFill>
                <a:latin typeface="+mj-lt"/>
              </a:rPr>
              <a:t>リッチ コンテント</a:t>
            </a:r>
            <a:r>
              <a:rPr lang="en-US" sz="1600" b="1" dirty="0" smtClean="0">
                <a:solidFill>
                  <a:srgbClr val="2968AF"/>
                </a:solidFill>
                <a:latin typeface="+mj-lt"/>
              </a:rPr>
              <a:t> + </a:t>
            </a:r>
            <a:r>
              <a:rPr lang="ja-JP" altLang="en-US" sz="1600" b="1" dirty="0" smtClean="0">
                <a:solidFill>
                  <a:srgbClr val="2968AF"/>
                </a:solidFill>
                <a:latin typeface="+mj-lt"/>
              </a:rPr>
              <a:t>音声・ビデオ</a:t>
            </a:r>
            <a:endParaRPr lang="en-US" sz="1600" b="1" dirty="0">
              <a:solidFill>
                <a:srgbClr val="2968AF"/>
              </a:solidFill>
              <a:latin typeface="+mj-lt"/>
            </a:endParaRPr>
          </a:p>
        </p:txBody>
      </p:sp>
      <p:sp>
        <p:nvSpPr>
          <p:cNvPr id="26" name="TextBox 25"/>
          <p:cNvSpPr txBox="1"/>
          <p:nvPr/>
        </p:nvSpPr>
        <p:spPr>
          <a:xfrm>
            <a:off x="901405" y="4038231"/>
            <a:ext cx="2895344" cy="338554"/>
          </a:xfrm>
          <a:prstGeom prst="rect">
            <a:avLst/>
          </a:prstGeom>
          <a:noFill/>
        </p:spPr>
        <p:txBody>
          <a:bodyPr wrap="none" rtlCol="0">
            <a:spAutoFit/>
          </a:bodyPr>
          <a:lstStyle/>
          <a:p>
            <a:pPr algn="r"/>
            <a:r>
              <a:rPr lang="ja-JP" altLang="en-US" sz="1600" b="1" dirty="0" smtClean="0">
                <a:solidFill>
                  <a:srgbClr val="2968AF"/>
                </a:solidFill>
                <a:latin typeface="+mj-lt"/>
              </a:rPr>
              <a:t>アドホック メッセージ</a:t>
            </a:r>
            <a:r>
              <a:rPr lang="en-US" sz="1600" b="1" dirty="0" smtClean="0">
                <a:solidFill>
                  <a:srgbClr val="2968AF"/>
                </a:solidFill>
                <a:latin typeface="+mj-lt"/>
              </a:rPr>
              <a:t> + </a:t>
            </a:r>
            <a:r>
              <a:rPr lang="ja-JP" altLang="en-US" sz="1600" b="1" dirty="0" smtClean="0">
                <a:solidFill>
                  <a:srgbClr val="2968AF"/>
                </a:solidFill>
                <a:latin typeface="+mj-lt"/>
              </a:rPr>
              <a:t>ファイル</a:t>
            </a:r>
            <a:endParaRPr lang="en-US" sz="1600" b="1" dirty="0">
              <a:solidFill>
                <a:srgbClr val="2968AF"/>
              </a:solidFill>
              <a:latin typeface="+mj-lt"/>
            </a:endParaRPr>
          </a:p>
        </p:txBody>
      </p:sp>
      <p:sp>
        <p:nvSpPr>
          <p:cNvPr id="55" name="Rectangle 54"/>
          <p:cNvSpPr/>
          <p:nvPr/>
        </p:nvSpPr>
        <p:spPr>
          <a:xfrm rot="16200000" flipH="1">
            <a:off x="2855853" y="3198309"/>
            <a:ext cx="2311233" cy="45719"/>
          </a:xfrm>
          <a:prstGeom prst="rect">
            <a:avLst/>
          </a:prstGeom>
          <a:noFill/>
        </p:spPr>
        <p:txBody>
          <a:bodyPr wrap="square" rtlCol="0" anchor="t">
            <a:noAutofit/>
          </a:bodyPr>
          <a:lstStyle/>
          <a:p>
            <a:pPr algn="ctr"/>
            <a:endParaRPr lang="en-US" sz="1600" b="1" dirty="0">
              <a:solidFill>
                <a:schemeClr val="bg1"/>
              </a:solidFill>
              <a:latin typeface="+mj-lt"/>
            </a:endParaRPr>
          </a:p>
        </p:txBody>
      </p:sp>
      <p:sp>
        <p:nvSpPr>
          <p:cNvPr id="56" name="Rectangle 55"/>
          <p:cNvSpPr/>
          <p:nvPr/>
        </p:nvSpPr>
        <p:spPr>
          <a:xfrm rot="16200000" flipH="1">
            <a:off x="3869928" y="3198308"/>
            <a:ext cx="2311233" cy="45719"/>
          </a:xfrm>
          <a:prstGeom prst="rect">
            <a:avLst/>
          </a:prstGeom>
          <a:noFill/>
        </p:spPr>
        <p:txBody>
          <a:bodyPr wrap="square" rtlCol="0" anchor="t">
            <a:noAutofit/>
          </a:bodyPr>
          <a:lstStyle/>
          <a:p>
            <a:pPr algn="ctr"/>
            <a:endParaRPr lang="en-US" sz="1600" b="1" dirty="0">
              <a:solidFill>
                <a:schemeClr val="bg1"/>
              </a:solidFill>
              <a:latin typeface="+mj-lt"/>
            </a:endParaRPr>
          </a:p>
        </p:txBody>
      </p:sp>
      <p:sp>
        <p:nvSpPr>
          <p:cNvPr id="20" name="正方形/長方形 19"/>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22" name="タイトル 2"/>
          <p:cNvSpPr txBox="1">
            <a:spLocks/>
          </p:cNvSpPr>
          <p:nvPr/>
        </p:nvSpPr>
        <p:spPr>
          <a:xfrm>
            <a:off x="78615" y="84035"/>
            <a:ext cx="8345488" cy="731837"/>
          </a:xfrm>
          <a:prstGeom prst="rect">
            <a:avLst/>
          </a:prstGeom>
        </p:spPr>
        <p:txBody>
          <a:bodyPr/>
          <a:lst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chemeClr val="bg1"/>
                </a:solidFill>
                <a:latin typeface="MS PGothic" charset="-128"/>
                <a:ea typeface="MS PGothic" charset="-128"/>
                <a:cs typeface="MS PGothic" charset="-128"/>
              </a:rPr>
              <a:t>ビジネスメッセージングへのシフト</a:t>
            </a:r>
            <a:endParaRPr kumimoji="1" lang="ja-JP" altLang="en-US" sz="24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17204920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4572000" y="1473044"/>
            <a:ext cx="4572000" cy="384721"/>
          </a:xfrm>
          <a:prstGeom prst="rect">
            <a:avLst/>
          </a:prstGeom>
          <a:solidFill>
            <a:srgbClr val="FFFFFF"/>
          </a:solidFill>
        </p:spPr>
        <p:txBody>
          <a:bodyPr wrap="square" rtlCol="0">
            <a:spAutoFit/>
          </a:bodyPr>
          <a:lstStyle/>
          <a:p>
            <a:pPr algn="ctr" defTabSz="914378"/>
            <a:r>
              <a:rPr lang="en-US" sz="1900" dirty="0">
                <a:solidFill>
                  <a:srgbClr val="049FD9"/>
                </a:solidFill>
                <a:latin typeface="+mn-ea"/>
                <a:ea typeface="+mn-ea"/>
                <a:cs typeface="Meiryo" charset="-128"/>
              </a:rPr>
              <a:t>1 </a:t>
            </a:r>
            <a:r>
              <a:rPr lang="ja-JP" altLang="en-US" sz="1900" dirty="0">
                <a:solidFill>
                  <a:srgbClr val="049FD9"/>
                </a:solidFill>
                <a:latin typeface="+mn-ea"/>
                <a:ea typeface="+mn-ea"/>
                <a:cs typeface="Meiryo" charset="-128"/>
              </a:rPr>
              <a:t>対</a:t>
            </a:r>
            <a:r>
              <a:rPr lang="en-US" sz="1900" dirty="0">
                <a:solidFill>
                  <a:srgbClr val="049FD9"/>
                </a:solidFill>
                <a:latin typeface="+mn-ea"/>
                <a:ea typeface="+mn-ea"/>
                <a:cs typeface="Meiryo" charset="-128"/>
              </a:rPr>
              <a:t> 1</a:t>
            </a:r>
          </a:p>
        </p:txBody>
      </p:sp>
      <p:sp>
        <p:nvSpPr>
          <p:cNvPr id="78" name="TextBox 77"/>
          <p:cNvSpPr txBox="1"/>
          <p:nvPr/>
        </p:nvSpPr>
        <p:spPr>
          <a:xfrm>
            <a:off x="0" y="1473044"/>
            <a:ext cx="4572000" cy="384721"/>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mn-ea"/>
                <a:ea typeface="+mn-ea"/>
                <a:cs typeface="Meiryo" charset="-128"/>
              </a:rPr>
              <a:t>チームワーク</a:t>
            </a:r>
            <a:endParaRPr lang="en-US" sz="1900" dirty="0">
              <a:solidFill>
                <a:srgbClr val="049FD9"/>
              </a:solidFill>
              <a:latin typeface="+mn-ea"/>
              <a:ea typeface="+mn-ea"/>
              <a:cs typeface="Meiryo" charset="-128"/>
            </a:endParaRPr>
          </a:p>
        </p:txBody>
      </p:sp>
      <p:grpSp>
        <p:nvGrpSpPr>
          <p:cNvPr id="31" name="Group 30"/>
          <p:cNvGrpSpPr/>
          <p:nvPr/>
        </p:nvGrpSpPr>
        <p:grpSpPr>
          <a:xfrm>
            <a:off x="0" y="1058074"/>
            <a:ext cx="9144000" cy="533400"/>
            <a:chOff x="0" y="1025446"/>
            <a:chExt cx="9144000" cy="533400"/>
          </a:xfrm>
        </p:grpSpPr>
        <p:sp>
          <p:nvSpPr>
            <p:cNvPr id="32" name="Rectangle 31"/>
            <p:cNvSpPr/>
            <p:nvPr/>
          </p:nvSpPr>
          <p:spPr>
            <a:xfrm>
              <a:off x="0" y="1107480"/>
              <a:ext cx="4571998" cy="384721"/>
            </a:xfrm>
            <a:prstGeom prst="rect">
              <a:avLst/>
            </a:prstGeom>
          </p:spPr>
          <p:txBody>
            <a:bodyPr wrap="square">
              <a:spAutoFit/>
            </a:bodyPr>
            <a:lstStyle/>
            <a:p>
              <a:pPr algn="ctr" defTabSz="914378"/>
              <a:r>
                <a:rPr lang="ja-JP" altLang="en-US" sz="1900" dirty="0">
                  <a:solidFill>
                    <a:srgbClr val="676767"/>
                  </a:solidFill>
                  <a:latin typeface="+mn-ea"/>
                  <a:ea typeface="+mn-ea"/>
                  <a:cs typeface="Meiryo" charset="-128"/>
                </a:rPr>
                <a:t>ビジネス メッセージング</a:t>
              </a:r>
              <a:endParaRPr lang="en-US" sz="1900" dirty="0">
                <a:solidFill>
                  <a:srgbClr val="676767"/>
                </a:solidFill>
                <a:latin typeface="+mn-ea"/>
                <a:ea typeface="+mn-ea"/>
                <a:cs typeface="Meiryo" charset="-128"/>
              </a:endParaRPr>
            </a:p>
          </p:txBody>
        </p:sp>
        <p:sp>
          <p:nvSpPr>
            <p:cNvPr id="33" name="Rectangle 32"/>
            <p:cNvSpPr/>
            <p:nvPr/>
          </p:nvSpPr>
          <p:spPr>
            <a:xfrm>
              <a:off x="4571999" y="1107480"/>
              <a:ext cx="4572001" cy="384721"/>
            </a:xfrm>
            <a:prstGeom prst="rect">
              <a:avLst/>
            </a:prstGeom>
          </p:spPr>
          <p:txBody>
            <a:bodyPr wrap="square">
              <a:spAutoFit/>
            </a:bodyPr>
            <a:lstStyle/>
            <a:p>
              <a:pPr algn="ctr" defTabSz="914378"/>
              <a:r>
                <a:rPr lang="ja-JP" altLang="en-US" sz="1900" dirty="0">
                  <a:solidFill>
                    <a:srgbClr val="676767"/>
                  </a:solidFill>
                  <a:latin typeface="+mn-ea"/>
                  <a:ea typeface="+mn-ea"/>
                  <a:cs typeface="Meiryo" charset="-128"/>
                </a:rPr>
                <a:t>インスタント メッセージング</a:t>
              </a:r>
              <a:endParaRPr lang="en-US" sz="1900" dirty="0">
                <a:solidFill>
                  <a:srgbClr val="676767"/>
                </a:solidFill>
                <a:latin typeface="+mn-ea"/>
                <a:ea typeface="+mn-ea"/>
                <a:cs typeface="Meiryo" charset="-128"/>
              </a:endParaRPr>
            </a:p>
          </p:txBody>
        </p:sp>
        <p:cxnSp>
          <p:nvCxnSpPr>
            <p:cNvPr id="34" name="Straight Connector 33"/>
            <p:cNvCxnSpPr/>
            <p:nvPr/>
          </p:nvCxnSpPr>
          <p:spPr>
            <a:xfrm>
              <a:off x="3695700" y="1276350"/>
              <a:ext cx="1752600" cy="0"/>
            </a:xfrm>
            <a:prstGeom prst="line">
              <a:avLst/>
            </a:prstGeom>
            <a:ln w="19050">
              <a:solidFill>
                <a:srgbClr val="D9D9D9"/>
              </a:solidFill>
              <a:prstDash val="sysDot"/>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305300" y="1025446"/>
              <a:ext cx="533400" cy="533400"/>
            </a:xfrm>
            <a:prstGeom prst="ellipse">
              <a:avLst/>
            </a:prstGeom>
            <a:solidFill>
              <a:srgbClr val="5858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78"/>
              <a:r>
                <a:rPr lang="en-US" sz="1400" dirty="0">
                  <a:solidFill>
                    <a:srgbClr val="FFFFFF"/>
                  </a:solidFill>
                  <a:latin typeface="+mn-ea"/>
                  <a:cs typeface="Meiryo" charset="-128"/>
                </a:rPr>
                <a:t>VS</a:t>
              </a:r>
            </a:p>
          </p:txBody>
        </p:sp>
      </p:grpSp>
      <p:grpSp>
        <p:nvGrpSpPr>
          <p:cNvPr id="98" name="Group 97"/>
          <p:cNvGrpSpPr/>
          <p:nvPr/>
        </p:nvGrpSpPr>
        <p:grpSpPr>
          <a:xfrm rot="5400000">
            <a:off x="6878792" y="2622358"/>
            <a:ext cx="369502" cy="931284"/>
            <a:chOff x="4981972" y="2471635"/>
            <a:chExt cx="196057" cy="534392"/>
          </a:xfrm>
        </p:grpSpPr>
        <p:pic>
          <p:nvPicPr>
            <p:cNvPr id="99" name="Picture 98"/>
            <p:cNvPicPr>
              <a:picLocks noChangeAspect="1"/>
            </p:cNvPicPr>
            <p:nvPr/>
          </p:nvPicPr>
          <p:blipFill>
            <a:blip r:embed="rId3"/>
            <a:stretch>
              <a:fillRect/>
            </a:stretch>
          </p:blipFill>
          <p:spPr>
            <a:xfrm rot="16200000">
              <a:off x="4981972" y="2809970"/>
              <a:ext cx="196057" cy="196057"/>
            </a:xfrm>
            <a:prstGeom prst="rect">
              <a:avLst/>
            </a:prstGeom>
          </p:spPr>
        </p:pic>
        <p:pic>
          <p:nvPicPr>
            <p:cNvPr id="100" name="Picture 99"/>
            <p:cNvPicPr>
              <a:picLocks noChangeAspect="1"/>
            </p:cNvPicPr>
            <p:nvPr/>
          </p:nvPicPr>
          <p:blipFill>
            <a:blip r:embed="rId4"/>
            <a:stretch>
              <a:fillRect/>
            </a:stretch>
          </p:blipFill>
          <p:spPr>
            <a:xfrm rot="16200000">
              <a:off x="4979886" y="2473721"/>
              <a:ext cx="200229" cy="196057"/>
            </a:xfrm>
            <a:prstGeom prst="rect">
              <a:avLst/>
            </a:prstGeom>
          </p:spPr>
        </p:pic>
      </p:grpSp>
      <p:grpSp>
        <p:nvGrpSpPr>
          <p:cNvPr id="67" name="Group 66"/>
          <p:cNvGrpSpPr/>
          <p:nvPr/>
        </p:nvGrpSpPr>
        <p:grpSpPr>
          <a:xfrm>
            <a:off x="339083" y="2473520"/>
            <a:ext cx="4214599" cy="1117405"/>
            <a:chOff x="5414387" y="551617"/>
            <a:chExt cx="3175155" cy="818975"/>
          </a:xfrm>
        </p:grpSpPr>
        <p:grpSp>
          <p:nvGrpSpPr>
            <p:cNvPr id="68" name="Group 67"/>
            <p:cNvGrpSpPr/>
            <p:nvPr/>
          </p:nvGrpSpPr>
          <p:grpSpPr>
            <a:xfrm>
              <a:off x="7735529" y="551617"/>
              <a:ext cx="854013" cy="818975"/>
              <a:chOff x="3164487" y="1483851"/>
              <a:chExt cx="854013" cy="818975"/>
            </a:xfrm>
          </p:grpSpPr>
          <p:sp>
            <p:nvSpPr>
              <p:cNvPr id="87" name="Oval 86"/>
              <p:cNvSpPr/>
              <p:nvPr/>
            </p:nvSpPr>
            <p:spPr>
              <a:xfrm rot="10800000" flipV="1">
                <a:off x="3405600" y="1706657"/>
                <a:ext cx="375832" cy="375832"/>
              </a:xfrm>
              <a:prstGeom prst="ellipse">
                <a:avLst/>
              </a:prstGeom>
              <a:solidFill>
                <a:srgbClr val="A6A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73152" tIns="36576" rIns="73152" bIns="36576" rtlCol="0" anchor="ctr"/>
              <a:lstStyle/>
              <a:p>
                <a:pPr algn="ctr" defTabSz="914378"/>
                <a:r>
                  <a:rPr lang="en-US" sz="800" b="1" dirty="0">
                    <a:solidFill>
                      <a:srgbClr val="FFFFFF"/>
                    </a:solidFill>
                    <a:latin typeface="Meiryo" charset="-128"/>
                    <a:ea typeface="Meiryo" charset="-128"/>
                    <a:cs typeface="Meiryo" charset="-128"/>
                  </a:rPr>
                  <a:t>TEAMS</a:t>
                </a:r>
              </a:p>
            </p:txBody>
          </p:sp>
          <p:sp>
            <p:nvSpPr>
              <p:cNvPr id="88" name="Oval 87"/>
              <p:cNvSpPr/>
              <p:nvPr/>
            </p:nvSpPr>
            <p:spPr>
              <a:xfrm>
                <a:off x="3351909" y="1652966"/>
                <a:ext cx="483213" cy="483213"/>
              </a:xfrm>
              <a:prstGeom prst="ellipse">
                <a:avLst/>
              </a:prstGeom>
              <a:noFill/>
              <a:ln w="30480">
                <a:solidFill>
                  <a:srgbClr val="F2F2F2"/>
                </a:solid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914378"/>
                <a:endParaRPr lang="en-US" sz="1600" dirty="0">
                  <a:solidFill>
                    <a:srgbClr val="FFFFFF"/>
                  </a:solidFill>
                  <a:latin typeface="Meiryo" charset="-128"/>
                  <a:ea typeface="Meiryo" charset="-128"/>
                  <a:cs typeface="Meiryo" charset="-128"/>
                </a:endParaRPr>
              </a:p>
            </p:txBody>
          </p:sp>
          <p:grpSp>
            <p:nvGrpSpPr>
              <p:cNvPr id="89" name="Group 88"/>
              <p:cNvGrpSpPr/>
              <p:nvPr/>
            </p:nvGrpSpPr>
            <p:grpSpPr>
              <a:xfrm>
                <a:off x="3164487" y="1483851"/>
                <a:ext cx="854013" cy="818975"/>
                <a:chOff x="3965971" y="1990585"/>
                <a:chExt cx="1212057" cy="1162330"/>
              </a:xfrm>
            </p:grpSpPr>
            <p:pic>
              <p:nvPicPr>
                <p:cNvPr id="90" name="Picture 8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1971" y="2473721"/>
                  <a:ext cx="196057" cy="196057"/>
                </a:xfrm>
                <a:prstGeom prst="rect">
                  <a:avLst/>
                </a:prstGeom>
              </p:spPr>
            </p:pic>
            <p:pic>
              <p:nvPicPr>
                <p:cNvPr id="96" name="Picture 9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84952" y="2772316"/>
                  <a:ext cx="196057" cy="196057"/>
                </a:xfrm>
                <a:prstGeom prst="rect">
                  <a:avLst/>
                </a:prstGeom>
              </p:spPr>
            </p:pic>
            <p:pic>
              <p:nvPicPr>
                <p:cNvPr id="97" name="Picture 9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0952" y="2956858"/>
                  <a:ext cx="196057" cy="196057"/>
                </a:xfrm>
                <a:prstGeom prst="rect">
                  <a:avLst/>
                </a:prstGeom>
              </p:spPr>
            </p:pic>
            <p:pic>
              <p:nvPicPr>
                <p:cNvPr id="104" name="Picture 10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6991" y="2956858"/>
                  <a:ext cx="196057" cy="196057"/>
                </a:xfrm>
                <a:prstGeom prst="rect">
                  <a:avLst/>
                </a:prstGeom>
              </p:spPr>
            </p:pic>
            <p:pic>
              <p:nvPicPr>
                <p:cNvPr id="125" name="Picture 1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62991" y="2772316"/>
                  <a:ext cx="196057" cy="196057"/>
                </a:xfrm>
                <a:prstGeom prst="rect">
                  <a:avLst/>
                </a:prstGeom>
              </p:spPr>
            </p:pic>
            <p:pic>
              <p:nvPicPr>
                <p:cNvPr id="126" name="Picture 1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65971" y="2473721"/>
                  <a:ext cx="196057" cy="196057"/>
                </a:xfrm>
                <a:prstGeom prst="rect">
                  <a:avLst/>
                </a:prstGeom>
              </p:spPr>
            </p:pic>
            <p:pic>
              <p:nvPicPr>
                <p:cNvPr id="127" name="Picture 1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62991" y="2175127"/>
                  <a:ext cx="196057" cy="196057"/>
                </a:xfrm>
                <a:prstGeom prst="rect">
                  <a:avLst/>
                </a:prstGeom>
              </p:spPr>
            </p:pic>
            <p:pic>
              <p:nvPicPr>
                <p:cNvPr id="128" name="Picture 12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16991" y="1990585"/>
                  <a:ext cx="196057" cy="196057"/>
                </a:xfrm>
                <a:prstGeom prst="rect">
                  <a:avLst/>
                </a:prstGeom>
              </p:spPr>
            </p:pic>
            <p:pic>
              <p:nvPicPr>
                <p:cNvPr id="129" name="Picture 12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628866" y="1990585"/>
                  <a:ext cx="200229" cy="196057"/>
                </a:xfrm>
                <a:prstGeom prst="rect">
                  <a:avLst/>
                </a:prstGeom>
              </p:spPr>
            </p:pic>
            <p:pic>
              <p:nvPicPr>
                <p:cNvPr id="130" name="Picture 12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84952" y="2175127"/>
                  <a:ext cx="196057" cy="196057"/>
                </a:xfrm>
                <a:prstGeom prst="rect">
                  <a:avLst/>
                </a:prstGeom>
              </p:spPr>
            </p:pic>
          </p:grpSp>
        </p:grpSp>
        <p:grpSp>
          <p:nvGrpSpPr>
            <p:cNvPr id="69" name="Group 68"/>
            <p:cNvGrpSpPr/>
            <p:nvPr/>
          </p:nvGrpSpPr>
          <p:grpSpPr>
            <a:xfrm>
              <a:off x="6582401" y="551617"/>
              <a:ext cx="854013" cy="652328"/>
              <a:chOff x="1788826" y="1483851"/>
              <a:chExt cx="854013" cy="652328"/>
            </a:xfrm>
          </p:grpSpPr>
          <p:sp>
            <p:nvSpPr>
              <p:cNvPr id="74" name="Oval 73"/>
              <p:cNvSpPr/>
              <p:nvPr/>
            </p:nvSpPr>
            <p:spPr>
              <a:xfrm rot="10800000" flipV="1">
                <a:off x="2027917" y="1706657"/>
                <a:ext cx="375832" cy="375832"/>
              </a:xfrm>
              <a:prstGeom prst="ellipse">
                <a:avLst/>
              </a:prstGeom>
              <a:solidFill>
                <a:srgbClr val="A6A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73152" tIns="36576" rIns="73152" bIns="36576" rtlCol="0" anchor="ctr"/>
              <a:lstStyle/>
              <a:p>
                <a:pPr algn="ctr" defTabSz="914378"/>
                <a:r>
                  <a:rPr lang="en-US" sz="800" b="1" dirty="0">
                    <a:solidFill>
                      <a:srgbClr val="FFFFFF"/>
                    </a:solidFill>
                    <a:latin typeface="Meiryo" charset="-128"/>
                    <a:ea typeface="Meiryo" charset="-128"/>
                    <a:cs typeface="Meiryo" charset="-128"/>
                  </a:rPr>
                  <a:t>TOPICS</a:t>
                </a:r>
              </a:p>
            </p:txBody>
          </p:sp>
          <p:sp>
            <p:nvSpPr>
              <p:cNvPr id="75" name="Oval 74"/>
              <p:cNvSpPr/>
              <p:nvPr/>
            </p:nvSpPr>
            <p:spPr>
              <a:xfrm>
                <a:off x="1974227" y="1652966"/>
                <a:ext cx="483213" cy="483213"/>
              </a:xfrm>
              <a:prstGeom prst="ellipse">
                <a:avLst/>
              </a:prstGeom>
              <a:noFill/>
              <a:ln w="30480">
                <a:solidFill>
                  <a:srgbClr val="F2F2F2"/>
                </a:solid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defTabSz="914378"/>
                <a:endParaRPr lang="en-US" sz="1600" dirty="0">
                  <a:solidFill>
                    <a:srgbClr val="FFFFFF"/>
                  </a:solidFill>
                  <a:latin typeface="Meiryo" charset="-128"/>
                  <a:ea typeface="Meiryo" charset="-128"/>
                  <a:cs typeface="Meiryo" charset="-128"/>
                </a:endParaRPr>
              </a:p>
            </p:txBody>
          </p:sp>
          <p:grpSp>
            <p:nvGrpSpPr>
              <p:cNvPr id="76" name="Group 75"/>
              <p:cNvGrpSpPr/>
              <p:nvPr/>
            </p:nvGrpSpPr>
            <p:grpSpPr>
              <a:xfrm>
                <a:off x="1788826" y="1483851"/>
                <a:ext cx="854013" cy="478558"/>
                <a:chOff x="3965971" y="1990585"/>
                <a:chExt cx="1212057" cy="679193"/>
              </a:xfrm>
            </p:grpSpPr>
            <p:pic>
              <p:nvPicPr>
                <p:cNvPr id="79" name="Picture 7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1971" y="2473721"/>
                  <a:ext cx="196057" cy="196057"/>
                </a:xfrm>
                <a:prstGeom prst="rect">
                  <a:avLst/>
                </a:prstGeom>
              </p:spPr>
            </p:pic>
            <p:pic>
              <p:nvPicPr>
                <p:cNvPr id="80" name="Picture 7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65971" y="2473721"/>
                  <a:ext cx="196057" cy="196057"/>
                </a:xfrm>
                <a:prstGeom prst="rect">
                  <a:avLst/>
                </a:prstGeom>
              </p:spPr>
            </p:pic>
            <p:pic>
              <p:nvPicPr>
                <p:cNvPr id="81" name="Picture 8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62991" y="2175127"/>
                  <a:ext cx="196057" cy="196057"/>
                </a:xfrm>
                <a:prstGeom prst="rect">
                  <a:avLst/>
                </a:prstGeom>
              </p:spPr>
            </p:pic>
            <p:pic>
              <p:nvPicPr>
                <p:cNvPr id="82" name="Picture 8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16991" y="1990585"/>
                  <a:ext cx="196057" cy="196057"/>
                </a:xfrm>
                <a:prstGeom prst="rect">
                  <a:avLst/>
                </a:prstGeom>
              </p:spPr>
            </p:pic>
            <p:pic>
              <p:nvPicPr>
                <p:cNvPr id="83" name="Picture 8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628866" y="1990585"/>
                  <a:ext cx="200229" cy="196057"/>
                </a:xfrm>
                <a:prstGeom prst="rect">
                  <a:avLst/>
                </a:prstGeom>
              </p:spPr>
            </p:pic>
            <p:pic>
              <p:nvPicPr>
                <p:cNvPr id="84" name="Picture 8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84952" y="2175127"/>
                  <a:ext cx="196057" cy="196057"/>
                </a:xfrm>
                <a:prstGeom prst="rect">
                  <a:avLst/>
                </a:prstGeom>
              </p:spPr>
            </p:pic>
          </p:grpSp>
        </p:grpSp>
        <p:grpSp>
          <p:nvGrpSpPr>
            <p:cNvPr id="70" name="Group 69"/>
            <p:cNvGrpSpPr/>
            <p:nvPr/>
          </p:nvGrpSpPr>
          <p:grpSpPr>
            <a:xfrm>
              <a:off x="5414387" y="774423"/>
              <a:ext cx="776639" cy="375832"/>
              <a:chOff x="5319431" y="774423"/>
              <a:chExt cx="776639" cy="375832"/>
            </a:xfrm>
          </p:grpSpPr>
          <p:sp>
            <p:nvSpPr>
              <p:cNvPr id="71" name="Oval 70"/>
              <p:cNvSpPr/>
              <p:nvPr/>
            </p:nvSpPr>
            <p:spPr>
              <a:xfrm rot="10800000" flipV="1">
                <a:off x="5517820" y="774423"/>
                <a:ext cx="375832" cy="375832"/>
              </a:xfrm>
              <a:prstGeom prst="ellipse">
                <a:avLst/>
              </a:prstGeom>
              <a:solidFill>
                <a:srgbClr val="A6A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73152" tIns="36576" rIns="73152" bIns="36576" rtlCol="0" anchor="ctr"/>
              <a:lstStyle/>
              <a:p>
                <a:pPr algn="ctr" defTabSz="914378"/>
                <a:r>
                  <a:rPr lang="en-US" sz="800" b="1" dirty="0">
                    <a:solidFill>
                      <a:srgbClr val="FFFFFF"/>
                    </a:solidFill>
                    <a:latin typeface="Meiryo" charset="-128"/>
                    <a:ea typeface="Meiryo" charset="-128"/>
                    <a:cs typeface="Meiryo" charset="-128"/>
                  </a:rPr>
                  <a:t>1:1</a:t>
                </a:r>
              </a:p>
            </p:txBody>
          </p:sp>
          <p:pic>
            <p:nvPicPr>
              <p:cNvPr id="72" name="Picture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7929" y="889482"/>
                <a:ext cx="138141" cy="138141"/>
              </a:xfrm>
              <a:prstGeom prst="rect">
                <a:avLst/>
              </a:prstGeom>
            </p:spPr>
          </p:pic>
          <p:pic>
            <p:nvPicPr>
              <p:cNvPr id="73" name="Picture 7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19431" y="889482"/>
                <a:ext cx="138141" cy="138141"/>
              </a:xfrm>
              <a:prstGeom prst="rect">
                <a:avLst/>
              </a:prstGeom>
            </p:spPr>
          </p:pic>
        </p:grpSp>
      </p:grpSp>
      <p:sp>
        <p:nvSpPr>
          <p:cNvPr id="59" name="正方形/長方形 58"/>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60" name="タイトル 2"/>
          <p:cNvSpPr txBox="1">
            <a:spLocks/>
          </p:cNvSpPr>
          <p:nvPr/>
        </p:nvSpPr>
        <p:spPr>
          <a:xfrm>
            <a:off x="78615" y="34878"/>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Arial" charset="0"/>
                <a:ea typeface="Arial" charset="0"/>
                <a:cs typeface="Arial" charset="0"/>
              </a:rPr>
              <a:t>Cisco Spark</a:t>
            </a:r>
            <a:r>
              <a:rPr kumimoji="1" lang="ja-JP" altLang="en-US" sz="2800" dirty="0" smtClean="0">
                <a:solidFill>
                  <a:schemeClr val="bg1"/>
                </a:solidFill>
                <a:latin typeface="MS PGothic" charset="-128"/>
                <a:ea typeface="MS PGothic" charset="-128"/>
                <a:cs typeface="MS PGothic" charset="-128"/>
              </a:rPr>
              <a:t>とは</a:t>
            </a:r>
            <a:endParaRPr kumimoji="1" lang="en-US" altLang="ja-JP"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1031591617"/>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4572000" y="1117689"/>
            <a:ext cx="4572000" cy="384721"/>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友達リスト</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sp>
        <p:nvSpPr>
          <p:cNvPr id="49" name="TextBox 48"/>
          <p:cNvSpPr txBox="1"/>
          <p:nvPr/>
        </p:nvSpPr>
        <p:spPr>
          <a:xfrm>
            <a:off x="0" y="1117689"/>
            <a:ext cx="4572000" cy="384721"/>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トピックごとに構成</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9337" y="1844237"/>
            <a:ext cx="1357330" cy="182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a:spLocks/>
          </p:cNvSpPr>
          <p:nvPr/>
        </p:nvSpPr>
        <p:spPr>
          <a:xfrm>
            <a:off x="1575578" y="2109343"/>
            <a:ext cx="3383160" cy="279249"/>
          </a:xfrm>
          <a:prstGeom prst="rect">
            <a:avLst/>
          </a:prstGeom>
          <a:noFill/>
          <a:ln w="25400">
            <a:solidFill>
              <a:srgbClr val="FFFFFF"/>
            </a:solidFill>
          </a:ln>
        </p:spPr>
        <p:txBody>
          <a:bodyPr wrap="square" lIns="0" tIns="0" rIns="0" rtlCol="0">
            <a:noAutofit/>
          </a:bodyPr>
          <a:lstStyle/>
          <a:p>
            <a:pPr defTabSz="914378"/>
            <a:r>
              <a:rPr lang="ja-JP" altLang="en-US" sz="1400" dirty="0">
                <a:solidFill>
                  <a:srgbClr val="049FD9"/>
                </a:solidFill>
                <a:latin typeface="ＭＳ Ｐゴシック" panose="020B0600070205080204" pitchFamily="50" charset="-128"/>
                <a:ea typeface="ＭＳ Ｐゴシック" panose="020B0600070205080204" pitchFamily="50" charset="-128"/>
                <a:cs typeface="Meiryo" charset="-128"/>
              </a:rPr>
              <a:t>エンタープライズ営業の部屋</a:t>
            </a:r>
            <a:endParaRPr lang="en-US" sz="14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grpSp>
        <p:nvGrpSpPr>
          <p:cNvPr id="46" name="Group 45"/>
          <p:cNvGrpSpPr/>
          <p:nvPr/>
        </p:nvGrpSpPr>
        <p:grpSpPr>
          <a:xfrm>
            <a:off x="906789" y="1744088"/>
            <a:ext cx="486016" cy="486016"/>
            <a:chOff x="2869593" y="-1073757"/>
            <a:chExt cx="585412" cy="585412"/>
          </a:xfrm>
        </p:grpSpPr>
        <p:sp>
          <p:nvSpPr>
            <p:cNvPr id="47" name="Oval 46"/>
            <p:cNvSpPr/>
            <p:nvPr/>
          </p:nvSpPr>
          <p:spPr>
            <a:xfrm rot="10800000" flipV="1">
              <a:off x="2934640" y="-1008710"/>
              <a:ext cx="455320" cy="455320"/>
            </a:xfrm>
            <a:prstGeom prst="ellipse">
              <a:avLst/>
            </a:prstGeom>
            <a:solidFill>
              <a:srgbClr val="A6A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900" dirty="0">
                  <a:solidFill>
                    <a:srgbClr val="FFFFFF"/>
                  </a:solidFill>
                  <a:latin typeface="ＭＳ Ｐゴシック" panose="020B0600070205080204" pitchFamily="50" charset="-128"/>
                  <a:ea typeface="ＭＳ Ｐゴシック" panose="020B0600070205080204" pitchFamily="50" charset="-128"/>
                  <a:cs typeface="Meiryo" charset="-128"/>
                </a:rPr>
                <a:t>E</a:t>
              </a:r>
            </a:p>
          </p:txBody>
        </p:sp>
        <p:sp>
          <p:nvSpPr>
            <p:cNvPr id="55" name="Oval 54"/>
            <p:cNvSpPr/>
            <p:nvPr/>
          </p:nvSpPr>
          <p:spPr>
            <a:xfrm>
              <a:off x="2869593" y="-1073757"/>
              <a:ext cx="585412" cy="585412"/>
            </a:xfrm>
            <a:prstGeom prst="ellipse">
              <a:avLst/>
            </a:prstGeom>
            <a:noFill/>
            <a:ln w="38100">
              <a:solidFill>
                <a:srgbClr val="F2F2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900"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grpSp>
      <p:sp>
        <p:nvSpPr>
          <p:cNvPr id="68" name="TextBox 67"/>
          <p:cNvSpPr txBox="1"/>
          <p:nvPr/>
        </p:nvSpPr>
        <p:spPr>
          <a:xfrm>
            <a:off x="1466809" y="1718107"/>
            <a:ext cx="865943" cy="286232"/>
          </a:xfrm>
          <a:prstGeom prst="rect">
            <a:avLst/>
          </a:prstGeom>
          <a:noFill/>
        </p:spPr>
        <p:txBody>
          <a:bodyPr wrap="none" rtlCol="0">
            <a:spAutoFit/>
          </a:bodyPr>
          <a:lstStyle/>
          <a:p>
            <a:pPr defTabSz="914378">
              <a:lnSpc>
                <a:spcPct val="90000"/>
              </a:lnSpc>
              <a:spcBef>
                <a:spcPts val="600"/>
              </a:spcBef>
            </a:pPr>
            <a:r>
              <a:rPr lang="en-US" sz="1400" dirty="0">
                <a:solidFill>
                  <a:srgbClr val="58585B"/>
                </a:solidFill>
                <a:latin typeface="ＭＳ Ｐゴシック" panose="020B0600070205080204" pitchFamily="50" charset="-128"/>
                <a:ea typeface="ＭＳ Ｐゴシック" panose="020B0600070205080204" pitchFamily="50" charset="-128"/>
                <a:cs typeface="Meiryo" charset="-128"/>
              </a:rPr>
              <a:t>E</a:t>
            </a:r>
            <a:r>
              <a:rPr lang="en-US" altLang="ja-JP" sz="1400" dirty="0">
                <a:solidFill>
                  <a:srgbClr val="58585B"/>
                </a:solidFill>
                <a:latin typeface="ＭＳ Ｐゴシック" panose="020B0600070205080204" pitchFamily="50" charset="-128"/>
                <a:ea typeface="ＭＳ Ｐゴシック" panose="020B0600070205080204" pitchFamily="50" charset="-128"/>
                <a:cs typeface="Meiryo" charset="-128"/>
              </a:rPr>
              <a:t>NT</a:t>
            </a:r>
            <a:r>
              <a:rPr lang="ja-JP" altLang="en-US" sz="1400" dirty="0">
                <a:solidFill>
                  <a:srgbClr val="58585B"/>
                </a:solidFill>
                <a:latin typeface="ＭＳ Ｐゴシック" panose="020B0600070205080204" pitchFamily="50" charset="-128"/>
                <a:ea typeface="ＭＳ Ｐゴシック" panose="020B0600070205080204" pitchFamily="50" charset="-128"/>
                <a:cs typeface="Meiryo" charset="-128"/>
              </a:rPr>
              <a:t>営業</a:t>
            </a:r>
            <a:endParaRPr lang="en-US" sz="1400" dirty="0">
              <a:solidFill>
                <a:srgbClr val="58585B"/>
              </a:solidFill>
              <a:latin typeface="ＭＳ Ｐゴシック" panose="020B0600070205080204" pitchFamily="50" charset="-128"/>
              <a:ea typeface="ＭＳ Ｐゴシック" panose="020B0600070205080204" pitchFamily="50" charset="-128"/>
              <a:cs typeface="Meiryo" charset="-128"/>
            </a:endParaRPr>
          </a:p>
        </p:txBody>
      </p:sp>
      <p:sp>
        <p:nvSpPr>
          <p:cNvPr id="69" name="TextBox 68"/>
          <p:cNvSpPr txBox="1"/>
          <p:nvPr/>
        </p:nvSpPr>
        <p:spPr>
          <a:xfrm>
            <a:off x="1466702" y="1933720"/>
            <a:ext cx="675185" cy="230832"/>
          </a:xfrm>
          <a:prstGeom prst="rect">
            <a:avLst/>
          </a:prstGeom>
          <a:noFill/>
        </p:spPr>
        <p:txBody>
          <a:bodyPr wrap="none" rtlCol="0">
            <a:spAutoFit/>
          </a:bodyPr>
          <a:lstStyle/>
          <a:p>
            <a:pPr defTabSz="914378">
              <a:lnSpc>
                <a:spcPct val="90000"/>
              </a:lnSpc>
              <a:spcBef>
                <a:spcPts val="600"/>
              </a:spcBef>
            </a:pPr>
            <a:r>
              <a:rPr lang="en-US" sz="1000" dirty="0">
                <a:solidFill>
                  <a:srgbClr val="BFBFBF"/>
                </a:solidFill>
                <a:latin typeface="ＭＳ Ｐゴシック" panose="020B0600070205080204" pitchFamily="50" charset="-128"/>
                <a:ea typeface="ＭＳ Ｐゴシック" panose="020B0600070205080204" pitchFamily="50" charset="-128"/>
                <a:cs typeface="Meiryo" charset="-128"/>
              </a:rPr>
              <a:t>3 USERS</a:t>
            </a:r>
          </a:p>
        </p:txBody>
      </p:sp>
      <p:sp>
        <p:nvSpPr>
          <p:cNvPr id="36" name="TextBox 35"/>
          <p:cNvSpPr txBox="1">
            <a:spLocks/>
          </p:cNvSpPr>
          <p:nvPr/>
        </p:nvSpPr>
        <p:spPr>
          <a:xfrm>
            <a:off x="1575577" y="2956413"/>
            <a:ext cx="3493622" cy="284034"/>
          </a:xfrm>
          <a:prstGeom prst="rect">
            <a:avLst/>
          </a:prstGeom>
          <a:noFill/>
          <a:ln w="25400">
            <a:solidFill>
              <a:srgbClr val="FFFFFF"/>
            </a:solidFill>
          </a:ln>
        </p:spPr>
        <p:txBody>
          <a:bodyPr wrap="square" lIns="0" tIns="0" rIns="0" rtlCol="0">
            <a:noAutofit/>
          </a:bodyPr>
          <a:lstStyle>
            <a:defPPr>
              <a:defRPr lang="en-US"/>
            </a:defPPr>
            <a:lvl1pPr>
              <a:defRPr>
                <a:solidFill>
                  <a:schemeClr val="accent5"/>
                </a:solidFill>
                <a:latin typeface="CiscoSansTT Light" panose="020B0503020201020303" pitchFamily="34" charset="0"/>
              </a:defRPr>
            </a:lvl1pPr>
          </a:lstStyle>
          <a:p>
            <a:pPr defTabSz="914378"/>
            <a:r>
              <a:rPr lang="ja-JP" altLang="en-US" sz="1400" dirty="0" smtClean="0">
                <a:solidFill>
                  <a:srgbClr val="049FD9"/>
                </a:solidFill>
                <a:latin typeface="ＭＳ Ｐゴシック" panose="020B0600070205080204" pitchFamily="50" charset="-128"/>
                <a:ea typeface="ＭＳ Ｐゴシック" panose="020B0600070205080204" pitchFamily="50" charset="-128"/>
                <a:cs typeface="Meiryo" charset="-128"/>
              </a:rPr>
              <a:t>ダイレクト レポート メンバー</a:t>
            </a:r>
            <a:r>
              <a:rPr lang="ja-JP" altLang="en-US" sz="1400" dirty="0">
                <a:solidFill>
                  <a:srgbClr val="049FD9"/>
                </a:solidFill>
                <a:latin typeface="ＭＳ Ｐゴシック" panose="020B0600070205080204" pitchFamily="50" charset="-128"/>
                <a:ea typeface="ＭＳ Ｐゴシック" panose="020B0600070205080204" pitchFamily="50" charset="-128"/>
                <a:cs typeface="Meiryo" charset="-128"/>
              </a:rPr>
              <a:t>の部屋</a:t>
            </a:r>
            <a:endParaRPr lang="en-US" sz="14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grpSp>
        <p:nvGrpSpPr>
          <p:cNvPr id="56" name="Group 55"/>
          <p:cNvGrpSpPr/>
          <p:nvPr/>
        </p:nvGrpSpPr>
        <p:grpSpPr>
          <a:xfrm>
            <a:off x="906789" y="2581745"/>
            <a:ext cx="486016" cy="486016"/>
            <a:chOff x="2869594" y="-1073757"/>
            <a:chExt cx="585412" cy="585412"/>
          </a:xfrm>
        </p:grpSpPr>
        <p:sp>
          <p:nvSpPr>
            <p:cNvPr id="57" name="Oval 56"/>
            <p:cNvSpPr/>
            <p:nvPr/>
          </p:nvSpPr>
          <p:spPr>
            <a:xfrm rot="10800000" flipV="1">
              <a:off x="2934640" y="-1008710"/>
              <a:ext cx="455320" cy="455320"/>
            </a:xfrm>
            <a:prstGeom prst="ellipse">
              <a:avLst/>
            </a:prstGeom>
            <a:solidFill>
              <a:srgbClr val="A6A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78"/>
              <a:r>
                <a:rPr lang="en-US" sz="2000" dirty="0">
                  <a:solidFill>
                    <a:srgbClr val="FFFFFF"/>
                  </a:solidFill>
                  <a:latin typeface="ＭＳ Ｐゴシック" panose="020B0600070205080204" pitchFamily="50" charset="-128"/>
                  <a:ea typeface="ＭＳ Ｐゴシック" panose="020B0600070205080204" pitchFamily="50" charset="-128"/>
                  <a:cs typeface="Meiryo" charset="-128"/>
                </a:rPr>
                <a:t>C</a:t>
              </a:r>
            </a:p>
          </p:txBody>
        </p:sp>
        <p:sp>
          <p:nvSpPr>
            <p:cNvPr id="58" name="Oval 57"/>
            <p:cNvSpPr/>
            <p:nvPr/>
          </p:nvSpPr>
          <p:spPr>
            <a:xfrm>
              <a:off x="2869594" y="-1073757"/>
              <a:ext cx="585412" cy="585412"/>
            </a:xfrm>
            <a:prstGeom prst="ellipse">
              <a:avLst/>
            </a:prstGeom>
            <a:noFill/>
            <a:ln w="38100">
              <a:solidFill>
                <a:srgbClr val="F2F2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900"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grpSp>
      <p:sp>
        <p:nvSpPr>
          <p:cNvPr id="66" name="TextBox 65"/>
          <p:cNvSpPr txBox="1"/>
          <p:nvPr/>
        </p:nvSpPr>
        <p:spPr>
          <a:xfrm>
            <a:off x="1450493" y="2524586"/>
            <a:ext cx="1039067" cy="286232"/>
          </a:xfrm>
          <a:prstGeom prst="rect">
            <a:avLst/>
          </a:prstGeom>
          <a:noFill/>
        </p:spPr>
        <p:txBody>
          <a:bodyPr wrap="none" rtlCol="0">
            <a:spAutoFit/>
          </a:bodyPr>
          <a:lstStyle/>
          <a:p>
            <a:pPr defTabSz="914378">
              <a:lnSpc>
                <a:spcPct val="90000"/>
              </a:lnSpc>
              <a:spcBef>
                <a:spcPts val="600"/>
              </a:spcBef>
            </a:pPr>
            <a:r>
              <a:rPr lang="en-US" sz="1400" dirty="0">
                <a:solidFill>
                  <a:srgbClr val="58585B"/>
                </a:solidFill>
                <a:latin typeface="ＭＳ Ｐゴシック" panose="020B0600070205080204" pitchFamily="50" charset="-128"/>
                <a:ea typeface="ＭＳ Ｐゴシック" panose="020B0600070205080204" pitchFamily="50" charset="-128"/>
                <a:cs typeface="Meiryo" charset="-128"/>
              </a:rPr>
              <a:t>CTO</a:t>
            </a:r>
            <a:r>
              <a:rPr lang="ja-JP" altLang="en-US" sz="1400" dirty="0">
                <a:solidFill>
                  <a:srgbClr val="58585B"/>
                </a:solidFill>
                <a:latin typeface="ＭＳ Ｐゴシック" panose="020B0600070205080204" pitchFamily="50" charset="-128"/>
                <a:ea typeface="ＭＳ Ｐゴシック" panose="020B0600070205080204" pitchFamily="50" charset="-128"/>
                <a:cs typeface="Meiryo" charset="-128"/>
              </a:rPr>
              <a:t>直レポ</a:t>
            </a:r>
            <a:endParaRPr lang="en-US" sz="1400" dirty="0">
              <a:solidFill>
                <a:srgbClr val="58585B"/>
              </a:solidFill>
              <a:latin typeface="ＭＳ Ｐゴシック" panose="020B0600070205080204" pitchFamily="50" charset="-128"/>
              <a:ea typeface="ＭＳ Ｐゴシック" panose="020B0600070205080204" pitchFamily="50" charset="-128"/>
              <a:cs typeface="Meiryo" charset="-128"/>
            </a:endParaRPr>
          </a:p>
        </p:txBody>
      </p:sp>
      <p:sp>
        <p:nvSpPr>
          <p:cNvPr id="70" name="TextBox 69"/>
          <p:cNvSpPr txBox="1"/>
          <p:nvPr/>
        </p:nvSpPr>
        <p:spPr>
          <a:xfrm>
            <a:off x="1455001" y="2740198"/>
            <a:ext cx="739305" cy="230832"/>
          </a:xfrm>
          <a:prstGeom prst="rect">
            <a:avLst/>
          </a:prstGeom>
          <a:noFill/>
        </p:spPr>
        <p:txBody>
          <a:bodyPr wrap="none" rtlCol="0">
            <a:spAutoFit/>
          </a:bodyPr>
          <a:lstStyle/>
          <a:p>
            <a:pPr defTabSz="914378">
              <a:lnSpc>
                <a:spcPct val="90000"/>
              </a:lnSpc>
              <a:spcBef>
                <a:spcPts val="600"/>
              </a:spcBef>
            </a:pPr>
            <a:r>
              <a:rPr lang="en-US" sz="1000" dirty="0">
                <a:solidFill>
                  <a:srgbClr val="BFBFBF"/>
                </a:solidFill>
                <a:latin typeface="ＭＳ Ｐゴシック" panose="020B0600070205080204" pitchFamily="50" charset="-128"/>
                <a:ea typeface="ＭＳ Ｐゴシック" panose="020B0600070205080204" pitchFamily="50" charset="-128"/>
                <a:cs typeface="Meiryo" charset="-128"/>
              </a:rPr>
              <a:t>13 USERS</a:t>
            </a:r>
          </a:p>
        </p:txBody>
      </p:sp>
      <p:sp>
        <p:nvSpPr>
          <p:cNvPr id="73" name="TextBox 72"/>
          <p:cNvSpPr txBox="1">
            <a:spLocks/>
          </p:cNvSpPr>
          <p:nvPr/>
        </p:nvSpPr>
        <p:spPr>
          <a:xfrm>
            <a:off x="1575578" y="3834725"/>
            <a:ext cx="3202315" cy="240981"/>
          </a:xfrm>
          <a:prstGeom prst="rect">
            <a:avLst/>
          </a:prstGeom>
          <a:noFill/>
          <a:ln w="25400">
            <a:solidFill>
              <a:srgbClr val="FFFFFF"/>
            </a:solidFill>
          </a:ln>
        </p:spPr>
        <p:txBody>
          <a:bodyPr wrap="square" lIns="0" tIns="0" rIns="0" rtlCol="0">
            <a:noAutofit/>
          </a:bodyPr>
          <a:lstStyle>
            <a:defPPr>
              <a:defRPr lang="en-US"/>
            </a:defPPr>
            <a:lvl1pPr>
              <a:defRPr sz="1400">
                <a:solidFill>
                  <a:srgbClr val="049FD9"/>
                </a:solidFill>
                <a:latin typeface="CiscoSansTT Light" panose="020B0503020201020303" pitchFamily="34" charset="0"/>
              </a:defRPr>
            </a:lvl1pPr>
          </a:lstStyle>
          <a:p>
            <a:pPr defTabSz="914378"/>
            <a:r>
              <a:rPr lang="en-US" altLang="ja-JP" dirty="0">
                <a:latin typeface="ＭＳ Ｐゴシック" panose="020B0600070205080204" pitchFamily="50" charset="-128"/>
                <a:ea typeface="ＭＳ Ｐゴシック" panose="020B0600070205080204" pitchFamily="50" charset="-128"/>
                <a:cs typeface="Meiryo" charset="-128"/>
              </a:rPr>
              <a:t>Cisco</a:t>
            </a:r>
            <a:r>
              <a:rPr lang="ja-JP" altLang="en-US" dirty="0">
                <a:latin typeface="ＭＳ Ｐゴシック" panose="020B0600070205080204" pitchFamily="50" charset="-128"/>
                <a:ea typeface="ＭＳ Ｐゴシック" panose="020B0600070205080204" pitchFamily="50" charset="-128"/>
                <a:cs typeface="Meiryo" charset="-128"/>
              </a:rPr>
              <a:t> </a:t>
            </a:r>
            <a:r>
              <a:rPr lang="en-US" altLang="ja-JP" dirty="0">
                <a:latin typeface="ＭＳ Ｐゴシック" panose="020B0600070205080204" pitchFamily="50" charset="-128"/>
                <a:ea typeface="ＭＳ Ｐゴシック" panose="020B0600070205080204" pitchFamily="50" charset="-128"/>
                <a:cs typeface="Meiryo" charset="-128"/>
              </a:rPr>
              <a:t>Live</a:t>
            </a:r>
            <a:r>
              <a:rPr lang="ja-JP" altLang="en-US" dirty="0">
                <a:latin typeface="ＭＳ Ｐゴシック" panose="020B0600070205080204" pitchFamily="50" charset="-128"/>
                <a:ea typeface="ＭＳ Ｐゴシック" panose="020B0600070205080204" pitchFamily="50" charset="-128"/>
                <a:cs typeface="Meiryo" charset="-128"/>
              </a:rPr>
              <a:t>準備のための部屋</a:t>
            </a:r>
            <a:endParaRPr lang="en-US" dirty="0">
              <a:latin typeface="ＭＳ Ｐゴシック" panose="020B0600070205080204" pitchFamily="50" charset="-128"/>
              <a:ea typeface="ＭＳ Ｐゴシック" panose="020B0600070205080204" pitchFamily="50" charset="-128"/>
              <a:cs typeface="Meiryo" charset="-128"/>
            </a:endParaRPr>
          </a:p>
        </p:txBody>
      </p:sp>
      <p:grpSp>
        <p:nvGrpSpPr>
          <p:cNvPr id="74" name="Group 73"/>
          <p:cNvGrpSpPr/>
          <p:nvPr/>
        </p:nvGrpSpPr>
        <p:grpSpPr>
          <a:xfrm>
            <a:off x="906788" y="3484520"/>
            <a:ext cx="513957" cy="513957"/>
            <a:chOff x="2869594" y="-1073757"/>
            <a:chExt cx="585412" cy="585412"/>
          </a:xfrm>
        </p:grpSpPr>
        <p:sp>
          <p:nvSpPr>
            <p:cNvPr id="75" name="Oval 74"/>
            <p:cNvSpPr/>
            <p:nvPr/>
          </p:nvSpPr>
          <p:spPr>
            <a:xfrm rot="10800000" flipV="1">
              <a:off x="2934640" y="-1008710"/>
              <a:ext cx="455320" cy="455320"/>
            </a:xfrm>
            <a:prstGeom prst="ellipse">
              <a:avLst/>
            </a:prstGeom>
            <a:solidFill>
              <a:srgbClr val="A6A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900" dirty="0">
                  <a:solidFill>
                    <a:srgbClr val="FFFFFF"/>
                  </a:solidFill>
                  <a:latin typeface="ＭＳ Ｐゴシック" panose="020B0600070205080204" pitchFamily="50" charset="-128"/>
                  <a:ea typeface="ＭＳ Ｐゴシック" panose="020B0600070205080204" pitchFamily="50" charset="-128"/>
                  <a:cs typeface="Meiryo" charset="-128"/>
                </a:rPr>
                <a:t>C</a:t>
              </a:r>
            </a:p>
          </p:txBody>
        </p:sp>
        <p:sp>
          <p:nvSpPr>
            <p:cNvPr id="76" name="Oval 75"/>
            <p:cNvSpPr/>
            <p:nvPr/>
          </p:nvSpPr>
          <p:spPr>
            <a:xfrm>
              <a:off x="2869594" y="-1073757"/>
              <a:ext cx="585412" cy="585412"/>
            </a:xfrm>
            <a:prstGeom prst="ellipse">
              <a:avLst/>
            </a:prstGeom>
            <a:noFill/>
            <a:ln w="38100">
              <a:solidFill>
                <a:srgbClr val="F2F2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900" dirty="0">
                <a:solidFill>
                  <a:srgbClr val="FFFFFF"/>
                </a:solidFill>
                <a:latin typeface="ＭＳ Ｐゴシック" panose="020B0600070205080204" pitchFamily="50" charset="-128"/>
                <a:ea typeface="ＭＳ Ｐゴシック" panose="020B0600070205080204" pitchFamily="50" charset="-128"/>
                <a:cs typeface="Meiryo" charset="-128"/>
              </a:endParaRPr>
            </a:p>
          </p:txBody>
        </p:sp>
      </p:grpSp>
      <p:sp>
        <p:nvSpPr>
          <p:cNvPr id="77" name="TextBox 76"/>
          <p:cNvSpPr txBox="1"/>
          <p:nvPr/>
        </p:nvSpPr>
        <p:spPr>
          <a:xfrm>
            <a:off x="1466703" y="3440136"/>
            <a:ext cx="1375698" cy="286232"/>
          </a:xfrm>
          <a:prstGeom prst="rect">
            <a:avLst/>
          </a:prstGeom>
          <a:noFill/>
        </p:spPr>
        <p:txBody>
          <a:bodyPr wrap="none" rtlCol="0">
            <a:spAutoFit/>
          </a:bodyPr>
          <a:lstStyle/>
          <a:p>
            <a:pPr defTabSz="914378">
              <a:lnSpc>
                <a:spcPct val="90000"/>
              </a:lnSpc>
              <a:spcBef>
                <a:spcPts val="600"/>
              </a:spcBef>
            </a:pPr>
            <a:r>
              <a:rPr lang="en-US" sz="1400" dirty="0">
                <a:solidFill>
                  <a:srgbClr val="58585B"/>
                </a:solidFill>
                <a:latin typeface="ＭＳ Ｐゴシック" panose="020B0600070205080204" pitchFamily="50" charset="-128"/>
                <a:ea typeface="ＭＳ Ｐゴシック" panose="020B0600070205080204" pitchFamily="50" charset="-128"/>
                <a:cs typeface="Meiryo" charset="-128"/>
              </a:rPr>
              <a:t>Cisco Live iTalk</a:t>
            </a:r>
          </a:p>
        </p:txBody>
      </p:sp>
      <p:sp>
        <p:nvSpPr>
          <p:cNvPr id="78" name="TextBox 77"/>
          <p:cNvSpPr txBox="1"/>
          <p:nvPr/>
        </p:nvSpPr>
        <p:spPr>
          <a:xfrm>
            <a:off x="1493471" y="3667490"/>
            <a:ext cx="675185" cy="230832"/>
          </a:xfrm>
          <a:prstGeom prst="rect">
            <a:avLst/>
          </a:prstGeom>
          <a:noFill/>
        </p:spPr>
        <p:txBody>
          <a:bodyPr wrap="none" rtlCol="0">
            <a:spAutoFit/>
          </a:bodyPr>
          <a:lstStyle/>
          <a:p>
            <a:pPr defTabSz="914378">
              <a:lnSpc>
                <a:spcPct val="90000"/>
              </a:lnSpc>
              <a:spcBef>
                <a:spcPts val="600"/>
              </a:spcBef>
            </a:pPr>
            <a:r>
              <a:rPr lang="en-US" sz="1000" dirty="0">
                <a:solidFill>
                  <a:srgbClr val="BFBFBF"/>
                </a:solidFill>
                <a:latin typeface="ＭＳ Ｐゴシック" panose="020B0600070205080204" pitchFamily="50" charset="-128"/>
                <a:ea typeface="ＭＳ Ｐゴシック" panose="020B0600070205080204" pitchFamily="50" charset="-128"/>
                <a:cs typeface="Meiryo" charset="-128"/>
              </a:rPr>
              <a:t>6 USERS</a:t>
            </a:r>
          </a:p>
        </p:txBody>
      </p:sp>
      <p:grpSp>
        <p:nvGrpSpPr>
          <p:cNvPr id="28" name="Group 30"/>
          <p:cNvGrpSpPr/>
          <p:nvPr/>
        </p:nvGrpSpPr>
        <p:grpSpPr>
          <a:xfrm>
            <a:off x="-3716" y="632094"/>
            <a:ext cx="9144000" cy="533400"/>
            <a:chOff x="0" y="1025446"/>
            <a:chExt cx="9144000" cy="533400"/>
          </a:xfrm>
        </p:grpSpPr>
        <p:sp>
          <p:nvSpPr>
            <p:cNvPr id="29" name="Rectangle 31"/>
            <p:cNvSpPr/>
            <p:nvPr/>
          </p:nvSpPr>
          <p:spPr>
            <a:xfrm>
              <a:off x="0" y="1107480"/>
              <a:ext cx="4571998"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ビジネス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30" name="Rectangle 32"/>
            <p:cNvSpPr/>
            <p:nvPr/>
          </p:nvSpPr>
          <p:spPr>
            <a:xfrm>
              <a:off x="4571999" y="1107480"/>
              <a:ext cx="4572001"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インスタント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cxnSp>
          <p:nvCxnSpPr>
            <p:cNvPr id="31" name="Straight Connector 33"/>
            <p:cNvCxnSpPr/>
            <p:nvPr/>
          </p:nvCxnSpPr>
          <p:spPr>
            <a:xfrm>
              <a:off x="3695700" y="1276350"/>
              <a:ext cx="1752600" cy="0"/>
            </a:xfrm>
            <a:prstGeom prst="line">
              <a:avLst/>
            </a:prstGeom>
            <a:ln w="19050">
              <a:solidFill>
                <a:srgbClr val="D9D9D9"/>
              </a:solidFill>
              <a:prstDash val="sysDot"/>
            </a:ln>
          </p:spPr>
          <p:style>
            <a:lnRef idx="1">
              <a:schemeClr val="accent1"/>
            </a:lnRef>
            <a:fillRef idx="0">
              <a:schemeClr val="accent1"/>
            </a:fillRef>
            <a:effectRef idx="0">
              <a:schemeClr val="accent1"/>
            </a:effectRef>
            <a:fontRef idx="minor">
              <a:schemeClr val="tx1"/>
            </a:fontRef>
          </p:style>
        </p:cxnSp>
        <p:sp>
          <p:nvSpPr>
            <p:cNvPr id="32" name="Oval 34"/>
            <p:cNvSpPr/>
            <p:nvPr/>
          </p:nvSpPr>
          <p:spPr>
            <a:xfrm>
              <a:off x="4305300" y="1025446"/>
              <a:ext cx="533400" cy="533400"/>
            </a:xfrm>
            <a:prstGeom prst="ellipse">
              <a:avLst/>
            </a:prstGeom>
            <a:solidFill>
              <a:srgbClr val="5858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78"/>
              <a:r>
                <a:rPr lang="en-US" sz="1400" dirty="0">
                  <a:solidFill>
                    <a:srgbClr val="FFFFFF"/>
                  </a:solidFill>
                  <a:latin typeface="ＭＳ Ｐゴシック" panose="020B0600070205080204" pitchFamily="50" charset="-128"/>
                  <a:ea typeface="ＭＳ Ｐゴシック" panose="020B0600070205080204" pitchFamily="50" charset="-128"/>
                  <a:cs typeface="Meiryo" charset="-128"/>
                </a:rPr>
                <a:t>VS</a:t>
              </a:r>
            </a:p>
          </p:txBody>
        </p:sp>
      </p:grpSp>
      <p:sp>
        <p:nvSpPr>
          <p:cNvPr id="2" name="正方形/長方形 1"/>
          <p:cNvSpPr/>
          <p:nvPr/>
        </p:nvSpPr>
        <p:spPr>
          <a:xfrm>
            <a:off x="640381" y="1613615"/>
            <a:ext cx="3908607" cy="774977"/>
          </a:xfrm>
          <a:prstGeom prst="rect">
            <a:avLst/>
          </a:prstGeom>
          <a:noFill/>
          <a:ln w="31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640381" y="2464655"/>
            <a:ext cx="3908607" cy="774977"/>
          </a:xfrm>
          <a:prstGeom prst="rect">
            <a:avLst/>
          </a:prstGeom>
          <a:noFill/>
          <a:ln w="31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640381" y="3321567"/>
            <a:ext cx="3908607" cy="774977"/>
          </a:xfrm>
          <a:prstGeom prst="rect">
            <a:avLst/>
          </a:prstGeom>
          <a:noFill/>
          <a:ln w="31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ＭＳ Ｐゴシック" panose="020B0600070205080204" pitchFamily="50" charset="-128"/>
              <a:ea typeface="ＭＳ Ｐゴシック" panose="020B0600070205080204" pitchFamily="50" charset="-128"/>
            </a:endParaRPr>
          </a:p>
        </p:txBody>
      </p:sp>
      <p:sp>
        <p:nvSpPr>
          <p:cNvPr id="3" name="円/楕円 2"/>
          <p:cNvSpPr/>
          <p:nvPr/>
        </p:nvSpPr>
        <p:spPr>
          <a:xfrm>
            <a:off x="2385918" y="4236535"/>
            <a:ext cx="107841" cy="107841"/>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ＭＳ Ｐゴシック" panose="020B0600070205080204" pitchFamily="50" charset="-128"/>
              <a:ea typeface="ＭＳ Ｐゴシック" panose="020B0600070205080204" pitchFamily="50" charset="-128"/>
            </a:endParaRPr>
          </a:p>
        </p:txBody>
      </p:sp>
      <p:sp>
        <p:nvSpPr>
          <p:cNvPr id="37" name="円/楕円 36"/>
          <p:cNvSpPr/>
          <p:nvPr/>
        </p:nvSpPr>
        <p:spPr>
          <a:xfrm>
            <a:off x="2385918" y="4430447"/>
            <a:ext cx="107841" cy="107841"/>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ＭＳ Ｐゴシック" panose="020B0600070205080204" pitchFamily="50" charset="-128"/>
              <a:ea typeface="ＭＳ Ｐゴシック" panose="020B0600070205080204" pitchFamily="50" charset="-128"/>
            </a:endParaRPr>
          </a:p>
        </p:txBody>
      </p:sp>
      <p:sp>
        <p:nvSpPr>
          <p:cNvPr id="38" name="円/楕円 37"/>
          <p:cNvSpPr/>
          <p:nvPr/>
        </p:nvSpPr>
        <p:spPr>
          <a:xfrm>
            <a:off x="2385918" y="4636901"/>
            <a:ext cx="107841" cy="107841"/>
          </a:xfrm>
          <a:prstGeom prst="ellipse">
            <a:avLst/>
          </a:prstGeom>
          <a:solidFill>
            <a:schemeClr val="tx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41" name="タイトル 2"/>
          <p:cNvSpPr txBox="1">
            <a:spLocks/>
          </p:cNvSpPr>
          <p:nvPr/>
        </p:nvSpPr>
        <p:spPr>
          <a:xfrm>
            <a:off x="78615" y="34878"/>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Arial" charset="0"/>
                <a:ea typeface="Arial" charset="0"/>
                <a:cs typeface="Arial" charset="0"/>
              </a:rPr>
              <a:t>Cisco Spark</a:t>
            </a:r>
            <a:r>
              <a:rPr kumimoji="1" lang="ja-JP" altLang="en-US" sz="2800" dirty="0" smtClean="0">
                <a:solidFill>
                  <a:schemeClr val="bg1"/>
                </a:solidFill>
                <a:latin typeface="MS PGothic" charset="-128"/>
                <a:ea typeface="MS PGothic" charset="-128"/>
                <a:cs typeface="MS PGothic" charset="-128"/>
              </a:rPr>
              <a:t>とは</a:t>
            </a:r>
            <a:endParaRPr kumimoji="1" lang="en-US" altLang="ja-JP"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253206057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0" y="1117691"/>
            <a:ext cx="4572000" cy="677108"/>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常に端末毎の</a:t>
            </a:r>
            <a: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t/>
            </a:r>
            <a:b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br>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状態からリスタート</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sp>
        <p:nvSpPr>
          <p:cNvPr id="7" name="TextBox 6"/>
          <p:cNvSpPr txBox="1"/>
          <p:nvPr/>
        </p:nvSpPr>
        <p:spPr>
          <a:xfrm>
            <a:off x="0" y="1117691"/>
            <a:ext cx="4572000" cy="677108"/>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会話が終わったところまでを</a:t>
            </a:r>
            <a: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t/>
            </a:r>
            <a:b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br>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どの端末でも同期可能</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grpSp>
        <p:nvGrpSpPr>
          <p:cNvPr id="11" name="Group 10"/>
          <p:cNvGrpSpPr>
            <a:grpSpLocks/>
          </p:cNvGrpSpPr>
          <p:nvPr/>
        </p:nvGrpSpPr>
        <p:grpSpPr>
          <a:xfrm>
            <a:off x="746285" y="2262721"/>
            <a:ext cx="3559017" cy="1483645"/>
            <a:chOff x="532203" y="2353703"/>
            <a:chExt cx="4448771" cy="1854556"/>
          </a:xfrm>
        </p:grpSpPr>
        <p:cxnSp>
          <p:nvCxnSpPr>
            <p:cNvPr id="10" name="Straight Arrow Connector 9"/>
            <p:cNvCxnSpPr/>
            <p:nvPr/>
          </p:nvCxnSpPr>
          <p:spPr bwMode="auto">
            <a:xfrm>
              <a:off x="1554984" y="3254309"/>
              <a:ext cx="528117" cy="0"/>
            </a:xfrm>
            <a:prstGeom prst="straightConnector1">
              <a:avLst/>
            </a:prstGeom>
            <a:solidFill>
              <a:srgbClr val="0183B7"/>
            </a:solidFill>
            <a:ln w="38100" cap="flat" cmpd="sng" algn="ctr">
              <a:solidFill>
                <a:srgbClr val="14A792"/>
              </a:solidFill>
              <a:prstDash val="solid"/>
              <a:round/>
              <a:headEnd type="triangle"/>
              <a:tailEnd type="triangle"/>
            </a:ln>
            <a:effectLst/>
          </p:spPr>
        </p:cxnSp>
        <p:grpSp>
          <p:nvGrpSpPr>
            <p:cNvPr id="5" name="Group 4"/>
            <p:cNvGrpSpPr/>
            <p:nvPr/>
          </p:nvGrpSpPr>
          <p:grpSpPr>
            <a:xfrm>
              <a:off x="532203" y="2353703"/>
              <a:ext cx="930803" cy="1854556"/>
              <a:chOff x="532203" y="2353703"/>
              <a:chExt cx="930803" cy="1854556"/>
            </a:xfrm>
          </p:grpSpPr>
          <p:grpSp>
            <p:nvGrpSpPr>
              <p:cNvPr id="22" name="Group 21"/>
              <p:cNvGrpSpPr/>
              <p:nvPr/>
            </p:nvGrpSpPr>
            <p:grpSpPr>
              <a:xfrm>
                <a:off x="532203" y="2353703"/>
                <a:ext cx="930803" cy="1854556"/>
                <a:chOff x="1524000" y="4038834"/>
                <a:chExt cx="199978" cy="398441"/>
              </a:xfrm>
            </p:grpSpPr>
            <p:sp>
              <p:nvSpPr>
                <p:cNvPr id="28" name="Freeform 27"/>
                <p:cNvSpPr>
                  <a:spLocks noEditPoints="1"/>
                </p:cNvSpPr>
                <p:nvPr/>
              </p:nvSpPr>
              <p:spPr bwMode="auto">
                <a:xfrm>
                  <a:off x="1524000" y="4038834"/>
                  <a:ext cx="199978" cy="398441"/>
                </a:xfrm>
                <a:custGeom>
                  <a:avLst/>
                  <a:gdLst>
                    <a:gd name="T0" fmla="*/ 220 w 228"/>
                    <a:gd name="T1" fmla="*/ 7 h 454"/>
                    <a:gd name="T2" fmla="*/ 202 w 228"/>
                    <a:gd name="T3" fmla="*/ 0 h 454"/>
                    <a:gd name="T4" fmla="*/ 26 w 228"/>
                    <a:gd name="T5" fmla="*/ 0 h 454"/>
                    <a:gd name="T6" fmla="*/ 8 w 228"/>
                    <a:gd name="T7" fmla="*/ 7 h 454"/>
                    <a:gd name="T8" fmla="*/ 0 w 228"/>
                    <a:gd name="T9" fmla="*/ 25 h 454"/>
                    <a:gd name="T10" fmla="*/ 0 w 228"/>
                    <a:gd name="T11" fmla="*/ 428 h 454"/>
                    <a:gd name="T12" fmla="*/ 26 w 228"/>
                    <a:gd name="T13" fmla="*/ 454 h 454"/>
                    <a:gd name="T14" fmla="*/ 202 w 228"/>
                    <a:gd name="T15" fmla="*/ 454 h 454"/>
                    <a:gd name="T16" fmla="*/ 227 w 228"/>
                    <a:gd name="T17" fmla="*/ 428 h 454"/>
                    <a:gd name="T18" fmla="*/ 228 w 228"/>
                    <a:gd name="T19" fmla="*/ 25 h 454"/>
                    <a:gd name="T20" fmla="*/ 220 w 228"/>
                    <a:gd name="T21" fmla="*/ 7 h 454"/>
                    <a:gd name="T22" fmla="*/ 71 w 228"/>
                    <a:gd name="T23" fmla="*/ 16 h 454"/>
                    <a:gd name="T24" fmla="*/ 158 w 228"/>
                    <a:gd name="T25" fmla="*/ 16 h 454"/>
                    <a:gd name="T26" fmla="*/ 162 w 228"/>
                    <a:gd name="T27" fmla="*/ 21 h 454"/>
                    <a:gd name="T28" fmla="*/ 158 w 228"/>
                    <a:gd name="T29" fmla="*/ 25 h 454"/>
                    <a:gd name="T30" fmla="*/ 71 w 228"/>
                    <a:gd name="T31" fmla="*/ 25 h 454"/>
                    <a:gd name="T32" fmla="*/ 66 w 228"/>
                    <a:gd name="T33" fmla="*/ 21 h 454"/>
                    <a:gd name="T34" fmla="*/ 71 w 228"/>
                    <a:gd name="T35" fmla="*/ 16 h 454"/>
                    <a:gd name="T36" fmla="*/ 114 w 228"/>
                    <a:gd name="T37" fmla="*/ 441 h 454"/>
                    <a:gd name="T38" fmla="*/ 96 w 228"/>
                    <a:gd name="T39" fmla="*/ 423 h 454"/>
                    <a:gd name="T40" fmla="*/ 114 w 228"/>
                    <a:gd name="T41" fmla="*/ 404 h 454"/>
                    <a:gd name="T42" fmla="*/ 132 w 228"/>
                    <a:gd name="T43" fmla="*/ 423 h 454"/>
                    <a:gd name="T44" fmla="*/ 114 w 228"/>
                    <a:gd name="T45" fmla="*/ 441 h 454"/>
                    <a:gd name="T46" fmla="*/ 211 w 228"/>
                    <a:gd name="T47" fmla="*/ 391 h 454"/>
                    <a:gd name="T48" fmla="*/ 17 w 228"/>
                    <a:gd name="T49" fmla="*/ 391 h 454"/>
                    <a:gd name="T50" fmla="*/ 17 w 228"/>
                    <a:gd name="T51" fmla="*/ 47 h 454"/>
                    <a:gd name="T52" fmla="*/ 211 w 228"/>
                    <a:gd name="T53" fmla="*/ 47 h 454"/>
                    <a:gd name="T54" fmla="*/ 211 w 228"/>
                    <a:gd name="T55" fmla="*/ 39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 h="454">
                      <a:moveTo>
                        <a:pt x="220" y="7"/>
                      </a:moveTo>
                      <a:cubicBezTo>
                        <a:pt x="215" y="3"/>
                        <a:pt x="209" y="0"/>
                        <a:pt x="202" y="0"/>
                      </a:cubicBezTo>
                      <a:cubicBezTo>
                        <a:pt x="26" y="0"/>
                        <a:pt x="26" y="0"/>
                        <a:pt x="26" y="0"/>
                      </a:cubicBezTo>
                      <a:cubicBezTo>
                        <a:pt x="19" y="0"/>
                        <a:pt x="13" y="2"/>
                        <a:pt x="8" y="7"/>
                      </a:cubicBezTo>
                      <a:cubicBezTo>
                        <a:pt x="3" y="12"/>
                        <a:pt x="0" y="19"/>
                        <a:pt x="0" y="25"/>
                      </a:cubicBezTo>
                      <a:cubicBezTo>
                        <a:pt x="0" y="428"/>
                        <a:pt x="0" y="428"/>
                        <a:pt x="0" y="428"/>
                      </a:cubicBezTo>
                      <a:cubicBezTo>
                        <a:pt x="0" y="442"/>
                        <a:pt x="12" y="454"/>
                        <a:pt x="26" y="454"/>
                      </a:cubicBezTo>
                      <a:cubicBezTo>
                        <a:pt x="202" y="454"/>
                        <a:pt x="202" y="454"/>
                        <a:pt x="202" y="454"/>
                      </a:cubicBezTo>
                      <a:cubicBezTo>
                        <a:pt x="216" y="454"/>
                        <a:pt x="227" y="443"/>
                        <a:pt x="227" y="428"/>
                      </a:cubicBezTo>
                      <a:cubicBezTo>
                        <a:pt x="228" y="25"/>
                        <a:pt x="228" y="25"/>
                        <a:pt x="228" y="25"/>
                      </a:cubicBezTo>
                      <a:cubicBezTo>
                        <a:pt x="228" y="19"/>
                        <a:pt x="225" y="12"/>
                        <a:pt x="220" y="7"/>
                      </a:cubicBezTo>
                      <a:close/>
                      <a:moveTo>
                        <a:pt x="71" y="16"/>
                      </a:moveTo>
                      <a:cubicBezTo>
                        <a:pt x="158" y="16"/>
                        <a:pt x="158" y="16"/>
                        <a:pt x="158" y="16"/>
                      </a:cubicBezTo>
                      <a:cubicBezTo>
                        <a:pt x="160" y="16"/>
                        <a:pt x="162" y="18"/>
                        <a:pt x="162" y="21"/>
                      </a:cubicBezTo>
                      <a:cubicBezTo>
                        <a:pt x="162" y="23"/>
                        <a:pt x="160" y="25"/>
                        <a:pt x="158" y="25"/>
                      </a:cubicBezTo>
                      <a:cubicBezTo>
                        <a:pt x="71" y="25"/>
                        <a:pt x="71" y="25"/>
                        <a:pt x="71" y="25"/>
                      </a:cubicBezTo>
                      <a:cubicBezTo>
                        <a:pt x="68" y="25"/>
                        <a:pt x="66" y="23"/>
                        <a:pt x="66" y="21"/>
                      </a:cubicBezTo>
                      <a:cubicBezTo>
                        <a:pt x="66" y="18"/>
                        <a:pt x="68" y="16"/>
                        <a:pt x="71" y="16"/>
                      </a:cubicBezTo>
                      <a:close/>
                      <a:moveTo>
                        <a:pt x="114" y="441"/>
                      </a:moveTo>
                      <a:cubicBezTo>
                        <a:pt x="104" y="441"/>
                        <a:pt x="96" y="433"/>
                        <a:pt x="96" y="423"/>
                      </a:cubicBezTo>
                      <a:cubicBezTo>
                        <a:pt x="96" y="413"/>
                        <a:pt x="104" y="404"/>
                        <a:pt x="114" y="404"/>
                      </a:cubicBezTo>
                      <a:cubicBezTo>
                        <a:pt x="124" y="404"/>
                        <a:pt x="132" y="413"/>
                        <a:pt x="132" y="423"/>
                      </a:cubicBezTo>
                      <a:cubicBezTo>
                        <a:pt x="132" y="433"/>
                        <a:pt x="124" y="441"/>
                        <a:pt x="114" y="441"/>
                      </a:cubicBezTo>
                      <a:close/>
                      <a:moveTo>
                        <a:pt x="211" y="391"/>
                      </a:moveTo>
                      <a:cubicBezTo>
                        <a:pt x="17" y="391"/>
                        <a:pt x="17" y="391"/>
                        <a:pt x="17" y="391"/>
                      </a:cubicBezTo>
                      <a:cubicBezTo>
                        <a:pt x="17" y="47"/>
                        <a:pt x="17" y="47"/>
                        <a:pt x="17" y="47"/>
                      </a:cubicBezTo>
                      <a:cubicBezTo>
                        <a:pt x="211" y="47"/>
                        <a:pt x="211" y="47"/>
                        <a:pt x="211" y="47"/>
                      </a:cubicBezTo>
                      <a:lnTo>
                        <a:pt x="211" y="391"/>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pPr defTabSz="914378"/>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pic>
              <p:nvPicPr>
                <p:cNvPr id="30" name="Picture 32" descr="https://web.ciscospark.com/images/logo_spark_256p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8699" y="4340682"/>
                  <a:ext cx="33710" cy="337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633677" y="2556675"/>
                <a:ext cx="665703" cy="1166428"/>
                <a:chOff x="1287727" y="2481224"/>
                <a:chExt cx="665703" cy="1166428"/>
              </a:xfrm>
            </p:grpSpPr>
            <p:cxnSp>
              <p:nvCxnSpPr>
                <p:cNvPr id="9" name="Straight Connector 8"/>
                <p:cNvCxnSpPr/>
                <p:nvPr/>
              </p:nvCxnSpPr>
              <p:spPr bwMode="auto">
                <a:xfrm>
                  <a:off x="1485373" y="2642860"/>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31" name="Straight Connector 30"/>
                <p:cNvCxnSpPr/>
                <p:nvPr/>
              </p:nvCxnSpPr>
              <p:spPr bwMode="auto">
                <a:xfrm>
                  <a:off x="1485373" y="2709100"/>
                  <a:ext cx="239711"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34" name="Straight Connector 33"/>
                <p:cNvCxnSpPr/>
                <p:nvPr/>
              </p:nvCxnSpPr>
              <p:spPr bwMode="auto">
                <a:xfrm>
                  <a:off x="1485373" y="2843009"/>
                  <a:ext cx="30294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35" name="Straight Connector 34"/>
                <p:cNvCxnSpPr/>
                <p:nvPr/>
              </p:nvCxnSpPr>
              <p:spPr bwMode="auto">
                <a:xfrm>
                  <a:off x="1485373" y="2909249"/>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38" name="Straight Connector 37"/>
                <p:cNvCxnSpPr/>
                <p:nvPr/>
              </p:nvCxnSpPr>
              <p:spPr bwMode="auto">
                <a:xfrm>
                  <a:off x="1485373" y="3133331"/>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42" name="Straight Connector 41"/>
                <p:cNvCxnSpPr/>
                <p:nvPr/>
              </p:nvCxnSpPr>
              <p:spPr bwMode="auto">
                <a:xfrm>
                  <a:off x="1485373" y="3364602"/>
                  <a:ext cx="359302"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43" name="Straight Connector 42"/>
                <p:cNvCxnSpPr/>
                <p:nvPr/>
              </p:nvCxnSpPr>
              <p:spPr bwMode="auto">
                <a:xfrm>
                  <a:off x="1485373" y="3430842"/>
                  <a:ext cx="270402"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46" name="Straight Connector 45"/>
                <p:cNvCxnSpPr/>
                <p:nvPr/>
              </p:nvCxnSpPr>
              <p:spPr bwMode="auto">
                <a:xfrm>
                  <a:off x="1485373" y="3537107"/>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47" name="Straight Connector 46"/>
                <p:cNvCxnSpPr/>
                <p:nvPr/>
              </p:nvCxnSpPr>
              <p:spPr bwMode="auto">
                <a:xfrm>
                  <a:off x="1485373" y="3603347"/>
                  <a:ext cx="111652" cy="0"/>
                </a:xfrm>
                <a:prstGeom prst="line">
                  <a:avLst/>
                </a:prstGeom>
                <a:solidFill>
                  <a:srgbClr val="0183B7"/>
                </a:solidFill>
                <a:ln w="7620" cap="flat" cmpd="sng" algn="ctr">
                  <a:solidFill>
                    <a:srgbClr val="A6A6A6"/>
                  </a:solidFill>
                  <a:prstDash val="solid"/>
                  <a:round/>
                  <a:headEnd type="none" w="med" len="med"/>
                  <a:tailEnd type="none" w="med" len="med"/>
                </a:ln>
                <a:effectLst/>
              </p:spPr>
            </p:cxnSp>
            <p:sp>
              <p:nvSpPr>
                <p:cNvPr id="14" name="TextBox 13"/>
                <p:cNvSpPr txBox="1"/>
                <p:nvPr/>
              </p:nvSpPr>
              <p:spPr>
                <a:xfrm>
                  <a:off x="1408088" y="2481224"/>
                  <a:ext cx="545342" cy="161582"/>
                </a:xfrm>
                <a:prstGeom prst="rect">
                  <a:avLst/>
                </a:prstGeom>
                <a:noFill/>
              </p:spPr>
              <p:txBody>
                <a:bodyPr wrap="none" lIns="73152" tIns="36576" rIns="73152" bIns="36576" rtlCol="0">
                  <a:spAutoFit/>
                </a:bodyPr>
                <a:lstStyle/>
                <a:p>
                  <a:pPr defTabSz="914378">
                    <a:lnSpc>
                      <a:spcPct val="90000"/>
                    </a:lnSpc>
                    <a:spcBef>
                      <a:spcPts val="600"/>
                    </a:spcBef>
                  </a:pPr>
                  <a:r>
                    <a:rPr lang="en-US" sz="400" dirty="0">
                      <a:solidFill>
                        <a:srgbClr val="58585B"/>
                      </a:solidFill>
                      <a:latin typeface="ＭＳ Ｐゴシック" panose="020B0600070205080204" pitchFamily="50" charset="-128"/>
                      <a:ea typeface="ＭＳ Ｐゴシック" panose="020B0600070205080204" pitchFamily="50" charset="-128"/>
                      <a:cs typeface="Meiryo" charset="-128"/>
                    </a:rPr>
                    <a:t>2 DAYS AGO</a:t>
                  </a:r>
                </a:p>
              </p:txBody>
            </p:sp>
            <p:sp>
              <p:nvSpPr>
                <p:cNvPr id="48" name="TextBox 47"/>
                <p:cNvSpPr txBox="1"/>
                <p:nvPr/>
              </p:nvSpPr>
              <p:spPr>
                <a:xfrm>
                  <a:off x="1408088" y="2965791"/>
                  <a:ext cx="531317" cy="161582"/>
                </a:xfrm>
                <a:prstGeom prst="rect">
                  <a:avLst/>
                </a:prstGeom>
                <a:noFill/>
              </p:spPr>
              <p:txBody>
                <a:bodyPr wrap="none" lIns="73152" tIns="36576" rIns="73152" bIns="36576" rtlCol="0">
                  <a:spAutoFit/>
                </a:bodyPr>
                <a:lstStyle/>
                <a:p>
                  <a:pPr defTabSz="914378">
                    <a:lnSpc>
                      <a:spcPct val="90000"/>
                    </a:lnSpc>
                    <a:spcBef>
                      <a:spcPts val="600"/>
                    </a:spcBef>
                  </a:pPr>
                  <a:r>
                    <a:rPr lang="en-US" sz="400" dirty="0">
                      <a:solidFill>
                        <a:srgbClr val="58585B"/>
                      </a:solidFill>
                      <a:latin typeface="ＭＳ Ｐゴシック" panose="020B0600070205080204" pitchFamily="50" charset="-128"/>
                      <a:ea typeface="ＭＳ Ｐゴシック" panose="020B0600070205080204" pitchFamily="50" charset="-128"/>
                      <a:cs typeface="Meiryo" charset="-128"/>
                    </a:rPr>
                    <a:t>YESTERDAY</a:t>
                  </a:r>
                </a:p>
              </p:txBody>
            </p:sp>
            <p:sp>
              <p:nvSpPr>
                <p:cNvPr id="49" name="TextBox 48"/>
                <p:cNvSpPr txBox="1"/>
                <p:nvPr/>
              </p:nvSpPr>
              <p:spPr>
                <a:xfrm>
                  <a:off x="1408088" y="3205211"/>
                  <a:ext cx="389049" cy="161582"/>
                </a:xfrm>
                <a:prstGeom prst="rect">
                  <a:avLst/>
                </a:prstGeom>
                <a:noFill/>
              </p:spPr>
              <p:txBody>
                <a:bodyPr wrap="none" lIns="73152" tIns="36576" rIns="73152" bIns="36576" rtlCol="0">
                  <a:spAutoFit/>
                </a:bodyPr>
                <a:lstStyle/>
                <a:p>
                  <a:pPr defTabSz="914378">
                    <a:lnSpc>
                      <a:spcPct val="90000"/>
                    </a:lnSpc>
                    <a:spcBef>
                      <a:spcPts val="600"/>
                    </a:spcBef>
                  </a:pPr>
                  <a:r>
                    <a:rPr lang="en-US" sz="400" dirty="0">
                      <a:solidFill>
                        <a:srgbClr val="58585B"/>
                      </a:solidFill>
                      <a:latin typeface="ＭＳ Ｐゴシック" panose="020B0600070205080204" pitchFamily="50" charset="-128"/>
                      <a:ea typeface="ＭＳ Ｐゴシック" panose="020B0600070205080204" pitchFamily="50" charset="-128"/>
                      <a:cs typeface="Meiryo" charset="-128"/>
                    </a:rPr>
                    <a:t>TODAY</a:t>
                  </a:r>
                </a:p>
              </p:txBody>
            </p:sp>
            <p:pic>
              <p:nvPicPr>
                <p:cNvPr id="79" name="Picture 7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8114" y="2811255"/>
                  <a:ext cx="133842" cy="133840"/>
                </a:xfrm>
                <a:prstGeom prst="rect">
                  <a:avLst/>
                </a:prstGeom>
              </p:spPr>
            </p:pic>
            <p:pic>
              <p:nvPicPr>
                <p:cNvPr id="81" name="Picture 8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1214" y="3078038"/>
                  <a:ext cx="133842" cy="133840"/>
                </a:xfrm>
                <a:prstGeom prst="rect">
                  <a:avLst/>
                </a:prstGeom>
              </p:spPr>
            </p:pic>
            <p:pic>
              <p:nvPicPr>
                <p:cNvPr id="82" name="Picture 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7727" y="3513812"/>
                  <a:ext cx="133842" cy="133840"/>
                </a:xfrm>
                <a:prstGeom prst="rect">
                  <a:avLst/>
                </a:prstGeom>
              </p:spPr>
            </p:pic>
            <p:pic>
              <p:nvPicPr>
                <p:cNvPr id="83" name="Picture 8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8479" y="2608700"/>
                  <a:ext cx="133842" cy="133840"/>
                </a:xfrm>
                <a:prstGeom prst="rect">
                  <a:avLst/>
                </a:prstGeom>
              </p:spPr>
            </p:pic>
            <p:pic>
              <p:nvPicPr>
                <p:cNvPr id="84" name="Picture 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8114" y="3325952"/>
                  <a:ext cx="133842" cy="133840"/>
                </a:xfrm>
                <a:prstGeom prst="rect">
                  <a:avLst/>
                </a:prstGeom>
              </p:spPr>
            </p:pic>
          </p:grpSp>
        </p:grpSp>
        <p:grpSp>
          <p:nvGrpSpPr>
            <p:cNvPr id="6" name="Group 5"/>
            <p:cNvGrpSpPr/>
            <p:nvPr/>
          </p:nvGrpSpPr>
          <p:grpSpPr>
            <a:xfrm>
              <a:off x="2000278" y="2353703"/>
              <a:ext cx="2980696" cy="1821536"/>
              <a:chOff x="1719356" y="2353703"/>
              <a:chExt cx="2980696" cy="1821536"/>
            </a:xfrm>
          </p:grpSpPr>
          <p:grpSp>
            <p:nvGrpSpPr>
              <p:cNvPr id="21" name="Group 20"/>
              <p:cNvGrpSpPr/>
              <p:nvPr/>
            </p:nvGrpSpPr>
            <p:grpSpPr>
              <a:xfrm>
                <a:off x="1719356" y="2353703"/>
                <a:ext cx="2980696" cy="1821536"/>
                <a:chOff x="2514600" y="4059024"/>
                <a:chExt cx="618958" cy="378252"/>
              </a:xfrm>
            </p:grpSpPr>
            <p:sp>
              <p:nvSpPr>
                <p:cNvPr id="27" name="Freeform 26"/>
                <p:cNvSpPr>
                  <a:spLocks noEditPoints="1"/>
                </p:cNvSpPr>
                <p:nvPr/>
              </p:nvSpPr>
              <p:spPr bwMode="auto">
                <a:xfrm>
                  <a:off x="2514600" y="4059024"/>
                  <a:ext cx="618958" cy="378252"/>
                </a:xfrm>
                <a:custGeom>
                  <a:avLst/>
                  <a:gdLst>
                    <a:gd name="T0" fmla="*/ 0 w 839"/>
                    <a:gd name="T1" fmla="*/ 476 h 512"/>
                    <a:gd name="T2" fmla="*/ 839 w 839"/>
                    <a:gd name="T3" fmla="*/ 476 h 512"/>
                    <a:gd name="T4" fmla="*/ 839 w 839"/>
                    <a:gd name="T5" fmla="*/ 478 h 512"/>
                    <a:gd name="T6" fmla="*/ 803 w 839"/>
                    <a:gd name="T7" fmla="*/ 512 h 512"/>
                    <a:gd name="T8" fmla="*/ 33 w 839"/>
                    <a:gd name="T9" fmla="*/ 512 h 512"/>
                    <a:gd name="T10" fmla="*/ 0 w 839"/>
                    <a:gd name="T11" fmla="*/ 478 h 512"/>
                    <a:gd name="T12" fmla="*/ 0 w 839"/>
                    <a:gd name="T13" fmla="*/ 476 h 512"/>
                    <a:gd name="T14" fmla="*/ 764 w 839"/>
                    <a:gd name="T15" fmla="*/ 18 h 512"/>
                    <a:gd name="T16" fmla="*/ 764 w 839"/>
                    <a:gd name="T17" fmla="*/ 461 h 512"/>
                    <a:gd name="T18" fmla="*/ 72 w 839"/>
                    <a:gd name="T19" fmla="*/ 461 h 512"/>
                    <a:gd name="T20" fmla="*/ 72 w 839"/>
                    <a:gd name="T21" fmla="*/ 18 h 512"/>
                    <a:gd name="T22" fmla="*/ 90 w 839"/>
                    <a:gd name="T23" fmla="*/ 0 h 512"/>
                    <a:gd name="T24" fmla="*/ 746 w 839"/>
                    <a:gd name="T25" fmla="*/ 0 h 512"/>
                    <a:gd name="T26" fmla="*/ 764 w 839"/>
                    <a:gd name="T27" fmla="*/ 18 h 512"/>
                    <a:gd name="T28" fmla="*/ 408 w 839"/>
                    <a:gd name="T29" fmla="*/ 22 h 512"/>
                    <a:gd name="T30" fmla="*/ 418 w 839"/>
                    <a:gd name="T31" fmla="*/ 32 h 512"/>
                    <a:gd name="T32" fmla="*/ 428 w 839"/>
                    <a:gd name="T33" fmla="*/ 22 h 512"/>
                    <a:gd name="T34" fmla="*/ 418 w 839"/>
                    <a:gd name="T35" fmla="*/ 12 h 512"/>
                    <a:gd name="T36" fmla="*/ 408 w 839"/>
                    <a:gd name="T37" fmla="*/ 22 h 512"/>
                    <a:gd name="T38" fmla="*/ 738 w 839"/>
                    <a:gd name="T39" fmla="*/ 42 h 512"/>
                    <a:gd name="T40" fmla="*/ 101 w 839"/>
                    <a:gd name="T41" fmla="*/ 42 h 512"/>
                    <a:gd name="T42" fmla="*/ 101 w 839"/>
                    <a:gd name="T43" fmla="*/ 420 h 512"/>
                    <a:gd name="T44" fmla="*/ 738 w 839"/>
                    <a:gd name="T45" fmla="*/ 420 h 512"/>
                    <a:gd name="T46" fmla="*/ 738 w 839"/>
                    <a:gd name="T47" fmla="*/ 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9" h="512">
                      <a:moveTo>
                        <a:pt x="0" y="476"/>
                      </a:moveTo>
                      <a:cubicBezTo>
                        <a:pt x="839" y="476"/>
                        <a:pt x="839" y="476"/>
                        <a:pt x="839" y="476"/>
                      </a:cubicBezTo>
                      <a:cubicBezTo>
                        <a:pt x="839" y="478"/>
                        <a:pt x="839" y="478"/>
                        <a:pt x="839" y="478"/>
                      </a:cubicBezTo>
                      <a:cubicBezTo>
                        <a:pt x="839" y="497"/>
                        <a:pt x="822" y="512"/>
                        <a:pt x="803" y="512"/>
                      </a:cubicBezTo>
                      <a:cubicBezTo>
                        <a:pt x="33" y="512"/>
                        <a:pt x="33" y="512"/>
                        <a:pt x="33" y="512"/>
                      </a:cubicBezTo>
                      <a:cubicBezTo>
                        <a:pt x="14" y="512"/>
                        <a:pt x="0" y="497"/>
                        <a:pt x="0" y="478"/>
                      </a:cubicBezTo>
                      <a:cubicBezTo>
                        <a:pt x="0" y="476"/>
                        <a:pt x="0" y="476"/>
                        <a:pt x="0" y="476"/>
                      </a:cubicBezTo>
                      <a:close/>
                      <a:moveTo>
                        <a:pt x="764" y="18"/>
                      </a:moveTo>
                      <a:cubicBezTo>
                        <a:pt x="764" y="461"/>
                        <a:pt x="764" y="461"/>
                        <a:pt x="764" y="461"/>
                      </a:cubicBezTo>
                      <a:cubicBezTo>
                        <a:pt x="72" y="461"/>
                        <a:pt x="72" y="461"/>
                        <a:pt x="72" y="461"/>
                      </a:cubicBezTo>
                      <a:cubicBezTo>
                        <a:pt x="72" y="18"/>
                        <a:pt x="72" y="18"/>
                        <a:pt x="72" y="18"/>
                      </a:cubicBezTo>
                      <a:cubicBezTo>
                        <a:pt x="72" y="8"/>
                        <a:pt x="80" y="0"/>
                        <a:pt x="90" y="0"/>
                      </a:cubicBezTo>
                      <a:cubicBezTo>
                        <a:pt x="746" y="0"/>
                        <a:pt x="746" y="0"/>
                        <a:pt x="746" y="0"/>
                      </a:cubicBezTo>
                      <a:cubicBezTo>
                        <a:pt x="756" y="0"/>
                        <a:pt x="764" y="8"/>
                        <a:pt x="764" y="18"/>
                      </a:cubicBezTo>
                      <a:close/>
                      <a:moveTo>
                        <a:pt x="408" y="22"/>
                      </a:moveTo>
                      <a:cubicBezTo>
                        <a:pt x="408" y="27"/>
                        <a:pt x="413" y="32"/>
                        <a:pt x="418" y="32"/>
                      </a:cubicBezTo>
                      <a:cubicBezTo>
                        <a:pt x="423" y="32"/>
                        <a:pt x="428" y="27"/>
                        <a:pt x="428" y="22"/>
                      </a:cubicBezTo>
                      <a:cubicBezTo>
                        <a:pt x="428" y="17"/>
                        <a:pt x="423" y="12"/>
                        <a:pt x="418" y="12"/>
                      </a:cubicBezTo>
                      <a:cubicBezTo>
                        <a:pt x="413" y="12"/>
                        <a:pt x="408" y="17"/>
                        <a:pt x="408" y="22"/>
                      </a:cubicBezTo>
                      <a:close/>
                      <a:moveTo>
                        <a:pt x="738" y="42"/>
                      </a:moveTo>
                      <a:cubicBezTo>
                        <a:pt x="738" y="42"/>
                        <a:pt x="738" y="42"/>
                        <a:pt x="101" y="42"/>
                      </a:cubicBezTo>
                      <a:cubicBezTo>
                        <a:pt x="101" y="42"/>
                        <a:pt x="101" y="42"/>
                        <a:pt x="101" y="420"/>
                      </a:cubicBezTo>
                      <a:cubicBezTo>
                        <a:pt x="101" y="420"/>
                        <a:pt x="101" y="420"/>
                        <a:pt x="738" y="420"/>
                      </a:cubicBezTo>
                      <a:cubicBezTo>
                        <a:pt x="738" y="420"/>
                        <a:pt x="738" y="420"/>
                        <a:pt x="738" y="42"/>
                      </a:cubicBez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pPr defTabSz="914378"/>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pic>
              <p:nvPicPr>
                <p:cNvPr id="29" name="Picture 32" descr="https://web.ciscospark.com/images/logo_spark_256px.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55689" y="4150754"/>
                  <a:ext cx="152398" cy="1523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305574" y="2499158"/>
                <a:ext cx="665703" cy="1290865"/>
                <a:chOff x="3922398" y="2296437"/>
                <a:chExt cx="665703" cy="1290865"/>
              </a:xfrm>
            </p:grpSpPr>
            <p:cxnSp>
              <p:nvCxnSpPr>
                <p:cNvPr id="85" name="Straight Connector 84"/>
                <p:cNvCxnSpPr/>
                <p:nvPr/>
              </p:nvCxnSpPr>
              <p:spPr bwMode="auto">
                <a:xfrm>
                  <a:off x="4120044" y="2458073"/>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86" name="Straight Connector 85"/>
                <p:cNvCxnSpPr/>
                <p:nvPr/>
              </p:nvCxnSpPr>
              <p:spPr bwMode="auto">
                <a:xfrm>
                  <a:off x="4120044" y="2524313"/>
                  <a:ext cx="239711"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87" name="Straight Connector 86"/>
                <p:cNvCxnSpPr/>
                <p:nvPr/>
              </p:nvCxnSpPr>
              <p:spPr bwMode="auto">
                <a:xfrm>
                  <a:off x="4120044" y="2658222"/>
                  <a:ext cx="30294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88" name="Straight Connector 87"/>
                <p:cNvCxnSpPr/>
                <p:nvPr/>
              </p:nvCxnSpPr>
              <p:spPr bwMode="auto">
                <a:xfrm>
                  <a:off x="4120044" y="2724462"/>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89" name="Straight Connector 88"/>
                <p:cNvCxnSpPr/>
                <p:nvPr/>
              </p:nvCxnSpPr>
              <p:spPr bwMode="auto">
                <a:xfrm>
                  <a:off x="4120044" y="3006620"/>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90" name="Straight Connector 89"/>
                <p:cNvCxnSpPr/>
                <p:nvPr/>
              </p:nvCxnSpPr>
              <p:spPr bwMode="auto">
                <a:xfrm>
                  <a:off x="4120044" y="3304252"/>
                  <a:ext cx="359302"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91" name="Straight Connector 90"/>
                <p:cNvCxnSpPr/>
                <p:nvPr/>
              </p:nvCxnSpPr>
              <p:spPr bwMode="auto">
                <a:xfrm>
                  <a:off x="4120044" y="3370492"/>
                  <a:ext cx="270402"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92" name="Straight Connector 91"/>
                <p:cNvCxnSpPr/>
                <p:nvPr/>
              </p:nvCxnSpPr>
              <p:spPr bwMode="auto">
                <a:xfrm>
                  <a:off x="4120044" y="3476757"/>
                  <a:ext cx="419627" cy="0"/>
                </a:xfrm>
                <a:prstGeom prst="line">
                  <a:avLst/>
                </a:prstGeom>
                <a:solidFill>
                  <a:srgbClr val="0183B7"/>
                </a:solidFill>
                <a:ln w="7620" cap="flat" cmpd="sng" algn="ctr">
                  <a:solidFill>
                    <a:srgbClr val="A6A6A6"/>
                  </a:solidFill>
                  <a:prstDash val="solid"/>
                  <a:round/>
                  <a:headEnd type="none" w="med" len="med"/>
                  <a:tailEnd type="none" w="med" len="med"/>
                </a:ln>
                <a:effectLst/>
              </p:spPr>
            </p:cxnSp>
            <p:cxnSp>
              <p:nvCxnSpPr>
                <p:cNvPr id="93" name="Straight Connector 92"/>
                <p:cNvCxnSpPr/>
                <p:nvPr/>
              </p:nvCxnSpPr>
              <p:spPr bwMode="auto">
                <a:xfrm>
                  <a:off x="4120044" y="3542997"/>
                  <a:ext cx="111652" cy="0"/>
                </a:xfrm>
                <a:prstGeom prst="line">
                  <a:avLst/>
                </a:prstGeom>
                <a:solidFill>
                  <a:srgbClr val="0183B7"/>
                </a:solidFill>
                <a:ln w="7620" cap="flat" cmpd="sng" algn="ctr">
                  <a:solidFill>
                    <a:srgbClr val="A6A6A6"/>
                  </a:solidFill>
                  <a:prstDash val="solid"/>
                  <a:round/>
                  <a:headEnd type="none" w="med" len="med"/>
                  <a:tailEnd type="none" w="med" len="med"/>
                </a:ln>
                <a:effectLst/>
              </p:spPr>
            </p:cxnSp>
            <p:sp>
              <p:nvSpPr>
                <p:cNvPr id="94" name="TextBox 93"/>
                <p:cNvSpPr txBox="1"/>
                <p:nvPr/>
              </p:nvSpPr>
              <p:spPr>
                <a:xfrm>
                  <a:off x="4042759" y="2296437"/>
                  <a:ext cx="545342" cy="161583"/>
                </a:xfrm>
                <a:prstGeom prst="rect">
                  <a:avLst/>
                </a:prstGeom>
                <a:noFill/>
              </p:spPr>
              <p:txBody>
                <a:bodyPr wrap="none" lIns="73152" tIns="36576" rIns="73152" bIns="36576" rtlCol="0">
                  <a:spAutoFit/>
                </a:bodyPr>
                <a:lstStyle/>
                <a:p>
                  <a:pPr defTabSz="914378">
                    <a:lnSpc>
                      <a:spcPct val="90000"/>
                    </a:lnSpc>
                    <a:spcBef>
                      <a:spcPts val="600"/>
                    </a:spcBef>
                  </a:pPr>
                  <a:r>
                    <a:rPr lang="en-US" sz="400" dirty="0">
                      <a:solidFill>
                        <a:srgbClr val="58585B"/>
                      </a:solidFill>
                      <a:latin typeface="ＭＳ Ｐゴシック" panose="020B0600070205080204" pitchFamily="50" charset="-128"/>
                      <a:ea typeface="ＭＳ Ｐゴシック" panose="020B0600070205080204" pitchFamily="50" charset="-128"/>
                      <a:cs typeface="Meiryo" charset="-128"/>
                    </a:rPr>
                    <a:t>2 DAYS AGO</a:t>
                  </a:r>
                </a:p>
              </p:txBody>
            </p:sp>
            <p:sp>
              <p:nvSpPr>
                <p:cNvPr id="95" name="TextBox 94"/>
                <p:cNvSpPr txBox="1"/>
                <p:nvPr/>
              </p:nvSpPr>
              <p:spPr>
                <a:xfrm>
                  <a:off x="4042759" y="2839080"/>
                  <a:ext cx="531317" cy="161583"/>
                </a:xfrm>
                <a:prstGeom prst="rect">
                  <a:avLst/>
                </a:prstGeom>
                <a:noFill/>
              </p:spPr>
              <p:txBody>
                <a:bodyPr wrap="none" lIns="73152" tIns="36576" rIns="73152" bIns="36576" rtlCol="0">
                  <a:spAutoFit/>
                </a:bodyPr>
                <a:lstStyle/>
                <a:p>
                  <a:pPr defTabSz="914378">
                    <a:lnSpc>
                      <a:spcPct val="90000"/>
                    </a:lnSpc>
                    <a:spcBef>
                      <a:spcPts val="600"/>
                    </a:spcBef>
                  </a:pPr>
                  <a:r>
                    <a:rPr lang="en-US" sz="400" dirty="0">
                      <a:solidFill>
                        <a:srgbClr val="58585B"/>
                      </a:solidFill>
                      <a:latin typeface="ＭＳ Ｐゴシック" panose="020B0600070205080204" pitchFamily="50" charset="-128"/>
                      <a:ea typeface="ＭＳ Ｐゴシック" panose="020B0600070205080204" pitchFamily="50" charset="-128"/>
                      <a:cs typeface="Meiryo" charset="-128"/>
                    </a:rPr>
                    <a:t>YESTERDAY</a:t>
                  </a:r>
                </a:p>
              </p:txBody>
            </p:sp>
            <p:sp>
              <p:nvSpPr>
                <p:cNvPr id="96" name="TextBox 95"/>
                <p:cNvSpPr txBox="1"/>
                <p:nvPr/>
              </p:nvSpPr>
              <p:spPr>
                <a:xfrm>
                  <a:off x="4042759" y="3144861"/>
                  <a:ext cx="389049" cy="161583"/>
                </a:xfrm>
                <a:prstGeom prst="rect">
                  <a:avLst/>
                </a:prstGeom>
                <a:noFill/>
              </p:spPr>
              <p:txBody>
                <a:bodyPr wrap="none" lIns="73152" tIns="36576" rIns="73152" bIns="36576" rtlCol="0">
                  <a:spAutoFit/>
                </a:bodyPr>
                <a:lstStyle/>
                <a:p>
                  <a:pPr defTabSz="914378">
                    <a:lnSpc>
                      <a:spcPct val="90000"/>
                    </a:lnSpc>
                    <a:spcBef>
                      <a:spcPts val="600"/>
                    </a:spcBef>
                  </a:pPr>
                  <a:r>
                    <a:rPr lang="en-US" sz="400" dirty="0">
                      <a:solidFill>
                        <a:srgbClr val="58585B"/>
                      </a:solidFill>
                      <a:latin typeface="ＭＳ Ｐゴシック" panose="020B0600070205080204" pitchFamily="50" charset="-128"/>
                      <a:ea typeface="ＭＳ Ｐゴシック" panose="020B0600070205080204" pitchFamily="50" charset="-128"/>
                      <a:cs typeface="Meiryo" charset="-128"/>
                    </a:rPr>
                    <a:t>TODAY</a:t>
                  </a:r>
                </a:p>
              </p:txBody>
            </p:sp>
            <p:pic>
              <p:nvPicPr>
                <p:cNvPr id="97" name="Picture 9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2785" y="2626468"/>
                  <a:ext cx="133842" cy="133840"/>
                </a:xfrm>
                <a:prstGeom prst="rect">
                  <a:avLst/>
                </a:prstGeom>
              </p:spPr>
            </p:pic>
            <p:pic>
              <p:nvPicPr>
                <p:cNvPr id="98" name="Picture 9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25885" y="2951327"/>
                  <a:ext cx="133842" cy="133840"/>
                </a:xfrm>
                <a:prstGeom prst="rect">
                  <a:avLst/>
                </a:prstGeom>
              </p:spPr>
            </p:pic>
            <p:pic>
              <p:nvPicPr>
                <p:cNvPr id="100" name="Picture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2398" y="3453462"/>
                  <a:ext cx="133842" cy="133840"/>
                </a:xfrm>
                <a:prstGeom prst="rect">
                  <a:avLst/>
                </a:prstGeom>
              </p:spPr>
            </p:pic>
            <p:pic>
              <p:nvPicPr>
                <p:cNvPr id="101" name="Picture 10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33150" y="2423913"/>
                  <a:ext cx="133842" cy="133840"/>
                </a:xfrm>
                <a:prstGeom prst="rect">
                  <a:avLst/>
                </a:prstGeom>
              </p:spPr>
            </p:pic>
            <p:pic>
              <p:nvPicPr>
                <p:cNvPr id="102" name="Picture 10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2785" y="3265602"/>
                  <a:ext cx="133842" cy="133840"/>
                </a:xfrm>
                <a:prstGeom prst="rect">
                  <a:avLst/>
                </a:prstGeom>
              </p:spPr>
            </p:pic>
          </p:grpSp>
        </p:grpSp>
      </p:grpSp>
      <p:grpSp>
        <p:nvGrpSpPr>
          <p:cNvPr id="2" name="Group 1"/>
          <p:cNvGrpSpPr>
            <a:grpSpLocks/>
          </p:cNvGrpSpPr>
          <p:nvPr/>
        </p:nvGrpSpPr>
        <p:grpSpPr>
          <a:xfrm>
            <a:off x="6543880" y="2204962"/>
            <a:ext cx="829561" cy="1483645"/>
            <a:chOff x="6478953" y="2284990"/>
            <a:chExt cx="930803" cy="1854556"/>
          </a:xfrm>
        </p:grpSpPr>
        <p:sp>
          <p:nvSpPr>
            <p:cNvPr id="51" name="Freeform 50"/>
            <p:cNvSpPr>
              <a:spLocks noEditPoints="1"/>
            </p:cNvSpPr>
            <p:nvPr/>
          </p:nvSpPr>
          <p:spPr bwMode="auto">
            <a:xfrm>
              <a:off x="6478953" y="2284990"/>
              <a:ext cx="930803" cy="1854556"/>
            </a:xfrm>
            <a:custGeom>
              <a:avLst/>
              <a:gdLst>
                <a:gd name="T0" fmla="*/ 220 w 228"/>
                <a:gd name="T1" fmla="*/ 7 h 454"/>
                <a:gd name="T2" fmla="*/ 202 w 228"/>
                <a:gd name="T3" fmla="*/ 0 h 454"/>
                <a:gd name="T4" fmla="*/ 26 w 228"/>
                <a:gd name="T5" fmla="*/ 0 h 454"/>
                <a:gd name="T6" fmla="*/ 8 w 228"/>
                <a:gd name="T7" fmla="*/ 7 h 454"/>
                <a:gd name="T8" fmla="*/ 0 w 228"/>
                <a:gd name="T9" fmla="*/ 25 h 454"/>
                <a:gd name="T10" fmla="*/ 0 w 228"/>
                <a:gd name="T11" fmla="*/ 428 h 454"/>
                <a:gd name="T12" fmla="*/ 26 w 228"/>
                <a:gd name="T13" fmla="*/ 454 h 454"/>
                <a:gd name="T14" fmla="*/ 202 w 228"/>
                <a:gd name="T15" fmla="*/ 454 h 454"/>
                <a:gd name="T16" fmla="*/ 227 w 228"/>
                <a:gd name="T17" fmla="*/ 428 h 454"/>
                <a:gd name="T18" fmla="*/ 228 w 228"/>
                <a:gd name="T19" fmla="*/ 25 h 454"/>
                <a:gd name="T20" fmla="*/ 220 w 228"/>
                <a:gd name="T21" fmla="*/ 7 h 454"/>
                <a:gd name="T22" fmla="*/ 71 w 228"/>
                <a:gd name="T23" fmla="*/ 16 h 454"/>
                <a:gd name="T24" fmla="*/ 158 w 228"/>
                <a:gd name="T25" fmla="*/ 16 h 454"/>
                <a:gd name="T26" fmla="*/ 162 w 228"/>
                <a:gd name="T27" fmla="*/ 21 h 454"/>
                <a:gd name="T28" fmla="*/ 158 w 228"/>
                <a:gd name="T29" fmla="*/ 25 h 454"/>
                <a:gd name="T30" fmla="*/ 71 w 228"/>
                <a:gd name="T31" fmla="*/ 25 h 454"/>
                <a:gd name="T32" fmla="*/ 66 w 228"/>
                <a:gd name="T33" fmla="*/ 21 h 454"/>
                <a:gd name="T34" fmla="*/ 71 w 228"/>
                <a:gd name="T35" fmla="*/ 16 h 454"/>
                <a:gd name="T36" fmla="*/ 114 w 228"/>
                <a:gd name="T37" fmla="*/ 441 h 454"/>
                <a:gd name="T38" fmla="*/ 96 w 228"/>
                <a:gd name="T39" fmla="*/ 423 h 454"/>
                <a:gd name="T40" fmla="*/ 114 w 228"/>
                <a:gd name="T41" fmla="*/ 404 h 454"/>
                <a:gd name="T42" fmla="*/ 132 w 228"/>
                <a:gd name="T43" fmla="*/ 423 h 454"/>
                <a:gd name="T44" fmla="*/ 114 w 228"/>
                <a:gd name="T45" fmla="*/ 441 h 454"/>
                <a:gd name="T46" fmla="*/ 211 w 228"/>
                <a:gd name="T47" fmla="*/ 391 h 454"/>
                <a:gd name="T48" fmla="*/ 17 w 228"/>
                <a:gd name="T49" fmla="*/ 391 h 454"/>
                <a:gd name="T50" fmla="*/ 17 w 228"/>
                <a:gd name="T51" fmla="*/ 47 h 454"/>
                <a:gd name="T52" fmla="*/ 211 w 228"/>
                <a:gd name="T53" fmla="*/ 47 h 454"/>
                <a:gd name="T54" fmla="*/ 211 w 228"/>
                <a:gd name="T55" fmla="*/ 39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 h="454">
                  <a:moveTo>
                    <a:pt x="220" y="7"/>
                  </a:moveTo>
                  <a:cubicBezTo>
                    <a:pt x="215" y="3"/>
                    <a:pt x="209" y="0"/>
                    <a:pt x="202" y="0"/>
                  </a:cubicBezTo>
                  <a:cubicBezTo>
                    <a:pt x="26" y="0"/>
                    <a:pt x="26" y="0"/>
                    <a:pt x="26" y="0"/>
                  </a:cubicBezTo>
                  <a:cubicBezTo>
                    <a:pt x="19" y="0"/>
                    <a:pt x="13" y="2"/>
                    <a:pt x="8" y="7"/>
                  </a:cubicBezTo>
                  <a:cubicBezTo>
                    <a:pt x="3" y="12"/>
                    <a:pt x="0" y="19"/>
                    <a:pt x="0" y="25"/>
                  </a:cubicBezTo>
                  <a:cubicBezTo>
                    <a:pt x="0" y="428"/>
                    <a:pt x="0" y="428"/>
                    <a:pt x="0" y="428"/>
                  </a:cubicBezTo>
                  <a:cubicBezTo>
                    <a:pt x="0" y="442"/>
                    <a:pt x="12" y="454"/>
                    <a:pt x="26" y="454"/>
                  </a:cubicBezTo>
                  <a:cubicBezTo>
                    <a:pt x="202" y="454"/>
                    <a:pt x="202" y="454"/>
                    <a:pt x="202" y="454"/>
                  </a:cubicBezTo>
                  <a:cubicBezTo>
                    <a:pt x="216" y="454"/>
                    <a:pt x="227" y="443"/>
                    <a:pt x="227" y="428"/>
                  </a:cubicBezTo>
                  <a:cubicBezTo>
                    <a:pt x="228" y="25"/>
                    <a:pt x="228" y="25"/>
                    <a:pt x="228" y="25"/>
                  </a:cubicBezTo>
                  <a:cubicBezTo>
                    <a:pt x="228" y="19"/>
                    <a:pt x="225" y="12"/>
                    <a:pt x="220" y="7"/>
                  </a:cubicBezTo>
                  <a:close/>
                  <a:moveTo>
                    <a:pt x="71" y="16"/>
                  </a:moveTo>
                  <a:cubicBezTo>
                    <a:pt x="158" y="16"/>
                    <a:pt x="158" y="16"/>
                    <a:pt x="158" y="16"/>
                  </a:cubicBezTo>
                  <a:cubicBezTo>
                    <a:pt x="160" y="16"/>
                    <a:pt x="162" y="18"/>
                    <a:pt x="162" y="21"/>
                  </a:cubicBezTo>
                  <a:cubicBezTo>
                    <a:pt x="162" y="23"/>
                    <a:pt x="160" y="25"/>
                    <a:pt x="158" y="25"/>
                  </a:cubicBezTo>
                  <a:cubicBezTo>
                    <a:pt x="71" y="25"/>
                    <a:pt x="71" y="25"/>
                    <a:pt x="71" y="25"/>
                  </a:cubicBezTo>
                  <a:cubicBezTo>
                    <a:pt x="68" y="25"/>
                    <a:pt x="66" y="23"/>
                    <a:pt x="66" y="21"/>
                  </a:cubicBezTo>
                  <a:cubicBezTo>
                    <a:pt x="66" y="18"/>
                    <a:pt x="68" y="16"/>
                    <a:pt x="71" y="16"/>
                  </a:cubicBezTo>
                  <a:close/>
                  <a:moveTo>
                    <a:pt x="114" y="441"/>
                  </a:moveTo>
                  <a:cubicBezTo>
                    <a:pt x="104" y="441"/>
                    <a:pt x="96" y="433"/>
                    <a:pt x="96" y="423"/>
                  </a:cubicBezTo>
                  <a:cubicBezTo>
                    <a:pt x="96" y="413"/>
                    <a:pt x="104" y="404"/>
                    <a:pt x="114" y="404"/>
                  </a:cubicBezTo>
                  <a:cubicBezTo>
                    <a:pt x="124" y="404"/>
                    <a:pt x="132" y="413"/>
                    <a:pt x="132" y="423"/>
                  </a:cubicBezTo>
                  <a:cubicBezTo>
                    <a:pt x="132" y="433"/>
                    <a:pt x="124" y="441"/>
                    <a:pt x="114" y="441"/>
                  </a:cubicBezTo>
                  <a:close/>
                  <a:moveTo>
                    <a:pt x="211" y="391"/>
                  </a:moveTo>
                  <a:cubicBezTo>
                    <a:pt x="17" y="391"/>
                    <a:pt x="17" y="391"/>
                    <a:pt x="17" y="391"/>
                  </a:cubicBezTo>
                  <a:cubicBezTo>
                    <a:pt x="17" y="47"/>
                    <a:pt x="17" y="47"/>
                    <a:pt x="17" y="47"/>
                  </a:cubicBezTo>
                  <a:cubicBezTo>
                    <a:pt x="211" y="47"/>
                    <a:pt x="211" y="47"/>
                    <a:pt x="211" y="47"/>
                  </a:cubicBezTo>
                  <a:lnTo>
                    <a:pt x="211" y="391"/>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3152" tIns="36576" rIns="73152" bIns="36576" numCol="1" anchor="t" anchorCtr="0" compatLnSpc="1">
              <a:prstTxWarp prst="textNoShape">
                <a:avLst/>
              </a:prstTxWarp>
            </a:bodyPr>
            <a:lstStyle/>
            <a:p>
              <a:pPr defTabSz="914378"/>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99" name="TextBox 98"/>
            <p:cNvSpPr txBox="1"/>
            <p:nvPr/>
          </p:nvSpPr>
          <p:spPr>
            <a:xfrm>
              <a:off x="6753021" y="2524162"/>
              <a:ext cx="503264" cy="216967"/>
            </a:xfrm>
            <a:prstGeom prst="rect">
              <a:avLst/>
            </a:prstGeom>
            <a:noFill/>
          </p:spPr>
          <p:txBody>
            <a:bodyPr wrap="none" lIns="73152" tIns="36576" rIns="73152" bIns="36576" rtlCol="0">
              <a:spAutoFit/>
            </a:bodyPr>
            <a:lstStyle/>
            <a:p>
              <a:pPr defTabSz="914378">
                <a:lnSpc>
                  <a:spcPct val="90000"/>
                </a:lnSpc>
                <a:spcBef>
                  <a:spcPts val="600"/>
                </a:spcBef>
              </a:pPr>
              <a:r>
                <a:rPr lang="en-US" sz="720" dirty="0">
                  <a:solidFill>
                    <a:srgbClr val="58585B"/>
                  </a:solidFill>
                  <a:latin typeface="ＭＳ Ｐゴシック" panose="020B0600070205080204" pitchFamily="50" charset="-128"/>
                  <a:ea typeface="ＭＳ Ｐゴシック" panose="020B0600070205080204" pitchFamily="50" charset="-128"/>
                  <a:cs typeface="Meiryo" charset="-128"/>
                </a:rPr>
                <a:t>Offline</a:t>
              </a:r>
            </a:p>
          </p:txBody>
        </p:sp>
        <p:pic>
          <p:nvPicPr>
            <p:cNvPr id="103" name="Picture 10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9179" y="2557590"/>
              <a:ext cx="133842" cy="133840"/>
            </a:xfrm>
            <a:prstGeom prst="rect">
              <a:avLst/>
            </a:prstGeom>
          </p:spPr>
        </p:pic>
        <p:pic>
          <p:nvPicPr>
            <p:cNvPr id="56" name="Picture 5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10336" y="3583088"/>
              <a:ext cx="250563" cy="250563"/>
            </a:xfrm>
            <a:prstGeom prst="rect">
              <a:avLst/>
            </a:prstGeom>
          </p:spPr>
        </p:pic>
      </p:grpSp>
      <p:grpSp>
        <p:nvGrpSpPr>
          <p:cNvPr id="60" name="Group 30"/>
          <p:cNvGrpSpPr/>
          <p:nvPr/>
        </p:nvGrpSpPr>
        <p:grpSpPr>
          <a:xfrm>
            <a:off x="0" y="702719"/>
            <a:ext cx="9144000" cy="533400"/>
            <a:chOff x="0" y="1025446"/>
            <a:chExt cx="9144000" cy="533400"/>
          </a:xfrm>
        </p:grpSpPr>
        <p:sp>
          <p:nvSpPr>
            <p:cNvPr id="61" name="Rectangle 31"/>
            <p:cNvSpPr/>
            <p:nvPr/>
          </p:nvSpPr>
          <p:spPr>
            <a:xfrm>
              <a:off x="0" y="1107480"/>
              <a:ext cx="4571998"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ビジネス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62" name="Rectangle 32"/>
            <p:cNvSpPr/>
            <p:nvPr/>
          </p:nvSpPr>
          <p:spPr>
            <a:xfrm>
              <a:off x="4571999" y="1107480"/>
              <a:ext cx="4572001"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インスタント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cxnSp>
          <p:nvCxnSpPr>
            <p:cNvPr id="63" name="Straight Connector 33"/>
            <p:cNvCxnSpPr/>
            <p:nvPr/>
          </p:nvCxnSpPr>
          <p:spPr>
            <a:xfrm>
              <a:off x="3695700" y="1276350"/>
              <a:ext cx="1752600" cy="0"/>
            </a:xfrm>
            <a:prstGeom prst="line">
              <a:avLst/>
            </a:prstGeom>
            <a:ln w="19050">
              <a:solidFill>
                <a:srgbClr val="D9D9D9"/>
              </a:solidFill>
              <a:prstDash val="sysDot"/>
            </a:ln>
          </p:spPr>
          <p:style>
            <a:lnRef idx="1">
              <a:schemeClr val="accent1"/>
            </a:lnRef>
            <a:fillRef idx="0">
              <a:schemeClr val="accent1"/>
            </a:fillRef>
            <a:effectRef idx="0">
              <a:schemeClr val="accent1"/>
            </a:effectRef>
            <a:fontRef idx="minor">
              <a:schemeClr val="tx1"/>
            </a:fontRef>
          </p:style>
        </p:cxnSp>
        <p:sp>
          <p:nvSpPr>
            <p:cNvPr id="64" name="Oval 34"/>
            <p:cNvSpPr/>
            <p:nvPr/>
          </p:nvSpPr>
          <p:spPr>
            <a:xfrm>
              <a:off x="4305300" y="1025446"/>
              <a:ext cx="533400" cy="533400"/>
            </a:xfrm>
            <a:prstGeom prst="ellipse">
              <a:avLst/>
            </a:prstGeom>
            <a:solidFill>
              <a:srgbClr val="5858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78"/>
              <a:r>
                <a:rPr lang="en-US" sz="1400" dirty="0">
                  <a:solidFill>
                    <a:srgbClr val="FFFFFF"/>
                  </a:solidFill>
                  <a:latin typeface="ＭＳ Ｐゴシック" panose="020B0600070205080204" pitchFamily="50" charset="-128"/>
                  <a:ea typeface="ＭＳ Ｐゴシック" panose="020B0600070205080204" pitchFamily="50" charset="-128"/>
                  <a:cs typeface="Meiryo" charset="-128"/>
                </a:rPr>
                <a:t>VS</a:t>
              </a:r>
            </a:p>
          </p:txBody>
        </p:sp>
      </p:grpSp>
      <p:sp>
        <p:nvSpPr>
          <p:cNvPr id="65" name="正方形/長方形 64"/>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66" name="タイトル 2"/>
          <p:cNvSpPr txBox="1">
            <a:spLocks/>
          </p:cNvSpPr>
          <p:nvPr/>
        </p:nvSpPr>
        <p:spPr>
          <a:xfrm>
            <a:off x="78615" y="34878"/>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Arial" charset="0"/>
                <a:ea typeface="Arial" charset="0"/>
                <a:cs typeface="Arial" charset="0"/>
              </a:rPr>
              <a:t>Cisco Spark</a:t>
            </a:r>
            <a:r>
              <a:rPr kumimoji="1" lang="ja-JP" altLang="en-US" sz="2800" dirty="0" smtClean="0">
                <a:solidFill>
                  <a:schemeClr val="bg1"/>
                </a:solidFill>
                <a:latin typeface="MS PGothic" charset="-128"/>
                <a:ea typeface="MS PGothic" charset="-128"/>
                <a:cs typeface="MS PGothic" charset="-128"/>
              </a:rPr>
              <a:t>とは</a:t>
            </a:r>
            <a:endParaRPr kumimoji="1" lang="en-US" altLang="ja-JP"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147835288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0" y="1117690"/>
            <a:ext cx="4572000" cy="384721"/>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もう一度聞かないとダメ</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sp>
        <p:nvSpPr>
          <p:cNvPr id="7" name="TextBox 6"/>
          <p:cNvSpPr txBox="1"/>
          <p:nvPr/>
        </p:nvSpPr>
        <p:spPr>
          <a:xfrm>
            <a:off x="0" y="1117690"/>
            <a:ext cx="4572000" cy="384721"/>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必要な情報がすぐに探せる（検索）</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5143" y="1633412"/>
            <a:ext cx="1619635" cy="574995"/>
          </a:xfrm>
          <a:prstGeom prst="rect">
            <a:avLst/>
          </a:prstGeom>
          <a:ln>
            <a:solidFill>
              <a:schemeClr val="bg1">
                <a:lumMod val="85000"/>
              </a:schemeClr>
            </a:solid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85666" y="1633411"/>
            <a:ext cx="1619635" cy="998220"/>
          </a:xfrm>
          <a:prstGeom prst="rect">
            <a:avLst/>
          </a:prstGeom>
          <a:ln>
            <a:solidFill>
              <a:schemeClr val="bg1">
                <a:lumMod val="85000"/>
              </a:schemeClr>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0383" y="2608771"/>
            <a:ext cx="1619635" cy="1436369"/>
          </a:xfrm>
          <a:prstGeom prst="rect">
            <a:avLst/>
          </a:prstGeom>
          <a:ln>
            <a:solidFill>
              <a:schemeClr val="bg1">
                <a:lumMod val="85000"/>
              </a:schemeClr>
            </a:solidFill>
          </a:ln>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85666" y="2837371"/>
            <a:ext cx="1619635" cy="1207769"/>
          </a:xfrm>
          <a:prstGeom prst="rect">
            <a:avLst/>
          </a:prstGeom>
          <a:ln>
            <a:solidFill>
              <a:schemeClr val="bg1">
                <a:lumMod val="85000"/>
              </a:schemeClr>
            </a:solidFill>
          </a:ln>
        </p:spPr>
      </p:pic>
      <p:pic>
        <p:nvPicPr>
          <p:cNvPr id="14" name="Picture 1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58529" y="1633412"/>
            <a:ext cx="1798940" cy="883777"/>
          </a:xfrm>
          <a:prstGeom prst="rect">
            <a:avLst/>
          </a:prstGeom>
          <a:noFill/>
          <a:ln w="12700">
            <a:solidFill>
              <a:srgbClr val="F2F2F2"/>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958529" y="2671321"/>
            <a:ext cx="2674130" cy="1015663"/>
          </a:xfrm>
          <a:prstGeom prst="rect">
            <a:avLst/>
          </a:prstGeom>
          <a:noFill/>
          <a:ln w="12700">
            <a:solidFill>
              <a:srgbClr val="F2F2F2"/>
            </a:solidFill>
          </a:ln>
        </p:spPr>
        <p:txBody>
          <a:bodyPr wrap="none" rtlCol="0">
            <a:spAutoFit/>
          </a:bodyPr>
          <a:lstStyle/>
          <a:p>
            <a:r>
              <a:rPr lang="ja-JP" altLang="en-US" sz="1200" dirty="0">
                <a:solidFill>
                  <a:srgbClr val="7F7F7F"/>
                </a:solidFill>
                <a:latin typeface="ＭＳ Ｐゴシック" panose="020B0600070205080204" pitchFamily="50" charset="-128"/>
                <a:ea typeface="ＭＳ Ｐゴシック" panose="020B0600070205080204" pitchFamily="50" charset="-128"/>
                <a:cs typeface="Meiryo" charset="-128"/>
              </a:rPr>
              <a:t>以前に資料送ってもらったと</a:t>
            </a:r>
            <a:r>
              <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rPr>
              <a:t/>
            </a:r>
            <a:br>
              <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rPr>
            </a:br>
            <a:r>
              <a:rPr lang="ja-JP" altLang="en-US" sz="1200" dirty="0">
                <a:solidFill>
                  <a:srgbClr val="7F7F7F"/>
                </a:solidFill>
                <a:latin typeface="ＭＳ Ｐゴシック" panose="020B0600070205080204" pitchFamily="50" charset="-128"/>
                <a:ea typeface="ＭＳ Ｐゴシック" panose="020B0600070205080204" pitchFamily="50" charset="-128"/>
                <a:cs typeface="Meiryo" charset="-128"/>
              </a:rPr>
              <a:t>思うんだけど</a:t>
            </a:r>
            <a:r>
              <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rPr>
              <a:t/>
            </a:r>
            <a:br>
              <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rPr>
            </a:br>
            <a:r>
              <a:rPr lang="ja-JP" altLang="en-US" sz="1200" dirty="0">
                <a:solidFill>
                  <a:srgbClr val="7F7F7F"/>
                </a:solidFill>
                <a:latin typeface="ＭＳ Ｐゴシック" panose="020B0600070205080204" pitchFamily="50" charset="-128"/>
                <a:ea typeface="ＭＳ Ｐゴシック" panose="020B0600070205080204" pitchFamily="50" charset="-128"/>
                <a:cs typeface="Meiryo" charset="-128"/>
              </a:rPr>
              <a:t>どこにいったのか忘れてしまったので、</a:t>
            </a:r>
            <a:r>
              <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rPr>
              <a:t/>
            </a:r>
            <a:br>
              <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rPr>
            </a:br>
            <a:r>
              <a:rPr lang="ja-JP" altLang="en-US" sz="1200" dirty="0">
                <a:solidFill>
                  <a:srgbClr val="7F7F7F"/>
                </a:solidFill>
                <a:latin typeface="ＭＳ Ｐゴシック" panose="020B0600070205080204" pitchFamily="50" charset="-128"/>
                <a:ea typeface="ＭＳ Ｐゴシック" panose="020B0600070205080204" pitchFamily="50" charset="-128"/>
                <a:cs typeface="Meiryo" charset="-128"/>
              </a:rPr>
              <a:t>悪いんだけどもう一度</a:t>
            </a:r>
            <a:endPar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endParaRPr>
          </a:p>
          <a:p>
            <a:r>
              <a:rPr lang="ja-JP" altLang="en-US" sz="1200" dirty="0">
                <a:solidFill>
                  <a:srgbClr val="7F7F7F"/>
                </a:solidFill>
                <a:latin typeface="ＭＳ Ｐゴシック" panose="020B0600070205080204" pitchFamily="50" charset="-128"/>
                <a:ea typeface="ＭＳ Ｐゴシック" panose="020B0600070205080204" pitchFamily="50" charset="-128"/>
                <a:cs typeface="Meiryo" charset="-128"/>
              </a:rPr>
              <a:t>送って持っていいかな？？・・・</a:t>
            </a:r>
            <a:endParaRPr lang="en-US" altLang="ja-JP" sz="1200" dirty="0">
              <a:solidFill>
                <a:srgbClr val="7F7F7F"/>
              </a:solidFill>
              <a:latin typeface="ＭＳ Ｐゴシック" panose="020B0600070205080204" pitchFamily="50" charset="-128"/>
              <a:ea typeface="ＭＳ Ｐゴシック" panose="020B0600070205080204" pitchFamily="50" charset="-128"/>
              <a:cs typeface="Meiryo" charset="-128"/>
            </a:endParaRPr>
          </a:p>
        </p:txBody>
      </p:sp>
      <p:grpSp>
        <p:nvGrpSpPr>
          <p:cNvPr id="15" name="Group 30"/>
          <p:cNvGrpSpPr/>
          <p:nvPr/>
        </p:nvGrpSpPr>
        <p:grpSpPr>
          <a:xfrm>
            <a:off x="0" y="702719"/>
            <a:ext cx="9144000" cy="533400"/>
            <a:chOff x="0" y="1025446"/>
            <a:chExt cx="9144000" cy="533400"/>
          </a:xfrm>
        </p:grpSpPr>
        <p:sp>
          <p:nvSpPr>
            <p:cNvPr id="18" name="Rectangle 31"/>
            <p:cNvSpPr/>
            <p:nvPr/>
          </p:nvSpPr>
          <p:spPr>
            <a:xfrm>
              <a:off x="0" y="1107480"/>
              <a:ext cx="4571998"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ビジネス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20" name="Rectangle 32"/>
            <p:cNvSpPr/>
            <p:nvPr/>
          </p:nvSpPr>
          <p:spPr>
            <a:xfrm>
              <a:off x="4571999" y="1107480"/>
              <a:ext cx="4572001"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インスタント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cxnSp>
          <p:nvCxnSpPr>
            <p:cNvPr id="21" name="Straight Connector 33"/>
            <p:cNvCxnSpPr/>
            <p:nvPr/>
          </p:nvCxnSpPr>
          <p:spPr>
            <a:xfrm>
              <a:off x="3695700" y="1276350"/>
              <a:ext cx="1752600" cy="0"/>
            </a:xfrm>
            <a:prstGeom prst="line">
              <a:avLst/>
            </a:prstGeom>
            <a:ln w="19050">
              <a:solidFill>
                <a:srgbClr val="D9D9D9"/>
              </a:solidFill>
              <a:prstDash val="sysDot"/>
            </a:ln>
          </p:spPr>
          <p:style>
            <a:lnRef idx="1">
              <a:schemeClr val="accent1"/>
            </a:lnRef>
            <a:fillRef idx="0">
              <a:schemeClr val="accent1"/>
            </a:fillRef>
            <a:effectRef idx="0">
              <a:schemeClr val="accent1"/>
            </a:effectRef>
            <a:fontRef idx="minor">
              <a:schemeClr val="tx1"/>
            </a:fontRef>
          </p:style>
        </p:cxnSp>
        <p:sp>
          <p:nvSpPr>
            <p:cNvPr id="22" name="Oval 34"/>
            <p:cNvSpPr/>
            <p:nvPr/>
          </p:nvSpPr>
          <p:spPr>
            <a:xfrm>
              <a:off x="4305300" y="1025446"/>
              <a:ext cx="533400" cy="533400"/>
            </a:xfrm>
            <a:prstGeom prst="ellipse">
              <a:avLst/>
            </a:prstGeom>
            <a:solidFill>
              <a:srgbClr val="5858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78"/>
              <a:r>
                <a:rPr lang="en-US" sz="1400" dirty="0">
                  <a:solidFill>
                    <a:srgbClr val="FFFFFF"/>
                  </a:solidFill>
                  <a:latin typeface="ＭＳ Ｐゴシック" panose="020B0600070205080204" pitchFamily="50" charset="-128"/>
                  <a:ea typeface="ＭＳ Ｐゴシック" panose="020B0600070205080204" pitchFamily="50" charset="-128"/>
                  <a:cs typeface="Meiryo" charset="-128"/>
                </a:rPr>
                <a:t>VS</a:t>
              </a:r>
            </a:p>
          </p:txBody>
        </p:sp>
      </p:grpSp>
      <p:sp>
        <p:nvSpPr>
          <p:cNvPr id="16" name="正方形/長方形 15"/>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7" name="タイトル 2"/>
          <p:cNvSpPr txBox="1">
            <a:spLocks/>
          </p:cNvSpPr>
          <p:nvPr/>
        </p:nvSpPr>
        <p:spPr>
          <a:xfrm>
            <a:off x="78615" y="34878"/>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Arial" charset="0"/>
                <a:ea typeface="Arial" charset="0"/>
                <a:cs typeface="Arial" charset="0"/>
              </a:rPr>
              <a:t>Cisco Spark</a:t>
            </a:r>
            <a:r>
              <a:rPr kumimoji="1" lang="ja-JP" altLang="en-US" sz="2800" dirty="0" smtClean="0">
                <a:solidFill>
                  <a:schemeClr val="bg1"/>
                </a:solidFill>
                <a:latin typeface="MS PGothic" charset="-128"/>
                <a:ea typeface="MS PGothic" charset="-128"/>
                <a:cs typeface="MS PGothic" charset="-128"/>
              </a:rPr>
              <a:t>とは</a:t>
            </a:r>
            <a:endParaRPr kumimoji="1" lang="en-US" altLang="ja-JP"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14114555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185010" y="2036806"/>
            <a:ext cx="1616154" cy="2322015"/>
            <a:chOff x="5562600" y="1014009"/>
            <a:chExt cx="1798940" cy="2423966"/>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62600" y="1014009"/>
              <a:ext cx="1798940" cy="231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62600" y="3328034"/>
              <a:ext cx="1798940" cy="10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TextBox 13"/>
          <p:cNvSpPr txBox="1"/>
          <p:nvPr/>
        </p:nvSpPr>
        <p:spPr>
          <a:xfrm>
            <a:off x="4572000" y="1196069"/>
            <a:ext cx="4572000" cy="677108"/>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アドホック メッセージ</a:t>
            </a:r>
            <a: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t/>
            </a:r>
            <a:b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br>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ファイルの交換のみ</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sp>
        <p:nvSpPr>
          <p:cNvPr id="15" name="TextBox 14"/>
          <p:cNvSpPr txBox="1"/>
          <p:nvPr/>
        </p:nvSpPr>
        <p:spPr>
          <a:xfrm>
            <a:off x="0" y="1196069"/>
            <a:ext cx="4924697" cy="677108"/>
          </a:xfrm>
          <a:prstGeom prst="rect">
            <a:avLst/>
          </a:prstGeom>
          <a:solidFill>
            <a:srgbClr val="FFFFFF"/>
          </a:solidFill>
        </p:spPr>
        <p:txBody>
          <a:bodyPr wrap="square" rtlCol="0">
            <a:spAutoFit/>
          </a:bodyPr>
          <a:lstStyle/>
          <a:p>
            <a:pPr algn="ctr" defTabSz="914378"/>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多様なコンテンツやコミュニケーションで</a:t>
            </a:r>
            <a: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t/>
            </a:r>
            <a:br>
              <a:rPr lang="en-US" altLang="ja-JP" sz="1900" dirty="0">
                <a:solidFill>
                  <a:srgbClr val="049FD9"/>
                </a:solidFill>
                <a:latin typeface="ＭＳ Ｐゴシック" panose="020B0600070205080204" pitchFamily="50" charset="-128"/>
                <a:ea typeface="ＭＳ Ｐゴシック" panose="020B0600070205080204" pitchFamily="50" charset="-128"/>
                <a:cs typeface="Meiryo" charset="-128"/>
              </a:rPr>
            </a:br>
            <a:r>
              <a:rPr lang="ja-JP" altLang="en-US" sz="1900" dirty="0">
                <a:solidFill>
                  <a:srgbClr val="049FD9"/>
                </a:solidFill>
                <a:latin typeface="ＭＳ Ｐゴシック" panose="020B0600070205080204" pitchFamily="50" charset="-128"/>
                <a:ea typeface="ＭＳ Ｐゴシック" panose="020B0600070205080204" pitchFamily="50" charset="-128"/>
                <a:cs typeface="Meiryo" charset="-128"/>
              </a:rPr>
              <a:t>自分好みにアプローチ</a:t>
            </a:r>
            <a:endParaRPr lang="en-US" sz="1900" dirty="0">
              <a:solidFill>
                <a:srgbClr val="049FD9"/>
              </a:solidFill>
              <a:latin typeface="ＭＳ Ｐゴシック" panose="020B0600070205080204" pitchFamily="50" charset="-128"/>
              <a:ea typeface="ＭＳ Ｐゴシック" panose="020B0600070205080204" pitchFamily="50" charset="-128"/>
              <a:cs typeface="Meiryo" charset="-128"/>
            </a:endParaRPr>
          </a:p>
        </p:txBody>
      </p:sp>
      <p:grpSp>
        <p:nvGrpSpPr>
          <p:cNvPr id="3" name="図形グループ 2"/>
          <p:cNvGrpSpPr/>
          <p:nvPr/>
        </p:nvGrpSpPr>
        <p:grpSpPr>
          <a:xfrm>
            <a:off x="379441" y="1910073"/>
            <a:ext cx="4192557" cy="2459680"/>
            <a:chOff x="732140" y="2070725"/>
            <a:chExt cx="3139633" cy="1620128"/>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2140" y="2072423"/>
              <a:ext cx="1600014" cy="532147"/>
            </a:xfrm>
            <a:prstGeom prst="rect">
              <a:avLst/>
            </a:prstGeom>
          </p:spPr>
        </p:pic>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2141" y="2634258"/>
              <a:ext cx="1574770" cy="1056594"/>
            </a:xfrm>
            <a:prstGeom prst="rect">
              <a:avLst/>
            </a:prstGeom>
            <a:ln>
              <a:solidFill>
                <a:srgbClr val="F2F2F2"/>
              </a:solidFill>
            </a:ln>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60253" y="2971767"/>
              <a:ext cx="1494202" cy="719086"/>
            </a:xfrm>
            <a:prstGeom prst="rect">
              <a:avLst/>
            </a:prstGeom>
            <a:ln>
              <a:solidFill>
                <a:srgbClr val="F2F2F2"/>
              </a:solidFill>
            </a:ln>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5441" y="2070725"/>
              <a:ext cx="1506332" cy="848202"/>
            </a:xfrm>
            <a:prstGeom prst="rect">
              <a:avLst/>
            </a:prstGeom>
          </p:spPr>
        </p:pic>
        <p:grpSp>
          <p:nvGrpSpPr>
            <p:cNvPr id="65" name="Group 64"/>
            <p:cNvGrpSpPr/>
            <p:nvPr/>
          </p:nvGrpSpPr>
          <p:grpSpPr>
            <a:xfrm>
              <a:off x="2208057" y="2780122"/>
              <a:ext cx="277613" cy="277613"/>
              <a:chOff x="3911612" y="1713027"/>
              <a:chExt cx="469046" cy="469046"/>
            </a:xfrm>
            <a:solidFill>
              <a:schemeClr val="accent5"/>
            </a:solidFill>
          </p:grpSpPr>
          <p:sp>
            <p:nvSpPr>
              <p:cNvPr id="59" name="Oval 58"/>
              <p:cNvSpPr/>
              <p:nvPr/>
            </p:nvSpPr>
            <p:spPr bwMode="auto">
              <a:xfrm>
                <a:off x="3911614" y="1713027"/>
                <a:ext cx="469046" cy="469046"/>
              </a:xfrm>
              <a:prstGeom prst="ellipse">
                <a:avLst/>
              </a:prstGeom>
              <a:grpFill/>
              <a:ln w="38100" cap="flat">
                <a:solidFill>
                  <a:srgbClr val="FFFFFF"/>
                </a:solidFill>
                <a:miter lim="800000"/>
                <a:headEnd type="none" w="med" len="med"/>
                <a:tailEnd type="none" w="med" len="med"/>
              </a:ln>
            </p:spPr>
            <p:txBody>
              <a:bodyPr lIns="91440" tIns="45720" rIns="91440" bIns="45720" rtlCol="0" anchor="ctr"/>
              <a:lstStyle/>
              <a:p>
                <a:pPr algn="ctr" defTabSz="514325"/>
                <a:endParaRPr lang="en-US" sz="1400" dirty="0">
                  <a:solidFill>
                    <a:srgbClr val="FFFFFF"/>
                  </a:solidFill>
                  <a:latin typeface="ＭＳ Ｐゴシック" panose="020B0600070205080204" pitchFamily="50" charset="-128"/>
                  <a:ea typeface="ＭＳ Ｐゴシック" panose="020B0600070205080204" pitchFamily="50" charset="-128"/>
                  <a:cs typeface="Meiryo" charset="-128"/>
                  <a:sym typeface="Arial" pitchFamily="-107" charset="0"/>
                </a:endParaRPr>
              </a:p>
            </p:txBody>
          </p:sp>
          <p:pic>
            <p:nvPicPr>
              <p:cNvPr id="63" name="Picture 6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44003" y="1845917"/>
                <a:ext cx="199666" cy="199666"/>
              </a:xfrm>
              <a:prstGeom prst="rect">
                <a:avLst/>
              </a:prstGeom>
              <a:grpFill/>
            </p:spPr>
          </p:pic>
        </p:grpSp>
      </p:grpSp>
      <p:grpSp>
        <p:nvGrpSpPr>
          <p:cNvPr id="19" name="Group 30"/>
          <p:cNvGrpSpPr/>
          <p:nvPr/>
        </p:nvGrpSpPr>
        <p:grpSpPr>
          <a:xfrm>
            <a:off x="0" y="702719"/>
            <a:ext cx="9144000" cy="533400"/>
            <a:chOff x="0" y="1025446"/>
            <a:chExt cx="9144000" cy="533400"/>
          </a:xfrm>
        </p:grpSpPr>
        <p:sp>
          <p:nvSpPr>
            <p:cNvPr id="20" name="Rectangle 31"/>
            <p:cNvSpPr/>
            <p:nvPr/>
          </p:nvSpPr>
          <p:spPr>
            <a:xfrm>
              <a:off x="0" y="1107480"/>
              <a:ext cx="4571998"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ビジネス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sp>
          <p:nvSpPr>
            <p:cNvPr id="26" name="Rectangle 32"/>
            <p:cNvSpPr/>
            <p:nvPr/>
          </p:nvSpPr>
          <p:spPr>
            <a:xfrm>
              <a:off x="4571999" y="1107480"/>
              <a:ext cx="4572001" cy="384721"/>
            </a:xfrm>
            <a:prstGeom prst="rect">
              <a:avLst/>
            </a:prstGeom>
          </p:spPr>
          <p:txBody>
            <a:bodyPr wrap="square">
              <a:spAutoFit/>
            </a:bodyPr>
            <a:lstStyle/>
            <a:p>
              <a:pPr algn="ctr" defTabSz="914378"/>
              <a:r>
                <a:rPr lang="ja-JP" altLang="en-US" sz="1900" dirty="0">
                  <a:solidFill>
                    <a:srgbClr val="676767"/>
                  </a:solidFill>
                  <a:latin typeface="ＭＳ Ｐゴシック" panose="020B0600070205080204" pitchFamily="50" charset="-128"/>
                  <a:ea typeface="ＭＳ Ｐゴシック" panose="020B0600070205080204" pitchFamily="50" charset="-128"/>
                  <a:cs typeface="Meiryo" charset="-128"/>
                </a:rPr>
                <a:t>インスタント メッセージング</a:t>
              </a:r>
              <a:endParaRPr lang="en-US" sz="1900" dirty="0">
                <a:solidFill>
                  <a:srgbClr val="676767"/>
                </a:solidFill>
                <a:latin typeface="ＭＳ Ｐゴシック" panose="020B0600070205080204" pitchFamily="50" charset="-128"/>
                <a:ea typeface="ＭＳ Ｐゴシック" panose="020B0600070205080204" pitchFamily="50" charset="-128"/>
                <a:cs typeface="Meiryo" charset="-128"/>
              </a:endParaRPr>
            </a:p>
          </p:txBody>
        </p:sp>
        <p:cxnSp>
          <p:nvCxnSpPr>
            <p:cNvPr id="27" name="Straight Connector 33"/>
            <p:cNvCxnSpPr/>
            <p:nvPr/>
          </p:nvCxnSpPr>
          <p:spPr>
            <a:xfrm>
              <a:off x="3695700" y="1276350"/>
              <a:ext cx="1752600" cy="0"/>
            </a:xfrm>
            <a:prstGeom prst="line">
              <a:avLst/>
            </a:prstGeom>
            <a:ln w="19050">
              <a:solidFill>
                <a:srgbClr val="D9D9D9"/>
              </a:solidFill>
              <a:prstDash val="sysDot"/>
            </a:ln>
          </p:spPr>
          <p:style>
            <a:lnRef idx="1">
              <a:schemeClr val="accent1"/>
            </a:lnRef>
            <a:fillRef idx="0">
              <a:schemeClr val="accent1"/>
            </a:fillRef>
            <a:effectRef idx="0">
              <a:schemeClr val="accent1"/>
            </a:effectRef>
            <a:fontRef idx="minor">
              <a:schemeClr val="tx1"/>
            </a:fontRef>
          </p:style>
        </p:cxnSp>
        <p:sp>
          <p:nvSpPr>
            <p:cNvPr id="28" name="Oval 34"/>
            <p:cNvSpPr/>
            <p:nvPr/>
          </p:nvSpPr>
          <p:spPr>
            <a:xfrm>
              <a:off x="4305300" y="1025446"/>
              <a:ext cx="533400" cy="533400"/>
            </a:xfrm>
            <a:prstGeom prst="ellipse">
              <a:avLst/>
            </a:prstGeom>
            <a:solidFill>
              <a:srgbClr val="5858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78"/>
              <a:r>
                <a:rPr lang="en-US" sz="1400" dirty="0">
                  <a:solidFill>
                    <a:srgbClr val="FFFFFF"/>
                  </a:solidFill>
                  <a:latin typeface="ＭＳ Ｐゴシック" panose="020B0600070205080204" pitchFamily="50" charset="-128"/>
                  <a:ea typeface="ＭＳ Ｐゴシック" panose="020B0600070205080204" pitchFamily="50" charset="-128"/>
                  <a:cs typeface="Meiryo" charset="-128"/>
                </a:rPr>
                <a:t>VS</a:t>
              </a:r>
            </a:p>
          </p:txBody>
        </p:sp>
      </p:grpSp>
      <p:sp>
        <p:nvSpPr>
          <p:cNvPr id="21" name="正方形/長方形 20"/>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22" name="タイトル 2"/>
          <p:cNvSpPr txBox="1">
            <a:spLocks/>
          </p:cNvSpPr>
          <p:nvPr/>
        </p:nvSpPr>
        <p:spPr>
          <a:xfrm>
            <a:off x="78615" y="34878"/>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Arial" charset="0"/>
                <a:ea typeface="Arial" charset="0"/>
                <a:cs typeface="Arial" charset="0"/>
              </a:rPr>
              <a:t>Cisco Spark</a:t>
            </a:r>
            <a:r>
              <a:rPr kumimoji="1" lang="ja-JP" altLang="en-US" sz="2800" dirty="0" smtClean="0">
                <a:solidFill>
                  <a:schemeClr val="bg1"/>
                </a:solidFill>
                <a:latin typeface="MS PGothic" charset="-128"/>
                <a:ea typeface="MS PGothic" charset="-128"/>
                <a:cs typeface="MS PGothic" charset="-128"/>
              </a:rPr>
              <a:t>とは</a:t>
            </a:r>
            <a:endParaRPr kumimoji="1" lang="en-US" altLang="ja-JP"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41434082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193" y="1005"/>
            <a:ext cx="9142809" cy="514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7" y="1065"/>
            <a:ext cx="9142601" cy="514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386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p:cNvPicPr>
            <a:picLocks noChangeAspect="1"/>
          </p:cNvPicPr>
          <p:nvPr/>
        </p:nvPicPr>
        <p:blipFill rotWithShape="1">
          <a:blip r:embed="rId3" cstate="screen">
            <a:extLst>
              <a:ext uri="{28A0092B-C50C-407E-A947-70E740481C1C}">
                <a14:useLocalDpi xmlns:a14="http://schemas.microsoft.com/office/drawing/2010/main"/>
              </a:ext>
            </a:extLst>
          </a:blip>
          <a:srcRect b="-529"/>
          <a:stretch/>
        </p:blipFill>
        <p:spPr>
          <a:xfrm>
            <a:off x="6994736" y="536285"/>
            <a:ext cx="1726788" cy="3672611"/>
          </a:xfrm>
          <a:prstGeom prst="rect">
            <a:avLst/>
          </a:prstGeom>
        </p:spPr>
      </p:pic>
      <p:sp>
        <p:nvSpPr>
          <p:cNvPr id="6" name="Rounded Rectangle 1"/>
          <p:cNvSpPr/>
          <p:nvPr/>
        </p:nvSpPr>
        <p:spPr>
          <a:xfrm>
            <a:off x="7106730" y="1063724"/>
            <a:ext cx="1536200" cy="2649945"/>
          </a:xfrm>
          <a:prstGeom prst="roundRect">
            <a:avLst>
              <a:gd name="adj" fmla="val 1145"/>
            </a:avLst>
          </a:prstGeom>
          <a:solidFill>
            <a:srgbClr val="2968AF"/>
          </a:solidFill>
          <a:ln>
            <a:solidFill>
              <a:schemeClr val="accent6">
                <a:lumMod val="60000"/>
                <a:lumOff val="40000"/>
              </a:schemeClr>
            </a:solidFill>
          </a:ln>
        </p:spPr>
        <p:txBody>
          <a:bodyPr wrap="square" lIns="91438" tIns="45719" rIns="91438" bIns="45719" rtlCol="0" anchor="ctr">
            <a:noAutofit/>
          </a:bodyPr>
          <a:lstStyle/>
          <a:p>
            <a:pPr algn="ctr"/>
            <a:endParaRPr lang="en-US" dirty="0">
              <a:solidFill>
                <a:schemeClr val="bg1"/>
              </a:solidFill>
              <a:latin typeface="+mj-lt"/>
            </a:endParaRPr>
          </a:p>
        </p:txBody>
      </p:sp>
      <p:grpSp>
        <p:nvGrpSpPr>
          <p:cNvPr id="7" name="Depress"/>
          <p:cNvGrpSpPr/>
          <p:nvPr/>
        </p:nvGrpSpPr>
        <p:grpSpPr>
          <a:xfrm>
            <a:off x="6639689" y="1063724"/>
            <a:ext cx="2387291" cy="2399585"/>
            <a:chOff x="289201" y="842387"/>
            <a:chExt cx="538680" cy="538677"/>
          </a:xfrm>
          <a:noFill/>
        </p:grpSpPr>
        <p:sp>
          <p:nvSpPr>
            <p:cNvPr id="8" name="Oval 44"/>
            <p:cNvSpPr/>
            <p:nvPr/>
          </p:nvSpPr>
          <p:spPr>
            <a:xfrm>
              <a:off x="375040" y="928225"/>
              <a:ext cx="367004" cy="367002"/>
            </a:xfrm>
            <a:prstGeom prst="ellipse">
              <a:avLst/>
            </a:prstGeom>
            <a:grpFill/>
            <a:ln w="28575">
              <a:solidFill>
                <a:schemeClr val="accent6">
                  <a:lumMod val="60000"/>
                  <a:lumOff val="4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45"/>
            <p:cNvSpPr/>
            <p:nvPr/>
          </p:nvSpPr>
          <p:spPr>
            <a:xfrm>
              <a:off x="289201" y="842387"/>
              <a:ext cx="538680" cy="538677"/>
            </a:xfrm>
            <a:prstGeom prst="ellipse">
              <a:avLst/>
            </a:prstGeom>
            <a:grpFill/>
            <a:ln w="19050">
              <a:solidFill>
                <a:schemeClr val="accent6">
                  <a:lumMod val="60000"/>
                  <a:lumOff val="4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46"/>
            <p:cNvSpPr/>
            <p:nvPr/>
          </p:nvSpPr>
          <p:spPr>
            <a:xfrm>
              <a:off x="454619" y="1007805"/>
              <a:ext cx="207844" cy="207841"/>
            </a:xfrm>
            <a:prstGeom prst="ellipse">
              <a:avLst/>
            </a:prstGeom>
            <a:grpFill/>
            <a:ln w="28575">
              <a:solidFill>
                <a:schemeClr val="accent6">
                  <a:lumMod val="60000"/>
                  <a:lumOff val="4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80958" y="1988093"/>
            <a:ext cx="544333" cy="54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Hand"/>
          <p:cNvSpPr>
            <a:spLocks/>
          </p:cNvSpPr>
          <p:nvPr/>
        </p:nvSpPr>
        <p:spPr bwMode="auto">
          <a:xfrm>
            <a:off x="6453845" y="2276472"/>
            <a:ext cx="2568128" cy="3895117"/>
          </a:xfrm>
          <a:custGeom>
            <a:avLst/>
            <a:gdLst>
              <a:gd name="T0" fmla="*/ 1324 w 1466"/>
              <a:gd name="T1" fmla="*/ 1714 h 2225"/>
              <a:gd name="T2" fmla="*/ 1247 w 1466"/>
              <a:gd name="T3" fmla="*/ 1501 h 2225"/>
              <a:gd name="T4" fmla="*/ 1217 w 1466"/>
              <a:gd name="T5" fmla="*/ 1364 h 2225"/>
              <a:gd name="T6" fmla="*/ 1239 w 1466"/>
              <a:gd name="T7" fmla="*/ 1283 h 2225"/>
              <a:gd name="T8" fmla="*/ 1273 w 1466"/>
              <a:gd name="T9" fmla="*/ 1169 h 2225"/>
              <a:gd name="T10" fmla="*/ 1353 w 1466"/>
              <a:gd name="T11" fmla="*/ 930 h 2225"/>
              <a:gd name="T12" fmla="*/ 1338 w 1466"/>
              <a:gd name="T13" fmla="*/ 784 h 2225"/>
              <a:gd name="T14" fmla="*/ 1241 w 1466"/>
              <a:gd name="T15" fmla="*/ 745 h 2225"/>
              <a:gd name="T16" fmla="*/ 1184 w 1466"/>
              <a:gd name="T17" fmla="*/ 682 h 2225"/>
              <a:gd name="T18" fmla="*/ 1109 w 1466"/>
              <a:gd name="T19" fmla="*/ 638 h 2225"/>
              <a:gd name="T20" fmla="*/ 1068 w 1466"/>
              <a:gd name="T21" fmla="*/ 628 h 2225"/>
              <a:gd name="T22" fmla="*/ 1057 w 1466"/>
              <a:gd name="T23" fmla="*/ 611 h 2225"/>
              <a:gd name="T24" fmla="*/ 987 w 1466"/>
              <a:gd name="T25" fmla="*/ 510 h 2225"/>
              <a:gd name="T26" fmla="*/ 899 w 1466"/>
              <a:gd name="T27" fmla="*/ 513 h 2225"/>
              <a:gd name="T28" fmla="*/ 831 w 1466"/>
              <a:gd name="T29" fmla="*/ 518 h 2225"/>
              <a:gd name="T30" fmla="*/ 813 w 1466"/>
              <a:gd name="T31" fmla="*/ 491 h 2225"/>
              <a:gd name="T32" fmla="*/ 827 w 1466"/>
              <a:gd name="T33" fmla="*/ 338 h 2225"/>
              <a:gd name="T34" fmla="*/ 848 w 1466"/>
              <a:gd name="T35" fmla="*/ 138 h 2225"/>
              <a:gd name="T36" fmla="*/ 799 w 1466"/>
              <a:gd name="T37" fmla="*/ 4 h 2225"/>
              <a:gd name="T38" fmla="*/ 707 w 1466"/>
              <a:gd name="T39" fmla="*/ 106 h 2225"/>
              <a:gd name="T40" fmla="*/ 664 w 1466"/>
              <a:gd name="T41" fmla="*/ 276 h 2225"/>
              <a:gd name="T42" fmla="*/ 628 w 1466"/>
              <a:gd name="T43" fmla="*/ 505 h 2225"/>
              <a:gd name="T44" fmla="*/ 555 w 1466"/>
              <a:gd name="T45" fmla="*/ 759 h 2225"/>
              <a:gd name="T46" fmla="*/ 482 w 1466"/>
              <a:gd name="T47" fmla="*/ 850 h 2225"/>
              <a:gd name="T48" fmla="*/ 320 w 1466"/>
              <a:gd name="T49" fmla="*/ 689 h 2225"/>
              <a:gd name="T50" fmla="*/ 175 w 1466"/>
              <a:gd name="T51" fmla="*/ 576 h 2225"/>
              <a:gd name="T52" fmla="*/ 6 w 1466"/>
              <a:gd name="T53" fmla="*/ 599 h 2225"/>
              <a:gd name="T54" fmla="*/ 17 w 1466"/>
              <a:gd name="T55" fmla="*/ 641 h 2225"/>
              <a:gd name="T56" fmla="*/ 136 w 1466"/>
              <a:gd name="T57" fmla="*/ 751 h 2225"/>
              <a:gd name="T58" fmla="*/ 257 w 1466"/>
              <a:gd name="T59" fmla="*/ 922 h 2225"/>
              <a:gd name="T60" fmla="*/ 425 w 1466"/>
              <a:gd name="T61" fmla="*/ 1203 h 2225"/>
              <a:gd name="T62" fmla="*/ 560 w 1466"/>
              <a:gd name="T63" fmla="*/ 1400 h 2225"/>
              <a:gd name="T64" fmla="*/ 582 w 1466"/>
              <a:gd name="T65" fmla="*/ 1437 h 2225"/>
              <a:gd name="T66" fmla="*/ 737 w 1466"/>
              <a:gd name="T67" fmla="*/ 1774 h 2225"/>
              <a:gd name="T68" fmla="*/ 891 w 1466"/>
              <a:gd name="T69" fmla="*/ 2225 h 2225"/>
              <a:gd name="T70" fmla="*/ 1466 w 1466"/>
              <a:gd name="T71" fmla="*/ 2036 h 2225"/>
              <a:gd name="T72" fmla="*/ 1324 w 1466"/>
              <a:gd name="T73" fmla="*/ 171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6" h="2225">
                <a:moveTo>
                  <a:pt x="1324" y="1714"/>
                </a:moveTo>
                <a:cubicBezTo>
                  <a:pt x="1274" y="1585"/>
                  <a:pt x="1307" y="1558"/>
                  <a:pt x="1247" y="1501"/>
                </a:cubicBezTo>
                <a:cubicBezTo>
                  <a:pt x="1239" y="1493"/>
                  <a:pt x="1194" y="1455"/>
                  <a:pt x="1217" y="1364"/>
                </a:cubicBezTo>
                <a:cubicBezTo>
                  <a:pt x="1224" y="1340"/>
                  <a:pt x="1234" y="1318"/>
                  <a:pt x="1239" y="1283"/>
                </a:cubicBezTo>
                <a:cubicBezTo>
                  <a:pt x="1243" y="1253"/>
                  <a:pt x="1257" y="1212"/>
                  <a:pt x="1273" y="1169"/>
                </a:cubicBezTo>
                <a:cubicBezTo>
                  <a:pt x="1283" y="1140"/>
                  <a:pt x="1330" y="1014"/>
                  <a:pt x="1353" y="930"/>
                </a:cubicBezTo>
                <a:cubicBezTo>
                  <a:pt x="1379" y="833"/>
                  <a:pt x="1355" y="800"/>
                  <a:pt x="1338" y="784"/>
                </a:cubicBezTo>
                <a:cubicBezTo>
                  <a:pt x="1305" y="750"/>
                  <a:pt x="1271" y="761"/>
                  <a:pt x="1241" y="745"/>
                </a:cubicBezTo>
                <a:cubicBezTo>
                  <a:pt x="1208" y="733"/>
                  <a:pt x="1189" y="690"/>
                  <a:pt x="1184" y="682"/>
                </a:cubicBezTo>
                <a:cubicBezTo>
                  <a:pt x="1163" y="648"/>
                  <a:pt x="1142" y="640"/>
                  <a:pt x="1109" y="638"/>
                </a:cubicBezTo>
                <a:cubicBezTo>
                  <a:pt x="1101" y="637"/>
                  <a:pt x="1080" y="640"/>
                  <a:pt x="1068" y="628"/>
                </a:cubicBezTo>
                <a:cubicBezTo>
                  <a:pt x="1062" y="623"/>
                  <a:pt x="1059" y="617"/>
                  <a:pt x="1057" y="611"/>
                </a:cubicBezTo>
                <a:cubicBezTo>
                  <a:pt x="1049" y="583"/>
                  <a:pt x="1035" y="534"/>
                  <a:pt x="987" y="510"/>
                </a:cubicBezTo>
                <a:cubicBezTo>
                  <a:pt x="960" y="497"/>
                  <a:pt x="924" y="503"/>
                  <a:pt x="899" y="513"/>
                </a:cubicBezTo>
                <a:cubicBezTo>
                  <a:pt x="883" y="520"/>
                  <a:pt x="851" y="523"/>
                  <a:pt x="831" y="518"/>
                </a:cubicBezTo>
                <a:cubicBezTo>
                  <a:pt x="826" y="516"/>
                  <a:pt x="813" y="509"/>
                  <a:pt x="813" y="491"/>
                </a:cubicBezTo>
                <a:cubicBezTo>
                  <a:pt x="813" y="458"/>
                  <a:pt x="829" y="397"/>
                  <a:pt x="827" y="338"/>
                </a:cubicBezTo>
                <a:cubicBezTo>
                  <a:pt x="824" y="262"/>
                  <a:pt x="839" y="196"/>
                  <a:pt x="848" y="138"/>
                </a:cubicBezTo>
                <a:cubicBezTo>
                  <a:pt x="857" y="80"/>
                  <a:pt x="856" y="8"/>
                  <a:pt x="799" y="4"/>
                </a:cubicBezTo>
                <a:cubicBezTo>
                  <a:pt x="741" y="0"/>
                  <a:pt x="707" y="106"/>
                  <a:pt x="707" y="106"/>
                </a:cubicBezTo>
                <a:cubicBezTo>
                  <a:pt x="707" y="106"/>
                  <a:pt x="689" y="204"/>
                  <a:pt x="664" y="276"/>
                </a:cubicBezTo>
                <a:cubicBezTo>
                  <a:pt x="639" y="347"/>
                  <a:pt x="648" y="418"/>
                  <a:pt x="628" y="505"/>
                </a:cubicBezTo>
                <a:cubicBezTo>
                  <a:pt x="609" y="591"/>
                  <a:pt x="573" y="703"/>
                  <a:pt x="555" y="759"/>
                </a:cubicBezTo>
                <a:cubicBezTo>
                  <a:pt x="536" y="816"/>
                  <a:pt x="521" y="830"/>
                  <a:pt x="482" y="850"/>
                </a:cubicBezTo>
                <a:cubicBezTo>
                  <a:pt x="449" y="841"/>
                  <a:pt x="347" y="730"/>
                  <a:pt x="320" y="689"/>
                </a:cubicBezTo>
                <a:cubicBezTo>
                  <a:pt x="293" y="647"/>
                  <a:pt x="274" y="620"/>
                  <a:pt x="175" y="576"/>
                </a:cubicBezTo>
                <a:cubicBezTo>
                  <a:pt x="76" y="532"/>
                  <a:pt x="14" y="567"/>
                  <a:pt x="6" y="599"/>
                </a:cubicBezTo>
                <a:cubicBezTo>
                  <a:pt x="0" y="625"/>
                  <a:pt x="17" y="641"/>
                  <a:pt x="17" y="641"/>
                </a:cubicBezTo>
                <a:cubicBezTo>
                  <a:pt x="17" y="641"/>
                  <a:pt x="111" y="684"/>
                  <a:pt x="136" y="751"/>
                </a:cubicBezTo>
                <a:cubicBezTo>
                  <a:pt x="162" y="818"/>
                  <a:pt x="226" y="819"/>
                  <a:pt x="257" y="922"/>
                </a:cubicBezTo>
                <a:cubicBezTo>
                  <a:pt x="288" y="1025"/>
                  <a:pt x="322" y="1063"/>
                  <a:pt x="425" y="1203"/>
                </a:cubicBezTo>
                <a:cubicBezTo>
                  <a:pt x="474" y="1255"/>
                  <a:pt x="520" y="1326"/>
                  <a:pt x="560" y="1400"/>
                </a:cubicBezTo>
                <a:cubicBezTo>
                  <a:pt x="566" y="1412"/>
                  <a:pt x="574" y="1425"/>
                  <a:pt x="582" y="1437"/>
                </a:cubicBezTo>
                <a:cubicBezTo>
                  <a:pt x="623" y="1505"/>
                  <a:pt x="737" y="1774"/>
                  <a:pt x="737" y="1774"/>
                </a:cubicBezTo>
                <a:cubicBezTo>
                  <a:pt x="891" y="2225"/>
                  <a:pt x="891" y="2225"/>
                  <a:pt x="891" y="2225"/>
                </a:cubicBezTo>
                <a:cubicBezTo>
                  <a:pt x="1466" y="2036"/>
                  <a:pt x="1466" y="2036"/>
                  <a:pt x="1466" y="2036"/>
                </a:cubicBezTo>
                <a:cubicBezTo>
                  <a:pt x="1466" y="2036"/>
                  <a:pt x="1375" y="1843"/>
                  <a:pt x="1324" y="1714"/>
                </a:cubicBezTo>
              </a:path>
            </a:pathLst>
          </a:custGeom>
          <a:solidFill>
            <a:schemeClr val="bg1">
              <a:lumMod val="65000"/>
              <a:alpha val="39000"/>
            </a:schemeClr>
          </a:solidFill>
          <a:ln w="25400">
            <a:solidFill>
              <a:schemeClr val="bg1">
                <a:lumMod val="65000"/>
              </a:schemeClr>
            </a:solidFill>
          </a:ln>
        </p:spPr>
        <p:txBody>
          <a:bodyPr vert="horz" wrap="square" lIns="91434" tIns="45717" rIns="91434" bIns="45717" numCol="1" anchor="t" anchorCtr="0" compatLnSpc="1">
            <a:prstTxWarp prst="textNoShape">
              <a:avLst/>
            </a:prstTxWarp>
          </a:bodyPr>
          <a:lstStyle/>
          <a:p>
            <a:endParaRPr lang="en-US"/>
          </a:p>
        </p:txBody>
      </p:sp>
      <p:sp>
        <p:nvSpPr>
          <p:cNvPr id="15" name="正方形/長方形 14"/>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6" name="タイトル 1"/>
          <p:cNvSpPr txBox="1">
            <a:spLocks/>
          </p:cNvSpPr>
          <p:nvPr/>
        </p:nvSpPr>
        <p:spPr>
          <a:xfrm>
            <a:off x="8557"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Arial" charset="0"/>
                <a:ea typeface="Arial" charset="0"/>
                <a:cs typeface="Arial" charset="0"/>
              </a:rPr>
              <a:t>Cisco Spark </a:t>
            </a:r>
            <a:r>
              <a:rPr kumimoji="1" lang="en-US" altLang="ja-JP" sz="2800" dirty="0" smtClean="0">
                <a:solidFill>
                  <a:schemeClr val="bg1"/>
                </a:solidFill>
                <a:latin typeface="MS PGothic" charset="-128"/>
                <a:ea typeface="MS PGothic" charset="-128"/>
                <a:cs typeface="MS PGothic" charset="-128"/>
              </a:rPr>
              <a:t>“</a:t>
            </a:r>
            <a:r>
              <a:rPr kumimoji="1" lang="ja-JP" altLang="en-US" sz="2800" dirty="0" smtClean="0">
                <a:solidFill>
                  <a:schemeClr val="bg1"/>
                </a:solidFill>
                <a:latin typeface="MS PGothic" charset="-128"/>
                <a:ea typeface="MS PGothic" charset="-128"/>
                <a:cs typeface="MS PGothic" charset="-128"/>
              </a:rPr>
              <a:t>タッチひとつで簡単に”</a:t>
            </a:r>
            <a:endParaRPr kumimoji="1" lang="ja-JP" altLang="en-US" sz="2800" b="1" dirty="0">
              <a:solidFill>
                <a:schemeClr val="bg1"/>
              </a:solidFill>
              <a:latin typeface="MS PGothic" charset="-128"/>
              <a:ea typeface="MS PGothic" charset="-128"/>
              <a:cs typeface="MS PGothic" charset="-128"/>
            </a:endParaRPr>
          </a:p>
        </p:txBody>
      </p:sp>
      <p:grpSp>
        <p:nvGrpSpPr>
          <p:cNvPr id="2" name="図形グループ 1"/>
          <p:cNvGrpSpPr/>
          <p:nvPr/>
        </p:nvGrpSpPr>
        <p:grpSpPr>
          <a:xfrm>
            <a:off x="117020" y="2110890"/>
            <a:ext cx="6490445" cy="1814177"/>
            <a:chOff x="521428" y="2449135"/>
            <a:chExt cx="8361065" cy="2056082"/>
          </a:xfrm>
        </p:grpSpPr>
        <p:pic>
          <p:nvPicPr>
            <p:cNvPr id="17"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55530" y="2464306"/>
              <a:ext cx="1481739" cy="833394"/>
            </a:xfrm>
            <a:prstGeom prst="roundRect">
              <a:avLst>
                <a:gd name="adj" fmla="val 8594"/>
              </a:avLst>
            </a:prstGeom>
            <a:solidFill>
              <a:srgbClr val="FFFFFF">
                <a:shade val="85000"/>
              </a:srgbClr>
            </a:solidFill>
            <a:ln>
              <a:solidFill>
                <a:schemeClr val="bg1">
                  <a:lumMod val="85000"/>
                </a:schemeClr>
              </a:solidFill>
            </a:ln>
            <a:effectLst/>
          </p:spPr>
        </p:pic>
        <p:pic>
          <p:nvPicPr>
            <p:cNvPr id="18" name="Picture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64623" y="2465449"/>
              <a:ext cx="1591411" cy="842116"/>
            </a:xfrm>
            <a:prstGeom prst="roundRect">
              <a:avLst>
                <a:gd name="adj" fmla="val 8594"/>
              </a:avLst>
            </a:prstGeom>
            <a:solidFill>
              <a:srgbClr val="FFFFFF">
                <a:shade val="85000"/>
              </a:srgbClr>
            </a:solidFill>
            <a:ln>
              <a:solidFill>
                <a:schemeClr val="bg1">
                  <a:lumMod val="85000"/>
                </a:schemeClr>
              </a:solidFill>
            </a:ln>
            <a:effectLst/>
          </p:spPr>
        </p:pic>
        <p:pic>
          <p:nvPicPr>
            <p:cNvPr id="1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82576" y="2459000"/>
              <a:ext cx="1520368" cy="848564"/>
            </a:xfrm>
            <a:prstGeom prst="roundRect">
              <a:avLst>
                <a:gd name="adj" fmla="val 8594"/>
              </a:avLst>
            </a:prstGeom>
            <a:solidFill>
              <a:srgbClr val="FFFFFF">
                <a:shade val="85000"/>
              </a:srgbClr>
            </a:solidFill>
            <a:ln>
              <a:solidFill>
                <a:schemeClr val="bg1">
                  <a:lumMod val="85000"/>
                </a:schemeClr>
              </a:solidFill>
            </a:ln>
            <a:effectLst/>
            <a:extLst/>
          </p:spPr>
        </p:pic>
        <p:pic>
          <p:nvPicPr>
            <p:cNvPr id="20"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98950" y="2465446"/>
              <a:ext cx="1521945" cy="833394"/>
            </a:xfrm>
            <a:prstGeom prst="roundRect">
              <a:avLst>
                <a:gd name="adj" fmla="val 8594"/>
              </a:avLst>
            </a:prstGeom>
            <a:solidFill>
              <a:srgbClr val="FFFFFF">
                <a:shade val="85000"/>
              </a:srgbClr>
            </a:solidFill>
            <a:ln>
              <a:solidFill>
                <a:schemeClr val="bg1">
                  <a:lumMod val="85000"/>
                </a:schemeClr>
              </a:solidFill>
            </a:ln>
            <a:effectLst/>
          </p:spPr>
        </p:pic>
        <p:pic>
          <p:nvPicPr>
            <p:cNvPr id="21"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1428" y="2449135"/>
              <a:ext cx="1572421" cy="848565"/>
            </a:xfrm>
            <a:prstGeom prst="roundRect">
              <a:avLst>
                <a:gd name="adj" fmla="val 8594"/>
              </a:avLst>
            </a:prstGeom>
            <a:solidFill>
              <a:srgbClr val="FFFFFF">
                <a:shade val="85000"/>
              </a:srgbClr>
            </a:solidFill>
            <a:ln w="9525">
              <a:solidFill>
                <a:schemeClr val="bg1">
                  <a:lumMod val="85000"/>
                </a:schemeClr>
              </a:solidFill>
              <a:miter lim="800000"/>
              <a:headEnd/>
              <a:tailEnd/>
            </a:ln>
            <a:effectLst/>
            <a:extLst/>
          </p:spPr>
        </p:pic>
        <p:sp>
          <p:nvSpPr>
            <p:cNvPr id="22" name="TextBox 16"/>
            <p:cNvSpPr txBox="1"/>
            <p:nvPr/>
          </p:nvSpPr>
          <p:spPr>
            <a:xfrm>
              <a:off x="2575852" y="3462863"/>
              <a:ext cx="1232269" cy="614945"/>
            </a:xfrm>
            <a:prstGeom prst="rect">
              <a:avLst/>
            </a:prstGeom>
            <a:noFill/>
          </p:spPr>
          <p:txBody>
            <a:bodyPr wrap="square" lIns="34265" tIns="17143" rIns="34265" bIns="17143" rtlCol="0" anchor="ctr">
              <a:spAutoFit/>
            </a:bodyPr>
            <a:lstStyle/>
            <a:p>
              <a:pPr algn="r" defTabSz="913796"/>
              <a:r>
                <a:rPr lang="ja-JP" altLang="en-US" dirty="0">
                  <a:solidFill>
                    <a:srgbClr val="00B0F0"/>
                  </a:solidFill>
                  <a:latin typeface="+mn-ea"/>
                  <a:ea typeface="+mn-ea"/>
                  <a:cs typeface="メイリオ" panose="020B0604030504040204" pitchFamily="50" charset="-128"/>
                </a:rPr>
                <a:t>聞く</a:t>
              </a:r>
              <a:endParaRPr lang="en-US" dirty="0">
                <a:solidFill>
                  <a:srgbClr val="00B0F0"/>
                </a:solidFill>
                <a:latin typeface="+mn-ea"/>
                <a:ea typeface="+mn-ea"/>
                <a:cs typeface="メイリオ" panose="020B0604030504040204" pitchFamily="50" charset="-128"/>
              </a:endParaRPr>
            </a:p>
          </p:txBody>
        </p:sp>
        <p:sp>
          <p:nvSpPr>
            <p:cNvPr id="23" name="TextBox 17"/>
            <p:cNvSpPr txBox="1"/>
            <p:nvPr/>
          </p:nvSpPr>
          <p:spPr>
            <a:xfrm>
              <a:off x="4383113" y="3467927"/>
              <a:ext cx="1069524" cy="614945"/>
            </a:xfrm>
            <a:prstGeom prst="rect">
              <a:avLst/>
            </a:prstGeom>
            <a:noFill/>
          </p:spPr>
          <p:txBody>
            <a:bodyPr wrap="square" lIns="34265" tIns="17143" rIns="34265" bIns="17143" rtlCol="0" anchor="ctr">
              <a:spAutoFit/>
            </a:bodyPr>
            <a:lstStyle/>
            <a:p>
              <a:pPr algn="r" defTabSz="913796"/>
              <a:r>
                <a:rPr lang="ja-JP" altLang="en-US" dirty="0">
                  <a:solidFill>
                    <a:srgbClr val="00B0F0"/>
                  </a:solidFill>
                  <a:latin typeface="+mn-ea"/>
                  <a:ea typeface="+mn-ea"/>
                  <a:cs typeface="メイリオ" panose="020B0604030504040204" pitchFamily="50" charset="-128"/>
                </a:rPr>
                <a:t>話す</a:t>
              </a:r>
              <a:endParaRPr lang="en-US" dirty="0">
                <a:solidFill>
                  <a:srgbClr val="00B0F0"/>
                </a:solidFill>
                <a:latin typeface="+mn-ea"/>
                <a:ea typeface="+mn-ea"/>
                <a:cs typeface="メイリオ" panose="020B0604030504040204" pitchFamily="50" charset="-128"/>
              </a:endParaRPr>
            </a:p>
          </p:txBody>
        </p:sp>
        <p:sp>
          <p:nvSpPr>
            <p:cNvPr id="24" name="TextBox 18"/>
            <p:cNvSpPr txBox="1"/>
            <p:nvPr/>
          </p:nvSpPr>
          <p:spPr>
            <a:xfrm>
              <a:off x="6034213" y="3462863"/>
              <a:ext cx="1069524" cy="614945"/>
            </a:xfrm>
            <a:prstGeom prst="rect">
              <a:avLst/>
            </a:prstGeom>
            <a:noFill/>
          </p:spPr>
          <p:txBody>
            <a:bodyPr wrap="square" lIns="34265" tIns="17143" rIns="34265" bIns="17143" rtlCol="0" anchor="ctr">
              <a:spAutoFit/>
            </a:bodyPr>
            <a:lstStyle/>
            <a:p>
              <a:pPr algn="r" defTabSz="913796"/>
              <a:r>
                <a:rPr lang="ja-JP" altLang="en-US" dirty="0">
                  <a:solidFill>
                    <a:srgbClr val="00B0F0"/>
                  </a:solidFill>
                  <a:latin typeface="+mn-ea"/>
                  <a:ea typeface="+mn-ea"/>
                  <a:cs typeface="メイリオ" panose="020B0604030504040204" pitchFamily="50" charset="-128"/>
                </a:rPr>
                <a:t>共有</a:t>
              </a:r>
              <a:endParaRPr lang="en-US" dirty="0">
                <a:solidFill>
                  <a:srgbClr val="00B0F0"/>
                </a:solidFill>
                <a:latin typeface="+mn-ea"/>
                <a:ea typeface="+mn-ea"/>
                <a:cs typeface="メイリオ" panose="020B0604030504040204" pitchFamily="50" charset="-128"/>
              </a:endParaRPr>
            </a:p>
          </p:txBody>
        </p:sp>
        <p:sp>
          <p:nvSpPr>
            <p:cNvPr id="26" name="TextBox 15"/>
            <p:cNvSpPr txBox="1"/>
            <p:nvPr/>
          </p:nvSpPr>
          <p:spPr>
            <a:xfrm>
              <a:off x="1027975" y="3458097"/>
              <a:ext cx="1069524" cy="614945"/>
            </a:xfrm>
            <a:prstGeom prst="rect">
              <a:avLst/>
            </a:prstGeom>
            <a:noFill/>
          </p:spPr>
          <p:txBody>
            <a:bodyPr wrap="square" lIns="34265" tIns="17143" rIns="34265" bIns="17143" rtlCol="0" anchor="ctr">
              <a:spAutoFit/>
            </a:bodyPr>
            <a:lstStyle/>
            <a:p>
              <a:pPr algn="r" defTabSz="913796"/>
              <a:r>
                <a:rPr lang="ja-JP" altLang="en-US" dirty="0">
                  <a:solidFill>
                    <a:srgbClr val="00B0F0"/>
                  </a:solidFill>
                  <a:latin typeface="+mn-ea"/>
                  <a:ea typeface="+mn-ea"/>
                  <a:cs typeface="メイリオ" panose="020B0604030504040204" pitchFamily="50" charset="-128"/>
                </a:rPr>
                <a:t>書く</a:t>
              </a:r>
              <a:endParaRPr lang="en-US" dirty="0">
                <a:solidFill>
                  <a:srgbClr val="00B0F0"/>
                </a:solidFill>
                <a:latin typeface="+mn-ea"/>
                <a:ea typeface="+mn-ea"/>
                <a:cs typeface="メイリオ" panose="020B0604030504040204" pitchFamily="50" charset="-128"/>
              </a:endParaRPr>
            </a:p>
          </p:txBody>
        </p:sp>
        <p:pic>
          <p:nvPicPr>
            <p:cNvPr id="27" name="図 26"/>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0800000">
              <a:off x="7275299" y="3429877"/>
              <a:ext cx="1075340" cy="1075340"/>
            </a:xfrm>
            <a:prstGeom prst="rect">
              <a:avLst/>
            </a:prstGeom>
          </p:spPr>
        </p:pic>
        <p:pic>
          <p:nvPicPr>
            <p:cNvPr id="28" name="図 27"/>
            <p:cNvPicPr>
              <a:picLocks noChangeAspect="1"/>
            </p:cNvPicPr>
            <p:nvPr/>
          </p:nvPicPr>
          <p:blipFill>
            <a:blip r:embed="rId12" cstate="screen">
              <a:duotone>
                <a:schemeClr val="bg2">
                  <a:shade val="45000"/>
                  <a:satMod val="135000"/>
                </a:schemeClr>
                <a:prstClr val="white"/>
              </a:duoton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259119" y="3563087"/>
              <a:ext cx="784965" cy="784965"/>
            </a:xfrm>
            <a:prstGeom prst="rect">
              <a:avLst/>
            </a:prstGeom>
          </p:spPr>
        </p:pic>
        <p:pic>
          <p:nvPicPr>
            <p:cNvPr id="29" name="図 28"/>
            <p:cNvPicPr>
              <a:picLocks noChangeAspect="1"/>
            </p:cNvPicPr>
            <p:nvPr/>
          </p:nvPicPr>
          <p:blipFill>
            <a:blip r:embed="rId14" cstate="screen">
              <a:duotone>
                <a:schemeClr val="bg2">
                  <a:shade val="45000"/>
                  <a:satMod val="135000"/>
                </a:schemeClr>
                <a:prstClr val="white"/>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flipH="1">
              <a:off x="3966113" y="3563086"/>
              <a:ext cx="784965" cy="784965"/>
            </a:xfrm>
            <a:prstGeom prst="rect">
              <a:avLst/>
            </a:prstGeom>
          </p:spPr>
        </p:pic>
        <p:pic>
          <p:nvPicPr>
            <p:cNvPr id="30" name="図 29"/>
            <p:cNvPicPr>
              <a:picLocks noChangeAspect="1"/>
            </p:cNvPicPr>
            <p:nvPr/>
          </p:nvPicPr>
          <p:blipFill>
            <a:blip r:embed="rId16" cstate="screen">
              <a:duotone>
                <a:schemeClr val="bg2">
                  <a:shade val="45000"/>
                  <a:satMod val="135000"/>
                </a:schemeClr>
                <a:prstClr val="white"/>
              </a:duotone>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a:ext>
              </a:extLst>
            </a:blip>
            <a:stretch>
              <a:fillRect/>
            </a:stretch>
          </p:blipFill>
          <p:spPr>
            <a:xfrm>
              <a:off x="616285" y="3573423"/>
              <a:ext cx="680353" cy="680353"/>
            </a:xfrm>
            <a:prstGeom prst="rect">
              <a:avLst/>
            </a:prstGeom>
          </p:spPr>
        </p:pic>
        <p:pic>
          <p:nvPicPr>
            <p:cNvPr id="31" name="図 30"/>
            <p:cNvPicPr>
              <a:picLocks noChangeAspect="1"/>
            </p:cNvPicPr>
            <p:nvPr/>
          </p:nvPicPr>
          <p:blipFill>
            <a:blip r:embed="rId1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628513" y="3515875"/>
              <a:ext cx="747225" cy="832176"/>
            </a:xfrm>
            <a:prstGeom prst="rect">
              <a:avLst/>
            </a:prstGeom>
          </p:spPr>
        </p:pic>
        <p:sp>
          <p:nvSpPr>
            <p:cNvPr id="25" name="TextBox 19"/>
            <p:cNvSpPr txBox="1"/>
            <p:nvPr/>
          </p:nvSpPr>
          <p:spPr>
            <a:xfrm>
              <a:off x="7812969" y="3462863"/>
              <a:ext cx="1069524" cy="614945"/>
            </a:xfrm>
            <a:prstGeom prst="rect">
              <a:avLst/>
            </a:prstGeom>
            <a:noFill/>
          </p:spPr>
          <p:txBody>
            <a:bodyPr wrap="square" lIns="34265" tIns="17143" rIns="34265" bIns="17143" rtlCol="0" anchor="ctr">
              <a:spAutoFit/>
            </a:bodyPr>
            <a:lstStyle/>
            <a:p>
              <a:pPr algn="r" defTabSz="913796"/>
              <a:r>
                <a:rPr lang="ja-JP" altLang="en-US" dirty="0">
                  <a:solidFill>
                    <a:srgbClr val="FF0066"/>
                  </a:solidFill>
                  <a:latin typeface="+mn-ea"/>
                  <a:ea typeface="+mn-ea"/>
                  <a:cs typeface="メイリオ" panose="020B0604030504040204" pitchFamily="50" charset="-128"/>
                </a:rPr>
                <a:t>描く</a:t>
              </a:r>
              <a:endParaRPr lang="en-US" dirty="0">
                <a:solidFill>
                  <a:srgbClr val="FF0066"/>
                </a:solidFill>
                <a:latin typeface="+mn-ea"/>
                <a:ea typeface="+mn-ea"/>
                <a:cs typeface="メイリオ" panose="020B0604030504040204" pitchFamily="50" charset="-128"/>
              </a:endParaRPr>
            </a:p>
          </p:txBody>
        </p:sp>
      </p:grpSp>
    </p:spTree>
    <p:extLst>
      <p:ext uri="{BB962C8B-B14F-4D97-AF65-F5344CB8AC3E}">
        <p14:creationId xmlns:p14="http://schemas.microsoft.com/office/powerpoint/2010/main" val="2372804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accel="18000" decel="6000" fill="hold" grpId="0" nodeType="withEffect">
                                  <p:stCondLst>
                                    <p:cond delay="0"/>
                                  </p:stCondLst>
                                  <p:childTnLst>
                                    <p:animMotion origin="layout" path="M -0.00417 0.06635 L -5.55556E-7 3.7037E-6 " pathEditMode="relative" rAng="0" ptsTypes="AA">
                                      <p:cBhvr>
                                        <p:cTn id="9" dur="750" fill="hold"/>
                                        <p:tgtEl>
                                          <p:spTgt spid="12"/>
                                        </p:tgtEl>
                                        <p:attrNameLst>
                                          <p:attrName>ppt_x</p:attrName>
                                          <p:attrName>ppt_y</p:attrName>
                                        </p:attrNameLst>
                                      </p:cBhvr>
                                      <p:rCtr x="208" y="-3333"/>
                                    </p:animMotion>
                                  </p:childTnLst>
                                </p:cTn>
                              </p:par>
                              <p:par>
                                <p:cTn id="10" presetID="6" presetClass="entr" presetSubtype="32" fill="hold" nodeType="withEffect">
                                  <p:stCondLst>
                                    <p:cond delay="125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par>
                                <p:cTn id="13" presetID="6" presetClass="emph" presetSubtype="0" repeatCount="2000" decel="59000" fill="hold" nodeType="withEffect">
                                  <p:stCondLst>
                                    <p:cond delay="1000"/>
                                  </p:stCondLst>
                                  <p:childTnLst>
                                    <p:animScale>
                                      <p:cBhvr>
                                        <p:cTn id="14" dur="125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grpSp>
        <p:nvGrpSpPr>
          <p:cNvPr id="17" name="Group 16"/>
          <p:cNvGrpSpPr/>
          <p:nvPr/>
        </p:nvGrpSpPr>
        <p:grpSpPr>
          <a:xfrm>
            <a:off x="554038" y="3704086"/>
            <a:ext cx="8110728" cy="1118234"/>
            <a:chOff x="554038" y="3451501"/>
            <a:chExt cx="8110728" cy="1118234"/>
          </a:xfrm>
        </p:grpSpPr>
        <p:sp>
          <p:nvSpPr>
            <p:cNvPr id="20" name="Trapezoid 19"/>
            <p:cNvSpPr/>
            <p:nvPr/>
          </p:nvSpPr>
          <p:spPr>
            <a:xfrm>
              <a:off x="554038" y="3451501"/>
              <a:ext cx="8110728" cy="742950"/>
            </a:xfrm>
            <a:prstGeom prst="trapezoid">
              <a:avLst>
                <a:gd name="adj" fmla="val 176282"/>
              </a:avLst>
            </a:prstGeom>
            <a:gradFill>
              <a:gsLst>
                <a:gs pos="0">
                  <a:schemeClr val="tx2">
                    <a:lumMod val="60000"/>
                    <a:lumOff val="40000"/>
                  </a:schemeClr>
                </a:gs>
                <a:gs pos="100000">
                  <a:schemeClr val="tx2">
                    <a:lumMod val="75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MS PGothic" charset="-128"/>
                <a:ea typeface="MS PGothic" charset="-128"/>
                <a:cs typeface="MS PGothic" charset="-128"/>
              </a:endParaRPr>
            </a:p>
          </p:txBody>
        </p:sp>
        <p:sp>
          <p:nvSpPr>
            <p:cNvPr id="21" name="Rectangle 20"/>
            <p:cNvSpPr/>
            <p:nvPr/>
          </p:nvSpPr>
          <p:spPr>
            <a:xfrm flipV="1">
              <a:off x="554038" y="4203975"/>
              <a:ext cx="8110728" cy="365760"/>
            </a:xfrm>
            <a:prstGeom prst="rect">
              <a:avLst/>
            </a:prstGeom>
            <a:gradFill>
              <a:gsLst>
                <a:gs pos="0">
                  <a:schemeClr val="tx2"/>
                </a:gs>
                <a:gs pos="100000">
                  <a:schemeClr val="tx2">
                    <a:lumMod val="75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mtClean="0">
                <a:latin typeface="MS PGothic" charset="-128"/>
                <a:ea typeface="MS PGothic" charset="-128"/>
                <a:cs typeface="MS PGothic" charset="-128"/>
              </a:endParaRPr>
            </a:p>
          </p:txBody>
        </p:sp>
      </p:grpSp>
      <p:sp>
        <p:nvSpPr>
          <p:cNvPr id="3" name="Title 2"/>
          <p:cNvSpPr>
            <a:spLocks noGrp="1"/>
          </p:cNvSpPr>
          <p:nvPr>
            <p:ph type="title"/>
          </p:nvPr>
        </p:nvSpPr>
        <p:spPr>
          <a:xfrm>
            <a:off x="-9798" y="-39790"/>
            <a:ext cx="8345488" cy="731837"/>
          </a:xfrm>
        </p:spPr>
        <p:txBody>
          <a:bodyPr/>
          <a:lstStyle/>
          <a:p>
            <a:pPr lvl="0"/>
            <a:r>
              <a:rPr lang="ja-JP" altLang="en-US" sz="2400" dirty="0" smtClean="0">
                <a:solidFill>
                  <a:schemeClr val="bg1"/>
                </a:solidFill>
                <a:ea typeface="ＭＳ Ｐゴシック" pitchFamily="50" charset="-128"/>
              </a:rPr>
              <a:t>ビジネス クラスのセキュリティ機能</a:t>
            </a:r>
            <a:endParaRPr lang="ja-JP" altLang="en-US" sz="2400" dirty="0">
              <a:solidFill>
                <a:schemeClr val="bg1"/>
              </a:solidFill>
              <a:ea typeface="ＭＳ Ｐゴシック" pitchFamily="50" charset="-128"/>
              <a:cs typeface="ＭＳ Ｐゴシック" charset="0"/>
            </a:endParaRPr>
          </a:p>
        </p:txBody>
      </p:sp>
      <p:sp>
        <p:nvSpPr>
          <p:cNvPr id="30" name="TextBox 29"/>
          <p:cNvSpPr txBox="1"/>
          <p:nvPr/>
        </p:nvSpPr>
        <p:spPr>
          <a:xfrm>
            <a:off x="2995170" y="2432448"/>
            <a:ext cx="1298799" cy="600162"/>
          </a:xfrm>
          <a:prstGeom prst="rect">
            <a:avLst/>
          </a:prstGeom>
          <a:noFill/>
        </p:spPr>
        <p:txBody>
          <a:bodyPr wrap="square" lIns="91438" tIns="45719" rIns="91438" bIns="45719" rtlCol="0">
            <a:spAutoFit/>
          </a:bodyPr>
          <a:lstStyle/>
          <a:p>
            <a:r>
              <a:rPr lang="ja-JP" altLang="en-US" sz="1100" b="1" dirty="0" smtClean="0">
                <a:solidFill>
                  <a:schemeClr val="tx1">
                    <a:lumMod val="50000"/>
                  </a:schemeClr>
                </a:solidFill>
                <a:latin typeface="MS PGothic" charset="-128"/>
                <a:ea typeface="MS PGothic" charset="-128"/>
                <a:cs typeface="MS PGothic" charset="-128"/>
              </a:rPr>
              <a:t>ルームのロック：</a:t>
            </a:r>
            <a:r>
              <a:rPr lang="ja-JP" altLang="en-US" sz="1100" dirty="0">
                <a:solidFill>
                  <a:schemeClr val="bg1">
                    <a:lumMod val="50000"/>
                  </a:schemeClr>
                </a:solidFill>
                <a:latin typeface="MS PGothic" charset="-128"/>
                <a:ea typeface="MS PGothic" charset="-128"/>
                <a:cs typeface="MS PGothic" charset="-128"/>
              </a:rPr>
              <a:t>ルームの参加者やコンテンツを管理*</a:t>
            </a:r>
          </a:p>
        </p:txBody>
      </p:sp>
      <p:sp>
        <p:nvSpPr>
          <p:cNvPr id="22" name="TextBox 21"/>
          <p:cNvSpPr txBox="1"/>
          <p:nvPr/>
        </p:nvSpPr>
        <p:spPr>
          <a:xfrm>
            <a:off x="3667303" y="4715723"/>
            <a:ext cx="3785847" cy="219288"/>
          </a:xfrm>
          <a:prstGeom prst="rect">
            <a:avLst/>
          </a:prstGeom>
          <a:noFill/>
        </p:spPr>
        <p:txBody>
          <a:bodyPr wrap="square" lIns="91438" tIns="45719" rIns="91438" bIns="45719" rtlCol="0">
            <a:spAutoFit/>
          </a:bodyPr>
          <a:lstStyle/>
          <a:p>
            <a:r>
              <a:rPr lang="ja-JP" altLang="en-US" sz="800" smtClean="0">
                <a:solidFill>
                  <a:schemeClr val="tx1">
                    <a:lumMod val="50000"/>
                  </a:schemeClr>
                </a:solidFill>
                <a:latin typeface="MS PGothic" charset="-128"/>
                <a:ea typeface="MS PGothic" charset="-128"/>
                <a:cs typeface="MS PGothic" charset="-128"/>
              </a:rPr>
              <a:t>*無料版には含まれていません</a:t>
            </a:r>
            <a:endParaRPr lang="ja-JP" altLang="en-US" sz="800">
              <a:solidFill>
                <a:schemeClr val="bg1">
                  <a:lumMod val="50000"/>
                </a:schemeClr>
              </a:solidFill>
              <a:latin typeface="MS PGothic" charset="-128"/>
              <a:ea typeface="MS PGothic" charset="-128"/>
              <a:cs typeface="MS PGothic" charset="-128"/>
            </a:endParaRPr>
          </a:p>
        </p:txBody>
      </p:sp>
      <p:sp>
        <p:nvSpPr>
          <p:cNvPr id="16" name="Rectangle 15"/>
          <p:cNvSpPr/>
          <p:nvPr/>
        </p:nvSpPr>
        <p:spPr>
          <a:xfrm>
            <a:off x="3200794" y="1073011"/>
            <a:ext cx="2743200" cy="47321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ja-JP" altLang="en-US" sz="1600" smtClean="0">
                <a:solidFill>
                  <a:schemeClr val="bg2"/>
                </a:solidFill>
                <a:effectLst>
                  <a:outerShdw blurRad="38100" dist="38100" dir="2700000" algn="tl">
                    <a:srgbClr val="000000">
                      <a:alpha val="43137"/>
                    </a:srgbClr>
                  </a:outerShdw>
                </a:effectLst>
                <a:latin typeface="MS PGothic" charset="-128"/>
                <a:ea typeface="MS PGothic" charset="-128"/>
                <a:cs typeface="MS PGothic" charset="-128"/>
              </a:rPr>
              <a:t>ユーザ アクセス制御</a:t>
            </a:r>
            <a:endParaRPr lang="ja-JP" altLang="en-US" sz="1600">
              <a:solidFill>
                <a:schemeClr val="bg2"/>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24" name="Rectangle 23"/>
          <p:cNvSpPr/>
          <p:nvPr/>
        </p:nvSpPr>
        <p:spPr>
          <a:xfrm>
            <a:off x="3200794" y="1538949"/>
            <a:ext cx="2743200" cy="7921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ja-JP" altLang="en-US" sz="1600">
              <a:solidFill>
                <a:schemeClr val="bg2"/>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28" name="Rectangle 27"/>
          <p:cNvSpPr/>
          <p:nvPr/>
        </p:nvSpPr>
        <p:spPr>
          <a:xfrm>
            <a:off x="5984739" y="1073153"/>
            <a:ext cx="2743200" cy="47730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altLang="ja-JP" sz="1600" dirty="0" smtClean="0">
                <a:solidFill>
                  <a:schemeClr val="bg2"/>
                </a:solidFill>
                <a:effectLst>
                  <a:outerShdw blurRad="38100" dist="38100" dir="2700000" algn="tl">
                    <a:srgbClr val="000000">
                      <a:alpha val="43137"/>
                    </a:srgbClr>
                  </a:outerShdw>
                </a:effectLst>
                <a:latin typeface="MS PGothic" charset="-128"/>
                <a:ea typeface="MS PGothic" charset="-128"/>
                <a:cs typeface="MS PGothic" charset="-128"/>
              </a:rPr>
              <a:t>IT </a:t>
            </a:r>
            <a:r>
              <a:rPr lang="ja-JP" altLang="en-US" sz="1600" dirty="0" smtClean="0">
                <a:solidFill>
                  <a:schemeClr val="bg2"/>
                </a:solidFill>
                <a:effectLst>
                  <a:outerShdw blurRad="38100" dist="38100" dir="2700000" algn="tl">
                    <a:srgbClr val="000000">
                      <a:alpha val="43137"/>
                    </a:srgbClr>
                  </a:outerShdw>
                </a:effectLst>
                <a:latin typeface="MS PGothic" charset="-128"/>
                <a:ea typeface="MS PGothic" charset="-128"/>
                <a:cs typeface="MS PGothic" charset="-128"/>
              </a:rPr>
              <a:t>管理</a:t>
            </a:r>
            <a:endParaRPr lang="ja-JP" altLang="en-US" sz="1600" dirty="0">
              <a:solidFill>
                <a:schemeClr val="bg2"/>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29" name="Rectangle 28"/>
          <p:cNvSpPr/>
          <p:nvPr/>
        </p:nvSpPr>
        <p:spPr>
          <a:xfrm>
            <a:off x="5984739" y="1550459"/>
            <a:ext cx="2743200" cy="67700"/>
          </a:xfrm>
          <a:prstGeom prst="rect">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ja-JP" altLang="en-US" sz="1600">
              <a:solidFill>
                <a:schemeClr val="bg2"/>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31" name="Right Triangle 30"/>
          <p:cNvSpPr/>
          <p:nvPr/>
        </p:nvSpPr>
        <p:spPr>
          <a:xfrm rot="18896425">
            <a:off x="7271714" y="1487120"/>
            <a:ext cx="169251" cy="216787"/>
          </a:xfrm>
          <a:prstGeom prst="rtTriangle">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ja-JP" altLang="en-US" smtClean="0">
              <a:latin typeface="MS PGothic" charset="-128"/>
              <a:ea typeface="MS PGothic" charset="-128"/>
              <a:cs typeface="MS PGothic" charset="-128"/>
            </a:endParaRPr>
          </a:p>
        </p:txBody>
      </p:sp>
      <p:sp>
        <p:nvSpPr>
          <p:cNvPr id="33" name="Right Triangle 32"/>
          <p:cNvSpPr/>
          <p:nvPr/>
        </p:nvSpPr>
        <p:spPr>
          <a:xfrm rot="18896425">
            <a:off x="4480954" y="1523399"/>
            <a:ext cx="182880" cy="182880"/>
          </a:xfrm>
          <a:prstGeom prst="r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ja-JP" altLang="en-US" smtClean="0">
              <a:latin typeface="MS PGothic" charset="-128"/>
              <a:ea typeface="MS PGothic" charset="-128"/>
              <a:cs typeface="MS PGothic" charset="-128"/>
            </a:endParaRPr>
          </a:p>
        </p:txBody>
      </p:sp>
      <p:pic>
        <p:nvPicPr>
          <p:cNvPr id="34" name="Picture 3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6663" y="2437505"/>
            <a:ext cx="2798836" cy="1684786"/>
          </a:xfrm>
          <a:prstGeom prst="rect">
            <a:avLst/>
          </a:prstGeom>
        </p:spPr>
      </p:pic>
      <p:sp>
        <p:nvSpPr>
          <p:cNvPr id="36" name="TextBox 35"/>
          <p:cNvSpPr txBox="1"/>
          <p:nvPr/>
        </p:nvSpPr>
        <p:spPr>
          <a:xfrm>
            <a:off x="5778499" y="1938784"/>
            <a:ext cx="2667000" cy="430885"/>
          </a:xfrm>
          <a:prstGeom prst="rect">
            <a:avLst/>
          </a:prstGeom>
          <a:noFill/>
        </p:spPr>
        <p:txBody>
          <a:bodyPr wrap="square" lIns="91438" tIns="45719" rIns="91438" bIns="45719" rtlCol="0">
            <a:spAutoFit/>
          </a:bodyPr>
          <a:lstStyle/>
          <a:p>
            <a:r>
              <a:rPr lang="ja-JP" altLang="en-US" sz="1100" b="1" dirty="0" smtClean="0">
                <a:solidFill>
                  <a:schemeClr val="tx1">
                    <a:lumMod val="50000"/>
                  </a:schemeClr>
                </a:solidFill>
                <a:latin typeface="MS PGothic" charset="-128"/>
                <a:ea typeface="MS PGothic" charset="-128"/>
                <a:cs typeface="MS PGothic" charset="-128"/>
              </a:rPr>
              <a:t>追加：</a:t>
            </a:r>
            <a:r>
              <a:rPr lang="ja-JP" altLang="en-US" sz="1100" dirty="0">
                <a:solidFill>
                  <a:schemeClr val="bg1">
                    <a:lumMod val="50000"/>
                  </a:schemeClr>
                </a:solidFill>
                <a:latin typeface="MS PGothic" charset="-128"/>
                <a:ea typeface="MS PGothic" charset="-128"/>
                <a:cs typeface="MS PGothic" charset="-128"/>
              </a:rPr>
              <a:t>シングル サインオン、ディレクトリの同期、分析結果の表示機能を追加</a:t>
            </a:r>
          </a:p>
        </p:txBody>
      </p:sp>
      <p:grpSp>
        <p:nvGrpSpPr>
          <p:cNvPr id="37" name="Group 36"/>
          <p:cNvGrpSpPr/>
          <p:nvPr/>
        </p:nvGrpSpPr>
        <p:grpSpPr>
          <a:xfrm>
            <a:off x="378519" y="2311400"/>
            <a:ext cx="968062" cy="968498"/>
            <a:chOff x="5010703" y="1768599"/>
            <a:chExt cx="1759284" cy="1638300"/>
          </a:xfrm>
        </p:grpSpPr>
        <p:sp>
          <p:nvSpPr>
            <p:cNvPr id="38" name="L_security"/>
            <p:cNvSpPr>
              <a:spLocks noChangeAspect="1" noEditPoints="1"/>
            </p:cNvSpPr>
            <p:nvPr/>
          </p:nvSpPr>
          <p:spPr bwMode="auto">
            <a:xfrm>
              <a:off x="5609089" y="2156316"/>
              <a:ext cx="590406" cy="826564"/>
            </a:xfrm>
            <a:custGeom>
              <a:avLst/>
              <a:gdLst>
                <a:gd name="T0" fmla="*/ 361 w 373"/>
                <a:gd name="T1" fmla="*/ 205 h 520"/>
                <a:gd name="T2" fmla="*/ 309 w 373"/>
                <a:gd name="T3" fmla="*/ 198 h 520"/>
                <a:gd name="T4" fmla="*/ 309 w 373"/>
                <a:gd name="T5" fmla="*/ 122 h 520"/>
                <a:gd name="T6" fmla="*/ 186 w 373"/>
                <a:gd name="T7" fmla="*/ 0 h 520"/>
                <a:gd name="T8" fmla="*/ 64 w 373"/>
                <a:gd name="T9" fmla="*/ 122 h 520"/>
                <a:gd name="T10" fmla="*/ 64 w 373"/>
                <a:gd name="T11" fmla="*/ 198 h 520"/>
                <a:gd name="T12" fmla="*/ 11 w 373"/>
                <a:gd name="T13" fmla="*/ 205 h 520"/>
                <a:gd name="T14" fmla="*/ 0 w 373"/>
                <a:gd name="T15" fmla="*/ 357 h 520"/>
                <a:gd name="T16" fmla="*/ 11 w 373"/>
                <a:gd name="T17" fmla="*/ 508 h 520"/>
                <a:gd name="T18" fmla="*/ 186 w 373"/>
                <a:gd name="T19" fmla="*/ 520 h 520"/>
                <a:gd name="T20" fmla="*/ 361 w 373"/>
                <a:gd name="T21" fmla="*/ 508 h 520"/>
                <a:gd name="T22" fmla="*/ 373 w 373"/>
                <a:gd name="T23" fmla="*/ 357 h 520"/>
                <a:gd name="T24" fmla="*/ 361 w 373"/>
                <a:gd name="T25" fmla="*/ 205 h 520"/>
                <a:gd name="T26" fmla="*/ 121 w 373"/>
                <a:gd name="T27" fmla="*/ 122 h 520"/>
                <a:gd name="T28" fmla="*/ 186 w 373"/>
                <a:gd name="T29" fmla="*/ 57 h 520"/>
                <a:gd name="T30" fmla="*/ 252 w 373"/>
                <a:gd name="T31" fmla="*/ 122 h 520"/>
                <a:gd name="T32" fmla="*/ 252 w 373"/>
                <a:gd name="T33" fmla="*/ 195 h 520"/>
                <a:gd name="T34" fmla="*/ 186 w 373"/>
                <a:gd name="T35" fmla="*/ 194 h 520"/>
                <a:gd name="T36" fmla="*/ 121 w 373"/>
                <a:gd name="T37" fmla="*/ 195 h 520"/>
                <a:gd name="T38" fmla="*/ 121 w 373"/>
                <a:gd name="T39" fmla="*/ 122 h 520"/>
                <a:gd name="T40" fmla="*/ 102 w 373"/>
                <a:gd name="T41" fmla="*/ 463 h 520"/>
                <a:gd name="T42" fmla="*/ 79 w 373"/>
                <a:gd name="T43" fmla="*/ 440 h 520"/>
                <a:gd name="T44" fmla="*/ 102 w 373"/>
                <a:gd name="T45" fmla="*/ 417 h 520"/>
                <a:gd name="T46" fmla="*/ 126 w 373"/>
                <a:gd name="T47" fmla="*/ 440 h 520"/>
                <a:gd name="T48" fmla="*/ 102 w 373"/>
                <a:gd name="T49" fmla="*/ 463 h 520"/>
                <a:gd name="T50" fmla="*/ 102 w 373"/>
                <a:gd name="T51" fmla="*/ 391 h 520"/>
                <a:gd name="T52" fmla="*/ 79 w 373"/>
                <a:gd name="T53" fmla="*/ 368 h 520"/>
                <a:gd name="T54" fmla="*/ 102 w 373"/>
                <a:gd name="T55" fmla="*/ 345 h 520"/>
                <a:gd name="T56" fmla="*/ 126 w 373"/>
                <a:gd name="T57" fmla="*/ 368 h 520"/>
                <a:gd name="T58" fmla="*/ 102 w 373"/>
                <a:gd name="T59" fmla="*/ 391 h 520"/>
                <a:gd name="T60" fmla="*/ 184 w 373"/>
                <a:gd name="T61" fmla="*/ 463 h 520"/>
                <a:gd name="T62" fmla="*/ 161 w 373"/>
                <a:gd name="T63" fmla="*/ 440 h 520"/>
                <a:gd name="T64" fmla="*/ 184 w 373"/>
                <a:gd name="T65" fmla="*/ 417 h 520"/>
                <a:gd name="T66" fmla="*/ 207 w 373"/>
                <a:gd name="T67" fmla="*/ 440 h 520"/>
                <a:gd name="T68" fmla="*/ 184 w 373"/>
                <a:gd name="T69" fmla="*/ 463 h 520"/>
                <a:gd name="T70" fmla="*/ 184 w 373"/>
                <a:gd name="T71" fmla="*/ 391 h 520"/>
                <a:gd name="T72" fmla="*/ 161 w 373"/>
                <a:gd name="T73" fmla="*/ 368 h 520"/>
                <a:gd name="T74" fmla="*/ 184 w 373"/>
                <a:gd name="T75" fmla="*/ 345 h 520"/>
                <a:gd name="T76" fmla="*/ 207 w 373"/>
                <a:gd name="T77" fmla="*/ 368 h 520"/>
                <a:gd name="T78" fmla="*/ 184 w 373"/>
                <a:gd name="T79" fmla="*/ 391 h 520"/>
                <a:gd name="T80" fmla="*/ 265 w 373"/>
                <a:gd name="T81" fmla="*/ 463 h 520"/>
                <a:gd name="T82" fmla="*/ 242 w 373"/>
                <a:gd name="T83" fmla="*/ 440 h 520"/>
                <a:gd name="T84" fmla="*/ 265 w 373"/>
                <a:gd name="T85" fmla="*/ 417 h 520"/>
                <a:gd name="T86" fmla="*/ 289 w 373"/>
                <a:gd name="T87" fmla="*/ 440 h 520"/>
                <a:gd name="T88" fmla="*/ 265 w 373"/>
                <a:gd name="T89" fmla="*/ 463 h 520"/>
                <a:gd name="T90" fmla="*/ 265 w 373"/>
                <a:gd name="T91" fmla="*/ 391 h 520"/>
                <a:gd name="T92" fmla="*/ 242 w 373"/>
                <a:gd name="T93" fmla="*/ 368 h 520"/>
                <a:gd name="T94" fmla="*/ 265 w 373"/>
                <a:gd name="T95" fmla="*/ 345 h 520"/>
                <a:gd name="T96" fmla="*/ 289 w 373"/>
                <a:gd name="T97" fmla="*/ 368 h 520"/>
                <a:gd name="T98" fmla="*/ 265 w 373"/>
                <a:gd name="T99" fmla="*/ 391 h 520"/>
                <a:gd name="T100" fmla="*/ 297 w 373"/>
                <a:gd name="T101" fmla="*/ 300 h 520"/>
                <a:gd name="T102" fmla="*/ 186 w 373"/>
                <a:gd name="T103" fmla="*/ 303 h 520"/>
                <a:gd name="T104" fmla="*/ 75 w 373"/>
                <a:gd name="T105" fmla="*/ 300 h 520"/>
                <a:gd name="T106" fmla="*/ 70 w 373"/>
                <a:gd name="T107" fmla="*/ 275 h 520"/>
                <a:gd name="T108" fmla="*/ 75 w 373"/>
                <a:gd name="T109" fmla="*/ 251 h 520"/>
                <a:gd name="T110" fmla="*/ 186 w 373"/>
                <a:gd name="T111" fmla="*/ 247 h 520"/>
                <a:gd name="T112" fmla="*/ 186 w 373"/>
                <a:gd name="T113" fmla="*/ 247 h 520"/>
                <a:gd name="T114" fmla="*/ 297 w 373"/>
                <a:gd name="T115" fmla="*/ 251 h 520"/>
                <a:gd name="T116" fmla="*/ 303 w 373"/>
                <a:gd name="T117" fmla="*/ 275 h 520"/>
                <a:gd name="T118" fmla="*/ 297 w 373"/>
                <a:gd name="T119" fmla="*/ 30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3" h="520">
                  <a:moveTo>
                    <a:pt x="361" y="205"/>
                  </a:moveTo>
                  <a:cubicBezTo>
                    <a:pt x="354" y="202"/>
                    <a:pt x="334" y="200"/>
                    <a:pt x="309" y="198"/>
                  </a:cubicBezTo>
                  <a:cubicBezTo>
                    <a:pt x="309" y="122"/>
                    <a:pt x="309" y="122"/>
                    <a:pt x="309" y="122"/>
                  </a:cubicBezTo>
                  <a:cubicBezTo>
                    <a:pt x="309" y="55"/>
                    <a:pt x="254" y="0"/>
                    <a:pt x="186" y="0"/>
                  </a:cubicBezTo>
                  <a:cubicBezTo>
                    <a:pt x="119" y="0"/>
                    <a:pt x="64" y="55"/>
                    <a:pt x="64" y="122"/>
                  </a:cubicBezTo>
                  <a:cubicBezTo>
                    <a:pt x="64" y="198"/>
                    <a:pt x="64" y="198"/>
                    <a:pt x="64" y="198"/>
                  </a:cubicBezTo>
                  <a:cubicBezTo>
                    <a:pt x="39" y="200"/>
                    <a:pt x="18" y="202"/>
                    <a:pt x="11" y="205"/>
                  </a:cubicBezTo>
                  <a:cubicBezTo>
                    <a:pt x="4" y="226"/>
                    <a:pt x="0" y="304"/>
                    <a:pt x="0" y="357"/>
                  </a:cubicBezTo>
                  <a:cubicBezTo>
                    <a:pt x="0" y="410"/>
                    <a:pt x="4" y="487"/>
                    <a:pt x="11" y="508"/>
                  </a:cubicBezTo>
                  <a:cubicBezTo>
                    <a:pt x="29" y="515"/>
                    <a:pt x="127" y="520"/>
                    <a:pt x="186" y="520"/>
                  </a:cubicBezTo>
                  <a:cubicBezTo>
                    <a:pt x="246" y="520"/>
                    <a:pt x="343" y="515"/>
                    <a:pt x="361" y="508"/>
                  </a:cubicBezTo>
                  <a:cubicBezTo>
                    <a:pt x="368" y="487"/>
                    <a:pt x="373" y="410"/>
                    <a:pt x="373" y="357"/>
                  </a:cubicBezTo>
                  <a:cubicBezTo>
                    <a:pt x="373" y="304"/>
                    <a:pt x="368" y="226"/>
                    <a:pt x="361" y="205"/>
                  </a:cubicBezTo>
                  <a:close/>
                  <a:moveTo>
                    <a:pt x="121" y="122"/>
                  </a:moveTo>
                  <a:cubicBezTo>
                    <a:pt x="121" y="86"/>
                    <a:pt x="150" y="57"/>
                    <a:pt x="186" y="57"/>
                  </a:cubicBezTo>
                  <a:cubicBezTo>
                    <a:pt x="222" y="57"/>
                    <a:pt x="252" y="86"/>
                    <a:pt x="252" y="122"/>
                  </a:cubicBezTo>
                  <a:cubicBezTo>
                    <a:pt x="252" y="195"/>
                    <a:pt x="252" y="195"/>
                    <a:pt x="252" y="195"/>
                  </a:cubicBezTo>
                  <a:cubicBezTo>
                    <a:pt x="228" y="194"/>
                    <a:pt x="205" y="194"/>
                    <a:pt x="186" y="194"/>
                  </a:cubicBezTo>
                  <a:cubicBezTo>
                    <a:pt x="167" y="194"/>
                    <a:pt x="144" y="194"/>
                    <a:pt x="121" y="195"/>
                  </a:cubicBezTo>
                  <a:lnTo>
                    <a:pt x="121" y="122"/>
                  </a:lnTo>
                  <a:close/>
                  <a:moveTo>
                    <a:pt x="102" y="463"/>
                  </a:moveTo>
                  <a:cubicBezTo>
                    <a:pt x="90" y="463"/>
                    <a:pt x="79" y="453"/>
                    <a:pt x="79" y="440"/>
                  </a:cubicBezTo>
                  <a:cubicBezTo>
                    <a:pt x="79" y="427"/>
                    <a:pt x="90" y="417"/>
                    <a:pt x="102" y="417"/>
                  </a:cubicBezTo>
                  <a:cubicBezTo>
                    <a:pt x="115" y="417"/>
                    <a:pt x="126" y="427"/>
                    <a:pt x="126" y="440"/>
                  </a:cubicBezTo>
                  <a:cubicBezTo>
                    <a:pt x="126" y="453"/>
                    <a:pt x="115" y="463"/>
                    <a:pt x="102" y="463"/>
                  </a:cubicBezTo>
                  <a:close/>
                  <a:moveTo>
                    <a:pt x="102" y="391"/>
                  </a:moveTo>
                  <a:cubicBezTo>
                    <a:pt x="90" y="391"/>
                    <a:pt x="79" y="381"/>
                    <a:pt x="79" y="368"/>
                  </a:cubicBezTo>
                  <a:cubicBezTo>
                    <a:pt x="79" y="355"/>
                    <a:pt x="90" y="345"/>
                    <a:pt x="102" y="345"/>
                  </a:cubicBezTo>
                  <a:cubicBezTo>
                    <a:pt x="115" y="345"/>
                    <a:pt x="126" y="355"/>
                    <a:pt x="126" y="368"/>
                  </a:cubicBezTo>
                  <a:cubicBezTo>
                    <a:pt x="126" y="381"/>
                    <a:pt x="115" y="391"/>
                    <a:pt x="102" y="391"/>
                  </a:cubicBezTo>
                  <a:close/>
                  <a:moveTo>
                    <a:pt x="184" y="463"/>
                  </a:moveTo>
                  <a:cubicBezTo>
                    <a:pt x="171" y="463"/>
                    <a:pt x="161" y="453"/>
                    <a:pt x="161" y="440"/>
                  </a:cubicBezTo>
                  <a:cubicBezTo>
                    <a:pt x="161" y="427"/>
                    <a:pt x="171" y="417"/>
                    <a:pt x="184" y="417"/>
                  </a:cubicBezTo>
                  <a:cubicBezTo>
                    <a:pt x="197" y="417"/>
                    <a:pt x="207" y="427"/>
                    <a:pt x="207" y="440"/>
                  </a:cubicBezTo>
                  <a:cubicBezTo>
                    <a:pt x="207" y="453"/>
                    <a:pt x="197" y="463"/>
                    <a:pt x="184" y="463"/>
                  </a:cubicBezTo>
                  <a:close/>
                  <a:moveTo>
                    <a:pt x="184" y="391"/>
                  </a:moveTo>
                  <a:cubicBezTo>
                    <a:pt x="171" y="391"/>
                    <a:pt x="161" y="381"/>
                    <a:pt x="161" y="368"/>
                  </a:cubicBezTo>
                  <a:cubicBezTo>
                    <a:pt x="161" y="355"/>
                    <a:pt x="171" y="345"/>
                    <a:pt x="184" y="345"/>
                  </a:cubicBezTo>
                  <a:cubicBezTo>
                    <a:pt x="197" y="345"/>
                    <a:pt x="207" y="355"/>
                    <a:pt x="207" y="368"/>
                  </a:cubicBezTo>
                  <a:cubicBezTo>
                    <a:pt x="207" y="381"/>
                    <a:pt x="197" y="391"/>
                    <a:pt x="184" y="391"/>
                  </a:cubicBezTo>
                  <a:close/>
                  <a:moveTo>
                    <a:pt x="265" y="463"/>
                  </a:moveTo>
                  <a:cubicBezTo>
                    <a:pt x="252" y="463"/>
                    <a:pt x="242" y="453"/>
                    <a:pt x="242" y="440"/>
                  </a:cubicBezTo>
                  <a:cubicBezTo>
                    <a:pt x="242" y="427"/>
                    <a:pt x="252" y="417"/>
                    <a:pt x="265" y="417"/>
                  </a:cubicBezTo>
                  <a:cubicBezTo>
                    <a:pt x="278" y="417"/>
                    <a:pt x="289" y="427"/>
                    <a:pt x="289" y="440"/>
                  </a:cubicBezTo>
                  <a:cubicBezTo>
                    <a:pt x="289" y="453"/>
                    <a:pt x="278" y="463"/>
                    <a:pt x="265" y="463"/>
                  </a:cubicBezTo>
                  <a:close/>
                  <a:moveTo>
                    <a:pt x="265" y="391"/>
                  </a:moveTo>
                  <a:cubicBezTo>
                    <a:pt x="252" y="391"/>
                    <a:pt x="242" y="381"/>
                    <a:pt x="242" y="368"/>
                  </a:cubicBezTo>
                  <a:cubicBezTo>
                    <a:pt x="242" y="355"/>
                    <a:pt x="252" y="345"/>
                    <a:pt x="265" y="345"/>
                  </a:cubicBezTo>
                  <a:cubicBezTo>
                    <a:pt x="278" y="345"/>
                    <a:pt x="289" y="355"/>
                    <a:pt x="289" y="368"/>
                  </a:cubicBezTo>
                  <a:cubicBezTo>
                    <a:pt x="289" y="381"/>
                    <a:pt x="278" y="391"/>
                    <a:pt x="265" y="391"/>
                  </a:cubicBezTo>
                  <a:close/>
                  <a:moveTo>
                    <a:pt x="297" y="300"/>
                  </a:moveTo>
                  <a:cubicBezTo>
                    <a:pt x="288" y="302"/>
                    <a:pt x="227" y="303"/>
                    <a:pt x="186" y="303"/>
                  </a:cubicBezTo>
                  <a:cubicBezTo>
                    <a:pt x="145" y="303"/>
                    <a:pt x="84" y="302"/>
                    <a:pt x="75" y="300"/>
                  </a:cubicBezTo>
                  <a:cubicBezTo>
                    <a:pt x="72" y="293"/>
                    <a:pt x="70" y="284"/>
                    <a:pt x="70" y="275"/>
                  </a:cubicBezTo>
                  <a:cubicBezTo>
                    <a:pt x="70" y="266"/>
                    <a:pt x="72" y="258"/>
                    <a:pt x="75" y="251"/>
                  </a:cubicBezTo>
                  <a:cubicBezTo>
                    <a:pt x="84" y="249"/>
                    <a:pt x="145" y="247"/>
                    <a:pt x="186" y="247"/>
                  </a:cubicBezTo>
                  <a:cubicBezTo>
                    <a:pt x="186" y="247"/>
                    <a:pt x="186" y="247"/>
                    <a:pt x="186" y="247"/>
                  </a:cubicBezTo>
                  <a:cubicBezTo>
                    <a:pt x="227" y="247"/>
                    <a:pt x="288" y="249"/>
                    <a:pt x="297" y="251"/>
                  </a:cubicBezTo>
                  <a:cubicBezTo>
                    <a:pt x="301" y="258"/>
                    <a:pt x="303" y="266"/>
                    <a:pt x="303" y="275"/>
                  </a:cubicBezTo>
                  <a:cubicBezTo>
                    <a:pt x="303" y="284"/>
                    <a:pt x="301" y="293"/>
                    <a:pt x="297" y="30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ja-JP" altLang="en-US" sz="1600">
                <a:solidFill>
                  <a:prstClr val="white"/>
                </a:solidFill>
                <a:latin typeface="MS PGothic" charset="-128"/>
                <a:ea typeface="MS PGothic" charset="-128"/>
                <a:cs typeface="MS PGothic" charset="-128"/>
              </a:endParaRPr>
            </a:p>
          </p:txBody>
        </p:sp>
        <p:sp>
          <p:nvSpPr>
            <p:cNvPr id="39" name="L_itteration"/>
            <p:cNvSpPr>
              <a:spLocks noChangeAspect="1" noEditPoints="1"/>
            </p:cNvSpPr>
            <p:nvPr/>
          </p:nvSpPr>
          <p:spPr bwMode="auto">
            <a:xfrm>
              <a:off x="5010703" y="1768599"/>
              <a:ext cx="1759284" cy="1638300"/>
            </a:xfrm>
            <a:custGeom>
              <a:avLst/>
              <a:gdLst>
                <a:gd name="T0" fmla="*/ 421 w 520"/>
                <a:gd name="T1" fmla="*/ 310 h 482"/>
                <a:gd name="T2" fmla="*/ 481 w 520"/>
                <a:gd name="T3" fmla="*/ 335 h 482"/>
                <a:gd name="T4" fmla="*/ 430 w 520"/>
                <a:gd name="T5" fmla="*/ 411 h 482"/>
                <a:gd name="T6" fmla="*/ 353 w 520"/>
                <a:gd name="T7" fmla="*/ 463 h 482"/>
                <a:gd name="T8" fmla="*/ 260 w 520"/>
                <a:gd name="T9" fmla="*/ 482 h 482"/>
                <a:gd name="T10" fmla="*/ 166 w 520"/>
                <a:gd name="T11" fmla="*/ 463 h 482"/>
                <a:gd name="T12" fmla="*/ 89 w 520"/>
                <a:gd name="T13" fmla="*/ 411 h 482"/>
                <a:gd name="T14" fmla="*/ 49 w 520"/>
                <a:gd name="T15" fmla="*/ 357 h 482"/>
                <a:gd name="T16" fmla="*/ 0 w 520"/>
                <a:gd name="T17" fmla="*/ 378 h 482"/>
                <a:gd name="T18" fmla="*/ 20 w 520"/>
                <a:gd name="T19" fmla="*/ 210 h 482"/>
                <a:gd name="T20" fmla="*/ 155 w 520"/>
                <a:gd name="T21" fmla="*/ 312 h 482"/>
                <a:gd name="T22" fmla="*/ 109 w 520"/>
                <a:gd name="T23" fmla="*/ 332 h 482"/>
                <a:gd name="T24" fmla="*/ 135 w 520"/>
                <a:gd name="T25" fmla="*/ 365 h 482"/>
                <a:gd name="T26" fmla="*/ 191 w 520"/>
                <a:gd name="T27" fmla="*/ 403 h 482"/>
                <a:gd name="T28" fmla="*/ 260 w 520"/>
                <a:gd name="T29" fmla="*/ 417 h 482"/>
                <a:gd name="T30" fmla="*/ 328 w 520"/>
                <a:gd name="T31" fmla="*/ 403 h 482"/>
                <a:gd name="T32" fmla="*/ 384 w 520"/>
                <a:gd name="T33" fmla="*/ 365 h 482"/>
                <a:gd name="T34" fmla="*/ 421 w 520"/>
                <a:gd name="T35" fmla="*/ 310 h 482"/>
                <a:gd name="T36" fmla="*/ 471 w 520"/>
                <a:gd name="T37" fmla="*/ 125 h 482"/>
                <a:gd name="T38" fmla="*/ 430 w 520"/>
                <a:gd name="T39" fmla="*/ 71 h 482"/>
                <a:gd name="T40" fmla="*/ 353 w 520"/>
                <a:gd name="T41" fmla="*/ 19 h 482"/>
                <a:gd name="T42" fmla="*/ 260 w 520"/>
                <a:gd name="T43" fmla="*/ 0 h 482"/>
                <a:gd name="T44" fmla="*/ 166 w 520"/>
                <a:gd name="T45" fmla="*/ 19 h 482"/>
                <a:gd name="T46" fmla="*/ 89 w 520"/>
                <a:gd name="T47" fmla="*/ 71 h 482"/>
                <a:gd name="T48" fmla="*/ 38 w 520"/>
                <a:gd name="T49" fmla="*/ 148 h 482"/>
                <a:gd name="T50" fmla="*/ 98 w 520"/>
                <a:gd name="T51" fmla="*/ 173 h 482"/>
                <a:gd name="T52" fmla="*/ 135 w 520"/>
                <a:gd name="T53" fmla="*/ 117 h 482"/>
                <a:gd name="T54" fmla="*/ 191 w 520"/>
                <a:gd name="T55" fmla="*/ 79 h 482"/>
                <a:gd name="T56" fmla="*/ 260 w 520"/>
                <a:gd name="T57" fmla="*/ 66 h 482"/>
                <a:gd name="T58" fmla="*/ 328 w 520"/>
                <a:gd name="T59" fmla="*/ 79 h 482"/>
                <a:gd name="T60" fmla="*/ 384 w 520"/>
                <a:gd name="T61" fmla="*/ 117 h 482"/>
                <a:gd name="T62" fmla="*/ 410 w 520"/>
                <a:gd name="T63" fmla="*/ 151 h 482"/>
                <a:gd name="T64" fmla="*/ 364 w 520"/>
                <a:gd name="T65" fmla="*/ 170 h 482"/>
                <a:gd name="T66" fmla="*/ 499 w 520"/>
                <a:gd name="T67" fmla="*/ 272 h 482"/>
                <a:gd name="T68" fmla="*/ 520 w 520"/>
                <a:gd name="T69" fmla="*/ 105 h 482"/>
                <a:gd name="T70" fmla="*/ 471 w 520"/>
                <a:gd name="T71" fmla="*/ 125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0" h="482">
                  <a:moveTo>
                    <a:pt x="421" y="310"/>
                  </a:moveTo>
                  <a:cubicBezTo>
                    <a:pt x="481" y="335"/>
                    <a:pt x="481" y="335"/>
                    <a:pt x="481" y="335"/>
                  </a:cubicBezTo>
                  <a:cubicBezTo>
                    <a:pt x="469" y="364"/>
                    <a:pt x="452" y="389"/>
                    <a:pt x="430" y="411"/>
                  </a:cubicBezTo>
                  <a:cubicBezTo>
                    <a:pt x="408" y="434"/>
                    <a:pt x="382" y="451"/>
                    <a:pt x="353" y="463"/>
                  </a:cubicBezTo>
                  <a:cubicBezTo>
                    <a:pt x="324" y="476"/>
                    <a:pt x="292" y="482"/>
                    <a:pt x="260" y="482"/>
                  </a:cubicBezTo>
                  <a:cubicBezTo>
                    <a:pt x="227" y="482"/>
                    <a:pt x="196" y="476"/>
                    <a:pt x="166" y="463"/>
                  </a:cubicBezTo>
                  <a:cubicBezTo>
                    <a:pt x="137" y="451"/>
                    <a:pt x="111" y="434"/>
                    <a:pt x="89" y="411"/>
                  </a:cubicBezTo>
                  <a:cubicBezTo>
                    <a:pt x="73" y="395"/>
                    <a:pt x="59" y="377"/>
                    <a:pt x="49" y="357"/>
                  </a:cubicBezTo>
                  <a:cubicBezTo>
                    <a:pt x="0" y="378"/>
                    <a:pt x="0" y="378"/>
                    <a:pt x="0" y="378"/>
                  </a:cubicBezTo>
                  <a:cubicBezTo>
                    <a:pt x="20" y="210"/>
                    <a:pt x="20" y="210"/>
                    <a:pt x="20" y="210"/>
                  </a:cubicBezTo>
                  <a:cubicBezTo>
                    <a:pt x="155" y="312"/>
                    <a:pt x="155" y="312"/>
                    <a:pt x="155" y="312"/>
                  </a:cubicBezTo>
                  <a:cubicBezTo>
                    <a:pt x="109" y="332"/>
                    <a:pt x="109" y="332"/>
                    <a:pt x="109" y="332"/>
                  </a:cubicBezTo>
                  <a:cubicBezTo>
                    <a:pt x="116" y="344"/>
                    <a:pt x="125" y="355"/>
                    <a:pt x="135" y="365"/>
                  </a:cubicBezTo>
                  <a:cubicBezTo>
                    <a:pt x="152" y="381"/>
                    <a:pt x="170" y="394"/>
                    <a:pt x="191" y="403"/>
                  </a:cubicBezTo>
                  <a:cubicBezTo>
                    <a:pt x="213" y="412"/>
                    <a:pt x="236" y="417"/>
                    <a:pt x="260" y="417"/>
                  </a:cubicBezTo>
                  <a:cubicBezTo>
                    <a:pt x="283" y="417"/>
                    <a:pt x="306" y="412"/>
                    <a:pt x="328" y="403"/>
                  </a:cubicBezTo>
                  <a:cubicBezTo>
                    <a:pt x="349" y="394"/>
                    <a:pt x="368" y="381"/>
                    <a:pt x="384" y="365"/>
                  </a:cubicBezTo>
                  <a:cubicBezTo>
                    <a:pt x="400" y="349"/>
                    <a:pt x="412" y="330"/>
                    <a:pt x="421" y="310"/>
                  </a:cubicBezTo>
                  <a:close/>
                  <a:moveTo>
                    <a:pt x="471" y="125"/>
                  </a:moveTo>
                  <a:cubicBezTo>
                    <a:pt x="460" y="105"/>
                    <a:pt x="446" y="87"/>
                    <a:pt x="430" y="71"/>
                  </a:cubicBezTo>
                  <a:cubicBezTo>
                    <a:pt x="408" y="49"/>
                    <a:pt x="382" y="32"/>
                    <a:pt x="353" y="19"/>
                  </a:cubicBezTo>
                  <a:cubicBezTo>
                    <a:pt x="324" y="7"/>
                    <a:pt x="292" y="0"/>
                    <a:pt x="260" y="0"/>
                  </a:cubicBezTo>
                  <a:cubicBezTo>
                    <a:pt x="227" y="0"/>
                    <a:pt x="196" y="7"/>
                    <a:pt x="166" y="19"/>
                  </a:cubicBezTo>
                  <a:cubicBezTo>
                    <a:pt x="137" y="32"/>
                    <a:pt x="111" y="49"/>
                    <a:pt x="89" y="71"/>
                  </a:cubicBezTo>
                  <a:cubicBezTo>
                    <a:pt x="67" y="93"/>
                    <a:pt x="50" y="119"/>
                    <a:pt x="38" y="148"/>
                  </a:cubicBezTo>
                  <a:cubicBezTo>
                    <a:pt x="98" y="173"/>
                    <a:pt x="98" y="173"/>
                    <a:pt x="98" y="173"/>
                  </a:cubicBezTo>
                  <a:cubicBezTo>
                    <a:pt x="107" y="152"/>
                    <a:pt x="119" y="133"/>
                    <a:pt x="135" y="117"/>
                  </a:cubicBezTo>
                  <a:cubicBezTo>
                    <a:pt x="152" y="101"/>
                    <a:pt x="170" y="88"/>
                    <a:pt x="191" y="79"/>
                  </a:cubicBezTo>
                  <a:cubicBezTo>
                    <a:pt x="213" y="70"/>
                    <a:pt x="236" y="66"/>
                    <a:pt x="260" y="66"/>
                  </a:cubicBezTo>
                  <a:cubicBezTo>
                    <a:pt x="283" y="66"/>
                    <a:pt x="306" y="70"/>
                    <a:pt x="328" y="79"/>
                  </a:cubicBezTo>
                  <a:cubicBezTo>
                    <a:pt x="349" y="88"/>
                    <a:pt x="368" y="101"/>
                    <a:pt x="384" y="117"/>
                  </a:cubicBezTo>
                  <a:cubicBezTo>
                    <a:pt x="394" y="127"/>
                    <a:pt x="403" y="139"/>
                    <a:pt x="410" y="151"/>
                  </a:cubicBezTo>
                  <a:cubicBezTo>
                    <a:pt x="364" y="170"/>
                    <a:pt x="364" y="170"/>
                    <a:pt x="364" y="170"/>
                  </a:cubicBezTo>
                  <a:cubicBezTo>
                    <a:pt x="499" y="272"/>
                    <a:pt x="499" y="272"/>
                    <a:pt x="499" y="272"/>
                  </a:cubicBezTo>
                  <a:cubicBezTo>
                    <a:pt x="520" y="105"/>
                    <a:pt x="520" y="105"/>
                    <a:pt x="520" y="105"/>
                  </a:cubicBezTo>
                  <a:lnTo>
                    <a:pt x="471" y="125"/>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algn="ctr"/>
              <a:endParaRPr lang="ja-JP" altLang="en-US" sz="1600">
                <a:solidFill>
                  <a:prstClr val="white"/>
                </a:solidFill>
                <a:latin typeface="MS PGothic" charset="-128"/>
                <a:ea typeface="MS PGothic" charset="-128"/>
                <a:cs typeface="MS PGothic" charset="-128"/>
              </a:endParaRPr>
            </a:p>
          </p:txBody>
        </p:sp>
      </p:grpSp>
      <p:sp>
        <p:nvSpPr>
          <p:cNvPr id="40" name="Rectangle 39"/>
          <p:cNvSpPr/>
          <p:nvPr/>
        </p:nvSpPr>
        <p:spPr>
          <a:xfrm>
            <a:off x="1346582" y="2270419"/>
            <a:ext cx="1746070" cy="938716"/>
          </a:xfrm>
          <a:prstGeom prst="rect">
            <a:avLst/>
          </a:prstGeom>
        </p:spPr>
        <p:txBody>
          <a:bodyPr wrap="square" lIns="91438" tIns="45719" rIns="91438" bIns="45719">
            <a:spAutoFit/>
          </a:bodyPr>
          <a:lstStyle/>
          <a:p>
            <a:pPr lvl="0"/>
            <a:r>
              <a:rPr lang="ja-JP" altLang="en-US" sz="1100" b="1" dirty="0" smtClean="0">
                <a:solidFill>
                  <a:schemeClr val="tx1">
                    <a:lumMod val="50000"/>
                  </a:schemeClr>
                </a:solidFill>
                <a:latin typeface="MS PGothic" charset="-128"/>
                <a:ea typeface="MS PGothic" charset="-128"/>
                <a:cs typeface="MS PGothic" charset="-128"/>
              </a:rPr>
              <a:t>エンド ツー エンドの</a:t>
            </a:r>
            <a:r>
              <a:rPr lang="en-US" altLang="ja-JP" sz="1100" b="1" dirty="0" smtClean="0">
                <a:solidFill>
                  <a:schemeClr val="tx1">
                    <a:lumMod val="50000"/>
                  </a:schemeClr>
                </a:solidFill>
                <a:latin typeface="MS PGothic" charset="-128"/>
                <a:ea typeface="MS PGothic" charset="-128"/>
                <a:cs typeface="MS PGothic" charset="-128"/>
              </a:rPr>
              <a:t/>
            </a:r>
            <a:br>
              <a:rPr lang="en-US" altLang="ja-JP" sz="1100" b="1" dirty="0" smtClean="0">
                <a:solidFill>
                  <a:schemeClr val="tx1">
                    <a:lumMod val="50000"/>
                  </a:schemeClr>
                </a:solidFill>
                <a:latin typeface="MS PGothic" charset="-128"/>
                <a:ea typeface="MS PGothic" charset="-128"/>
                <a:cs typeface="MS PGothic" charset="-128"/>
              </a:rPr>
            </a:br>
            <a:r>
              <a:rPr lang="ja-JP" altLang="en-US" sz="1100" b="1" dirty="0" smtClean="0">
                <a:solidFill>
                  <a:schemeClr val="tx1">
                    <a:lumMod val="50000"/>
                  </a:schemeClr>
                </a:solidFill>
                <a:latin typeface="MS PGothic" charset="-128"/>
                <a:ea typeface="MS PGothic" charset="-128"/>
                <a:cs typeface="MS PGothic" charset="-128"/>
              </a:rPr>
              <a:t>暗号化</a:t>
            </a:r>
            <a:r>
              <a:rPr lang="ja-JP" altLang="en-US" sz="1100" b="1" dirty="0">
                <a:solidFill>
                  <a:schemeClr val="tx1">
                    <a:lumMod val="50000"/>
                  </a:schemeClr>
                </a:solidFill>
                <a:latin typeface="MS PGothic" charset="-128"/>
                <a:ea typeface="MS PGothic" charset="-128"/>
                <a:cs typeface="MS PGothic" charset="-128"/>
              </a:rPr>
              <a:t>：</a:t>
            </a:r>
            <a:r>
              <a:rPr lang="ja-JP" altLang="en-US" sz="1100" dirty="0" smtClean="0">
                <a:solidFill>
                  <a:schemeClr val="bg1">
                    <a:lumMod val="50000"/>
                  </a:schemeClr>
                </a:solidFill>
                <a:latin typeface="MS PGothic" charset="-128"/>
                <a:ea typeface="MS PGothic" charset="-128"/>
                <a:cs typeface="MS PGothic" charset="-128"/>
              </a:rPr>
              <a:t>クラウド内の</a:t>
            </a:r>
            <a:r>
              <a:rPr lang="en-US" altLang="ja-JP" sz="1100" dirty="0" smtClean="0">
                <a:solidFill>
                  <a:schemeClr val="bg1">
                    <a:lumMod val="50000"/>
                  </a:schemeClr>
                </a:solidFill>
                <a:latin typeface="MS PGothic" charset="-128"/>
                <a:ea typeface="MS PGothic" charset="-128"/>
                <a:cs typeface="MS PGothic" charset="-128"/>
              </a:rPr>
              <a:t/>
            </a:r>
            <a:br>
              <a:rPr lang="en-US" altLang="ja-JP" sz="1100" dirty="0" smtClean="0">
                <a:solidFill>
                  <a:schemeClr val="bg1">
                    <a:lumMod val="50000"/>
                  </a:schemeClr>
                </a:solidFill>
                <a:latin typeface="MS PGothic" charset="-128"/>
                <a:ea typeface="MS PGothic" charset="-128"/>
                <a:cs typeface="MS PGothic" charset="-128"/>
              </a:rPr>
            </a:br>
            <a:r>
              <a:rPr lang="ja-JP" altLang="en-US" sz="1100" dirty="0" smtClean="0">
                <a:solidFill>
                  <a:schemeClr val="bg1">
                    <a:lumMod val="50000"/>
                  </a:schemeClr>
                </a:solidFill>
                <a:latin typeface="MS PGothic" charset="-128"/>
                <a:ea typeface="MS PGothic" charset="-128"/>
                <a:cs typeface="MS PGothic" charset="-128"/>
              </a:rPr>
              <a:t>エンド ツー エンドの</a:t>
            </a:r>
            <a:r>
              <a:rPr lang="en-US" altLang="ja-JP" sz="1100" dirty="0" smtClean="0">
                <a:solidFill>
                  <a:schemeClr val="bg1">
                    <a:lumMod val="50000"/>
                  </a:schemeClr>
                </a:solidFill>
                <a:latin typeface="MS PGothic" charset="-128"/>
                <a:ea typeface="MS PGothic" charset="-128"/>
                <a:cs typeface="MS PGothic" charset="-128"/>
              </a:rPr>
              <a:t/>
            </a:r>
            <a:br>
              <a:rPr lang="en-US" altLang="ja-JP" sz="1100" dirty="0" smtClean="0">
                <a:solidFill>
                  <a:schemeClr val="bg1">
                    <a:lumMod val="50000"/>
                  </a:schemeClr>
                </a:solidFill>
                <a:latin typeface="MS PGothic" charset="-128"/>
                <a:ea typeface="MS PGothic" charset="-128"/>
                <a:cs typeface="MS PGothic" charset="-128"/>
              </a:rPr>
            </a:br>
            <a:r>
              <a:rPr lang="ja-JP" altLang="en-US" sz="1100" dirty="0" smtClean="0">
                <a:solidFill>
                  <a:schemeClr val="bg1">
                    <a:lumMod val="50000"/>
                  </a:schemeClr>
                </a:solidFill>
                <a:latin typeface="MS PGothic" charset="-128"/>
                <a:ea typeface="MS PGothic" charset="-128"/>
                <a:cs typeface="MS PGothic" charset="-128"/>
              </a:rPr>
              <a:t>暗号化、および送信</a:t>
            </a:r>
            <a:r>
              <a:rPr lang="en-US" altLang="ja-JP" sz="1100" dirty="0" smtClean="0">
                <a:solidFill>
                  <a:schemeClr val="bg1">
                    <a:lumMod val="50000"/>
                  </a:schemeClr>
                </a:solidFill>
                <a:latin typeface="MS PGothic" charset="-128"/>
                <a:ea typeface="MS PGothic" charset="-128"/>
                <a:cs typeface="MS PGothic" charset="-128"/>
              </a:rPr>
              <a:t/>
            </a:r>
            <a:br>
              <a:rPr lang="en-US" altLang="ja-JP" sz="1100" dirty="0" smtClean="0">
                <a:solidFill>
                  <a:schemeClr val="bg1">
                    <a:lumMod val="50000"/>
                  </a:schemeClr>
                </a:solidFill>
                <a:latin typeface="MS PGothic" charset="-128"/>
                <a:ea typeface="MS PGothic" charset="-128"/>
                <a:cs typeface="MS PGothic" charset="-128"/>
              </a:rPr>
            </a:br>
            <a:r>
              <a:rPr lang="ja-JP" altLang="en-US" sz="1100" dirty="0" smtClean="0">
                <a:solidFill>
                  <a:schemeClr val="bg1">
                    <a:lumMod val="50000"/>
                  </a:schemeClr>
                </a:solidFill>
                <a:latin typeface="MS PGothic" charset="-128"/>
                <a:ea typeface="MS PGothic" charset="-128"/>
                <a:cs typeface="MS PGothic" charset="-128"/>
              </a:rPr>
              <a:t>データやメディアの暗号化</a:t>
            </a:r>
          </a:p>
        </p:txBody>
      </p:sp>
      <p:sp>
        <p:nvSpPr>
          <p:cNvPr id="41" name="Rectangle 40"/>
          <p:cNvSpPr/>
          <p:nvPr/>
        </p:nvSpPr>
        <p:spPr>
          <a:xfrm>
            <a:off x="428760" y="1073150"/>
            <a:ext cx="2743200" cy="473214"/>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ja-JP" altLang="en-US" sz="1600" smtClean="0">
                <a:solidFill>
                  <a:schemeClr val="bg2"/>
                </a:solidFill>
                <a:effectLst>
                  <a:outerShdw blurRad="38100" dist="38100" dir="2700000" algn="tl">
                    <a:srgbClr val="000000">
                      <a:alpha val="43137"/>
                    </a:srgbClr>
                  </a:outerShdw>
                </a:effectLst>
                <a:latin typeface="MS PGothic" charset="-128"/>
                <a:ea typeface="MS PGothic" charset="-128"/>
                <a:cs typeface="MS PGothic" charset="-128"/>
              </a:rPr>
              <a:t>暗号化</a:t>
            </a:r>
            <a:endParaRPr lang="ja-JP" altLang="en-US" sz="1600">
              <a:solidFill>
                <a:schemeClr val="bg2"/>
              </a:solidFill>
              <a:effectLst>
                <a:outerShdw blurRad="38100" dist="38100" dir="2700000" algn="tl">
                  <a:srgbClr val="000000">
                    <a:alpha val="43137"/>
                  </a:srgbClr>
                </a:outerShdw>
              </a:effectLst>
              <a:latin typeface="MS PGothic" charset="-128"/>
              <a:ea typeface="MS PGothic" charset="-128"/>
              <a:cs typeface="MS PGothic" charset="-128"/>
            </a:endParaRPr>
          </a:p>
        </p:txBody>
      </p:sp>
      <p:sp>
        <p:nvSpPr>
          <p:cNvPr id="42" name="Right Triangle 41"/>
          <p:cNvSpPr/>
          <p:nvPr/>
        </p:nvSpPr>
        <p:spPr>
          <a:xfrm rot="18896425">
            <a:off x="1708920" y="1516477"/>
            <a:ext cx="182880" cy="182880"/>
          </a:xfrm>
          <a:prstGeom prst="rtTriangle">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ja-JP" altLang="en-US" smtClean="0">
              <a:latin typeface="MS PGothic" charset="-128"/>
              <a:ea typeface="MS PGothic" charset="-128"/>
              <a:cs typeface="MS PGothic" charset="-128"/>
            </a:endParaRPr>
          </a:p>
        </p:txBody>
      </p:sp>
      <p:sp>
        <p:nvSpPr>
          <p:cNvPr id="43" name="Rectangle 42"/>
          <p:cNvSpPr/>
          <p:nvPr/>
        </p:nvSpPr>
        <p:spPr>
          <a:xfrm>
            <a:off x="428760" y="1543709"/>
            <a:ext cx="2743200" cy="74450"/>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ja-JP" altLang="en-US" sz="1600">
              <a:solidFill>
                <a:schemeClr val="bg2"/>
              </a:solidFill>
              <a:effectLst>
                <a:outerShdw blurRad="38100" dist="38100" dir="2700000" algn="tl">
                  <a:srgbClr val="000000">
                    <a:alpha val="43137"/>
                  </a:srgbClr>
                </a:outerShdw>
              </a:effectLst>
              <a:latin typeface="MS PGothic" charset="-128"/>
              <a:ea typeface="MS PGothic" charset="-128"/>
              <a:cs typeface="MS PGothic" charset="-128"/>
            </a:endParaRPr>
          </a:p>
        </p:txBody>
      </p:sp>
      <p:pic>
        <p:nvPicPr>
          <p:cNvPr id="2" name="Picture 1" descr="iPhone_room-details_device_780x1587_v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6468" y="2095160"/>
            <a:ext cx="1022605" cy="2080607"/>
          </a:xfrm>
          <a:prstGeom prst="rect">
            <a:avLst/>
          </a:prstGeom>
        </p:spPr>
      </p:pic>
      <p:cxnSp>
        <p:nvCxnSpPr>
          <p:cNvPr id="32" name="Straight Arrow Connector 31"/>
          <p:cNvCxnSpPr/>
          <p:nvPr/>
        </p:nvCxnSpPr>
        <p:spPr>
          <a:xfrm flipV="1">
            <a:off x="3749747" y="3056895"/>
            <a:ext cx="1088445" cy="2"/>
          </a:xfrm>
          <a:prstGeom prst="straightConnector1">
            <a:avLst/>
          </a:prstGeom>
          <a:ln w="6350" cmpd="sng">
            <a:solidFill>
              <a:schemeClr val="tx2"/>
            </a:solidFill>
            <a:headEnd type="none" w="sm" len="sm"/>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02343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線矢印コネクタ 19"/>
          <p:cNvCxnSpPr/>
          <p:nvPr/>
        </p:nvCxnSpPr>
        <p:spPr>
          <a:xfrm flipV="1">
            <a:off x="1398205" y="1701895"/>
            <a:ext cx="4443947" cy="25099"/>
          </a:xfrm>
          <a:prstGeom prst="straightConnector1">
            <a:avLst/>
          </a:prstGeom>
          <a:ln w="28575">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5" name="図 7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056157" y="1842055"/>
            <a:ext cx="281398" cy="362827"/>
          </a:xfrm>
          <a:prstGeom prst="rect">
            <a:avLst/>
          </a:prstGeom>
        </p:spPr>
      </p:pic>
      <p:sp>
        <p:nvSpPr>
          <p:cNvPr id="57" name="ドーナツ 56"/>
          <p:cNvSpPr/>
          <p:nvPr/>
        </p:nvSpPr>
        <p:spPr>
          <a:xfrm>
            <a:off x="555334" y="3341499"/>
            <a:ext cx="713836" cy="659919"/>
          </a:xfrm>
          <a:prstGeom prst="donut">
            <a:avLst>
              <a:gd name="adj" fmla="val 12516"/>
            </a:avLst>
          </a:prstGeom>
          <a:solidFill>
            <a:srgbClr val="F4913A"/>
          </a:solidFill>
          <a:ln>
            <a:solidFill>
              <a:srgbClr val="FF0000"/>
            </a:solidFill>
          </a:ln>
        </p:spPr>
        <p:txBody>
          <a:bodyPr wrap="square" rtlCol="0" anchor="ctr">
            <a:noAutofit/>
          </a:bodyPr>
          <a:lstStyle/>
          <a:p>
            <a:pPr algn="ctr"/>
            <a:endParaRPr kumimoji="1" lang="ja-JP" altLang="en-US" dirty="0">
              <a:solidFill>
                <a:schemeClr val="bg1"/>
              </a:solidFill>
              <a:latin typeface="+mj-lt"/>
            </a:endParaRPr>
          </a:p>
        </p:txBody>
      </p:sp>
      <p:sp>
        <p:nvSpPr>
          <p:cNvPr id="2" name="正方形/長方形 1"/>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MS PGothic" charset="-128"/>
                <a:ea typeface="MS PGothic" charset="-128"/>
                <a:cs typeface="MS PGothic" charset="-128"/>
              </a:rPr>
              <a:t>Spark</a:t>
            </a:r>
            <a:r>
              <a:rPr kumimoji="1" lang="ja-JP" altLang="en-US" sz="2800" dirty="0" smtClean="0">
                <a:solidFill>
                  <a:schemeClr val="bg1"/>
                </a:solidFill>
                <a:latin typeface="MS PGothic" charset="-128"/>
                <a:ea typeface="MS PGothic" charset="-128"/>
                <a:cs typeface="MS PGothic" charset="-128"/>
              </a:rPr>
              <a:t>により劇的に変わる仕事の進め方</a:t>
            </a:r>
            <a:endParaRPr kumimoji="1" lang="ja-JP" altLang="en-US" sz="2800" dirty="0">
              <a:solidFill>
                <a:schemeClr val="bg1"/>
              </a:solidFill>
              <a:latin typeface="MS PGothic" charset="-128"/>
              <a:ea typeface="MS PGothic" charset="-128"/>
              <a:cs typeface="MS PGothic" charset="-128"/>
            </a:endParaRPr>
          </a:p>
        </p:txBody>
      </p:sp>
      <p:cxnSp>
        <p:nvCxnSpPr>
          <p:cNvPr id="4" name="直線矢印コネクタ 3"/>
          <p:cNvCxnSpPr/>
          <p:nvPr/>
        </p:nvCxnSpPr>
        <p:spPr>
          <a:xfrm>
            <a:off x="270640" y="2758650"/>
            <a:ext cx="8602720" cy="0"/>
          </a:xfrm>
          <a:prstGeom prst="straightConnector1">
            <a:avLst/>
          </a:prstGeom>
          <a:ln w="44450">
            <a:solidFill>
              <a:srgbClr val="2968A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6223415" y="2668558"/>
            <a:ext cx="192025" cy="192025"/>
          </a:xfrm>
          <a:prstGeom prst="ellipse">
            <a:avLst/>
          </a:prstGeom>
          <a:solidFill>
            <a:srgbClr val="FF0000"/>
          </a:solidFill>
        </p:spPr>
        <p:txBody>
          <a:bodyPr wrap="square" rtlCol="0" anchor="ctr">
            <a:noAutofit/>
          </a:bodyPr>
          <a:lstStyle/>
          <a:p>
            <a:pPr algn="ctr"/>
            <a:endParaRPr kumimoji="1" lang="ja-JP" altLang="en-US" dirty="0">
              <a:solidFill>
                <a:schemeClr val="bg1"/>
              </a:solidFill>
              <a:latin typeface="+mj-lt"/>
            </a:endParaRPr>
          </a:p>
        </p:txBody>
      </p:sp>
      <p:sp>
        <p:nvSpPr>
          <p:cNvPr id="15" name="テキスト ボックス 14"/>
          <p:cNvSpPr txBox="1"/>
          <p:nvPr/>
        </p:nvSpPr>
        <p:spPr>
          <a:xfrm>
            <a:off x="449425" y="2895978"/>
            <a:ext cx="684316" cy="261610"/>
          </a:xfrm>
          <a:prstGeom prst="rect">
            <a:avLst/>
          </a:prstGeom>
          <a:noFill/>
        </p:spPr>
        <p:txBody>
          <a:bodyPr wrap="square" rtlCol="0">
            <a:spAutoFit/>
          </a:bodyPr>
          <a:lstStyle/>
          <a:p>
            <a:r>
              <a:rPr kumimoji="1" lang="en-US" altLang="ja-JP" sz="1100" dirty="0" smtClean="0"/>
              <a:t>3</a:t>
            </a:r>
            <a:r>
              <a:rPr kumimoji="1" lang="ja-JP" altLang="en-US" sz="1100" dirty="0" smtClean="0"/>
              <a:t>月</a:t>
            </a:r>
            <a:r>
              <a:rPr kumimoji="1" lang="en-US" altLang="ja-JP" sz="1100" dirty="0" smtClean="0"/>
              <a:t>1</a:t>
            </a:r>
            <a:r>
              <a:rPr kumimoji="1" lang="ja-JP" altLang="en-US" sz="1100" dirty="0" smtClean="0"/>
              <a:t>日</a:t>
            </a:r>
            <a:endParaRPr kumimoji="1" lang="ja-JP" altLang="en-US" sz="1100" dirty="0"/>
          </a:p>
        </p:txBody>
      </p:sp>
      <p:sp>
        <p:nvSpPr>
          <p:cNvPr id="16" name="円/楕円 15"/>
          <p:cNvSpPr/>
          <p:nvPr/>
        </p:nvSpPr>
        <p:spPr>
          <a:xfrm>
            <a:off x="861211" y="2662816"/>
            <a:ext cx="192025" cy="192025"/>
          </a:xfrm>
          <a:prstGeom prst="ellipse">
            <a:avLst/>
          </a:prstGeom>
          <a:solidFill>
            <a:schemeClr val="accent2">
              <a:lumMod val="75000"/>
            </a:schemeClr>
          </a:solidFill>
        </p:spPr>
        <p:txBody>
          <a:bodyPr wrap="square" rtlCol="0" anchor="ctr">
            <a:noAutofit/>
          </a:bodyPr>
          <a:lstStyle/>
          <a:p>
            <a:pPr algn="ctr"/>
            <a:endParaRPr kumimoji="1" lang="ja-JP" altLang="en-US" dirty="0">
              <a:solidFill>
                <a:schemeClr val="bg1"/>
              </a:solidFill>
              <a:latin typeface="+mj-lt"/>
            </a:endParaRPr>
          </a:p>
        </p:txBody>
      </p:sp>
      <p:sp>
        <p:nvSpPr>
          <p:cNvPr id="26" name="テキスト ボックス 25"/>
          <p:cNvSpPr txBox="1"/>
          <p:nvPr/>
        </p:nvSpPr>
        <p:spPr>
          <a:xfrm>
            <a:off x="6108200" y="2862312"/>
            <a:ext cx="645531" cy="261610"/>
          </a:xfrm>
          <a:prstGeom prst="rect">
            <a:avLst/>
          </a:prstGeom>
          <a:noFill/>
        </p:spPr>
        <p:txBody>
          <a:bodyPr wrap="square" rtlCol="0">
            <a:spAutoFit/>
          </a:bodyPr>
          <a:lstStyle/>
          <a:p>
            <a:r>
              <a:rPr kumimoji="1" lang="ja-JP" altLang="en-US" sz="1100" dirty="0" smtClean="0"/>
              <a:t>３月</a:t>
            </a:r>
            <a:r>
              <a:rPr kumimoji="1" lang="en-US" altLang="ja-JP" sz="1100" dirty="0" smtClean="0"/>
              <a:t>6</a:t>
            </a:r>
            <a:r>
              <a:rPr kumimoji="1" lang="ja-JP" altLang="en-US" sz="1100" dirty="0" smtClean="0"/>
              <a:t>日</a:t>
            </a:r>
            <a:endParaRPr kumimoji="1" lang="ja-JP" altLang="en-US" sz="1100" dirty="0"/>
          </a:p>
        </p:txBody>
      </p:sp>
      <p:grpSp>
        <p:nvGrpSpPr>
          <p:cNvPr id="28" name="図形グループ 27"/>
          <p:cNvGrpSpPr/>
          <p:nvPr/>
        </p:nvGrpSpPr>
        <p:grpSpPr>
          <a:xfrm>
            <a:off x="1978860" y="2873327"/>
            <a:ext cx="2650397" cy="1420986"/>
            <a:chOff x="1977388" y="1347614"/>
            <a:chExt cx="6339028" cy="3240360"/>
          </a:xfrm>
        </p:grpSpPr>
        <p:pic>
          <p:nvPicPr>
            <p:cNvPr id="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77388" y="1347614"/>
              <a:ext cx="5474932" cy="32403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Rounded Rectangle 5"/>
            <p:cNvSpPr/>
            <p:nvPr/>
          </p:nvSpPr>
          <p:spPr>
            <a:xfrm>
              <a:off x="4932040" y="3363838"/>
              <a:ext cx="936104" cy="432048"/>
            </a:xfrm>
            <a:prstGeom prst="roundRect">
              <a:avLst/>
            </a:prstGeom>
            <a:noFill/>
            <a:ln>
              <a:solidFill>
                <a:srgbClr val="FF0000"/>
              </a:solidFill>
            </a:ln>
          </p:spPr>
          <p:txBody>
            <a:bodyPr wrap="square" rtlCol="0" anchor="ctr">
              <a:noAutofit/>
            </a:bodyPr>
            <a:lstStyle/>
            <a:p>
              <a:pPr algn="ctr"/>
              <a:endParaRPr kumimoji="1" lang="ja-JP" altLang="en-US" sz="900" dirty="0">
                <a:solidFill>
                  <a:schemeClr val="bg1"/>
                </a:solidFill>
                <a:latin typeface="+mj-lt"/>
              </a:endParaRPr>
            </a:p>
          </p:txBody>
        </p:sp>
        <p:sp>
          <p:nvSpPr>
            <p:cNvPr id="31" name="Right Arrow 6"/>
            <p:cNvSpPr/>
            <p:nvPr/>
          </p:nvSpPr>
          <p:spPr>
            <a:xfrm rot="13170248">
              <a:off x="5631769" y="2668433"/>
              <a:ext cx="472749" cy="288032"/>
            </a:xfrm>
            <a:prstGeom prst="rightArrow">
              <a:avLst/>
            </a:prstGeom>
            <a:solidFill>
              <a:srgbClr val="FF0000"/>
            </a:solidFill>
            <a:ln>
              <a:solidFill>
                <a:schemeClr val="bg1"/>
              </a:solidFill>
            </a:ln>
          </p:spPr>
          <p:txBody>
            <a:bodyPr wrap="square" rtlCol="0" anchor="ctr">
              <a:noAutofit/>
            </a:bodyPr>
            <a:lstStyle/>
            <a:p>
              <a:pPr algn="ctr"/>
              <a:endParaRPr kumimoji="1" lang="ja-JP" altLang="en-US" sz="900" dirty="0">
                <a:solidFill>
                  <a:schemeClr val="bg1"/>
                </a:solidFill>
                <a:latin typeface="+mj-lt"/>
              </a:endParaRPr>
            </a:p>
          </p:txBody>
        </p:sp>
        <p:sp>
          <p:nvSpPr>
            <p:cNvPr id="32" name="TextBox 7"/>
            <p:cNvSpPr txBox="1"/>
            <p:nvPr/>
          </p:nvSpPr>
          <p:spPr>
            <a:xfrm>
              <a:off x="5508102" y="3044909"/>
              <a:ext cx="2808314" cy="631658"/>
            </a:xfrm>
            <a:prstGeom prst="rect">
              <a:avLst/>
            </a:prstGeom>
            <a:solidFill>
              <a:schemeClr val="tx2"/>
            </a:solidFill>
          </p:spPr>
          <p:txBody>
            <a:bodyPr wrap="square" rtlCol="0">
              <a:spAutoFit/>
            </a:bodyPr>
            <a:lstStyle/>
            <a:p>
              <a:r>
                <a:rPr kumimoji="1" lang="ja-JP" altLang="en-US" sz="600" dirty="0" smtClean="0">
                  <a:solidFill>
                    <a:schemeClr val="bg2"/>
                  </a:solidFill>
                </a:rPr>
                <a:t>①チーム名、目的、参加メンバーを</a:t>
              </a:r>
              <a:r>
                <a:rPr lang="ja-JP" altLang="en-US" sz="600" dirty="0" smtClean="0">
                  <a:solidFill>
                    <a:schemeClr val="bg2"/>
                  </a:solidFill>
                </a:rPr>
                <a:t>決める</a:t>
              </a:r>
              <a:endParaRPr kumimoji="1" lang="ja-JP" altLang="en-US" sz="600" dirty="0">
                <a:solidFill>
                  <a:schemeClr val="bg2"/>
                </a:solidFill>
              </a:endParaRPr>
            </a:p>
          </p:txBody>
        </p:sp>
        <p:sp>
          <p:nvSpPr>
            <p:cNvPr id="33" name="Right Arrow 9"/>
            <p:cNvSpPr/>
            <p:nvPr/>
          </p:nvSpPr>
          <p:spPr>
            <a:xfrm rot="9537758">
              <a:off x="3358335" y="2061014"/>
              <a:ext cx="735898" cy="288032"/>
            </a:xfrm>
            <a:prstGeom prst="rightArrow">
              <a:avLst/>
            </a:prstGeom>
            <a:solidFill>
              <a:srgbClr val="FF0000"/>
            </a:solidFill>
            <a:ln>
              <a:solidFill>
                <a:schemeClr val="bg1"/>
              </a:solidFill>
            </a:ln>
          </p:spPr>
          <p:txBody>
            <a:bodyPr wrap="square" rtlCol="0" anchor="ctr">
              <a:noAutofit/>
            </a:bodyPr>
            <a:lstStyle/>
            <a:p>
              <a:pPr algn="ctr"/>
              <a:endParaRPr kumimoji="1" lang="ja-JP" altLang="en-US" sz="900" dirty="0">
                <a:solidFill>
                  <a:schemeClr val="bg1"/>
                </a:solidFill>
                <a:latin typeface="+mj-lt"/>
              </a:endParaRPr>
            </a:p>
          </p:txBody>
        </p:sp>
        <p:sp>
          <p:nvSpPr>
            <p:cNvPr id="34" name="Rounded Rectangle 10"/>
            <p:cNvSpPr/>
            <p:nvPr/>
          </p:nvSpPr>
          <p:spPr>
            <a:xfrm>
              <a:off x="2195736" y="2323283"/>
              <a:ext cx="1152128" cy="2192682"/>
            </a:xfrm>
            <a:prstGeom prst="roundRect">
              <a:avLst/>
            </a:prstGeom>
            <a:noFill/>
            <a:ln>
              <a:solidFill>
                <a:srgbClr val="FF0000"/>
              </a:solidFill>
            </a:ln>
          </p:spPr>
          <p:txBody>
            <a:bodyPr wrap="square" rtlCol="0" anchor="ctr">
              <a:noAutofit/>
            </a:bodyPr>
            <a:lstStyle/>
            <a:p>
              <a:pPr algn="ctr"/>
              <a:endParaRPr kumimoji="1" lang="ja-JP" altLang="en-US" sz="900" dirty="0">
                <a:solidFill>
                  <a:schemeClr val="bg1"/>
                </a:solidFill>
                <a:latin typeface="+mj-lt"/>
              </a:endParaRPr>
            </a:p>
          </p:txBody>
        </p:sp>
        <p:sp>
          <p:nvSpPr>
            <p:cNvPr id="35" name="TextBox 11"/>
            <p:cNvSpPr txBox="1"/>
            <p:nvPr/>
          </p:nvSpPr>
          <p:spPr>
            <a:xfrm>
              <a:off x="4284724" y="1750608"/>
              <a:ext cx="2428603" cy="421105"/>
            </a:xfrm>
            <a:prstGeom prst="rect">
              <a:avLst/>
            </a:prstGeom>
            <a:solidFill>
              <a:schemeClr val="tx2"/>
            </a:solidFill>
          </p:spPr>
          <p:txBody>
            <a:bodyPr wrap="square" rtlCol="0">
              <a:spAutoFit/>
            </a:bodyPr>
            <a:lstStyle/>
            <a:p>
              <a:r>
                <a:rPr lang="ja-JP" altLang="en-US" sz="600" dirty="0" smtClean="0">
                  <a:solidFill>
                    <a:schemeClr val="bg2"/>
                  </a:solidFill>
                </a:rPr>
                <a:t>②</a:t>
              </a:r>
              <a:r>
                <a:rPr kumimoji="1" lang="ja-JP" altLang="en-US" sz="600" dirty="0" smtClean="0">
                  <a:solidFill>
                    <a:schemeClr val="bg2"/>
                  </a:solidFill>
                </a:rPr>
                <a:t>メンバーを招待する</a:t>
              </a:r>
              <a:endParaRPr kumimoji="1" lang="ja-JP" altLang="en-US" sz="600" dirty="0">
                <a:solidFill>
                  <a:schemeClr val="bg2"/>
                </a:solidFill>
              </a:endParaRPr>
            </a:p>
          </p:txBody>
        </p:sp>
      </p:grpSp>
      <p:pic>
        <p:nvPicPr>
          <p:cNvPr id="36" name="図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830" y="3031751"/>
            <a:ext cx="349421" cy="384909"/>
          </a:xfrm>
          <a:prstGeom prst="rect">
            <a:avLst/>
          </a:prstGeom>
        </p:spPr>
      </p:pic>
      <p:pic>
        <p:nvPicPr>
          <p:cNvPr id="37" name="図 3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3334" y="3435977"/>
            <a:ext cx="344546" cy="489255"/>
          </a:xfrm>
          <a:prstGeom prst="rect">
            <a:avLst/>
          </a:prstGeom>
        </p:spPr>
      </p:pic>
      <p:sp>
        <p:nvSpPr>
          <p:cNvPr id="38" name="角丸四角形 37"/>
          <p:cNvSpPr/>
          <p:nvPr/>
        </p:nvSpPr>
        <p:spPr>
          <a:xfrm>
            <a:off x="101911" y="4286542"/>
            <a:ext cx="1796779" cy="494063"/>
          </a:xfrm>
          <a:prstGeom prst="roundRect">
            <a:avLst/>
          </a:prstGeom>
          <a:noFill/>
          <a:ln>
            <a:solidFill>
              <a:schemeClr val="tx1">
                <a:lumMod val="50000"/>
              </a:schemeClr>
            </a:solidFill>
          </a:ln>
        </p:spPr>
        <p:txBody>
          <a:bodyPr wrap="square" rtlCol="0" anchor="ctr">
            <a:noAutofit/>
          </a:bodyPr>
          <a:lstStyle/>
          <a:p>
            <a:r>
              <a:rPr kumimoji="1" lang="ja-JP" altLang="en-US" sz="900" dirty="0" smtClean="0">
                <a:solidFill>
                  <a:schemeClr val="tx1">
                    <a:lumMod val="50000"/>
                  </a:schemeClr>
                </a:solidFill>
                <a:latin typeface="+mj-lt"/>
              </a:rPr>
              <a:t>新販売プロモーションのアイデアがひらめき、チーム作成を行う。</a:t>
            </a:r>
            <a:endParaRPr kumimoji="1" lang="ja-JP" altLang="en-US" sz="900" dirty="0">
              <a:solidFill>
                <a:schemeClr val="tx1">
                  <a:lumMod val="50000"/>
                </a:schemeClr>
              </a:solidFill>
              <a:latin typeface="+mj-lt"/>
            </a:endParaRPr>
          </a:p>
        </p:txBody>
      </p:sp>
      <p:pic>
        <p:nvPicPr>
          <p:cNvPr id="43" name="図 42"/>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310" y="3114717"/>
            <a:ext cx="320781" cy="378753"/>
          </a:xfrm>
          <a:prstGeom prst="rect">
            <a:avLst/>
          </a:prstGeom>
        </p:spPr>
      </p:pic>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15550" y="3416660"/>
            <a:ext cx="281398" cy="362827"/>
          </a:xfrm>
          <a:prstGeom prst="rect">
            <a:avLst/>
          </a:prstGeom>
        </p:spPr>
      </p:pic>
      <p:pic>
        <p:nvPicPr>
          <p:cNvPr id="45" name="図 44"/>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070" y="3184017"/>
            <a:ext cx="296045" cy="347858"/>
          </a:xfrm>
          <a:prstGeom prst="rect">
            <a:avLst/>
          </a:prstGeom>
        </p:spPr>
      </p:pic>
      <p:pic>
        <p:nvPicPr>
          <p:cNvPr id="46" name="図 45"/>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940465" y="3762305"/>
            <a:ext cx="290300" cy="365492"/>
          </a:xfrm>
          <a:prstGeom prst="rect">
            <a:avLst/>
          </a:prstGeom>
        </p:spPr>
      </p:pic>
      <p:pic>
        <p:nvPicPr>
          <p:cNvPr id="47" name="図 46"/>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3564" y="3762305"/>
            <a:ext cx="283151" cy="323465"/>
          </a:xfrm>
          <a:prstGeom prst="rect">
            <a:avLst/>
          </a:prstGeom>
        </p:spPr>
      </p:pic>
      <p:grpSp>
        <p:nvGrpSpPr>
          <p:cNvPr id="64" name="図形グループ 63"/>
          <p:cNvGrpSpPr/>
          <p:nvPr/>
        </p:nvGrpSpPr>
        <p:grpSpPr>
          <a:xfrm>
            <a:off x="5800960" y="1401135"/>
            <a:ext cx="1134523" cy="919871"/>
            <a:chOff x="2037270" y="1292030"/>
            <a:chExt cx="1343610" cy="1390407"/>
          </a:xfrm>
        </p:grpSpPr>
        <p:pic>
          <p:nvPicPr>
            <p:cNvPr id="65" name="図 6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86053" y="1671675"/>
              <a:ext cx="385415" cy="501040"/>
            </a:xfrm>
            <a:prstGeom prst="rect">
              <a:avLst/>
            </a:prstGeom>
          </p:spPr>
        </p:pic>
        <p:pic>
          <p:nvPicPr>
            <p:cNvPr id="66" name="図 6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3002944" y="2155997"/>
              <a:ext cx="377936" cy="526440"/>
            </a:xfrm>
            <a:prstGeom prst="rect">
              <a:avLst/>
            </a:prstGeom>
          </p:spPr>
        </p:pic>
        <p:pic>
          <p:nvPicPr>
            <p:cNvPr id="67" name="図 6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37270" y="2110890"/>
              <a:ext cx="368628" cy="465905"/>
            </a:xfrm>
            <a:prstGeom prst="rect">
              <a:avLst/>
            </a:prstGeom>
          </p:spPr>
        </p:pic>
        <p:pic>
          <p:nvPicPr>
            <p:cNvPr id="68" name="図 6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10116" y="1870698"/>
              <a:ext cx="643755" cy="522142"/>
            </a:xfrm>
            <a:prstGeom prst="rect">
              <a:avLst/>
            </a:prstGeom>
          </p:spPr>
        </p:pic>
        <p:pic>
          <p:nvPicPr>
            <p:cNvPr id="69" name="Picture 19" descr="「ホワイトボード　アイコン」の画像検索結果"/>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484248" y="1292030"/>
              <a:ext cx="454606" cy="454606"/>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図 6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8398582" y="805120"/>
            <a:ext cx="404158" cy="477197"/>
          </a:xfrm>
          <a:prstGeom prst="rect">
            <a:avLst/>
          </a:prstGeom>
        </p:spPr>
      </p:pic>
      <p:sp>
        <p:nvSpPr>
          <p:cNvPr id="73" name="角丸四角形 72"/>
          <p:cNvSpPr/>
          <p:nvPr/>
        </p:nvSpPr>
        <p:spPr>
          <a:xfrm>
            <a:off x="3213757" y="4358918"/>
            <a:ext cx="1669819" cy="585366"/>
          </a:xfrm>
          <a:prstGeom prst="roundRect">
            <a:avLst/>
          </a:prstGeom>
          <a:noFill/>
          <a:ln>
            <a:solidFill>
              <a:schemeClr val="tx1">
                <a:lumMod val="50000"/>
              </a:schemeClr>
            </a:solidFill>
          </a:ln>
        </p:spPr>
        <p:txBody>
          <a:bodyPr wrap="square" rtlCol="0" anchor="ctr">
            <a:noAutofit/>
          </a:bodyPr>
          <a:lstStyle/>
          <a:p>
            <a:r>
              <a:rPr kumimoji="1" lang="ja-JP" altLang="en-US" sz="900" dirty="0" smtClean="0">
                <a:solidFill>
                  <a:schemeClr val="tx1">
                    <a:lumMod val="50000"/>
                  </a:schemeClr>
                </a:solidFill>
                <a:latin typeface="+mj-lt"/>
              </a:rPr>
              <a:t>アクション アイテム確認のための意思決定を行う会議を</a:t>
            </a:r>
            <a:endParaRPr kumimoji="1" lang="en-US" altLang="ja-JP" sz="900" dirty="0" smtClean="0">
              <a:solidFill>
                <a:schemeClr val="tx1">
                  <a:lumMod val="50000"/>
                </a:schemeClr>
              </a:solidFill>
              <a:latin typeface="+mj-lt"/>
            </a:endParaRPr>
          </a:p>
          <a:p>
            <a:r>
              <a:rPr kumimoji="1" lang="ja-JP" altLang="en-US" sz="900" dirty="0" smtClean="0">
                <a:solidFill>
                  <a:schemeClr val="tx1">
                    <a:lumMod val="50000"/>
                  </a:schemeClr>
                </a:solidFill>
                <a:latin typeface="+mj-lt"/>
              </a:rPr>
              <a:t>事前にスケジュール</a:t>
            </a:r>
            <a:endParaRPr kumimoji="1" lang="ja-JP" altLang="en-US" sz="900" dirty="0">
              <a:solidFill>
                <a:schemeClr val="tx1">
                  <a:lumMod val="50000"/>
                </a:schemeClr>
              </a:solidFill>
              <a:latin typeface="+mj-lt"/>
            </a:endParaRPr>
          </a:p>
        </p:txBody>
      </p:sp>
      <p:sp>
        <p:nvSpPr>
          <p:cNvPr id="74" name="角丸四角形 73"/>
          <p:cNvSpPr/>
          <p:nvPr/>
        </p:nvSpPr>
        <p:spPr>
          <a:xfrm>
            <a:off x="7567590" y="1342790"/>
            <a:ext cx="1487795" cy="417746"/>
          </a:xfrm>
          <a:prstGeom prst="roundRect">
            <a:avLst/>
          </a:prstGeom>
          <a:noFill/>
          <a:ln>
            <a:solidFill>
              <a:schemeClr val="tx1">
                <a:lumMod val="50000"/>
              </a:schemeClr>
            </a:solidFill>
          </a:ln>
        </p:spPr>
        <p:txBody>
          <a:bodyPr wrap="square" rtlCol="0" anchor="ctr">
            <a:noAutofit/>
          </a:bodyPr>
          <a:lstStyle/>
          <a:p>
            <a:r>
              <a:rPr kumimoji="1" lang="ja-JP" altLang="en-US" sz="900" dirty="0" smtClean="0">
                <a:solidFill>
                  <a:schemeClr val="tx1">
                    <a:lumMod val="50000"/>
                  </a:schemeClr>
                </a:solidFill>
                <a:latin typeface="+mj-lt"/>
              </a:rPr>
              <a:t>大阪出張中の課長は</a:t>
            </a:r>
            <a:endParaRPr kumimoji="1" lang="en-US" altLang="ja-JP" sz="900" dirty="0" smtClean="0">
              <a:solidFill>
                <a:schemeClr val="tx1">
                  <a:lumMod val="50000"/>
                </a:schemeClr>
              </a:solidFill>
              <a:latin typeface="+mj-lt"/>
            </a:endParaRPr>
          </a:p>
          <a:p>
            <a:r>
              <a:rPr kumimoji="1" lang="ja-JP" altLang="en-US" sz="900" dirty="0" smtClean="0">
                <a:solidFill>
                  <a:schemeClr val="tx1">
                    <a:lumMod val="50000"/>
                  </a:schemeClr>
                </a:solidFill>
                <a:latin typeface="+mj-lt"/>
              </a:rPr>
              <a:t>ビジネスホテルから参加</a:t>
            </a:r>
            <a:endParaRPr kumimoji="1" lang="ja-JP" altLang="en-US" sz="900" dirty="0">
              <a:solidFill>
                <a:schemeClr val="tx1">
                  <a:lumMod val="50000"/>
                </a:schemeClr>
              </a:solidFill>
              <a:latin typeface="+mj-lt"/>
            </a:endParaRPr>
          </a:p>
        </p:txBody>
      </p:sp>
      <p:cxnSp>
        <p:nvCxnSpPr>
          <p:cNvPr id="79" name="直線矢印コネクタ 78"/>
          <p:cNvCxnSpPr/>
          <p:nvPr/>
        </p:nvCxnSpPr>
        <p:spPr>
          <a:xfrm flipV="1">
            <a:off x="6775921" y="1119711"/>
            <a:ext cx="561238" cy="3946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2" name="story1.psd"/>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7422867" y="776530"/>
            <a:ext cx="989633" cy="489450"/>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pic>
        <p:nvPicPr>
          <p:cNvPr id="95" name="story3.psd"/>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7215521" y="1860231"/>
            <a:ext cx="756273" cy="425404"/>
          </a:xfrm>
          <a:custGeom>
            <a:avLst/>
            <a:gdLst/>
            <a:ahLst/>
            <a:cxnLst>
              <a:cxn ang="0">
                <a:pos x="wd2" y="hd2"/>
              </a:cxn>
              <a:cxn ang="5400000">
                <a:pos x="wd2" y="hd2"/>
              </a:cxn>
              <a:cxn ang="10800000">
                <a:pos x="wd2" y="hd2"/>
              </a:cxn>
              <a:cxn ang="16200000">
                <a:pos x="wd2" y="hd2"/>
              </a:cxn>
            </a:cxnLst>
            <a:rect l="0" t="0" r="r" b="b"/>
            <a:pathLst>
              <a:path w="21599" h="21599" extrusionOk="0">
                <a:moveTo>
                  <a:pt x="1304" y="0"/>
                </a:moveTo>
                <a:cubicBezTo>
                  <a:pt x="929" y="0"/>
                  <a:pt x="739" y="1"/>
                  <a:pt x="539" y="114"/>
                </a:cubicBezTo>
                <a:cubicBezTo>
                  <a:pt x="318" y="256"/>
                  <a:pt x="144" y="566"/>
                  <a:pt x="64" y="958"/>
                </a:cubicBezTo>
                <a:cubicBezTo>
                  <a:pt x="0" y="1316"/>
                  <a:pt x="0" y="1653"/>
                  <a:pt x="0" y="2317"/>
                </a:cubicBezTo>
                <a:lnTo>
                  <a:pt x="0" y="19271"/>
                </a:lnTo>
                <a:cubicBezTo>
                  <a:pt x="0" y="19946"/>
                  <a:pt x="0" y="20284"/>
                  <a:pt x="64" y="20642"/>
                </a:cubicBezTo>
                <a:cubicBezTo>
                  <a:pt x="144" y="21034"/>
                  <a:pt x="318" y="21344"/>
                  <a:pt x="539" y="21486"/>
                </a:cubicBezTo>
                <a:cubicBezTo>
                  <a:pt x="740" y="21600"/>
                  <a:pt x="930" y="21600"/>
                  <a:pt x="1304" y="21600"/>
                </a:cubicBezTo>
                <a:lnTo>
                  <a:pt x="20290" y="21600"/>
                </a:lnTo>
                <a:cubicBezTo>
                  <a:pt x="20669" y="21600"/>
                  <a:pt x="20860" y="21600"/>
                  <a:pt x="21061" y="21486"/>
                </a:cubicBezTo>
                <a:cubicBezTo>
                  <a:pt x="21282" y="21344"/>
                  <a:pt x="21456" y="21034"/>
                  <a:pt x="21536" y="20642"/>
                </a:cubicBezTo>
                <a:cubicBezTo>
                  <a:pt x="21600" y="20284"/>
                  <a:pt x="21600" y="19947"/>
                  <a:pt x="21600" y="19283"/>
                </a:cubicBezTo>
                <a:lnTo>
                  <a:pt x="21600" y="2329"/>
                </a:lnTo>
                <a:cubicBezTo>
                  <a:pt x="21600" y="1654"/>
                  <a:pt x="21600" y="1316"/>
                  <a:pt x="21536" y="958"/>
                </a:cubicBezTo>
                <a:cubicBezTo>
                  <a:pt x="21456" y="566"/>
                  <a:pt x="21282" y="256"/>
                  <a:pt x="21061" y="114"/>
                </a:cubicBezTo>
                <a:cubicBezTo>
                  <a:pt x="20860" y="0"/>
                  <a:pt x="20670" y="0"/>
                  <a:pt x="20296" y="0"/>
                </a:cubicBezTo>
                <a:lnTo>
                  <a:pt x="1310" y="0"/>
                </a:lnTo>
                <a:lnTo>
                  <a:pt x="1304" y="0"/>
                </a:lnTo>
                <a:close/>
              </a:path>
            </a:pathLst>
          </a:custGeom>
          <a:ln w="12700">
            <a:miter lim="400000"/>
          </a:ln>
        </p:spPr>
      </p:pic>
      <p:sp>
        <p:nvSpPr>
          <p:cNvPr id="96" name="角丸四角形 95"/>
          <p:cNvSpPr/>
          <p:nvPr/>
        </p:nvSpPr>
        <p:spPr>
          <a:xfrm>
            <a:off x="7199462" y="2334053"/>
            <a:ext cx="1713389" cy="239113"/>
          </a:xfrm>
          <a:prstGeom prst="roundRect">
            <a:avLst/>
          </a:prstGeom>
          <a:noFill/>
          <a:ln>
            <a:solidFill>
              <a:schemeClr val="tx1">
                <a:lumMod val="50000"/>
              </a:schemeClr>
            </a:solidFill>
          </a:ln>
        </p:spPr>
        <p:txBody>
          <a:bodyPr wrap="square" rtlCol="0" anchor="ctr">
            <a:noAutofit/>
          </a:bodyPr>
          <a:lstStyle/>
          <a:p>
            <a:r>
              <a:rPr kumimoji="1" lang="ja-JP" altLang="en-US" sz="900" smtClean="0">
                <a:solidFill>
                  <a:schemeClr val="tx1">
                    <a:lumMod val="50000"/>
                  </a:schemeClr>
                </a:solidFill>
                <a:latin typeface="+mj-lt"/>
              </a:rPr>
              <a:t>新幹線から音声のみで参加</a:t>
            </a:r>
            <a:endParaRPr kumimoji="1" lang="en-US" altLang="ja-JP" sz="900" dirty="0" smtClean="0">
              <a:solidFill>
                <a:schemeClr val="tx1">
                  <a:lumMod val="50000"/>
                </a:schemeClr>
              </a:solidFill>
              <a:latin typeface="+mj-lt"/>
            </a:endParaRPr>
          </a:p>
        </p:txBody>
      </p:sp>
      <p:pic>
        <p:nvPicPr>
          <p:cNvPr id="97" name="図 9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326793" y="2011220"/>
            <a:ext cx="700249" cy="291394"/>
          </a:xfrm>
          <a:prstGeom prst="rect">
            <a:avLst/>
          </a:prstGeom>
        </p:spPr>
      </p:pic>
      <p:cxnSp>
        <p:nvCxnSpPr>
          <p:cNvPr id="99" name="直線矢印コネクタ 98"/>
          <p:cNvCxnSpPr/>
          <p:nvPr/>
        </p:nvCxnSpPr>
        <p:spPr>
          <a:xfrm>
            <a:off x="6775921" y="1701895"/>
            <a:ext cx="369214" cy="2091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0" name="図 9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01965" y="4329404"/>
            <a:ext cx="344546" cy="489255"/>
          </a:xfrm>
          <a:prstGeom prst="rect">
            <a:avLst/>
          </a:prstGeom>
        </p:spPr>
      </p:pic>
      <p:pic>
        <p:nvPicPr>
          <p:cNvPr id="101" name="図 10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397238" y="4432116"/>
            <a:ext cx="669664" cy="281338"/>
          </a:xfrm>
          <a:prstGeom prst="rect">
            <a:avLst/>
          </a:prstGeom>
        </p:spPr>
      </p:pic>
      <p:sp>
        <p:nvSpPr>
          <p:cNvPr id="102" name="角丸四角形 101"/>
          <p:cNvSpPr/>
          <p:nvPr/>
        </p:nvSpPr>
        <p:spPr>
          <a:xfrm>
            <a:off x="5901330" y="2236086"/>
            <a:ext cx="1469545" cy="390709"/>
          </a:xfrm>
          <a:prstGeom prst="roundRect">
            <a:avLst/>
          </a:prstGeom>
          <a:noFill/>
          <a:ln>
            <a:noFill/>
          </a:ln>
        </p:spPr>
        <p:txBody>
          <a:bodyPr wrap="square" rtlCol="0" anchor="ctr">
            <a:noAutofit/>
          </a:bodyPr>
          <a:lstStyle/>
          <a:p>
            <a:r>
              <a:rPr kumimoji="1" lang="ja-JP" altLang="en-US" sz="900" dirty="0" smtClean="0">
                <a:solidFill>
                  <a:schemeClr val="tx1">
                    <a:lumMod val="50000"/>
                  </a:schemeClr>
                </a:solidFill>
                <a:latin typeface="+mj-lt"/>
              </a:rPr>
              <a:t>会議室での会議</a:t>
            </a:r>
            <a:endParaRPr kumimoji="1" lang="ja-JP" altLang="en-US" sz="900" dirty="0">
              <a:solidFill>
                <a:schemeClr val="tx1">
                  <a:lumMod val="50000"/>
                </a:schemeClr>
              </a:solidFill>
              <a:latin typeface="+mj-lt"/>
            </a:endParaRPr>
          </a:p>
        </p:txBody>
      </p:sp>
      <p:sp>
        <p:nvSpPr>
          <p:cNvPr id="107" name="テキスト ボックス 106"/>
          <p:cNvSpPr txBox="1"/>
          <p:nvPr/>
        </p:nvSpPr>
        <p:spPr>
          <a:xfrm>
            <a:off x="6737043" y="3430634"/>
            <a:ext cx="2300857" cy="938719"/>
          </a:xfrm>
          <a:prstGeom prst="rect">
            <a:avLst/>
          </a:prstGeom>
          <a:noFill/>
        </p:spPr>
        <p:txBody>
          <a:bodyPr wrap="square" rtlCol="0">
            <a:spAutoFit/>
          </a:bodyPr>
          <a:lstStyle/>
          <a:p>
            <a:r>
              <a:rPr kumimoji="1" lang="ja-JP" altLang="en-US" sz="1100" dirty="0" smtClean="0"/>
              <a:t>チーム メンバー</a:t>
            </a:r>
            <a:r>
              <a:rPr kumimoji="1" lang="ja-JP" altLang="en-US" sz="1100" dirty="0" smtClean="0"/>
              <a:t>の調整、</a:t>
            </a:r>
            <a:endParaRPr kumimoji="1" lang="en-US" altLang="ja-JP" sz="1100" dirty="0" smtClean="0"/>
          </a:p>
          <a:p>
            <a:r>
              <a:rPr kumimoji="1" lang="ja-JP" altLang="en-US" sz="1100" dirty="0" smtClean="0"/>
              <a:t>情報の整理、タスクを進めることに</a:t>
            </a:r>
            <a:endParaRPr kumimoji="1" lang="en-US" altLang="ja-JP" sz="1100" dirty="0" smtClean="0"/>
          </a:p>
          <a:p>
            <a:r>
              <a:rPr kumimoji="1" lang="ja-JP" altLang="en-US" sz="1100" dirty="0" smtClean="0"/>
              <a:t>楽しさを覚えて、ますます仕事が</a:t>
            </a:r>
            <a:endParaRPr kumimoji="1" lang="en-US" altLang="ja-JP" sz="1100" dirty="0" smtClean="0"/>
          </a:p>
          <a:p>
            <a:r>
              <a:rPr kumimoji="1" lang="ja-JP" altLang="en-US" sz="1100" dirty="0" smtClean="0"/>
              <a:t>好きになっていく諏波男さんがそこにいた。。</a:t>
            </a:r>
            <a:endParaRPr kumimoji="1" lang="ja-JP" altLang="en-US" sz="1100" dirty="0"/>
          </a:p>
        </p:txBody>
      </p:sp>
      <p:pic>
        <p:nvPicPr>
          <p:cNvPr id="71" name="PortfolioLineup_55_70_85.pn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084044" y="1293056"/>
            <a:ext cx="658681" cy="414210"/>
          </a:xfrm>
          <a:prstGeom prst="rect">
            <a:avLst/>
          </a:prstGeom>
          <a:ln w="12700">
            <a:miter lim="400000"/>
          </a:ln>
        </p:spPr>
      </p:pic>
      <p:sp>
        <p:nvSpPr>
          <p:cNvPr id="76" name="角丸四角形 75"/>
          <p:cNvSpPr/>
          <p:nvPr/>
        </p:nvSpPr>
        <p:spPr>
          <a:xfrm>
            <a:off x="5870271" y="957998"/>
            <a:ext cx="1469545" cy="390709"/>
          </a:xfrm>
          <a:prstGeom prst="roundRect">
            <a:avLst/>
          </a:prstGeom>
          <a:noFill/>
          <a:ln>
            <a:noFill/>
          </a:ln>
        </p:spPr>
        <p:txBody>
          <a:bodyPr wrap="square" rtlCol="0" anchor="ctr">
            <a:noAutofit/>
          </a:bodyPr>
          <a:lstStyle/>
          <a:p>
            <a:r>
              <a:rPr kumimoji="1" lang="ja-JP" altLang="en-US" sz="1000" dirty="0" smtClean="0">
                <a:solidFill>
                  <a:schemeClr val="tx1">
                    <a:lumMod val="50000"/>
                  </a:schemeClr>
                </a:solidFill>
                <a:latin typeface="+mj-lt"/>
              </a:rPr>
              <a:t>　</a:t>
            </a:r>
            <a:r>
              <a:rPr kumimoji="1" lang="en-US" altLang="ja-JP" sz="1000" dirty="0" smtClean="0">
                <a:solidFill>
                  <a:schemeClr val="tx1">
                    <a:lumMod val="50000"/>
                  </a:schemeClr>
                </a:solidFill>
                <a:latin typeface="+mj-lt"/>
              </a:rPr>
              <a:t>Spark board</a:t>
            </a:r>
            <a:endParaRPr kumimoji="1" lang="ja-JP" altLang="en-US" sz="1000" dirty="0">
              <a:solidFill>
                <a:schemeClr val="tx1">
                  <a:lumMod val="50000"/>
                </a:schemeClr>
              </a:solidFill>
              <a:latin typeface="+mj-lt"/>
            </a:endParaRPr>
          </a:p>
        </p:txBody>
      </p:sp>
      <p:sp>
        <p:nvSpPr>
          <p:cNvPr id="5" name="円/楕円 4"/>
          <p:cNvSpPr/>
          <p:nvPr/>
        </p:nvSpPr>
        <p:spPr>
          <a:xfrm>
            <a:off x="1094420" y="1630982"/>
            <a:ext cx="192025" cy="192025"/>
          </a:xfrm>
          <a:prstGeom prst="ellipse">
            <a:avLst/>
          </a:prstGeom>
          <a:solidFill>
            <a:srgbClr val="F4913A"/>
          </a:solidFill>
        </p:spPr>
        <p:txBody>
          <a:bodyPr wrap="square" rtlCol="0" anchor="ctr">
            <a:noAutofit/>
          </a:bodyPr>
          <a:lstStyle/>
          <a:p>
            <a:pPr algn="ctr"/>
            <a:endParaRPr kumimoji="1" lang="ja-JP" altLang="en-US" dirty="0">
              <a:solidFill>
                <a:schemeClr val="bg1"/>
              </a:solidFill>
              <a:latin typeface="+mj-lt"/>
            </a:endParaRPr>
          </a:p>
        </p:txBody>
      </p:sp>
      <p:sp>
        <p:nvSpPr>
          <p:cNvPr id="13" name="円/楕円 12"/>
          <p:cNvSpPr/>
          <p:nvPr/>
        </p:nvSpPr>
        <p:spPr>
          <a:xfrm>
            <a:off x="2051204" y="1627065"/>
            <a:ext cx="192025" cy="192025"/>
          </a:xfrm>
          <a:prstGeom prst="ellipse">
            <a:avLst/>
          </a:prstGeom>
          <a:solidFill>
            <a:srgbClr val="F4913A"/>
          </a:solidFill>
        </p:spPr>
        <p:txBody>
          <a:bodyPr wrap="square" rtlCol="0" anchor="ctr">
            <a:noAutofit/>
          </a:bodyPr>
          <a:lstStyle/>
          <a:p>
            <a:pPr algn="ctr"/>
            <a:endParaRPr kumimoji="1" lang="ja-JP" altLang="en-US" dirty="0">
              <a:solidFill>
                <a:schemeClr val="bg1"/>
              </a:solidFill>
              <a:latin typeface="+mj-lt"/>
            </a:endParaRPr>
          </a:p>
        </p:txBody>
      </p:sp>
      <p:pic>
        <p:nvPicPr>
          <p:cNvPr id="39" name="Picture 3" descr="C:\Users\hiono\Downloads\IMG_2921.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199786" y="1341578"/>
            <a:ext cx="538582" cy="889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462388" y="1132486"/>
            <a:ext cx="714254" cy="117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09379" y="1340526"/>
            <a:ext cx="555736" cy="842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0" name="図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114" y="1121392"/>
            <a:ext cx="320781" cy="378753"/>
          </a:xfrm>
          <a:prstGeom prst="rect">
            <a:avLst/>
          </a:prstGeom>
        </p:spPr>
      </p:pic>
      <p:pic>
        <p:nvPicPr>
          <p:cNvPr id="52" name="図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481" y="1563207"/>
            <a:ext cx="296045" cy="347858"/>
          </a:xfrm>
          <a:prstGeom prst="rect">
            <a:avLst/>
          </a:prstGeom>
        </p:spPr>
      </p:pic>
      <p:pic>
        <p:nvPicPr>
          <p:cNvPr id="54" name="図 5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4505" y="1941045"/>
            <a:ext cx="283151" cy="323465"/>
          </a:xfrm>
          <a:prstGeom prst="rect">
            <a:avLst/>
          </a:prstGeom>
        </p:spPr>
      </p:pic>
      <p:pic>
        <p:nvPicPr>
          <p:cNvPr id="55" name="Picture 2"/>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170149" y="1491306"/>
            <a:ext cx="920743" cy="496883"/>
          </a:xfrm>
          <a:prstGeom prst="roundRect">
            <a:avLst>
              <a:gd name="adj" fmla="val 8594"/>
            </a:avLst>
          </a:prstGeom>
          <a:solidFill>
            <a:srgbClr val="FFFFFF">
              <a:shade val="85000"/>
            </a:srgbClr>
          </a:solidFill>
          <a:ln w="9525">
            <a:solidFill>
              <a:schemeClr val="bg1">
                <a:lumMod val="85000"/>
              </a:schemeClr>
            </a:solidFill>
            <a:miter lim="800000"/>
            <a:headEnd/>
            <a:tailEnd/>
          </a:ln>
          <a:effectLst/>
          <a:extLst/>
        </p:spPr>
      </p:pic>
      <p:sp>
        <p:nvSpPr>
          <p:cNvPr id="56" name="テキスト ボックス 55"/>
          <p:cNvSpPr txBox="1"/>
          <p:nvPr/>
        </p:nvSpPr>
        <p:spPr>
          <a:xfrm>
            <a:off x="1805849" y="813384"/>
            <a:ext cx="2654391" cy="523220"/>
          </a:xfrm>
          <a:prstGeom prst="rect">
            <a:avLst/>
          </a:prstGeom>
          <a:noFill/>
        </p:spPr>
        <p:txBody>
          <a:bodyPr wrap="square" rtlCol="0">
            <a:spAutoFit/>
          </a:bodyPr>
          <a:lstStyle/>
          <a:p>
            <a:r>
              <a:rPr kumimoji="1" lang="ja-JP" altLang="en-US" sz="1400" dirty="0" smtClean="0"/>
              <a:t>書く、資料共有、話す</a:t>
            </a:r>
            <a:r>
              <a:rPr kumimoji="1" lang="ja-JP" altLang="en-US" sz="1400" dirty="0"/>
              <a:t>、</a:t>
            </a:r>
            <a:r>
              <a:rPr kumimoji="1" lang="ja-JP" altLang="en-US" sz="1400" dirty="0" err="1" smtClean="0"/>
              <a:t>描くを</a:t>
            </a:r>
            <a:r>
              <a:rPr kumimoji="1" lang="ja-JP" altLang="en-US" sz="1400" dirty="0" smtClean="0"/>
              <a:t>継続</a:t>
            </a:r>
            <a:endParaRPr kumimoji="1" lang="ja-JP" altLang="en-US" sz="1400" dirty="0"/>
          </a:p>
        </p:txBody>
      </p:sp>
      <p:pic>
        <p:nvPicPr>
          <p:cNvPr id="58" name="図 5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4505" y="630456"/>
            <a:ext cx="344546" cy="489255"/>
          </a:xfrm>
          <a:prstGeom prst="rect">
            <a:avLst/>
          </a:prstGeom>
        </p:spPr>
      </p:pic>
      <p:sp>
        <p:nvSpPr>
          <p:cNvPr id="59" name="円/楕円 58"/>
          <p:cNvSpPr/>
          <p:nvPr/>
        </p:nvSpPr>
        <p:spPr>
          <a:xfrm>
            <a:off x="2949597" y="1621692"/>
            <a:ext cx="192025" cy="192025"/>
          </a:xfrm>
          <a:prstGeom prst="ellipse">
            <a:avLst/>
          </a:prstGeom>
          <a:solidFill>
            <a:srgbClr val="F4913A"/>
          </a:solidFill>
        </p:spPr>
        <p:txBody>
          <a:bodyPr wrap="square" rtlCol="0" anchor="ctr">
            <a:noAutofit/>
          </a:bodyPr>
          <a:lstStyle/>
          <a:p>
            <a:pPr algn="ctr"/>
            <a:endParaRPr kumimoji="1" lang="ja-JP" altLang="en-US" dirty="0">
              <a:solidFill>
                <a:schemeClr val="bg1"/>
              </a:solidFill>
              <a:latin typeface="+mj-lt"/>
            </a:endParaRPr>
          </a:p>
        </p:txBody>
      </p:sp>
      <p:sp>
        <p:nvSpPr>
          <p:cNvPr id="60" name="円/楕円 59"/>
          <p:cNvSpPr/>
          <p:nvPr/>
        </p:nvSpPr>
        <p:spPr>
          <a:xfrm>
            <a:off x="3840848" y="1630040"/>
            <a:ext cx="192025" cy="192025"/>
          </a:xfrm>
          <a:prstGeom prst="ellipse">
            <a:avLst/>
          </a:prstGeom>
          <a:solidFill>
            <a:srgbClr val="F4913A"/>
          </a:solidFill>
        </p:spPr>
        <p:txBody>
          <a:bodyPr wrap="square" rtlCol="0" anchor="ctr">
            <a:noAutofit/>
          </a:bodyPr>
          <a:lstStyle/>
          <a:p>
            <a:pPr algn="ctr"/>
            <a:endParaRPr kumimoji="1" lang="ja-JP" altLang="en-US" dirty="0">
              <a:solidFill>
                <a:schemeClr val="bg1"/>
              </a:solidFill>
              <a:latin typeface="+mj-lt"/>
            </a:endParaRPr>
          </a:p>
        </p:txBody>
      </p:sp>
      <p:sp>
        <p:nvSpPr>
          <p:cNvPr id="61" name="円/楕円 60"/>
          <p:cNvSpPr/>
          <p:nvPr/>
        </p:nvSpPr>
        <p:spPr>
          <a:xfrm>
            <a:off x="5126317" y="1627065"/>
            <a:ext cx="192025" cy="192025"/>
          </a:xfrm>
          <a:prstGeom prst="ellipse">
            <a:avLst/>
          </a:prstGeom>
          <a:solidFill>
            <a:srgbClr val="F4913A"/>
          </a:solidFill>
        </p:spPr>
        <p:txBody>
          <a:bodyPr wrap="square" rtlCol="0" anchor="ctr">
            <a:noAutofit/>
          </a:bodyPr>
          <a:lstStyle/>
          <a:p>
            <a:pPr algn="ctr"/>
            <a:endParaRPr kumimoji="1" lang="ja-JP" altLang="en-US" dirty="0">
              <a:solidFill>
                <a:schemeClr val="bg1"/>
              </a:solidFill>
              <a:latin typeface="+mj-lt"/>
            </a:endParaRPr>
          </a:p>
        </p:txBody>
      </p:sp>
      <p:pic>
        <p:nvPicPr>
          <p:cNvPr id="77" name="図 76"/>
          <p:cNvPicPr>
            <a:picLocks noChangeAspect="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7692" y="2322736"/>
            <a:ext cx="251530" cy="357173"/>
          </a:xfrm>
          <a:prstGeom prst="rect">
            <a:avLst/>
          </a:prstGeom>
        </p:spPr>
      </p:pic>
      <p:cxnSp>
        <p:nvCxnSpPr>
          <p:cNvPr id="8" name="直線コネクタ 7"/>
          <p:cNvCxnSpPr>
            <a:stCxn id="58" idx="3"/>
            <a:endCxn id="5" idx="0"/>
          </p:cNvCxnSpPr>
          <p:nvPr/>
        </p:nvCxnSpPr>
        <p:spPr>
          <a:xfrm>
            <a:off x="839051" y="875084"/>
            <a:ext cx="351382" cy="755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endCxn id="5" idx="1"/>
          </p:cNvCxnSpPr>
          <p:nvPr/>
        </p:nvCxnSpPr>
        <p:spPr>
          <a:xfrm>
            <a:off x="839050" y="1353596"/>
            <a:ext cx="283491" cy="305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a:endCxn id="5" idx="2"/>
          </p:cNvCxnSpPr>
          <p:nvPr/>
        </p:nvCxnSpPr>
        <p:spPr>
          <a:xfrm flipV="1">
            <a:off x="819895" y="1726995"/>
            <a:ext cx="274525" cy="3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a:stCxn id="54" idx="3"/>
            <a:endCxn id="5" idx="3"/>
          </p:cNvCxnSpPr>
          <p:nvPr/>
        </p:nvCxnSpPr>
        <p:spPr>
          <a:xfrm flipV="1">
            <a:off x="777656" y="1794886"/>
            <a:ext cx="344885" cy="3078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a:stCxn id="77" idx="3"/>
            <a:endCxn id="5" idx="4"/>
          </p:cNvCxnSpPr>
          <p:nvPr/>
        </p:nvCxnSpPr>
        <p:spPr>
          <a:xfrm flipV="1">
            <a:off x="769222" y="1823007"/>
            <a:ext cx="421211" cy="678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図 23"/>
          <p:cNvPicPr>
            <a:picLocks noChangeAspect="1"/>
          </p:cNvPicPr>
          <p:nvPr/>
        </p:nvPicPr>
        <p:blipFill>
          <a:blip r:embed="rId26" cstate="screen">
            <a:clrChange>
              <a:clrFrom>
                <a:srgbClr val="FFFFFF"/>
              </a:clrFrom>
              <a:clrTo>
                <a:srgbClr val="FFFFFF">
                  <a:alpha val="0"/>
                </a:srgbClr>
              </a:clrTo>
            </a:clrChange>
            <a:extLst>
              <a:ext uri="{BEBA8EAE-BF5A-486C-A8C5-ECC9F3942E4B}">
                <a14:imgProps xmlns:a14="http://schemas.microsoft.com/office/drawing/2010/main">
                  <a14:imgLayer r:embed="rId27">
                    <a14:imgEffect>
                      <a14:saturation sat="0"/>
                    </a14:imgEffect>
                  </a14:imgLayer>
                </a14:imgProps>
              </a:ext>
              <a:ext uri="{28A0092B-C50C-407E-A947-70E740481C1C}">
                <a14:useLocalDpi xmlns:a14="http://schemas.microsoft.com/office/drawing/2010/main"/>
              </a:ext>
            </a:extLst>
          </a:blip>
          <a:stretch>
            <a:fillRect/>
          </a:stretch>
        </p:blipFill>
        <p:spPr>
          <a:xfrm>
            <a:off x="5582841" y="3446580"/>
            <a:ext cx="1022202" cy="1042466"/>
          </a:xfrm>
          <a:prstGeom prst="rect">
            <a:avLst/>
          </a:prstGeom>
        </p:spPr>
      </p:pic>
      <p:sp>
        <p:nvSpPr>
          <p:cNvPr id="25" name="角丸四角形 24"/>
          <p:cNvSpPr/>
          <p:nvPr/>
        </p:nvSpPr>
        <p:spPr>
          <a:xfrm>
            <a:off x="6616361" y="3301185"/>
            <a:ext cx="2410682" cy="1187862"/>
          </a:xfrm>
          <a:prstGeom prst="roundRect">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98" name="テキスト ボックス 97"/>
          <p:cNvSpPr txBox="1"/>
          <p:nvPr/>
        </p:nvSpPr>
        <p:spPr>
          <a:xfrm>
            <a:off x="-35882" y="3954743"/>
            <a:ext cx="948134" cy="261610"/>
          </a:xfrm>
          <a:prstGeom prst="rect">
            <a:avLst/>
          </a:prstGeom>
          <a:noFill/>
        </p:spPr>
        <p:txBody>
          <a:bodyPr wrap="square" rtlCol="0">
            <a:spAutoFit/>
          </a:bodyPr>
          <a:lstStyle/>
          <a:p>
            <a:r>
              <a:rPr kumimoji="1" lang="ja-JP" altLang="en-US" sz="1100" dirty="0" smtClean="0">
                <a:latin typeface="+mn-lt"/>
              </a:rPr>
              <a:t>諏波男君</a:t>
            </a:r>
          </a:p>
        </p:txBody>
      </p:sp>
    </p:spTree>
    <p:extLst>
      <p:ext uri="{BB962C8B-B14F-4D97-AF65-F5344CB8AC3E}">
        <p14:creationId xmlns:p14="http://schemas.microsoft.com/office/powerpoint/2010/main" val="2263992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linds(horizontal)">
                                      <p:cBhvr>
                                        <p:cTn id="13" dur="500"/>
                                        <p:tgtEl>
                                          <p:spTgt spid="3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blinds(horizontal)">
                                      <p:cBhvr>
                                        <p:cTn id="16" dur="500"/>
                                        <p:tgtEl>
                                          <p:spTgt spid="9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linds(horizontal)">
                                      <p:cBhvr>
                                        <p:cTn id="19" dur="500"/>
                                        <p:tgtEl>
                                          <p:spTgt spid="38"/>
                                        </p:tgtEl>
                                      </p:cBhvr>
                                    </p:animEffect>
                                  </p:childTnLst>
                                </p:cTn>
                              </p:par>
                              <p:par>
                                <p:cTn id="20" presetID="3"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linds(horizontal)">
                                      <p:cBhvr>
                                        <p:cTn id="22" dur="500"/>
                                        <p:tgtEl>
                                          <p:spTgt spid="45"/>
                                        </p:tgtEl>
                                      </p:cBhvr>
                                    </p:animEffect>
                                  </p:childTnLst>
                                </p:cTn>
                              </p:par>
                              <p:par>
                                <p:cTn id="23" presetID="3"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par>
                                <p:cTn id="26" presetID="3" presetClass="entr" presetSubtype="1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linds(horizontal)">
                                      <p:cBhvr>
                                        <p:cTn id="28" dur="500"/>
                                        <p:tgtEl>
                                          <p:spTgt spid="47"/>
                                        </p:tgtEl>
                                      </p:cBhvr>
                                    </p:animEffect>
                                  </p:childTnLst>
                                </p:cTn>
                              </p:par>
                              <p:par>
                                <p:cTn id="29" presetID="3" presetClass="entr" presetSubtype="1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linds(horizontal)">
                                      <p:cBhvr>
                                        <p:cTn id="31" dur="500"/>
                                        <p:tgtEl>
                                          <p:spTgt spid="46"/>
                                        </p:tgtEl>
                                      </p:cBhvr>
                                    </p:animEffect>
                                  </p:childTnLst>
                                </p:cTn>
                              </p:par>
                              <p:par>
                                <p:cTn id="32" presetID="3" presetClass="entr" presetSubtype="1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linds(horizontal)">
                                      <p:cBhvr>
                                        <p:cTn id="34" dur="500"/>
                                        <p:tgtEl>
                                          <p:spTgt spid="4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blinds(horizontal)">
                                      <p:cBhvr>
                                        <p:cTn id="37" dur="500"/>
                                        <p:tgtEl>
                                          <p:spTgt spid="57"/>
                                        </p:tgtEl>
                                      </p:cBhvr>
                                    </p:animEffect>
                                  </p:childTnLst>
                                </p:cTn>
                              </p:par>
                              <p:par>
                                <p:cTn id="38" presetID="3"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linds(horizontal)">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linds(horizontal)">
                                      <p:cBhvr>
                                        <p:cTn id="45" dur="500"/>
                                        <p:tgtEl>
                                          <p:spTgt spid="28"/>
                                        </p:tgtEl>
                                      </p:cBhvr>
                                    </p:animEffect>
                                  </p:childTnLst>
                                </p:cTn>
                              </p:par>
                              <p:par>
                                <p:cTn id="46" presetID="3" presetClass="entr" presetSubtype="10" fill="hold"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blinds(horizontal)">
                                      <p:cBhvr>
                                        <p:cTn id="48" dur="500"/>
                                        <p:tgtEl>
                                          <p:spTgt spid="100"/>
                                        </p:tgtEl>
                                      </p:cBhvr>
                                    </p:animEffect>
                                  </p:childTnLst>
                                </p:cTn>
                              </p:par>
                              <p:par>
                                <p:cTn id="49" presetID="3" presetClass="entr" presetSubtype="10" fill="hold" nodeType="with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blinds(horizontal)">
                                      <p:cBhvr>
                                        <p:cTn id="51" dur="500"/>
                                        <p:tgtEl>
                                          <p:spTgt spid="101"/>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blinds(horizontal)">
                                      <p:cBhvr>
                                        <p:cTn id="54" dur="500"/>
                                        <p:tgtEl>
                                          <p:spTgt spid="73"/>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blinds(horizontal)">
                                      <p:cBhvr>
                                        <p:cTn id="59" dur="500"/>
                                        <p:tgtEl>
                                          <p:spTgt spid="58"/>
                                        </p:tgtEl>
                                      </p:cBhvr>
                                    </p:animEffect>
                                  </p:childTnLst>
                                </p:cTn>
                              </p:par>
                              <p:par>
                                <p:cTn id="60" presetID="3" presetClass="entr" presetSubtype="10" fill="hold"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blinds(horizontal)">
                                      <p:cBhvr>
                                        <p:cTn id="62" dur="500"/>
                                        <p:tgtEl>
                                          <p:spTgt spid="50"/>
                                        </p:tgtEl>
                                      </p:cBhvr>
                                    </p:animEffect>
                                  </p:childTnLst>
                                </p:cTn>
                              </p:par>
                              <p:par>
                                <p:cTn id="63" presetID="3" presetClass="entr" presetSubtype="1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blinds(horizontal)">
                                      <p:cBhvr>
                                        <p:cTn id="65" dur="500"/>
                                        <p:tgtEl>
                                          <p:spTgt spid="52"/>
                                        </p:tgtEl>
                                      </p:cBhvr>
                                    </p:animEffect>
                                  </p:childTnLst>
                                </p:cTn>
                              </p:par>
                              <p:par>
                                <p:cTn id="66" presetID="3" presetClass="entr" presetSubtype="1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blinds(horizontal)">
                                      <p:cBhvr>
                                        <p:cTn id="68" dur="500"/>
                                        <p:tgtEl>
                                          <p:spTgt spid="54"/>
                                        </p:tgtEl>
                                      </p:cBhvr>
                                    </p:animEffect>
                                  </p:childTnLst>
                                </p:cTn>
                              </p:par>
                              <p:par>
                                <p:cTn id="69" presetID="3" presetClass="entr" presetSubtype="10" fill="hold" nodeType="withEffect">
                                  <p:stCondLst>
                                    <p:cond delay="0"/>
                                  </p:stCondLst>
                                  <p:childTnLst>
                                    <p:set>
                                      <p:cBhvr>
                                        <p:cTn id="70" dur="1" fill="hold">
                                          <p:stCondLst>
                                            <p:cond delay="0"/>
                                          </p:stCondLst>
                                        </p:cTn>
                                        <p:tgtEl>
                                          <p:spTgt spid="77"/>
                                        </p:tgtEl>
                                        <p:attrNameLst>
                                          <p:attrName>style.visibility</p:attrName>
                                        </p:attrNameLst>
                                      </p:cBhvr>
                                      <p:to>
                                        <p:strVal val="visible"/>
                                      </p:to>
                                    </p:set>
                                    <p:animEffect transition="in" filter="blinds(horizontal)">
                                      <p:cBhvr>
                                        <p:cTn id="71" dur="500"/>
                                        <p:tgtEl>
                                          <p:spTgt spid="77"/>
                                        </p:tgtEl>
                                      </p:cBhvr>
                                    </p:animEffect>
                                  </p:childTnLst>
                                </p:cTn>
                              </p:par>
                              <p:par>
                                <p:cTn id="72" presetID="3" presetClass="entr" presetSubtype="10" fill="hold"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blinds(horizontal)">
                                      <p:cBhvr>
                                        <p:cTn id="74" dur="500"/>
                                        <p:tgtEl>
                                          <p:spTgt spid="78"/>
                                        </p:tgtEl>
                                      </p:cBhvr>
                                    </p:animEffect>
                                  </p:childTnLst>
                                </p:cTn>
                              </p:par>
                              <p:par>
                                <p:cTn id="75" presetID="3" presetClass="entr" presetSubtype="10" fill="hold"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blinds(horizontal)">
                                      <p:cBhvr>
                                        <p:cTn id="77" dur="500"/>
                                        <p:tgtEl>
                                          <p:spTgt spid="8"/>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blinds(horizontal)">
                                      <p:cBhvr>
                                        <p:cTn id="80" dur="500"/>
                                        <p:tgtEl>
                                          <p:spTgt spid="5"/>
                                        </p:tgtEl>
                                      </p:cBhvr>
                                    </p:animEffect>
                                  </p:childTnLst>
                                </p:cTn>
                              </p:par>
                              <p:par>
                                <p:cTn id="81" presetID="3" presetClass="entr" presetSubtype="10" fill="hold" nodeType="with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blinds(horizontal)">
                                      <p:cBhvr>
                                        <p:cTn id="83" dur="500"/>
                                        <p:tgtEl>
                                          <p:spTgt spid="80"/>
                                        </p:tgtEl>
                                      </p:cBhvr>
                                    </p:animEffect>
                                  </p:childTnLst>
                                </p:cTn>
                              </p:par>
                              <p:par>
                                <p:cTn id="84" presetID="3" presetClass="entr" presetSubtype="10" fill="hold" nodeType="with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blinds(horizontal)">
                                      <p:cBhvr>
                                        <p:cTn id="86" dur="500"/>
                                        <p:tgtEl>
                                          <p:spTgt spid="81"/>
                                        </p:tgtEl>
                                      </p:cBhvr>
                                    </p:animEffect>
                                  </p:childTnLst>
                                </p:cTn>
                              </p:par>
                              <p:par>
                                <p:cTn id="87" presetID="3" presetClass="entr" presetSubtype="10" fill="hold" nodeType="withEffect">
                                  <p:stCondLst>
                                    <p:cond delay="0"/>
                                  </p:stCondLst>
                                  <p:childTnLst>
                                    <p:set>
                                      <p:cBhvr>
                                        <p:cTn id="88" dur="1" fill="hold">
                                          <p:stCondLst>
                                            <p:cond delay="0"/>
                                          </p:stCondLst>
                                        </p:cTn>
                                        <p:tgtEl>
                                          <p:spTgt spid="82"/>
                                        </p:tgtEl>
                                        <p:attrNameLst>
                                          <p:attrName>style.visibility</p:attrName>
                                        </p:attrNameLst>
                                      </p:cBhvr>
                                      <p:to>
                                        <p:strVal val="visible"/>
                                      </p:to>
                                    </p:set>
                                    <p:animEffect transition="in" filter="blinds(horizontal)">
                                      <p:cBhvr>
                                        <p:cTn id="89" dur="500"/>
                                        <p:tgtEl>
                                          <p:spTgt spid="82"/>
                                        </p:tgtEl>
                                      </p:cBhvr>
                                    </p:animEffect>
                                  </p:childTnLst>
                                </p:cTn>
                              </p:par>
                              <p:par>
                                <p:cTn id="90" presetID="3" presetClass="entr" presetSubtype="1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linds(horizontal)">
                                      <p:cBhvr>
                                        <p:cTn id="92" dur="500"/>
                                        <p:tgtEl>
                                          <p:spTgt spid="40"/>
                                        </p:tgtEl>
                                      </p:cBhvr>
                                    </p:animEffect>
                                  </p:childTnLst>
                                </p:cTn>
                              </p:par>
                              <p:par>
                                <p:cTn id="93" presetID="3" presetClass="entr" presetSubtype="10"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linds(horizontal)">
                                      <p:cBhvr>
                                        <p:cTn id="95" dur="500"/>
                                        <p:tgtEl>
                                          <p:spTgt spid="41"/>
                                        </p:tgtEl>
                                      </p:cBhvr>
                                    </p:animEffect>
                                  </p:childTnLst>
                                </p:cTn>
                              </p:par>
                              <p:par>
                                <p:cTn id="96" presetID="3" presetClass="entr" presetSubtype="10" fill="hold"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blinds(horizontal)">
                                      <p:cBhvr>
                                        <p:cTn id="98" dur="500"/>
                                        <p:tgtEl>
                                          <p:spTgt spid="39"/>
                                        </p:tgtEl>
                                      </p:cBhvr>
                                    </p:animEffect>
                                  </p:childTnLst>
                                </p:cTn>
                              </p:par>
                              <p:par>
                                <p:cTn id="99" presetID="3" presetClass="entr" presetSubtype="10" fill="hold"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blinds(horizontal)">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18" presetClass="entr" presetSubtype="6" fill="hold" nodeType="click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strips(downRight)">
                                      <p:cBhvr>
                                        <p:cTn id="106" dur="500"/>
                                        <p:tgtEl>
                                          <p:spTgt spid="20"/>
                                        </p:tgtEl>
                                      </p:cBhvr>
                                    </p:animEffect>
                                  </p:childTnLst>
                                </p:cTn>
                              </p:par>
                              <p:par>
                                <p:cTn id="107" presetID="18" presetClass="entr" presetSubtype="6"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strips(downRight)">
                                      <p:cBhvr>
                                        <p:cTn id="109" dur="500"/>
                                        <p:tgtEl>
                                          <p:spTgt spid="61"/>
                                        </p:tgtEl>
                                      </p:cBhvr>
                                    </p:animEffect>
                                  </p:childTnLst>
                                </p:cTn>
                              </p:par>
                              <p:par>
                                <p:cTn id="110" presetID="18" presetClass="entr" presetSubtype="6" fill="hold" grpId="0" nodeType="with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strips(downRight)">
                                      <p:cBhvr>
                                        <p:cTn id="112" dur="500"/>
                                        <p:tgtEl>
                                          <p:spTgt spid="60"/>
                                        </p:tgtEl>
                                      </p:cBhvr>
                                    </p:animEffect>
                                  </p:childTnLst>
                                </p:cTn>
                              </p:par>
                              <p:par>
                                <p:cTn id="113" presetID="18" presetClass="entr" presetSubtype="6"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strips(downRight)">
                                      <p:cBhvr>
                                        <p:cTn id="115" dur="500"/>
                                        <p:tgtEl>
                                          <p:spTgt spid="59"/>
                                        </p:tgtEl>
                                      </p:cBhvr>
                                    </p:animEffect>
                                  </p:childTnLst>
                                </p:cTn>
                              </p:par>
                              <p:par>
                                <p:cTn id="116" presetID="18" presetClass="entr" presetSubtype="6" fill="hold" grpId="0"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strips(downRight)">
                                      <p:cBhvr>
                                        <p:cTn id="118" dur="500"/>
                                        <p:tgtEl>
                                          <p:spTgt spid="13"/>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10" fill="hold" nodeType="clickEffect">
                                  <p:stCondLst>
                                    <p:cond delay="0"/>
                                  </p:stCondLst>
                                  <p:childTnLst>
                                    <p:set>
                                      <p:cBhvr>
                                        <p:cTn id="122" dur="1" fill="hold">
                                          <p:stCondLst>
                                            <p:cond delay="0"/>
                                          </p:stCondLst>
                                        </p:cTn>
                                        <p:tgtEl>
                                          <p:spTgt spid="75"/>
                                        </p:tgtEl>
                                        <p:attrNameLst>
                                          <p:attrName>style.visibility</p:attrName>
                                        </p:attrNameLst>
                                      </p:cBhvr>
                                      <p:to>
                                        <p:strVal val="visible"/>
                                      </p:to>
                                    </p:set>
                                    <p:animEffect transition="in" filter="blinds(horizontal)">
                                      <p:cBhvr>
                                        <p:cTn id="123" dur="500"/>
                                        <p:tgtEl>
                                          <p:spTgt spid="75"/>
                                        </p:tgtEl>
                                      </p:cBhvr>
                                    </p:animEffect>
                                  </p:childTnLst>
                                </p:cTn>
                              </p:par>
                              <p:par>
                                <p:cTn id="124" presetID="3" presetClass="entr" presetSubtype="10" fill="hold"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blinds(horizontal)">
                                      <p:cBhvr>
                                        <p:cTn id="126" dur="500"/>
                                        <p:tgtEl>
                                          <p:spTgt spid="64"/>
                                        </p:tgtEl>
                                      </p:cBhvr>
                                    </p:animEffect>
                                  </p:childTnLst>
                                </p:cTn>
                              </p:par>
                              <p:par>
                                <p:cTn id="127" presetID="3" presetClass="entr" presetSubtype="10" fill="hold" nodeType="with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blinds(horizontal)">
                                      <p:cBhvr>
                                        <p:cTn id="129" dur="500"/>
                                        <p:tgtEl>
                                          <p:spTgt spid="70"/>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blinds(horizontal)">
                                      <p:cBhvr>
                                        <p:cTn id="132" dur="500"/>
                                        <p:tgtEl>
                                          <p:spTgt spid="74"/>
                                        </p:tgtEl>
                                      </p:cBhvr>
                                    </p:animEffect>
                                  </p:childTnLst>
                                </p:cTn>
                              </p:par>
                              <p:par>
                                <p:cTn id="133" presetID="3" presetClass="entr" presetSubtype="10" fill="hold" nodeType="withEffect">
                                  <p:stCondLst>
                                    <p:cond delay="0"/>
                                  </p:stCondLst>
                                  <p:childTnLst>
                                    <p:set>
                                      <p:cBhvr>
                                        <p:cTn id="134" dur="1" fill="hold">
                                          <p:stCondLst>
                                            <p:cond delay="0"/>
                                          </p:stCondLst>
                                        </p:cTn>
                                        <p:tgtEl>
                                          <p:spTgt spid="79"/>
                                        </p:tgtEl>
                                        <p:attrNameLst>
                                          <p:attrName>style.visibility</p:attrName>
                                        </p:attrNameLst>
                                      </p:cBhvr>
                                      <p:to>
                                        <p:strVal val="visible"/>
                                      </p:to>
                                    </p:set>
                                    <p:animEffect transition="in" filter="blinds(horizontal)">
                                      <p:cBhvr>
                                        <p:cTn id="135" dur="500"/>
                                        <p:tgtEl>
                                          <p:spTgt spid="79"/>
                                        </p:tgtEl>
                                      </p:cBhvr>
                                    </p:animEffect>
                                  </p:childTnLst>
                                </p:cTn>
                              </p:par>
                              <p:par>
                                <p:cTn id="136" presetID="3" presetClass="entr" presetSubtype="10" fill="hold" nodeType="withEffect">
                                  <p:stCondLst>
                                    <p:cond delay="0"/>
                                  </p:stCondLst>
                                  <p:childTnLst>
                                    <p:set>
                                      <p:cBhvr>
                                        <p:cTn id="137" dur="1" fill="hold">
                                          <p:stCondLst>
                                            <p:cond delay="0"/>
                                          </p:stCondLst>
                                        </p:cTn>
                                        <p:tgtEl>
                                          <p:spTgt spid="72"/>
                                        </p:tgtEl>
                                        <p:attrNameLst>
                                          <p:attrName>style.visibility</p:attrName>
                                        </p:attrNameLst>
                                      </p:cBhvr>
                                      <p:to>
                                        <p:strVal val="visible"/>
                                      </p:to>
                                    </p:set>
                                    <p:animEffect transition="in" filter="blinds(horizontal)">
                                      <p:cBhvr>
                                        <p:cTn id="138" dur="500"/>
                                        <p:tgtEl>
                                          <p:spTgt spid="72"/>
                                        </p:tgtEl>
                                      </p:cBhvr>
                                    </p:animEffect>
                                  </p:childTnLst>
                                </p:cTn>
                              </p:par>
                              <p:par>
                                <p:cTn id="139" presetID="3" presetClass="entr" presetSubtype="10" fill="hold" nodeType="withEffect">
                                  <p:stCondLst>
                                    <p:cond delay="0"/>
                                  </p:stCondLst>
                                  <p:childTnLst>
                                    <p:set>
                                      <p:cBhvr>
                                        <p:cTn id="140" dur="1" fill="hold">
                                          <p:stCondLst>
                                            <p:cond delay="0"/>
                                          </p:stCondLst>
                                        </p:cTn>
                                        <p:tgtEl>
                                          <p:spTgt spid="95"/>
                                        </p:tgtEl>
                                        <p:attrNameLst>
                                          <p:attrName>style.visibility</p:attrName>
                                        </p:attrNameLst>
                                      </p:cBhvr>
                                      <p:to>
                                        <p:strVal val="visible"/>
                                      </p:to>
                                    </p:set>
                                    <p:animEffect transition="in" filter="blinds(horizontal)">
                                      <p:cBhvr>
                                        <p:cTn id="141" dur="500"/>
                                        <p:tgtEl>
                                          <p:spTgt spid="95"/>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96"/>
                                        </p:tgtEl>
                                        <p:attrNameLst>
                                          <p:attrName>style.visibility</p:attrName>
                                        </p:attrNameLst>
                                      </p:cBhvr>
                                      <p:to>
                                        <p:strVal val="visible"/>
                                      </p:to>
                                    </p:set>
                                    <p:animEffect transition="in" filter="blinds(horizontal)">
                                      <p:cBhvr>
                                        <p:cTn id="144" dur="500"/>
                                        <p:tgtEl>
                                          <p:spTgt spid="96"/>
                                        </p:tgtEl>
                                      </p:cBhvr>
                                    </p:animEffect>
                                  </p:childTnLst>
                                </p:cTn>
                              </p:par>
                              <p:par>
                                <p:cTn id="145" presetID="3" presetClass="entr" presetSubtype="10" fill="hold" nodeType="withEffect">
                                  <p:stCondLst>
                                    <p:cond delay="0"/>
                                  </p:stCondLst>
                                  <p:childTnLst>
                                    <p:set>
                                      <p:cBhvr>
                                        <p:cTn id="146" dur="1" fill="hold">
                                          <p:stCondLst>
                                            <p:cond delay="0"/>
                                          </p:stCondLst>
                                        </p:cTn>
                                        <p:tgtEl>
                                          <p:spTgt spid="97"/>
                                        </p:tgtEl>
                                        <p:attrNameLst>
                                          <p:attrName>style.visibility</p:attrName>
                                        </p:attrNameLst>
                                      </p:cBhvr>
                                      <p:to>
                                        <p:strVal val="visible"/>
                                      </p:to>
                                    </p:set>
                                    <p:animEffect transition="in" filter="blinds(horizontal)">
                                      <p:cBhvr>
                                        <p:cTn id="147" dur="500"/>
                                        <p:tgtEl>
                                          <p:spTgt spid="97"/>
                                        </p:tgtEl>
                                      </p:cBhvr>
                                    </p:animEffect>
                                  </p:childTnLst>
                                </p:cTn>
                              </p:par>
                              <p:par>
                                <p:cTn id="148" presetID="3" presetClass="entr" presetSubtype="10" fill="hold" nodeType="withEffect">
                                  <p:stCondLst>
                                    <p:cond delay="0"/>
                                  </p:stCondLst>
                                  <p:childTnLst>
                                    <p:set>
                                      <p:cBhvr>
                                        <p:cTn id="149" dur="1" fill="hold">
                                          <p:stCondLst>
                                            <p:cond delay="0"/>
                                          </p:stCondLst>
                                        </p:cTn>
                                        <p:tgtEl>
                                          <p:spTgt spid="99"/>
                                        </p:tgtEl>
                                        <p:attrNameLst>
                                          <p:attrName>style.visibility</p:attrName>
                                        </p:attrNameLst>
                                      </p:cBhvr>
                                      <p:to>
                                        <p:strVal val="visible"/>
                                      </p:to>
                                    </p:set>
                                    <p:animEffect transition="in" filter="blinds(horizontal)">
                                      <p:cBhvr>
                                        <p:cTn id="150" dur="500"/>
                                        <p:tgtEl>
                                          <p:spTgt spid="99"/>
                                        </p:tgtEl>
                                      </p:cBhvr>
                                    </p:animEffect>
                                  </p:childTnLst>
                                </p:cTn>
                              </p:par>
                              <p:par>
                                <p:cTn id="151" presetID="3" presetClass="entr" presetSubtype="10" fill="hold" grpId="0" nodeType="withEffect">
                                  <p:stCondLst>
                                    <p:cond delay="0"/>
                                  </p:stCondLst>
                                  <p:childTnLst>
                                    <p:set>
                                      <p:cBhvr>
                                        <p:cTn id="152" dur="1" fill="hold">
                                          <p:stCondLst>
                                            <p:cond delay="0"/>
                                          </p:stCondLst>
                                        </p:cTn>
                                        <p:tgtEl>
                                          <p:spTgt spid="102"/>
                                        </p:tgtEl>
                                        <p:attrNameLst>
                                          <p:attrName>style.visibility</p:attrName>
                                        </p:attrNameLst>
                                      </p:cBhvr>
                                      <p:to>
                                        <p:strVal val="visible"/>
                                      </p:to>
                                    </p:set>
                                    <p:animEffect transition="in" filter="blinds(horizontal)">
                                      <p:cBhvr>
                                        <p:cTn id="153" dur="500"/>
                                        <p:tgtEl>
                                          <p:spTgt spid="102"/>
                                        </p:tgtEl>
                                      </p:cBhvr>
                                    </p:animEffect>
                                  </p:childTnLst>
                                </p:cTn>
                              </p:par>
                              <p:par>
                                <p:cTn id="154" presetID="3" presetClass="entr" presetSubtype="10" fill="hold" nodeType="withEffect">
                                  <p:stCondLst>
                                    <p:cond delay="0"/>
                                  </p:stCondLst>
                                  <p:childTnLst>
                                    <p:set>
                                      <p:cBhvr>
                                        <p:cTn id="155" dur="1" fill="hold">
                                          <p:stCondLst>
                                            <p:cond delay="0"/>
                                          </p:stCondLst>
                                        </p:cTn>
                                        <p:tgtEl>
                                          <p:spTgt spid="71"/>
                                        </p:tgtEl>
                                        <p:attrNameLst>
                                          <p:attrName>style.visibility</p:attrName>
                                        </p:attrNameLst>
                                      </p:cBhvr>
                                      <p:to>
                                        <p:strVal val="visible"/>
                                      </p:to>
                                    </p:set>
                                    <p:animEffect transition="in" filter="blinds(horizontal)">
                                      <p:cBhvr>
                                        <p:cTn id="156" dur="500"/>
                                        <p:tgtEl>
                                          <p:spTgt spid="71"/>
                                        </p:tgtEl>
                                      </p:cBhvr>
                                    </p:animEffect>
                                  </p:childTnLst>
                                </p:cTn>
                              </p:par>
                              <p:par>
                                <p:cTn id="157" presetID="3" presetClass="entr" presetSubtype="10" fill="hold" grpId="0"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blinds(horizontal)">
                                      <p:cBhvr>
                                        <p:cTn id="159" dur="500"/>
                                        <p:tgtEl>
                                          <p:spTgt spid="76"/>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blinds(horizontal)">
                                      <p:cBhvr>
                                        <p:cTn id="162" dur="500"/>
                                        <p:tgtEl>
                                          <p:spTgt spid="14"/>
                                        </p:tgtEl>
                                      </p:cBhvr>
                                    </p:animEffect>
                                  </p:childTnLst>
                                </p:cTn>
                              </p:par>
                            </p:childTnLst>
                          </p:cTn>
                        </p:par>
                      </p:childTnLst>
                    </p:cTn>
                  </p:par>
                  <p:par>
                    <p:cTn id="163" fill="hold">
                      <p:stCondLst>
                        <p:cond delay="indefinite"/>
                      </p:stCondLst>
                      <p:childTnLst>
                        <p:par>
                          <p:cTn id="164" fill="hold">
                            <p:stCondLst>
                              <p:cond delay="0"/>
                            </p:stCondLst>
                            <p:childTnLst>
                              <p:par>
                                <p:cTn id="165" presetID="3" presetClass="entr" presetSubtype="10" fill="hold" grpId="0" nodeType="clickEffect">
                                  <p:stCondLst>
                                    <p:cond delay="0"/>
                                  </p:stCondLst>
                                  <p:childTnLst>
                                    <p:set>
                                      <p:cBhvr>
                                        <p:cTn id="166" dur="1" fill="hold">
                                          <p:stCondLst>
                                            <p:cond delay="0"/>
                                          </p:stCondLst>
                                        </p:cTn>
                                        <p:tgtEl>
                                          <p:spTgt spid="107"/>
                                        </p:tgtEl>
                                        <p:attrNameLst>
                                          <p:attrName>style.visibility</p:attrName>
                                        </p:attrNameLst>
                                      </p:cBhvr>
                                      <p:to>
                                        <p:strVal val="visible"/>
                                      </p:to>
                                    </p:set>
                                    <p:animEffect transition="in" filter="blinds(horizontal)">
                                      <p:cBhvr>
                                        <p:cTn id="167" dur="500"/>
                                        <p:tgtEl>
                                          <p:spTgt spid="107"/>
                                        </p:tgtEl>
                                      </p:cBhvr>
                                    </p:animEffect>
                                  </p:childTnLst>
                                </p:cTn>
                              </p:par>
                              <p:par>
                                <p:cTn id="168" presetID="3" presetClass="entr" presetSubtype="10" fill="hold" nodeType="withEffect">
                                  <p:stCondLst>
                                    <p:cond delay="0"/>
                                  </p:stCondLst>
                                  <p:childTnLst>
                                    <p:set>
                                      <p:cBhvr>
                                        <p:cTn id="169" dur="1" fill="hold">
                                          <p:stCondLst>
                                            <p:cond delay="0"/>
                                          </p:stCondLst>
                                        </p:cTn>
                                        <p:tgtEl>
                                          <p:spTgt spid="24"/>
                                        </p:tgtEl>
                                        <p:attrNameLst>
                                          <p:attrName>style.visibility</p:attrName>
                                        </p:attrNameLst>
                                      </p:cBhvr>
                                      <p:to>
                                        <p:strVal val="visible"/>
                                      </p:to>
                                    </p:set>
                                    <p:animEffect transition="in" filter="blinds(horizontal)">
                                      <p:cBhvr>
                                        <p:cTn id="170" dur="500"/>
                                        <p:tgtEl>
                                          <p:spTgt spid="24"/>
                                        </p:tgtEl>
                                      </p:cBhvr>
                                    </p:animEffect>
                                  </p:childTnLst>
                                </p:cTn>
                              </p:par>
                              <p:par>
                                <p:cTn id="171" presetID="3" presetClass="entr" presetSubtype="10" fill="hold" grpId="0" nodeType="withEffect">
                                  <p:stCondLst>
                                    <p:cond delay="0"/>
                                  </p:stCondLst>
                                  <p:childTnLst>
                                    <p:set>
                                      <p:cBhvr>
                                        <p:cTn id="172" dur="1" fill="hold">
                                          <p:stCondLst>
                                            <p:cond delay="0"/>
                                          </p:stCondLst>
                                        </p:cTn>
                                        <p:tgtEl>
                                          <p:spTgt spid="25"/>
                                        </p:tgtEl>
                                        <p:attrNameLst>
                                          <p:attrName>style.visibility</p:attrName>
                                        </p:attrNameLst>
                                      </p:cBhvr>
                                      <p:to>
                                        <p:strVal val="visible"/>
                                      </p:to>
                                    </p:set>
                                    <p:animEffect transition="in" filter="blinds(horizontal)">
                                      <p:cBhvr>
                                        <p:cTn id="1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4" grpId="0" animBg="1"/>
      <p:bldP spid="15" grpId="0"/>
      <p:bldP spid="16" grpId="0" animBg="1"/>
      <p:bldP spid="38" grpId="0" animBg="1"/>
      <p:bldP spid="73" grpId="0" animBg="1"/>
      <p:bldP spid="74" grpId="0" animBg="1"/>
      <p:bldP spid="96" grpId="0" animBg="1"/>
      <p:bldP spid="102" grpId="0"/>
      <p:bldP spid="107" grpId="0"/>
      <p:bldP spid="76" grpId="0"/>
      <p:bldP spid="5" grpId="0" animBg="1"/>
      <p:bldP spid="13" grpId="0" animBg="1"/>
      <p:bldP spid="59" grpId="0" animBg="1"/>
      <p:bldP spid="60" grpId="0" animBg="1"/>
      <p:bldP spid="61" grpId="0" animBg="1"/>
      <p:bldP spid="25" grpId="0" animBg="1"/>
      <p:bldP spid="9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Picture 2" descr="C:\Users\spius\Pictures\cisco logo blue gradien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957520" y="701535"/>
            <a:ext cx="4572000" cy="1938992"/>
          </a:xfrm>
          <a:prstGeom prst="rect">
            <a:avLst/>
          </a:prstGeom>
        </p:spPr>
        <p:txBody>
          <a:bodyPr>
            <a:spAutoFit/>
          </a:bodyPr>
          <a:lstStyle/>
          <a:p>
            <a:r>
              <a:rPr lang="ja-JP" altLang="en-US" sz="6000" dirty="0">
                <a:solidFill>
                  <a:schemeClr val="bg1">
                    <a:lumMod val="50000"/>
                  </a:schemeClr>
                </a:solidFill>
                <a:latin typeface="MS PGothic" charset="-128"/>
                <a:ea typeface="MS PGothic" charset="-128"/>
                <a:cs typeface="MS PGothic" charset="-128"/>
              </a:rPr>
              <a:t>Cisco</a:t>
            </a:r>
          </a:p>
          <a:p>
            <a:r>
              <a:rPr lang="ja-JP" altLang="en-US" sz="6000" dirty="0">
                <a:solidFill>
                  <a:schemeClr val="bg1">
                    <a:lumMod val="50000"/>
                  </a:schemeClr>
                </a:solidFill>
                <a:latin typeface="MS PGothic" charset="-128"/>
                <a:ea typeface="MS PGothic" charset="-128"/>
                <a:cs typeface="MS PGothic" charset="-128"/>
              </a:rPr>
              <a:t>Spark Board</a:t>
            </a:r>
          </a:p>
        </p:txBody>
      </p:sp>
      <p:sp>
        <p:nvSpPr>
          <p:cNvPr id="7"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b="0" i="0" dirty="0">
                <a:solidFill>
                  <a:schemeClr val="bg1">
                    <a:alpha val="25000"/>
                  </a:schemeClr>
                </a:solidFill>
                <a:latin typeface="+mn-lt"/>
                <a:cs typeface="CiscoSans Thin"/>
              </a:rPr>
              <a:t>© 201</a:t>
            </a:r>
            <a:r>
              <a:rPr lang="en-US" altLang="ja-JP" sz="600" b="0" i="0" dirty="0">
                <a:solidFill>
                  <a:schemeClr val="bg1">
                    <a:alpha val="25000"/>
                  </a:schemeClr>
                </a:solidFill>
                <a:latin typeface="+mn-lt"/>
                <a:cs typeface="CiscoSans Thin"/>
              </a:rPr>
              <a:t>7</a:t>
            </a:r>
            <a:r>
              <a:rPr lang="en-US" sz="600" b="0" i="0" dirty="0">
                <a:solidFill>
                  <a:schemeClr val="bg1">
                    <a:alpha val="25000"/>
                  </a:schemeClr>
                </a:solidFill>
                <a:latin typeface="+mn-lt"/>
                <a:cs typeface="CiscoSans Thin"/>
              </a:rPr>
              <a:t>  Cisco and/or its affiliates. All rights reserved.   Cisco </a:t>
            </a:r>
            <a:r>
              <a:rPr lang="en-US" altLang="ja-JP" sz="600" b="0" i="0" dirty="0">
                <a:solidFill>
                  <a:schemeClr val="bg1">
                    <a:alpha val="25000"/>
                  </a:schemeClr>
                </a:solidFill>
                <a:latin typeface="+mn-lt"/>
                <a:cs typeface="CiscoSans Thin"/>
              </a:rPr>
              <a:t>Public</a:t>
            </a:r>
            <a:endParaRPr lang="en-US" sz="600" b="0" i="0" dirty="0">
              <a:solidFill>
                <a:schemeClr val="bg1">
                  <a:alpha val="25000"/>
                </a:schemeClr>
              </a:solidFill>
              <a:latin typeface="+mn-lt"/>
              <a:cs typeface="CiscoSans Thin"/>
            </a:endParaRPr>
          </a:p>
        </p:txBody>
      </p:sp>
    </p:spTree>
    <p:extLst>
      <p:ext uri="{BB962C8B-B14F-4D97-AF65-F5344CB8AC3E}">
        <p14:creationId xmlns:p14="http://schemas.microsoft.com/office/powerpoint/2010/main" val="4116560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3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2754084" y="0"/>
            <a:ext cx="3635831" cy="5143500"/>
          </a:xfrm>
          <a:prstGeom prst="rect">
            <a:avLst/>
          </a:prstGeom>
        </p:spPr>
      </p:pic>
      <p:sp>
        <p:nvSpPr>
          <p:cNvPr id="8" name="Rectangle 7"/>
          <p:cNvSpPr/>
          <p:nvPr/>
        </p:nvSpPr>
        <p:spPr>
          <a:xfrm>
            <a:off x="2764971" y="1577098"/>
            <a:ext cx="3614058" cy="954107"/>
          </a:xfrm>
          <a:prstGeom prst="rect">
            <a:avLst/>
          </a:prstGeom>
        </p:spPr>
        <p:txBody>
          <a:bodyPr wrap="square">
            <a:spAutoFit/>
          </a:bodyPr>
          <a:lstStyle/>
          <a:p>
            <a:pPr algn="ctr" defTabSz="309512">
              <a:defRPr sz="8000">
                <a:solidFill>
                  <a:srgbClr val="FFFFFF"/>
                </a:solidFill>
              </a:defRPr>
            </a:pPr>
            <a:r>
              <a:rPr lang="ja-JP" altLang="en-US" sz="2800" dirty="0">
                <a:solidFill>
                  <a:srgbClr val="5C5E60"/>
                </a:solidFill>
                <a:latin typeface="+mj-ea"/>
                <a:ea typeface="+mj-ea"/>
                <a:cs typeface="Meiryo" charset="-128"/>
              </a:rPr>
              <a:t>ワイヤレス</a:t>
            </a:r>
            <a:r>
              <a:rPr lang="en-US" altLang="ja-JP" sz="2800" dirty="0">
                <a:solidFill>
                  <a:srgbClr val="5C5E60"/>
                </a:solidFill>
                <a:latin typeface="+mj-ea"/>
                <a:ea typeface="+mj-ea"/>
                <a:cs typeface="Meiryo" charset="-128"/>
              </a:rPr>
              <a:t/>
            </a:r>
            <a:br>
              <a:rPr lang="en-US" altLang="ja-JP" sz="2800" dirty="0">
                <a:solidFill>
                  <a:srgbClr val="5C5E60"/>
                </a:solidFill>
                <a:latin typeface="+mj-ea"/>
                <a:ea typeface="+mj-ea"/>
                <a:cs typeface="Meiryo" charset="-128"/>
              </a:rPr>
            </a:br>
            <a:r>
              <a:rPr lang="ja-JP" altLang="en-US" sz="2800" dirty="0">
                <a:solidFill>
                  <a:srgbClr val="5C5E60"/>
                </a:solidFill>
                <a:latin typeface="+mj-ea"/>
                <a:ea typeface="+mj-ea"/>
                <a:cs typeface="Meiryo" charset="-128"/>
              </a:rPr>
              <a:t>プレゼンテーション</a:t>
            </a:r>
            <a:endParaRPr lang="is-IS" sz="2800" dirty="0">
              <a:solidFill>
                <a:srgbClr val="5C5E60"/>
              </a:solidFill>
              <a:latin typeface="+mj-ea"/>
              <a:ea typeface="+mj-ea"/>
              <a:cs typeface="Meiryo" charset="-128"/>
            </a:endParaRPr>
          </a:p>
        </p:txBody>
      </p:sp>
      <p:grpSp>
        <p:nvGrpSpPr>
          <p:cNvPr id="9" name="Group 20"/>
          <p:cNvGrpSpPr/>
          <p:nvPr/>
        </p:nvGrpSpPr>
        <p:grpSpPr>
          <a:xfrm>
            <a:off x="4350732" y="603883"/>
            <a:ext cx="389622" cy="389662"/>
            <a:chOff x="858964" y="2963456"/>
            <a:chExt cx="749504" cy="749581"/>
          </a:xfrm>
        </p:grpSpPr>
        <p:sp>
          <p:nvSpPr>
            <p:cNvPr id="10"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atin typeface="+mj-lt"/>
              </a:endParaRPr>
            </a:p>
          </p:txBody>
        </p:sp>
        <p:sp>
          <p:nvSpPr>
            <p:cNvPr id="11" name="TextBox 9"/>
            <p:cNvSpPr txBox="1"/>
            <p:nvPr/>
          </p:nvSpPr>
          <p:spPr>
            <a:xfrm>
              <a:off x="932808" y="2963456"/>
              <a:ext cx="623515" cy="710473"/>
            </a:xfrm>
            <a:prstGeom prst="rect">
              <a:avLst/>
            </a:prstGeom>
            <a:noFill/>
          </p:spPr>
          <p:txBody>
            <a:bodyPr wrap="none" rtlCol="0">
              <a:spAutoFit/>
            </a:bodyPr>
            <a:lstStyle/>
            <a:p>
              <a:pPr algn="ctr"/>
              <a:r>
                <a:rPr lang="en-US" b="1" dirty="0">
                  <a:solidFill>
                    <a:schemeClr val="bg1"/>
                  </a:solidFill>
                  <a:latin typeface="+mj-lt"/>
                </a:rPr>
                <a:t>1</a:t>
              </a:r>
            </a:p>
          </p:txBody>
        </p:sp>
      </p:grpSp>
      <p:sp>
        <p:nvSpPr>
          <p:cNvPr id="12" name="TextBox 31"/>
          <p:cNvSpPr txBox="1"/>
          <p:nvPr/>
        </p:nvSpPr>
        <p:spPr>
          <a:xfrm>
            <a:off x="2989001" y="2899152"/>
            <a:ext cx="3165999" cy="584775"/>
          </a:xfrm>
          <a:prstGeom prst="rect">
            <a:avLst/>
          </a:prstGeom>
          <a:noFill/>
        </p:spPr>
        <p:txBody>
          <a:bodyPr wrap="square" rtlCol="0">
            <a:spAutoFit/>
          </a:bodyPr>
          <a:lstStyle/>
          <a:p>
            <a:pPr algn="ctr"/>
            <a:r>
              <a:rPr lang="en-US" sz="1600" dirty="0">
                <a:solidFill>
                  <a:srgbClr val="5C5E60"/>
                </a:solidFill>
                <a:latin typeface="+mn-ea"/>
                <a:ea typeface="+mn-ea"/>
                <a:cs typeface="Meiryo" charset="-128"/>
              </a:rPr>
              <a:t>55-inch</a:t>
            </a:r>
            <a:r>
              <a:rPr lang="ja-JP" altLang="en-US" sz="1600" dirty="0">
                <a:solidFill>
                  <a:srgbClr val="5C5E60"/>
                </a:solidFill>
                <a:latin typeface="+mn-ea"/>
                <a:ea typeface="+mn-ea"/>
                <a:cs typeface="Meiryo" charset="-128"/>
              </a:rPr>
              <a:t>の</a:t>
            </a:r>
            <a:r>
              <a:rPr lang="en-US" altLang="ja-JP" sz="1600" dirty="0">
                <a:solidFill>
                  <a:srgbClr val="5C5E60"/>
                </a:solidFill>
                <a:latin typeface="+mn-ea"/>
                <a:ea typeface="+mn-ea"/>
                <a:cs typeface="Meiryo" charset="-128"/>
              </a:rPr>
              <a:t>4K UHD</a:t>
            </a:r>
            <a:r>
              <a:rPr lang="ja-JP" altLang="en-US" sz="1600" dirty="0">
                <a:solidFill>
                  <a:srgbClr val="5C5E60"/>
                </a:solidFill>
                <a:latin typeface="+mn-ea"/>
                <a:ea typeface="+mn-ea"/>
                <a:cs typeface="Meiryo" charset="-128"/>
              </a:rPr>
              <a:t>スクリーン</a:t>
            </a:r>
            <a:r>
              <a:rPr lang="ja-JP" altLang="en-US" sz="1600" dirty="0" smtClean="0">
                <a:solidFill>
                  <a:srgbClr val="5C5E60"/>
                </a:solidFill>
                <a:latin typeface="+mn-ea"/>
                <a:ea typeface="+mn-ea"/>
                <a:cs typeface="Meiryo" charset="-128"/>
              </a:rPr>
              <a:t>に</a:t>
            </a:r>
            <a:r>
              <a:rPr lang="en-US" altLang="ja-JP" sz="1600" dirty="0" smtClean="0">
                <a:solidFill>
                  <a:srgbClr val="5C5E60"/>
                </a:solidFill>
                <a:latin typeface="+mn-ea"/>
                <a:ea typeface="+mn-ea"/>
                <a:cs typeface="Meiryo" charset="-128"/>
              </a:rPr>
              <a:t/>
            </a:r>
            <a:br>
              <a:rPr lang="en-US" altLang="ja-JP" sz="1600" dirty="0" smtClean="0">
                <a:solidFill>
                  <a:srgbClr val="5C5E60"/>
                </a:solidFill>
                <a:latin typeface="+mn-ea"/>
                <a:ea typeface="+mn-ea"/>
                <a:cs typeface="Meiryo" charset="-128"/>
              </a:rPr>
            </a:br>
            <a:r>
              <a:rPr lang="ja-JP" altLang="en-US" sz="1600" dirty="0" smtClean="0">
                <a:solidFill>
                  <a:srgbClr val="5C5E60"/>
                </a:solidFill>
                <a:latin typeface="+mn-ea"/>
                <a:ea typeface="+mn-ea"/>
                <a:cs typeface="Meiryo" charset="-128"/>
              </a:rPr>
              <a:t>プレゼンテーション</a:t>
            </a:r>
            <a:r>
              <a:rPr lang="ja-JP" altLang="en-US" sz="1600" dirty="0">
                <a:solidFill>
                  <a:srgbClr val="5C5E60"/>
                </a:solidFill>
                <a:latin typeface="+mn-ea"/>
                <a:ea typeface="+mn-ea"/>
                <a:cs typeface="Meiryo" charset="-128"/>
              </a:rPr>
              <a:t>、</a:t>
            </a:r>
            <a:r>
              <a:rPr lang="ja-JP" altLang="en-US" sz="1600" dirty="0" smtClean="0">
                <a:solidFill>
                  <a:srgbClr val="5C5E60"/>
                </a:solidFill>
                <a:latin typeface="+mn-ea"/>
                <a:ea typeface="+mn-ea"/>
                <a:cs typeface="Meiryo" charset="-128"/>
              </a:rPr>
              <a:t>資料</a:t>
            </a:r>
            <a:r>
              <a:rPr lang="ja-JP" altLang="en-US" sz="1600" dirty="0">
                <a:solidFill>
                  <a:srgbClr val="5C5E60"/>
                </a:solidFill>
                <a:latin typeface="+mn-ea"/>
                <a:ea typeface="+mn-ea"/>
                <a:cs typeface="Meiryo" charset="-128"/>
              </a:rPr>
              <a:t>共有</a:t>
            </a:r>
            <a:endParaRPr lang="en-US" sz="1600" dirty="0">
              <a:solidFill>
                <a:srgbClr val="5C5E60"/>
              </a:solidFill>
              <a:latin typeface="+mn-ea"/>
              <a:ea typeface="+mn-ea"/>
              <a:cs typeface="Meiryo" charset="-128"/>
            </a:endParaRPr>
          </a:p>
        </p:txBody>
      </p:sp>
      <p:cxnSp>
        <p:nvCxnSpPr>
          <p:cNvPr id="13" name="Straight Connector 33"/>
          <p:cNvCxnSpPr>
            <a:cxnSpLocks/>
          </p:cNvCxnSpPr>
          <p:nvPr/>
        </p:nvCxnSpPr>
        <p:spPr>
          <a:xfrm>
            <a:off x="3112610" y="2654753"/>
            <a:ext cx="2918780"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14" name="Group 38"/>
          <p:cNvGrpSpPr/>
          <p:nvPr/>
        </p:nvGrpSpPr>
        <p:grpSpPr>
          <a:xfrm>
            <a:off x="4464606" y="2627641"/>
            <a:ext cx="275749" cy="46203"/>
            <a:chOff x="5952807" y="3710877"/>
            <a:chExt cx="367665" cy="61604"/>
          </a:xfrm>
        </p:grpSpPr>
        <p:sp>
          <p:nvSpPr>
            <p:cNvPr id="15"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6"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grpSp>
      <p:grpSp>
        <p:nvGrpSpPr>
          <p:cNvPr id="17" name="Group 41"/>
          <p:cNvGrpSpPr/>
          <p:nvPr/>
        </p:nvGrpSpPr>
        <p:grpSpPr>
          <a:xfrm flipH="1">
            <a:off x="4464606" y="2627641"/>
            <a:ext cx="275749" cy="46203"/>
            <a:chOff x="5952807" y="3710877"/>
            <a:chExt cx="367665" cy="61604"/>
          </a:xfrm>
        </p:grpSpPr>
        <p:sp>
          <p:nvSpPr>
            <p:cNvPr id="18"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9"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grpSp>
      <p:cxnSp>
        <p:nvCxnSpPr>
          <p:cNvPr id="20"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 descr="C:\Users\spius\Pictures\cisco logo blue gradien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b="0" i="0" dirty="0">
                <a:solidFill>
                  <a:schemeClr val="tx1">
                    <a:alpha val="25000"/>
                  </a:schemeClr>
                </a:solidFill>
                <a:latin typeface="+mn-lt"/>
                <a:cs typeface="CiscoSans Thin"/>
              </a:rPr>
              <a:t>© 201</a:t>
            </a:r>
            <a:r>
              <a:rPr lang="en-US" altLang="ja-JP" sz="600" b="0" i="0" dirty="0">
                <a:solidFill>
                  <a:schemeClr val="tx1">
                    <a:alpha val="25000"/>
                  </a:schemeClr>
                </a:solidFill>
                <a:latin typeface="+mn-lt"/>
                <a:cs typeface="CiscoSans Thin"/>
              </a:rPr>
              <a:t>7</a:t>
            </a:r>
            <a:r>
              <a:rPr lang="en-US" sz="600" b="0" i="0" dirty="0">
                <a:solidFill>
                  <a:schemeClr val="tx1">
                    <a:alpha val="25000"/>
                  </a:schemeClr>
                </a:solidFill>
                <a:latin typeface="+mn-lt"/>
                <a:cs typeface="CiscoSans Thin"/>
              </a:rPr>
              <a:t>  Cisco and/or its affiliates. All rights reserved.   Cisco </a:t>
            </a:r>
            <a:r>
              <a:rPr lang="en-US" altLang="ja-JP" sz="600" b="0" i="0" dirty="0">
                <a:solidFill>
                  <a:schemeClr val="tx1">
                    <a:alpha val="25000"/>
                  </a:schemeClr>
                </a:solidFill>
                <a:latin typeface="+mn-lt"/>
                <a:cs typeface="CiscoSans Thin"/>
              </a:rPr>
              <a:t>Public</a:t>
            </a:r>
            <a:endParaRPr lang="en-US" sz="600" b="0" i="0" dirty="0">
              <a:solidFill>
                <a:schemeClr val="tx1">
                  <a:alpha val="25000"/>
                </a:schemeClr>
              </a:solidFill>
              <a:latin typeface="+mn-lt"/>
              <a:cs typeface="CiscoSans Thin"/>
            </a:endParaRPr>
          </a:p>
        </p:txBody>
      </p:sp>
    </p:spTree>
    <p:extLst>
      <p:ext uri="{BB962C8B-B14F-4D97-AF65-F5344CB8AC3E}">
        <p14:creationId xmlns:p14="http://schemas.microsoft.com/office/powerpoint/2010/main" val="3972688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par>
                                <p:cTn id="8" presetID="22" presetClass="entr" presetSubtype="1"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par>
                                <p:cTn id="11" presetID="22" presetClass="entr" presetSubtype="1" fill="hold"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1000"/>
                                        <p:tgtEl>
                                          <p:spTgt spid="21"/>
                                        </p:tgtEl>
                                      </p:cBhvr>
                                    </p:animEffect>
                                  </p:childTnLst>
                                </p:cTn>
                              </p:par>
                              <p:par>
                                <p:cTn id="14" presetID="10" presetClass="entr" presetSubtype="0" fill="hold" nodeType="withEffect">
                                  <p:stCondLst>
                                    <p:cond delay="75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childTnLst>
                                </p:cTn>
                              </p:par>
                              <p:par>
                                <p:cTn id="17" presetID="10" presetClass="entr" presetSubtype="0" fill="hold" grpId="0" nodeType="withEffect">
                                  <p:stCondLst>
                                    <p:cond delay="17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par>
                                <p:cTn id="20" presetID="42" presetClass="path" presetSubtype="0" decel="100000" fill="hold" grpId="1" nodeType="withEffect">
                                  <p:stCondLst>
                                    <p:cond delay="1250"/>
                                  </p:stCondLst>
                                  <p:childTnLst>
                                    <p:animMotion origin="layout" path="M 0 -4.07407E-6 L 0 -0.20432 " pathEditMode="relative" rAng="0" ptsTypes="AA">
                                      <p:cBhvr>
                                        <p:cTn id="21" dur="1250" spd="-100000" fill="hold"/>
                                        <p:tgtEl>
                                          <p:spTgt spid="8"/>
                                        </p:tgtEl>
                                        <p:attrNameLst>
                                          <p:attrName>ppt_x</p:attrName>
                                          <p:attrName>ppt_y</p:attrName>
                                        </p:attrNameLst>
                                      </p:cBhvr>
                                      <p:rCtr x="0" y="-10216"/>
                                    </p:animMotion>
                                  </p:childTnLst>
                                </p:cTn>
                              </p:par>
                              <p:par>
                                <p:cTn id="22" presetID="6" presetClass="emph" presetSubtype="0" fill="hold" grpId="2" nodeType="withEffect">
                                  <p:stCondLst>
                                    <p:cond delay="0"/>
                                  </p:stCondLst>
                                  <p:childTnLst>
                                    <p:animScale>
                                      <p:cBhvr>
                                        <p:cTn id="23" dur="10" fill="hold"/>
                                        <p:tgtEl>
                                          <p:spTgt spid="8"/>
                                        </p:tgtEl>
                                      </p:cBhvr>
                                      <p:by x="1000" y="1000"/>
                                    </p:animScale>
                                  </p:childTnLst>
                                </p:cTn>
                              </p:par>
                              <p:par>
                                <p:cTn id="24" presetID="6" presetClass="emph" presetSubtype="0" decel="100000" fill="hold" grpId="3" nodeType="withEffect">
                                  <p:stCondLst>
                                    <p:cond delay="1250"/>
                                  </p:stCondLst>
                                  <p:childTnLst>
                                    <p:animScale>
                                      <p:cBhvr>
                                        <p:cTn id="25" dur="1250" fill="hold"/>
                                        <p:tgtEl>
                                          <p:spTgt spid="8"/>
                                        </p:tgtEl>
                                      </p:cBhvr>
                                      <p:by x="9999000" y="9999000"/>
                                    </p:animScale>
                                  </p:childTnLst>
                                </p:cTn>
                              </p:par>
                              <p:par>
                                <p:cTn id="26" presetID="16" presetClass="entr" presetSubtype="37" fill="hold" nodeType="withEffect">
                                  <p:stCondLst>
                                    <p:cond delay="160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1000"/>
                                        <p:tgtEl>
                                          <p:spTgt spid="13"/>
                                        </p:tgtEl>
                                      </p:cBhvr>
                                    </p:animEffect>
                                  </p:childTnLst>
                                </p:cTn>
                              </p:par>
                              <p:par>
                                <p:cTn id="29" presetID="53" presetClass="entr" presetSubtype="16" fill="hold"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50" fill="hold"/>
                                        <p:tgtEl>
                                          <p:spTgt spid="14"/>
                                        </p:tgtEl>
                                        <p:attrNameLst>
                                          <p:attrName>ppt_w</p:attrName>
                                        </p:attrNameLst>
                                      </p:cBhvr>
                                      <p:tavLst>
                                        <p:tav tm="0">
                                          <p:val>
                                            <p:fltVal val="0"/>
                                          </p:val>
                                        </p:tav>
                                        <p:tav tm="100000">
                                          <p:val>
                                            <p:strVal val="#ppt_w"/>
                                          </p:val>
                                        </p:tav>
                                      </p:tavLst>
                                    </p:anim>
                                    <p:anim calcmode="lin" valueType="num">
                                      <p:cBhvr>
                                        <p:cTn id="32" dur="250" fill="hold"/>
                                        <p:tgtEl>
                                          <p:spTgt spid="14"/>
                                        </p:tgtEl>
                                        <p:attrNameLst>
                                          <p:attrName>ppt_h</p:attrName>
                                        </p:attrNameLst>
                                      </p:cBhvr>
                                      <p:tavLst>
                                        <p:tav tm="0">
                                          <p:val>
                                            <p:fltVal val="0"/>
                                          </p:val>
                                        </p:tav>
                                        <p:tav tm="100000">
                                          <p:val>
                                            <p:strVal val="#ppt_h"/>
                                          </p:val>
                                        </p:tav>
                                      </p:tavLst>
                                    </p:anim>
                                    <p:animEffect transition="in" filter="fade">
                                      <p:cBhvr>
                                        <p:cTn id="33" dur="250"/>
                                        <p:tgtEl>
                                          <p:spTgt spid="14"/>
                                        </p:tgtEl>
                                      </p:cBhvr>
                                    </p:animEffect>
                                  </p:childTnLst>
                                </p:cTn>
                              </p:par>
                              <p:par>
                                <p:cTn id="34" presetID="10" presetClass="exit" presetSubtype="0" fill="hold" nodeType="withEffect">
                                  <p:stCondLst>
                                    <p:cond delay="210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par>
                                <p:cTn id="37" presetID="35" presetClass="path" presetSubtype="0" fill="hold" nodeType="withEffect">
                                  <p:stCondLst>
                                    <p:cond delay="1600"/>
                                  </p:stCondLst>
                                  <p:childTnLst>
                                    <p:animMotion origin="layout" path="M 4.79167E-6 2.22222E-6 L -0.15013 2.22222E-6 " pathEditMode="relative" rAng="0" ptsTypes="AA">
                                      <p:cBhvr>
                                        <p:cTn id="38" dur="1000" fill="hold"/>
                                        <p:tgtEl>
                                          <p:spTgt spid="14"/>
                                        </p:tgtEl>
                                        <p:attrNameLst>
                                          <p:attrName>ppt_x</p:attrName>
                                          <p:attrName>ppt_y</p:attrName>
                                        </p:attrNameLst>
                                      </p:cBhvr>
                                      <p:rCtr x="-7513" y="0"/>
                                    </p:animMotion>
                                  </p:childTnLst>
                                </p:cTn>
                              </p:par>
                              <p:par>
                                <p:cTn id="39" presetID="53" presetClass="entr" presetSubtype="16" fill="hold" nodeType="withEffect">
                                  <p:stCondLst>
                                    <p:cond delay="15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250" fill="hold"/>
                                        <p:tgtEl>
                                          <p:spTgt spid="17"/>
                                        </p:tgtEl>
                                        <p:attrNameLst>
                                          <p:attrName>ppt_w</p:attrName>
                                        </p:attrNameLst>
                                      </p:cBhvr>
                                      <p:tavLst>
                                        <p:tav tm="0">
                                          <p:val>
                                            <p:fltVal val="0"/>
                                          </p:val>
                                        </p:tav>
                                        <p:tav tm="100000">
                                          <p:val>
                                            <p:strVal val="#ppt_w"/>
                                          </p:val>
                                        </p:tav>
                                      </p:tavLst>
                                    </p:anim>
                                    <p:anim calcmode="lin" valueType="num">
                                      <p:cBhvr>
                                        <p:cTn id="42" dur="250" fill="hold"/>
                                        <p:tgtEl>
                                          <p:spTgt spid="17"/>
                                        </p:tgtEl>
                                        <p:attrNameLst>
                                          <p:attrName>ppt_h</p:attrName>
                                        </p:attrNameLst>
                                      </p:cBhvr>
                                      <p:tavLst>
                                        <p:tav tm="0">
                                          <p:val>
                                            <p:fltVal val="0"/>
                                          </p:val>
                                        </p:tav>
                                        <p:tav tm="100000">
                                          <p:val>
                                            <p:strVal val="#ppt_h"/>
                                          </p:val>
                                        </p:tav>
                                      </p:tavLst>
                                    </p:anim>
                                    <p:animEffect transition="in" filter="fade">
                                      <p:cBhvr>
                                        <p:cTn id="43" dur="250"/>
                                        <p:tgtEl>
                                          <p:spTgt spid="17"/>
                                        </p:tgtEl>
                                      </p:cBhvr>
                                    </p:animEffect>
                                  </p:childTnLst>
                                </p:cTn>
                              </p:par>
                              <p:par>
                                <p:cTn id="44" presetID="10" presetClass="exit" presetSubtype="0" fill="hold" nodeType="withEffect">
                                  <p:stCondLst>
                                    <p:cond delay="210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35" presetClass="path" presetSubtype="0" fill="hold" nodeType="withEffect">
                                  <p:stCondLst>
                                    <p:cond delay="1600"/>
                                  </p:stCondLst>
                                  <p:childTnLst>
                                    <p:animMotion origin="layout" path="M 4.79167E-6 2.22222E-6 L 0.14362 2.22222E-6 " pathEditMode="relative" rAng="0" ptsTypes="AA">
                                      <p:cBhvr>
                                        <p:cTn id="48" dur="1000" fill="hold"/>
                                        <p:tgtEl>
                                          <p:spTgt spid="17"/>
                                        </p:tgtEl>
                                        <p:attrNameLst>
                                          <p:attrName>ppt_x</p:attrName>
                                          <p:attrName>ppt_y</p:attrName>
                                        </p:attrNameLst>
                                      </p:cBhvr>
                                      <p:rCtr x="7174" y="0"/>
                                    </p:animMotion>
                                  </p:childTnLst>
                                </p:cTn>
                              </p:par>
                              <p:par>
                                <p:cTn id="49" presetID="2" presetClass="entr" presetSubtype="4" decel="100000" fill="hold" grpId="0" nodeType="withEffect">
                                  <p:stCondLst>
                                    <p:cond delay="275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 y="-7047"/>
            <a:ext cx="9144791" cy="5150548"/>
          </a:xfrm>
          <a:prstGeom prst="rect">
            <a:avLst/>
          </a:prstGeom>
        </p:spPr>
      </p:pic>
      <p:pic>
        <p:nvPicPr>
          <p:cNvPr id="3"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l="30000" r="30119"/>
          <a:stretch/>
        </p:blipFill>
        <p:spPr>
          <a:xfrm>
            <a:off x="2743199" y="0"/>
            <a:ext cx="3646716" cy="5143500"/>
          </a:xfrm>
          <a:prstGeom prst="rect">
            <a:avLst/>
          </a:prstGeom>
        </p:spPr>
      </p:pic>
      <p:sp>
        <p:nvSpPr>
          <p:cNvPr id="4" name="Rectangle 7"/>
          <p:cNvSpPr/>
          <p:nvPr/>
        </p:nvSpPr>
        <p:spPr>
          <a:xfrm>
            <a:off x="2795618" y="1491009"/>
            <a:ext cx="3535292" cy="1077218"/>
          </a:xfrm>
          <a:prstGeom prst="rect">
            <a:avLst/>
          </a:prstGeom>
        </p:spPr>
        <p:txBody>
          <a:bodyPr wrap="square">
            <a:spAutoFit/>
          </a:bodyPr>
          <a:lstStyle/>
          <a:p>
            <a:pPr algn="ctr" defTabSz="309512">
              <a:defRPr sz="8000">
                <a:solidFill>
                  <a:srgbClr val="FFFFFF"/>
                </a:solidFill>
              </a:defRPr>
            </a:pPr>
            <a:r>
              <a:rPr lang="ja-JP" altLang="en-US" sz="3200" dirty="0" smtClean="0">
                <a:solidFill>
                  <a:srgbClr val="5C5E60"/>
                </a:solidFill>
                <a:latin typeface="+mj-ea"/>
                <a:ea typeface="+mj-ea"/>
                <a:cs typeface="Meiryo" charset="-128"/>
              </a:rPr>
              <a:t>デジタル</a:t>
            </a:r>
            <a:r>
              <a:rPr lang="ja-JP" altLang="en-US" sz="3200" dirty="0">
                <a:solidFill>
                  <a:srgbClr val="5C5E60"/>
                </a:solidFill>
                <a:latin typeface="+mj-ea"/>
                <a:ea typeface="+mj-ea"/>
                <a:cs typeface="Meiryo" charset="-128"/>
              </a:rPr>
              <a:t>　</a:t>
            </a:r>
            <a:r>
              <a:rPr lang="en-US" altLang="ja-JP" sz="3200" dirty="0" smtClean="0">
                <a:solidFill>
                  <a:srgbClr val="5C5E60"/>
                </a:solidFill>
                <a:latin typeface="+mj-ea"/>
                <a:ea typeface="+mj-ea"/>
                <a:cs typeface="Meiryo" charset="-128"/>
              </a:rPr>
              <a:t/>
            </a:r>
            <a:br>
              <a:rPr lang="en-US" altLang="ja-JP" sz="3200" dirty="0" smtClean="0">
                <a:solidFill>
                  <a:srgbClr val="5C5E60"/>
                </a:solidFill>
                <a:latin typeface="+mj-ea"/>
                <a:ea typeface="+mj-ea"/>
                <a:cs typeface="Meiryo" charset="-128"/>
              </a:rPr>
            </a:br>
            <a:r>
              <a:rPr lang="ja-JP" altLang="en-US" sz="3200" dirty="0" smtClean="0">
                <a:solidFill>
                  <a:srgbClr val="5C5E60"/>
                </a:solidFill>
                <a:latin typeface="+mj-ea"/>
                <a:ea typeface="+mj-ea"/>
                <a:cs typeface="Meiryo" charset="-128"/>
              </a:rPr>
              <a:t>ホワイトボード</a:t>
            </a:r>
            <a:endParaRPr lang="is-IS" sz="3200" dirty="0">
              <a:solidFill>
                <a:srgbClr val="5C5E60"/>
              </a:solidFill>
              <a:latin typeface="+mj-ea"/>
              <a:ea typeface="+mj-ea"/>
              <a:cs typeface="Meiryo" charset="-128"/>
            </a:endParaRPr>
          </a:p>
        </p:txBody>
      </p:sp>
      <p:grpSp>
        <p:nvGrpSpPr>
          <p:cNvPr id="5" name="Group 20"/>
          <p:cNvGrpSpPr/>
          <p:nvPr/>
        </p:nvGrpSpPr>
        <p:grpSpPr>
          <a:xfrm>
            <a:off x="4350732" y="596640"/>
            <a:ext cx="389622" cy="396486"/>
            <a:chOff x="858964" y="2950329"/>
            <a:chExt cx="749504" cy="762708"/>
          </a:xfrm>
        </p:grpSpPr>
        <p:sp>
          <p:nvSpPr>
            <p:cNvPr id="6"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ndParaRPr>
            </a:p>
          </p:txBody>
        </p:sp>
        <p:sp>
          <p:nvSpPr>
            <p:cNvPr id="7" name="TextBox 9"/>
            <p:cNvSpPr txBox="1"/>
            <p:nvPr/>
          </p:nvSpPr>
          <p:spPr>
            <a:xfrm>
              <a:off x="919681" y="2950329"/>
              <a:ext cx="623515" cy="710473"/>
            </a:xfrm>
            <a:prstGeom prst="rect">
              <a:avLst/>
            </a:prstGeom>
            <a:noFill/>
          </p:spPr>
          <p:txBody>
            <a:bodyPr wrap="none" rtlCol="0">
              <a:spAutoFit/>
            </a:bodyPr>
            <a:lstStyle/>
            <a:p>
              <a:pPr algn="ctr"/>
              <a:r>
                <a:rPr lang="en-US" b="1" dirty="0">
                  <a:solidFill>
                    <a:schemeClr val="bg1"/>
                  </a:solidFill>
                  <a:latin typeface="+mj-lt"/>
                </a:rPr>
                <a:t>2</a:t>
              </a:r>
            </a:p>
          </p:txBody>
        </p:sp>
      </p:grpSp>
      <p:sp>
        <p:nvSpPr>
          <p:cNvPr id="8" name="TextBox 31"/>
          <p:cNvSpPr txBox="1"/>
          <p:nvPr/>
        </p:nvSpPr>
        <p:spPr>
          <a:xfrm>
            <a:off x="2923962" y="2858907"/>
            <a:ext cx="3296074" cy="1200329"/>
          </a:xfrm>
          <a:prstGeom prst="rect">
            <a:avLst/>
          </a:prstGeom>
          <a:noFill/>
        </p:spPr>
        <p:txBody>
          <a:bodyPr wrap="square" rtlCol="0">
            <a:spAutoFit/>
          </a:bodyPr>
          <a:lstStyle/>
          <a:p>
            <a:pPr algn="ctr"/>
            <a:r>
              <a:rPr lang="en-US" dirty="0">
                <a:solidFill>
                  <a:srgbClr val="5C5E60"/>
                </a:solidFill>
                <a:latin typeface="+mj-ea"/>
                <a:ea typeface="+mj-ea"/>
                <a:cs typeface="Meiryo" charset="-128"/>
              </a:rPr>
              <a:t>Cisco Spark Board</a:t>
            </a:r>
            <a:r>
              <a:rPr lang="ja-JP" altLang="en-US" dirty="0">
                <a:solidFill>
                  <a:srgbClr val="5C5E60"/>
                </a:solidFill>
                <a:latin typeface="+mj-ea"/>
                <a:ea typeface="+mj-ea"/>
                <a:cs typeface="Meiryo" charset="-128"/>
              </a:rPr>
              <a:t>上、</a:t>
            </a:r>
            <a:r>
              <a:rPr lang="en-US" altLang="ja-JP" dirty="0">
                <a:solidFill>
                  <a:srgbClr val="5C5E60"/>
                </a:solidFill>
                <a:latin typeface="+mj-ea"/>
                <a:ea typeface="+mj-ea"/>
                <a:cs typeface="Meiryo" charset="-128"/>
              </a:rPr>
              <a:t>Spark App </a:t>
            </a:r>
            <a:r>
              <a:rPr lang="ja-JP" altLang="en-US" dirty="0">
                <a:solidFill>
                  <a:srgbClr val="5C5E60"/>
                </a:solidFill>
                <a:latin typeface="+mj-ea"/>
                <a:ea typeface="+mj-ea"/>
                <a:cs typeface="Meiryo" charset="-128"/>
              </a:rPr>
              <a:t>でホワイト</a:t>
            </a:r>
            <a:r>
              <a:rPr lang="ja-JP" altLang="en-US" dirty="0">
                <a:solidFill>
                  <a:srgbClr val="0070C0"/>
                </a:solidFill>
                <a:latin typeface="+mj-ea"/>
                <a:ea typeface="+mj-ea"/>
                <a:cs typeface="Meiryo" charset="-128"/>
              </a:rPr>
              <a:t>ボード</a:t>
            </a:r>
            <a:r>
              <a:rPr lang="ja-JP" altLang="en-US" dirty="0">
                <a:solidFill>
                  <a:srgbClr val="5C5E60"/>
                </a:solidFill>
                <a:latin typeface="+mj-ea"/>
                <a:ea typeface="+mj-ea"/>
                <a:cs typeface="Meiryo" charset="-128"/>
              </a:rPr>
              <a:t>機能</a:t>
            </a:r>
            <a:r>
              <a:rPr lang="ja-JP" altLang="en-US" dirty="0" smtClean="0">
                <a:solidFill>
                  <a:srgbClr val="5C5E60"/>
                </a:solidFill>
                <a:latin typeface="+mj-ea"/>
                <a:ea typeface="+mj-ea"/>
                <a:cs typeface="Meiryo" charset="-128"/>
              </a:rPr>
              <a:t>を</a:t>
            </a:r>
            <a:r>
              <a:rPr lang="en-US" altLang="ja-JP" dirty="0" smtClean="0">
                <a:solidFill>
                  <a:srgbClr val="5C5E60"/>
                </a:solidFill>
                <a:latin typeface="+mj-ea"/>
                <a:ea typeface="+mj-ea"/>
                <a:cs typeface="Meiryo" charset="-128"/>
              </a:rPr>
              <a:t/>
            </a:r>
            <a:br>
              <a:rPr lang="en-US" altLang="ja-JP" dirty="0" smtClean="0">
                <a:solidFill>
                  <a:srgbClr val="5C5E60"/>
                </a:solidFill>
                <a:latin typeface="+mj-ea"/>
                <a:ea typeface="+mj-ea"/>
                <a:cs typeface="Meiryo" charset="-128"/>
              </a:rPr>
            </a:br>
            <a:r>
              <a:rPr lang="ja-JP" altLang="en-US" dirty="0" smtClean="0">
                <a:solidFill>
                  <a:srgbClr val="5C5E60"/>
                </a:solidFill>
                <a:latin typeface="+mj-ea"/>
                <a:ea typeface="+mj-ea"/>
                <a:cs typeface="Meiryo" charset="-128"/>
              </a:rPr>
              <a:t>利用</a:t>
            </a:r>
            <a:r>
              <a:rPr lang="ja-JP" altLang="en-US" dirty="0">
                <a:solidFill>
                  <a:srgbClr val="5C5E60"/>
                </a:solidFill>
                <a:latin typeface="+mj-ea"/>
                <a:ea typeface="+mj-ea"/>
                <a:cs typeface="Meiryo" charset="-128"/>
              </a:rPr>
              <a:t>し、自動で</a:t>
            </a:r>
            <a:r>
              <a:rPr lang="en-US" altLang="ja-JP" dirty="0">
                <a:solidFill>
                  <a:srgbClr val="0070C0"/>
                </a:solidFill>
                <a:latin typeface="+mj-ea"/>
                <a:ea typeface="+mj-ea"/>
                <a:cs typeface="Meiryo" charset="-128"/>
              </a:rPr>
              <a:t>Cisco </a:t>
            </a:r>
            <a:r>
              <a:rPr lang="en-US" altLang="ja-JP" dirty="0" smtClean="0">
                <a:solidFill>
                  <a:srgbClr val="5C5E60"/>
                </a:solidFill>
                <a:latin typeface="+mj-ea"/>
                <a:ea typeface="+mj-ea"/>
                <a:cs typeface="Meiryo" charset="-128"/>
              </a:rPr>
              <a:t>Spark</a:t>
            </a:r>
            <a:r>
              <a:rPr lang="ja-JP" altLang="en-US" dirty="0" smtClean="0">
                <a:solidFill>
                  <a:srgbClr val="5C5E60"/>
                </a:solidFill>
                <a:latin typeface="+mj-ea"/>
                <a:ea typeface="+mj-ea"/>
                <a:cs typeface="Meiryo" charset="-128"/>
              </a:rPr>
              <a:t>の</a:t>
            </a:r>
            <a:r>
              <a:rPr lang="en-US" altLang="ja-JP" dirty="0" smtClean="0">
                <a:solidFill>
                  <a:srgbClr val="5C5E60"/>
                </a:solidFill>
                <a:latin typeface="+mj-ea"/>
                <a:ea typeface="+mj-ea"/>
                <a:cs typeface="Meiryo" charset="-128"/>
              </a:rPr>
              <a:t> </a:t>
            </a:r>
            <a:r>
              <a:rPr lang="en-US" altLang="ja-JP" dirty="0">
                <a:solidFill>
                  <a:srgbClr val="5C5E60"/>
                </a:solidFill>
                <a:latin typeface="+mj-ea"/>
                <a:ea typeface="+mj-ea"/>
                <a:cs typeface="Meiryo" charset="-128"/>
              </a:rPr>
              <a:t>Space</a:t>
            </a:r>
            <a:r>
              <a:rPr lang="ja-JP" altLang="en-US" dirty="0" smtClean="0">
                <a:solidFill>
                  <a:srgbClr val="5C5E60"/>
                </a:solidFill>
                <a:latin typeface="+mj-ea"/>
                <a:ea typeface="+mj-ea"/>
                <a:cs typeface="Meiryo" charset="-128"/>
              </a:rPr>
              <a:t>に</a:t>
            </a:r>
            <a:r>
              <a:rPr lang="ja-JP" altLang="en-US" dirty="0" smtClean="0">
                <a:solidFill>
                  <a:srgbClr val="0070C0"/>
                </a:solidFill>
                <a:latin typeface="+mj-ea"/>
                <a:ea typeface="+mj-ea"/>
                <a:cs typeface="Meiryo" charset="-128"/>
              </a:rPr>
              <a:t>保存</a:t>
            </a:r>
            <a:endParaRPr lang="en-US" dirty="0">
              <a:solidFill>
                <a:srgbClr val="0070C0"/>
              </a:solidFill>
              <a:latin typeface="+mj-ea"/>
              <a:ea typeface="+mj-ea"/>
              <a:cs typeface="Meiryo" charset="-128"/>
            </a:endParaRPr>
          </a:p>
        </p:txBody>
      </p:sp>
      <p:cxnSp>
        <p:nvCxnSpPr>
          <p:cNvPr id="9" name="Straight Connector 33"/>
          <p:cNvCxnSpPr>
            <a:cxnSpLocks/>
          </p:cNvCxnSpPr>
          <p:nvPr/>
        </p:nvCxnSpPr>
        <p:spPr>
          <a:xfrm>
            <a:off x="3056270" y="2654753"/>
            <a:ext cx="3013525"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10" name="Group 38"/>
          <p:cNvGrpSpPr/>
          <p:nvPr/>
        </p:nvGrpSpPr>
        <p:grpSpPr>
          <a:xfrm>
            <a:off x="4464606" y="2627641"/>
            <a:ext cx="275749" cy="46203"/>
            <a:chOff x="5952807" y="3710877"/>
            <a:chExt cx="367665" cy="61604"/>
          </a:xfrm>
        </p:grpSpPr>
        <p:sp>
          <p:nvSpPr>
            <p:cNvPr id="11"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2"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grpSp>
      <p:grpSp>
        <p:nvGrpSpPr>
          <p:cNvPr id="13" name="Group 41"/>
          <p:cNvGrpSpPr/>
          <p:nvPr/>
        </p:nvGrpSpPr>
        <p:grpSpPr>
          <a:xfrm flipH="1">
            <a:off x="4464606" y="2627641"/>
            <a:ext cx="275749" cy="46203"/>
            <a:chOff x="5952807" y="3710877"/>
            <a:chExt cx="367665" cy="61604"/>
          </a:xfrm>
        </p:grpSpPr>
        <p:sp>
          <p:nvSpPr>
            <p:cNvPr id="14"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5"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grpSp>
      <p:cxnSp>
        <p:nvCxnSpPr>
          <p:cNvPr id="16"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2" descr="C:\Users\spius\Pictures\cisco logo blue gradien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b="0" i="0" dirty="0">
                <a:solidFill>
                  <a:schemeClr val="tx1">
                    <a:alpha val="25000"/>
                  </a:schemeClr>
                </a:solidFill>
                <a:latin typeface="+mn-lt"/>
                <a:cs typeface="CiscoSans Thin"/>
              </a:rPr>
              <a:t>© 201</a:t>
            </a:r>
            <a:r>
              <a:rPr lang="en-US" altLang="ja-JP" sz="600" b="0" i="0" dirty="0">
                <a:solidFill>
                  <a:schemeClr val="tx1">
                    <a:alpha val="25000"/>
                  </a:schemeClr>
                </a:solidFill>
                <a:latin typeface="+mn-lt"/>
                <a:cs typeface="CiscoSans Thin"/>
              </a:rPr>
              <a:t>7</a:t>
            </a:r>
            <a:r>
              <a:rPr lang="en-US" sz="600" b="0" i="0" dirty="0">
                <a:solidFill>
                  <a:schemeClr val="tx1">
                    <a:alpha val="25000"/>
                  </a:schemeClr>
                </a:solidFill>
                <a:latin typeface="+mn-lt"/>
                <a:cs typeface="CiscoSans Thin"/>
              </a:rPr>
              <a:t>  Cisco and/or its affiliates. All rights reserved.   Cisco </a:t>
            </a:r>
            <a:r>
              <a:rPr lang="en-US" altLang="ja-JP" sz="600" b="0" i="0" dirty="0">
                <a:solidFill>
                  <a:schemeClr val="tx1">
                    <a:alpha val="25000"/>
                  </a:schemeClr>
                </a:solidFill>
                <a:latin typeface="+mn-lt"/>
                <a:cs typeface="CiscoSans Thin"/>
              </a:rPr>
              <a:t>Public</a:t>
            </a:r>
            <a:endParaRPr lang="en-US" sz="600" b="0" i="0" dirty="0">
              <a:solidFill>
                <a:schemeClr val="tx1">
                  <a:alpha val="25000"/>
                </a:schemeClr>
              </a:solidFill>
              <a:latin typeface="+mn-lt"/>
              <a:cs typeface="CiscoSans Thin"/>
            </a:endParaRPr>
          </a:p>
        </p:txBody>
      </p:sp>
    </p:spTree>
    <p:extLst>
      <p:ext uri="{BB962C8B-B14F-4D97-AF65-F5344CB8AC3E}">
        <p14:creationId xmlns:p14="http://schemas.microsoft.com/office/powerpoint/2010/main" val="345393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par>
                                <p:cTn id="8" presetID="22" presetClass="entr" presetSubtype="1"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1000"/>
                                        <p:tgtEl>
                                          <p:spTgt spid="17"/>
                                        </p:tgtEl>
                                      </p:cBhvr>
                                    </p:animEffect>
                                  </p:childTnLst>
                                </p:cTn>
                              </p:par>
                              <p:par>
                                <p:cTn id="11" presetID="10" presetClass="entr" presetSubtype="0" fill="hold" nodeType="with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par>
                                <p:cTn id="17" presetID="42" presetClass="path" presetSubtype="0" decel="100000" fill="hold" grpId="1" nodeType="withEffect">
                                  <p:stCondLst>
                                    <p:cond delay="1250"/>
                                  </p:stCondLst>
                                  <p:childTnLst>
                                    <p:animMotion origin="layout" path="M 4.16667E-6 -4.44444E-6 L 4.16667E-6 -0.20432 " pathEditMode="relative" rAng="0" ptsTypes="AA">
                                      <p:cBhvr>
                                        <p:cTn id="18" dur="1250" spd="-100000" fill="hold"/>
                                        <p:tgtEl>
                                          <p:spTgt spid="4"/>
                                        </p:tgtEl>
                                        <p:attrNameLst>
                                          <p:attrName>ppt_x</p:attrName>
                                          <p:attrName>ppt_y</p:attrName>
                                        </p:attrNameLst>
                                      </p:cBhvr>
                                      <p:rCtr x="0" y="-10216"/>
                                    </p:animMotion>
                                  </p:childTnLst>
                                </p:cTn>
                              </p:par>
                              <p:par>
                                <p:cTn id="19" presetID="6" presetClass="emph" presetSubtype="0" fill="hold" grpId="2" nodeType="withEffect">
                                  <p:stCondLst>
                                    <p:cond delay="0"/>
                                  </p:stCondLst>
                                  <p:childTnLst>
                                    <p:animScale>
                                      <p:cBhvr>
                                        <p:cTn id="20" dur="10" fill="hold"/>
                                        <p:tgtEl>
                                          <p:spTgt spid="4"/>
                                        </p:tgtEl>
                                      </p:cBhvr>
                                      <p:by x="1000" y="1000"/>
                                    </p:animScale>
                                  </p:childTnLst>
                                </p:cTn>
                              </p:par>
                              <p:par>
                                <p:cTn id="21" presetID="6" presetClass="emph" presetSubtype="0" decel="100000" fill="hold" grpId="3" nodeType="withEffect">
                                  <p:stCondLst>
                                    <p:cond delay="1250"/>
                                  </p:stCondLst>
                                  <p:childTnLst>
                                    <p:animScale>
                                      <p:cBhvr>
                                        <p:cTn id="22" dur="1250" fill="hold"/>
                                        <p:tgtEl>
                                          <p:spTgt spid="4"/>
                                        </p:tgtEl>
                                      </p:cBhvr>
                                      <p:by x="9999000" y="9999000"/>
                                    </p:animScale>
                                  </p:childTnLst>
                                </p:cTn>
                              </p:par>
                              <p:par>
                                <p:cTn id="23" presetID="16" presetClass="entr" presetSubtype="37" fill="hold" nodeType="withEffect">
                                  <p:stCondLst>
                                    <p:cond delay="160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1000"/>
                                        <p:tgtEl>
                                          <p:spTgt spid="9"/>
                                        </p:tgtEl>
                                      </p:cBhvr>
                                    </p:animEffect>
                                  </p:childTnLst>
                                </p:cTn>
                              </p:par>
                              <p:par>
                                <p:cTn id="26" presetID="53" presetClass="entr" presetSubtype="16" fill="hold" nodeType="withEffect">
                                  <p:stCondLst>
                                    <p:cond delay="15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250" fill="hold"/>
                                        <p:tgtEl>
                                          <p:spTgt spid="10"/>
                                        </p:tgtEl>
                                        <p:attrNameLst>
                                          <p:attrName>ppt_w</p:attrName>
                                        </p:attrNameLst>
                                      </p:cBhvr>
                                      <p:tavLst>
                                        <p:tav tm="0">
                                          <p:val>
                                            <p:fltVal val="0"/>
                                          </p:val>
                                        </p:tav>
                                        <p:tav tm="100000">
                                          <p:val>
                                            <p:strVal val="#ppt_w"/>
                                          </p:val>
                                        </p:tav>
                                      </p:tavLst>
                                    </p:anim>
                                    <p:anim calcmode="lin" valueType="num">
                                      <p:cBhvr>
                                        <p:cTn id="29" dur="250" fill="hold"/>
                                        <p:tgtEl>
                                          <p:spTgt spid="10"/>
                                        </p:tgtEl>
                                        <p:attrNameLst>
                                          <p:attrName>ppt_h</p:attrName>
                                        </p:attrNameLst>
                                      </p:cBhvr>
                                      <p:tavLst>
                                        <p:tav tm="0">
                                          <p:val>
                                            <p:fltVal val="0"/>
                                          </p:val>
                                        </p:tav>
                                        <p:tav tm="100000">
                                          <p:val>
                                            <p:strVal val="#ppt_h"/>
                                          </p:val>
                                        </p:tav>
                                      </p:tavLst>
                                    </p:anim>
                                    <p:animEffect transition="in" filter="fade">
                                      <p:cBhvr>
                                        <p:cTn id="30" dur="250"/>
                                        <p:tgtEl>
                                          <p:spTgt spid="10"/>
                                        </p:tgtEl>
                                      </p:cBhvr>
                                    </p:animEffect>
                                  </p:childTnLst>
                                </p:cTn>
                              </p:par>
                              <p:par>
                                <p:cTn id="31" presetID="10" presetClass="exit" presetSubtype="0" fill="hold" nodeType="withEffect">
                                  <p:stCondLst>
                                    <p:cond delay="210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35" presetClass="path" presetSubtype="0" fill="hold" nodeType="withEffect">
                                  <p:stCondLst>
                                    <p:cond delay="1600"/>
                                  </p:stCondLst>
                                  <p:childTnLst>
                                    <p:animMotion origin="layout" path="M 4.79167E-6 2.22222E-6 L -0.15013 2.22222E-6 " pathEditMode="relative" rAng="0" ptsTypes="AA">
                                      <p:cBhvr>
                                        <p:cTn id="35" dur="1000" fill="hold"/>
                                        <p:tgtEl>
                                          <p:spTgt spid="10"/>
                                        </p:tgtEl>
                                        <p:attrNameLst>
                                          <p:attrName>ppt_x</p:attrName>
                                          <p:attrName>ppt_y</p:attrName>
                                        </p:attrNameLst>
                                      </p:cBhvr>
                                      <p:rCtr x="-7513" y="0"/>
                                    </p:animMotion>
                                  </p:childTnLst>
                                </p:cTn>
                              </p:par>
                              <p:par>
                                <p:cTn id="36" presetID="53" presetClass="entr" presetSubtype="16" fill="hold" nodeType="withEffect">
                                  <p:stCondLst>
                                    <p:cond delay="15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250" fill="hold"/>
                                        <p:tgtEl>
                                          <p:spTgt spid="13"/>
                                        </p:tgtEl>
                                        <p:attrNameLst>
                                          <p:attrName>ppt_w</p:attrName>
                                        </p:attrNameLst>
                                      </p:cBhvr>
                                      <p:tavLst>
                                        <p:tav tm="0">
                                          <p:val>
                                            <p:fltVal val="0"/>
                                          </p:val>
                                        </p:tav>
                                        <p:tav tm="100000">
                                          <p:val>
                                            <p:strVal val="#ppt_w"/>
                                          </p:val>
                                        </p:tav>
                                      </p:tavLst>
                                    </p:anim>
                                    <p:anim calcmode="lin" valueType="num">
                                      <p:cBhvr>
                                        <p:cTn id="39" dur="250" fill="hold"/>
                                        <p:tgtEl>
                                          <p:spTgt spid="13"/>
                                        </p:tgtEl>
                                        <p:attrNameLst>
                                          <p:attrName>ppt_h</p:attrName>
                                        </p:attrNameLst>
                                      </p:cBhvr>
                                      <p:tavLst>
                                        <p:tav tm="0">
                                          <p:val>
                                            <p:fltVal val="0"/>
                                          </p:val>
                                        </p:tav>
                                        <p:tav tm="100000">
                                          <p:val>
                                            <p:strVal val="#ppt_h"/>
                                          </p:val>
                                        </p:tav>
                                      </p:tavLst>
                                    </p:anim>
                                    <p:animEffect transition="in" filter="fade">
                                      <p:cBhvr>
                                        <p:cTn id="40" dur="250"/>
                                        <p:tgtEl>
                                          <p:spTgt spid="13"/>
                                        </p:tgtEl>
                                      </p:cBhvr>
                                    </p:animEffect>
                                  </p:childTnLst>
                                </p:cTn>
                              </p:par>
                              <p:par>
                                <p:cTn id="41" presetID="10" presetClass="exit" presetSubtype="0" fill="hold" nodeType="withEffect">
                                  <p:stCondLst>
                                    <p:cond delay="210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35" presetClass="path" presetSubtype="0" fill="hold" nodeType="withEffect">
                                  <p:stCondLst>
                                    <p:cond delay="1600"/>
                                  </p:stCondLst>
                                  <p:childTnLst>
                                    <p:animMotion origin="layout" path="M 4.79167E-6 2.22222E-6 L 0.14362 2.22222E-6 " pathEditMode="relative" rAng="0" ptsTypes="AA">
                                      <p:cBhvr>
                                        <p:cTn id="45" dur="1000" fill="hold"/>
                                        <p:tgtEl>
                                          <p:spTgt spid="13"/>
                                        </p:tgtEl>
                                        <p:attrNameLst>
                                          <p:attrName>ppt_x</p:attrName>
                                          <p:attrName>ppt_y</p:attrName>
                                        </p:attrNameLst>
                                      </p:cBhvr>
                                      <p:rCtr x="7174" y="0"/>
                                    </p:animMotion>
                                  </p:childTnLst>
                                </p:cTn>
                              </p:par>
                              <p:par>
                                <p:cTn id="46" presetID="2" presetClass="entr" presetSubtype="4" decel="100000" fill="hold" grpId="0" nodeType="withEffect">
                                  <p:stCondLst>
                                    <p:cond delay="275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2" presetClass="entr" presetSubtype="1" fill="hold" nodeType="withEffect">
                                  <p:stCondLst>
                                    <p:cond delay="50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3999" cy="5143500"/>
          </a:xfrm>
          <a:prstGeom prst="rect">
            <a:avLst/>
          </a:prstGeom>
        </p:spPr>
      </p:pic>
      <p:pic>
        <p:nvPicPr>
          <p:cNvPr id="3"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l="30000" r="30238"/>
          <a:stretch/>
        </p:blipFill>
        <p:spPr>
          <a:xfrm>
            <a:off x="2743198" y="0"/>
            <a:ext cx="3635831" cy="5143500"/>
          </a:xfrm>
          <a:prstGeom prst="rect">
            <a:avLst/>
          </a:prstGeom>
        </p:spPr>
      </p:pic>
      <p:cxnSp>
        <p:nvCxnSpPr>
          <p:cNvPr id="4" name="Straight Connector 6"/>
          <p:cNvCxnSpPr/>
          <p:nvPr/>
        </p:nvCxnSpPr>
        <p:spPr>
          <a:xfrm flipV="1">
            <a:off x="2743198"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7"/>
          <p:cNvSpPr/>
          <p:nvPr/>
        </p:nvSpPr>
        <p:spPr>
          <a:xfrm>
            <a:off x="3056270" y="1517761"/>
            <a:ext cx="3098730" cy="1077218"/>
          </a:xfrm>
          <a:prstGeom prst="rect">
            <a:avLst/>
          </a:prstGeom>
        </p:spPr>
        <p:txBody>
          <a:bodyPr wrap="square">
            <a:spAutoFit/>
          </a:bodyPr>
          <a:lstStyle/>
          <a:p>
            <a:pPr algn="ctr" defTabSz="309512">
              <a:defRPr sz="8000">
                <a:solidFill>
                  <a:srgbClr val="FFFFFF"/>
                </a:solidFill>
              </a:defRPr>
            </a:pPr>
            <a:r>
              <a:rPr lang="ja-JP" altLang="en-US" sz="3200" dirty="0">
                <a:solidFill>
                  <a:srgbClr val="5C5E60"/>
                </a:solidFill>
                <a:latin typeface="+mj-ea"/>
                <a:ea typeface="+mj-ea"/>
                <a:cs typeface="Meiryo" charset="-128"/>
              </a:rPr>
              <a:t>ビデオ</a:t>
            </a:r>
            <a:r>
              <a:rPr lang="en-US" altLang="ja-JP" sz="3200" dirty="0">
                <a:solidFill>
                  <a:srgbClr val="5C5E60"/>
                </a:solidFill>
                <a:latin typeface="+mj-ea"/>
                <a:ea typeface="+mj-ea"/>
                <a:cs typeface="Meiryo" charset="-128"/>
              </a:rPr>
              <a:t/>
            </a:r>
            <a:br>
              <a:rPr lang="en-US" altLang="ja-JP" sz="3200" dirty="0">
                <a:solidFill>
                  <a:srgbClr val="5C5E60"/>
                </a:solidFill>
                <a:latin typeface="+mj-ea"/>
                <a:ea typeface="+mj-ea"/>
                <a:cs typeface="Meiryo" charset="-128"/>
              </a:rPr>
            </a:br>
            <a:r>
              <a:rPr lang="ja-JP" altLang="en-US" sz="3200" dirty="0">
                <a:solidFill>
                  <a:srgbClr val="5C5E60"/>
                </a:solidFill>
                <a:latin typeface="+mj-ea"/>
                <a:ea typeface="+mj-ea"/>
                <a:cs typeface="Meiryo" charset="-128"/>
              </a:rPr>
              <a:t>カンファレンス</a:t>
            </a:r>
            <a:endParaRPr lang="is-IS" sz="3200" dirty="0">
              <a:solidFill>
                <a:srgbClr val="5C5E60"/>
              </a:solidFill>
              <a:latin typeface="+mj-ea"/>
              <a:ea typeface="+mj-ea"/>
              <a:cs typeface="Meiryo" charset="-128"/>
            </a:endParaRPr>
          </a:p>
        </p:txBody>
      </p:sp>
      <p:grpSp>
        <p:nvGrpSpPr>
          <p:cNvPr id="6" name="Group 20"/>
          <p:cNvGrpSpPr/>
          <p:nvPr/>
        </p:nvGrpSpPr>
        <p:grpSpPr>
          <a:xfrm>
            <a:off x="4350732" y="603505"/>
            <a:ext cx="389622" cy="389621"/>
            <a:chOff x="858964" y="2963535"/>
            <a:chExt cx="749504" cy="749502"/>
          </a:xfrm>
        </p:grpSpPr>
        <p:sp>
          <p:nvSpPr>
            <p:cNvPr id="7" name="Oval 8"/>
            <p:cNvSpPr/>
            <p:nvPr/>
          </p:nvSpPr>
          <p:spPr>
            <a:xfrm>
              <a:off x="858964" y="2963535"/>
              <a:ext cx="749504" cy="749502"/>
            </a:xfrm>
            <a:prstGeom prst="ellipse">
              <a:avLst/>
            </a:prstGeom>
            <a:solidFill>
              <a:srgbClr val="02BA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ndParaRPr>
            </a:p>
          </p:txBody>
        </p:sp>
        <p:sp>
          <p:nvSpPr>
            <p:cNvPr id="8" name="TextBox 9"/>
            <p:cNvSpPr txBox="1"/>
            <p:nvPr/>
          </p:nvSpPr>
          <p:spPr>
            <a:xfrm>
              <a:off x="919681" y="2968123"/>
              <a:ext cx="623515" cy="710473"/>
            </a:xfrm>
            <a:prstGeom prst="rect">
              <a:avLst/>
            </a:prstGeom>
            <a:noFill/>
          </p:spPr>
          <p:txBody>
            <a:bodyPr wrap="none" rtlCol="0">
              <a:spAutoFit/>
            </a:bodyPr>
            <a:lstStyle/>
            <a:p>
              <a:pPr algn="ctr"/>
              <a:r>
                <a:rPr lang="en-US" b="1" dirty="0">
                  <a:solidFill>
                    <a:schemeClr val="bg1"/>
                  </a:solidFill>
                  <a:latin typeface="+mj-lt"/>
                </a:rPr>
                <a:t>3</a:t>
              </a:r>
            </a:p>
          </p:txBody>
        </p:sp>
      </p:grpSp>
      <p:cxnSp>
        <p:nvCxnSpPr>
          <p:cNvPr id="9" name="Straight Connector 19"/>
          <p:cNvCxnSpPr/>
          <p:nvPr/>
        </p:nvCxnSpPr>
        <p:spPr>
          <a:xfrm flipV="1">
            <a:off x="6379029" y="0"/>
            <a:ext cx="10886" cy="514350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31"/>
          <p:cNvSpPr txBox="1"/>
          <p:nvPr/>
        </p:nvSpPr>
        <p:spPr>
          <a:xfrm>
            <a:off x="2876843" y="2899152"/>
            <a:ext cx="3390314" cy="584775"/>
          </a:xfrm>
          <a:prstGeom prst="rect">
            <a:avLst/>
          </a:prstGeom>
          <a:noFill/>
        </p:spPr>
        <p:txBody>
          <a:bodyPr wrap="square" rtlCol="0">
            <a:spAutoFit/>
          </a:bodyPr>
          <a:lstStyle/>
          <a:p>
            <a:pPr algn="ctr"/>
            <a:r>
              <a:rPr lang="ja-JP" altLang="en-US" sz="1600" dirty="0">
                <a:solidFill>
                  <a:srgbClr val="5C5E60"/>
                </a:solidFill>
                <a:latin typeface="+mn-ea"/>
                <a:ea typeface="+mn-ea"/>
                <a:cs typeface="Meiryo" charset="-128"/>
              </a:rPr>
              <a:t>高解像度映像、高音質音声で</a:t>
            </a:r>
            <a:r>
              <a:rPr lang="en-US" altLang="ja-JP" sz="1600" dirty="0">
                <a:solidFill>
                  <a:srgbClr val="5C5E60"/>
                </a:solidFill>
                <a:latin typeface="+mn-ea"/>
                <a:ea typeface="+mn-ea"/>
                <a:cs typeface="Meiryo" charset="-128"/>
              </a:rPr>
              <a:t/>
            </a:r>
            <a:br>
              <a:rPr lang="en-US" altLang="ja-JP" sz="1600" dirty="0">
                <a:solidFill>
                  <a:srgbClr val="5C5E60"/>
                </a:solidFill>
                <a:latin typeface="+mn-ea"/>
                <a:ea typeface="+mn-ea"/>
                <a:cs typeface="Meiryo" charset="-128"/>
              </a:rPr>
            </a:br>
            <a:r>
              <a:rPr lang="ja-JP" altLang="en-US" sz="1600" dirty="0">
                <a:solidFill>
                  <a:srgbClr val="5C5E60"/>
                </a:solidFill>
                <a:latin typeface="+mn-ea"/>
                <a:ea typeface="+mn-ea"/>
                <a:cs typeface="Meiryo" charset="-128"/>
              </a:rPr>
              <a:t>業界最良のユーザー体験を</a:t>
            </a:r>
            <a:endParaRPr lang="en-US" sz="1600" dirty="0">
              <a:solidFill>
                <a:srgbClr val="5C5E60"/>
              </a:solidFill>
              <a:latin typeface="+mn-ea"/>
              <a:ea typeface="+mn-ea"/>
              <a:cs typeface="Meiryo" charset="-128"/>
            </a:endParaRPr>
          </a:p>
        </p:txBody>
      </p:sp>
      <p:cxnSp>
        <p:nvCxnSpPr>
          <p:cNvPr id="11" name="Straight Connector 33"/>
          <p:cNvCxnSpPr>
            <a:cxnSpLocks/>
          </p:cNvCxnSpPr>
          <p:nvPr/>
        </p:nvCxnSpPr>
        <p:spPr>
          <a:xfrm>
            <a:off x="3112610" y="2654753"/>
            <a:ext cx="3042390" cy="0"/>
          </a:xfrm>
          <a:prstGeom prst="line">
            <a:avLst/>
          </a:prstGeom>
          <a:ln w="12700">
            <a:solidFill>
              <a:srgbClr val="5C5E60"/>
            </a:solidFill>
          </a:ln>
        </p:spPr>
        <p:style>
          <a:lnRef idx="1">
            <a:schemeClr val="accent1"/>
          </a:lnRef>
          <a:fillRef idx="0">
            <a:schemeClr val="accent1"/>
          </a:fillRef>
          <a:effectRef idx="0">
            <a:schemeClr val="accent1"/>
          </a:effectRef>
          <a:fontRef idx="minor">
            <a:schemeClr val="tx1"/>
          </a:fontRef>
        </p:style>
      </p:cxnSp>
      <p:grpSp>
        <p:nvGrpSpPr>
          <p:cNvPr id="12" name="Group 38"/>
          <p:cNvGrpSpPr/>
          <p:nvPr/>
        </p:nvGrpSpPr>
        <p:grpSpPr>
          <a:xfrm>
            <a:off x="4464606" y="2627641"/>
            <a:ext cx="275749" cy="46203"/>
            <a:chOff x="5952807" y="3710877"/>
            <a:chExt cx="367665" cy="61604"/>
          </a:xfrm>
        </p:grpSpPr>
        <p:sp>
          <p:nvSpPr>
            <p:cNvPr id="13" name="Oval 40"/>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4" name="Oval 39"/>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grpSp>
      <p:grpSp>
        <p:nvGrpSpPr>
          <p:cNvPr id="15" name="Group 41"/>
          <p:cNvGrpSpPr/>
          <p:nvPr/>
        </p:nvGrpSpPr>
        <p:grpSpPr>
          <a:xfrm flipH="1">
            <a:off x="4464606" y="2627641"/>
            <a:ext cx="275749" cy="46203"/>
            <a:chOff x="5952807" y="3710877"/>
            <a:chExt cx="367665" cy="61604"/>
          </a:xfrm>
        </p:grpSpPr>
        <p:sp>
          <p:nvSpPr>
            <p:cNvPr id="16" name="Oval 43"/>
            <p:cNvSpPr/>
            <p:nvPr/>
          </p:nvSpPr>
          <p:spPr>
            <a:xfrm>
              <a:off x="5952807" y="3710877"/>
              <a:ext cx="367665" cy="61604"/>
            </a:xfrm>
            <a:prstGeom prst="ellipse">
              <a:avLst/>
            </a:prstGeom>
            <a:gradFill flip="none" rotWithShape="1">
              <a:gsLst>
                <a:gs pos="0">
                  <a:srgbClr val="5C5E60">
                    <a:alpha val="2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sp>
          <p:nvSpPr>
            <p:cNvPr id="17" name="Oval 42"/>
            <p:cNvSpPr/>
            <p:nvPr/>
          </p:nvSpPr>
          <p:spPr>
            <a:xfrm>
              <a:off x="5969000" y="3710877"/>
              <a:ext cx="117475" cy="61604"/>
            </a:xfrm>
            <a:prstGeom prst="ellipse">
              <a:avLst/>
            </a:prstGeom>
            <a:gradFill flip="none" rotWithShape="1">
              <a:gsLst>
                <a:gs pos="0">
                  <a:srgbClr val="5C5E60">
                    <a:alpha val="60000"/>
                  </a:srgbClr>
                </a:gs>
                <a:gs pos="100000">
                  <a:srgbClr val="5C5E6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j-lt"/>
              </a:endParaRPr>
            </a:p>
          </p:txBody>
        </p:sp>
      </p:grpSp>
      <p:pic>
        <p:nvPicPr>
          <p:cNvPr id="20" name="Picture 2" descr="C:\Users\spius\Pictures\cisco logo blue gradien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b="0" i="0" dirty="0">
                <a:solidFill>
                  <a:schemeClr val="tx1">
                    <a:alpha val="25000"/>
                  </a:schemeClr>
                </a:solidFill>
                <a:latin typeface="+mn-lt"/>
                <a:cs typeface="CiscoSans Thin"/>
              </a:rPr>
              <a:t>© 201</a:t>
            </a:r>
            <a:r>
              <a:rPr lang="en-US" altLang="ja-JP" sz="600" b="0" i="0" dirty="0">
                <a:solidFill>
                  <a:schemeClr val="tx1">
                    <a:alpha val="25000"/>
                  </a:schemeClr>
                </a:solidFill>
                <a:latin typeface="+mn-lt"/>
                <a:cs typeface="CiscoSans Thin"/>
              </a:rPr>
              <a:t>7</a:t>
            </a:r>
            <a:r>
              <a:rPr lang="en-US" sz="600" b="0" i="0" dirty="0">
                <a:solidFill>
                  <a:schemeClr val="tx1">
                    <a:alpha val="25000"/>
                  </a:schemeClr>
                </a:solidFill>
                <a:latin typeface="+mn-lt"/>
                <a:cs typeface="CiscoSans Thin"/>
              </a:rPr>
              <a:t>  Cisco and/or its affiliates. All rights reserved.   Cisco </a:t>
            </a:r>
            <a:r>
              <a:rPr lang="en-US" altLang="ja-JP" sz="600" b="0" i="0" dirty="0">
                <a:solidFill>
                  <a:schemeClr val="tx1">
                    <a:alpha val="25000"/>
                  </a:schemeClr>
                </a:solidFill>
                <a:latin typeface="+mn-lt"/>
                <a:cs typeface="CiscoSans Thin"/>
              </a:rPr>
              <a:t>Public</a:t>
            </a:r>
            <a:endParaRPr lang="en-US" sz="600" b="0" i="0" dirty="0">
              <a:solidFill>
                <a:schemeClr val="tx1">
                  <a:alpha val="25000"/>
                </a:schemeClr>
              </a:solidFill>
              <a:latin typeface="+mn-lt"/>
              <a:cs typeface="CiscoSans Thin"/>
            </a:endParaRPr>
          </a:p>
        </p:txBody>
      </p:sp>
    </p:spTree>
    <p:extLst>
      <p:ext uri="{BB962C8B-B14F-4D97-AF65-F5344CB8AC3E}">
        <p14:creationId xmlns:p14="http://schemas.microsoft.com/office/powerpoint/2010/main" val="2639089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22" presetClass="entr" presetSubtype="1"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000"/>
                                        <p:tgtEl>
                                          <p:spTgt spid="9"/>
                                        </p:tgtEl>
                                      </p:cBhvr>
                                    </p:animEffect>
                                  </p:childTnLst>
                                </p:cTn>
                              </p:par>
                              <p:par>
                                <p:cTn id="11" presetID="10" presetClass="entr" presetSubtype="0" fill="hold"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childTnLst>
                                </p:cTn>
                              </p:par>
                              <p:par>
                                <p:cTn id="17" presetID="42" presetClass="path" presetSubtype="0" decel="100000" fill="hold" grpId="1" nodeType="withEffect">
                                  <p:stCondLst>
                                    <p:cond delay="1250"/>
                                  </p:stCondLst>
                                  <p:childTnLst>
                                    <p:animMotion origin="layout" path="M 4.16667E-6 -1.35802E-6 L 4.16667E-6 -0.20432 " pathEditMode="relative" rAng="0" ptsTypes="AA">
                                      <p:cBhvr>
                                        <p:cTn id="18" dur="1250" spd="-100000" fill="hold"/>
                                        <p:tgtEl>
                                          <p:spTgt spid="5"/>
                                        </p:tgtEl>
                                        <p:attrNameLst>
                                          <p:attrName>ppt_x</p:attrName>
                                          <p:attrName>ppt_y</p:attrName>
                                        </p:attrNameLst>
                                      </p:cBhvr>
                                      <p:rCtr x="0" y="-10216"/>
                                    </p:animMotion>
                                  </p:childTnLst>
                                </p:cTn>
                              </p:par>
                              <p:par>
                                <p:cTn id="19" presetID="6" presetClass="emph" presetSubtype="0" fill="hold" grpId="2" nodeType="withEffect">
                                  <p:stCondLst>
                                    <p:cond delay="0"/>
                                  </p:stCondLst>
                                  <p:childTnLst>
                                    <p:animScale>
                                      <p:cBhvr>
                                        <p:cTn id="20" dur="10" fill="hold"/>
                                        <p:tgtEl>
                                          <p:spTgt spid="5"/>
                                        </p:tgtEl>
                                      </p:cBhvr>
                                      <p:by x="1000" y="1000"/>
                                    </p:animScale>
                                  </p:childTnLst>
                                </p:cTn>
                              </p:par>
                              <p:par>
                                <p:cTn id="21" presetID="6" presetClass="emph" presetSubtype="0" decel="100000" fill="hold" grpId="3" nodeType="withEffect">
                                  <p:stCondLst>
                                    <p:cond delay="1250"/>
                                  </p:stCondLst>
                                  <p:childTnLst>
                                    <p:animScale>
                                      <p:cBhvr>
                                        <p:cTn id="22" dur="1250" fill="hold"/>
                                        <p:tgtEl>
                                          <p:spTgt spid="5"/>
                                        </p:tgtEl>
                                      </p:cBhvr>
                                      <p:by x="9999000" y="9999000"/>
                                    </p:animScale>
                                  </p:childTnLst>
                                </p:cTn>
                              </p:par>
                              <p:par>
                                <p:cTn id="23" presetID="16" presetClass="entr" presetSubtype="37" fill="hold" nodeType="withEffect">
                                  <p:stCondLst>
                                    <p:cond delay="160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1000"/>
                                        <p:tgtEl>
                                          <p:spTgt spid="11"/>
                                        </p:tgtEl>
                                      </p:cBhvr>
                                    </p:animEffect>
                                  </p:childTnLst>
                                </p:cTn>
                              </p:par>
                              <p:par>
                                <p:cTn id="26" presetID="53" presetClass="entr" presetSubtype="16" fill="hold" nodeType="withEffect">
                                  <p:stCondLst>
                                    <p:cond delay="15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250" fill="hold"/>
                                        <p:tgtEl>
                                          <p:spTgt spid="12"/>
                                        </p:tgtEl>
                                        <p:attrNameLst>
                                          <p:attrName>ppt_w</p:attrName>
                                        </p:attrNameLst>
                                      </p:cBhvr>
                                      <p:tavLst>
                                        <p:tav tm="0">
                                          <p:val>
                                            <p:fltVal val="0"/>
                                          </p:val>
                                        </p:tav>
                                        <p:tav tm="100000">
                                          <p:val>
                                            <p:strVal val="#ppt_w"/>
                                          </p:val>
                                        </p:tav>
                                      </p:tavLst>
                                    </p:anim>
                                    <p:anim calcmode="lin" valueType="num">
                                      <p:cBhvr>
                                        <p:cTn id="29" dur="250" fill="hold"/>
                                        <p:tgtEl>
                                          <p:spTgt spid="12"/>
                                        </p:tgtEl>
                                        <p:attrNameLst>
                                          <p:attrName>ppt_h</p:attrName>
                                        </p:attrNameLst>
                                      </p:cBhvr>
                                      <p:tavLst>
                                        <p:tav tm="0">
                                          <p:val>
                                            <p:fltVal val="0"/>
                                          </p:val>
                                        </p:tav>
                                        <p:tav tm="100000">
                                          <p:val>
                                            <p:strVal val="#ppt_h"/>
                                          </p:val>
                                        </p:tav>
                                      </p:tavLst>
                                    </p:anim>
                                    <p:animEffect transition="in" filter="fade">
                                      <p:cBhvr>
                                        <p:cTn id="30" dur="250"/>
                                        <p:tgtEl>
                                          <p:spTgt spid="12"/>
                                        </p:tgtEl>
                                      </p:cBhvr>
                                    </p:animEffect>
                                  </p:childTnLst>
                                </p:cTn>
                              </p:par>
                              <p:par>
                                <p:cTn id="31" presetID="10" presetClass="exit" presetSubtype="0" fill="hold" nodeType="withEffect">
                                  <p:stCondLst>
                                    <p:cond delay="210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35" presetClass="path" presetSubtype="0" fill="hold" nodeType="withEffect">
                                  <p:stCondLst>
                                    <p:cond delay="1600"/>
                                  </p:stCondLst>
                                  <p:childTnLst>
                                    <p:animMotion origin="layout" path="M 4.79167E-6 2.22222E-6 L -0.15013 2.22222E-6 " pathEditMode="relative" rAng="0" ptsTypes="AA">
                                      <p:cBhvr>
                                        <p:cTn id="35" dur="1000" fill="hold"/>
                                        <p:tgtEl>
                                          <p:spTgt spid="12"/>
                                        </p:tgtEl>
                                        <p:attrNameLst>
                                          <p:attrName>ppt_x</p:attrName>
                                          <p:attrName>ppt_y</p:attrName>
                                        </p:attrNameLst>
                                      </p:cBhvr>
                                      <p:rCtr x="-7513" y="0"/>
                                    </p:animMotion>
                                  </p:childTnLst>
                                </p:cTn>
                              </p:par>
                              <p:par>
                                <p:cTn id="36" presetID="53" presetClass="entr" presetSubtype="16" fill="hold" nodeType="withEffect">
                                  <p:stCondLst>
                                    <p:cond delay="1500"/>
                                  </p:stCondLst>
                                  <p:childTnLst>
                                    <p:set>
                                      <p:cBhvr>
                                        <p:cTn id="37" dur="1" fill="hold">
                                          <p:stCondLst>
                                            <p:cond delay="0"/>
                                          </p:stCondLst>
                                        </p:cTn>
                                        <p:tgtEl>
                                          <p:spTgt spid="15"/>
                                        </p:tgtEl>
                                        <p:attrNameLst>
                                          <p:attrName>style.visibility</p:attrName>
                                        </p:attrNameLst>
                                      </p:cBhvr>
                                      <p:to>
                                        <p:strVal val="visible"/>
                                      </p:to>
                                    </p:set>
                                    <p:anim calcmode="lin" valueType="num">
                                      <p:cBhvr>
                                        <p:cTn id="38" dur="250" fill="hold"/>
                                        <p:tgtEl>
                                          <p:spTgt spid="15"/>
                                        </p:tgtEl>
                                        <p:attrNameLst>
                                          <p:attrName>ppt_w</p:attrName>
                                        </p:attrNameLst>
                                      </p:cBhvr>
                                      <p:tavLst>
                                        <p:tav tm="0">
                                          <p:val>
                                            <p:fltVal val="0"/>
                                          </p:val>
                                        </p:tav>
                                        <p:tav tm="100000">
                                          <p:val>
                                            <p:strVal val="#ppt_w"/>
                                          </p:val>
                                        </p:tav>
                                      </p:tavLst>
                                    </p:anim>
                                    <p:anim calcmode="lin" valueType="num">
                                      <p:cBhvr>
                                        <p:cTn id="39" dur="250" fill="hold"/>
                                        <p:tgtEl>
                                          <p:spTgt spid="15"/>
                                        </p:tgtEl>
                                        <p:attrNameLst>
                                          <p:attrName>ppt_h</p:attrName>
                                        </p:attrNameLst>
                                      </p:cBhvr>
                                      <p:tavLst>
                                        <p:tav tm="0">
                                          <p:val>
                                            <p:fltVal val="0"/>
                                          </p:val>
                                        </p:tav>
                                        <p:tav tm="100000">
                                          <p:val>
                                            <p:strVal val="#ppt_h"/>
                                          </p:val>
                                        </p:tav>
                                      </p:tavLst>
                                    </p:anim>
                                    <p:animEffect transition="in" filter="fade">
                                      <p:cBhvr>
                                        <p:cTn id="40" dur="250"/>
                                        <p:tgtEl>
                                          <p:spTgt spid="15"/>
                                        </p:tgtEl>
                                      </p:cBhvr>
                                    </p:animEffect>
                                  </p:childTnLst>
                                </p:cTn>
                              </p:par>
                              <p:par>
                                <p:cTn id="41" presetID="10" presetClass="exit" presetSubtype="0" fill="hold" nodeType="withEffect">
                                  <p:stCondLst>
                                    <p:cond delay="210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35" presetClass="path" presetSubtype="0" fill="hold" nodeType="withEffect">
                                  <p:stCondLst>
                                    <p:cond delay="1600"/>
                                  </p:stCondLst>
                                  <p:childTnLst>
                                    <p:animMotion origin="layout" path="M 4.79167E-6 2.22222E-6 L 0.14362 2.22222E-6 " pathEditMode="relative" rAng="0" ptsTypes="AA">
                                      <p:cBhvr>
                                        <p:cTn id="45" dur="1000" fill="hold"/>
                                        <p:tgtEl>
                                          <p:spTgt spid="15"/>
                                        </p:tgtEl>
                                        <p:attrNameLst>
                                          <p:attrName>ppt_x</p:attrName>
                                          <p:attrName>ppt_y</p:attrName>
                                        </p:attrNameLst>
                                      </p:cBhvr>
                                      <p:rCtr x="7174" y="0"/>
                                    </p:animMotion>
                                  </p:childTnLst>
                                </p:cTn>
                              </p:par>
                              <p:par>
                                <p:cTn id="46" presetID="2" presetClass="entr" presetSubtype="4" decel="100000" fill="hold" grpId="0" nodeType="withEffect">
                                  <p:stCondLst>
                                    <p:cond delay="275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par>
                                <p:cTn id="50" presetID="22" presetClass="entr" presetSubtype="1" fill="hold" nodeType="withEffect">
                                  <p:stCondLst>
                                    <p:cond delay="50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8"/>
          <p:cNvSpPr/>
          <p:nvPr/>
        </p:nvSpPr>
        <p:spPr>
          <a:xfrm>
            <a:off x="193830" y="1007749"/>
            <a:ext cx="4468217" cy="1103379"/>
          </a:xfrm>
          <a:prstGeom prst="rect">
            <a:avLst/>
          </a:prstGeom>
        </p:spPr>
        <p:txBody>
          <a:bodyPr wrap="square">
            <a:spAutoFit/>
          </a:bodyPr>
          <a:lstStyle/>
          <a:p>
            <a:pPr defTabSz="371429">
              <a:lnSpc>
                <a:spcPct val="90000"/>
              </a:lnSpc>
              <a:defRPr sz="8000">
                <a:solidFill>
                  <a:srgbClr val="FFFFFF"/>
                </a:solidFill>
              </a:defRPr>
            </a:pPr>
            <a:r>
              <a:rPr lang="en-US" altLang="ja-JP" sz="3600" dirty="0">
                <a:solidFill>
                  <a:srgbClr val="00B0F0"/>
                </a:solidFill>
                <a:latin typeface="+mj-lt"/>
                <a:ea typeface="+mn-ea"/>
                <a:cs typeface="Meiryo" charset="-128"/>
              </a:rPr>
              <a:t>Cisco</a:t>
            </a:r>
            <a:br>
              <a:rPr lang="en-US" altLang="ja-JP" sz="3600" dirty="0">
                <a:solidFill>
                  <a:srgbClr val="00B0F0"/>
                </a:solidFill>
                <a:latin typeface="+mj-lt"/>
                <a:ea typeface="+mn-ea"/>
                <a:cs typeface="Meiryo" charset="-128"/>
              </a:rPr>
            </a:br>
            <a:r>
              <a:rPr lang="en-US" altLang="ja-JP" sz="3600" dirty="0">
                <a:solidFill>
                  <a:srgbClr val="00B0F0"/>
                </a:solidFill>
                <a:latin typeface="+mj-lt"/>
                <a:ea typeface="+mn-ea"/>
                <a:cs typeface="Meiryo" charset="-128"/>
              </a:rPr>
              <a:t>Spark Board </a:t>
            </a:r>
            <a:r>
              <a:rPr lang="ja-JP" altLang="en-US" sz="3600" dirty="0">
                <a:solidFill>
                  <a:srgbClr val="5C5E60"/>
                </a:solidFill>
                <a:latin typeface="+mj-ea"/>
                <a:ea typeface="+mj-ea"/>
                <a:cs typeface="Meiryo" charset="-128"/>
              </a:rPr>
              <a:t>の革新</a:t>
            </a:r>
            <a:endParaRPr lang="en-US" sz="3600" dirty="0">
              <a:solidFill>
                <a:srgbClr val="5C5E60"/>
              </a:solidFill>
              <a:latin typeface="+mj-ea"/>
              <a:ea typeface="+mj-ea"/>
              <a:cs typeface="Meiryo" charset="-128"/>
            </a:endParaRPr>
          </a:p>
        </p:txBody>
      </p:sp>
      <p:sp>
        <p:nvSpPr>
          <p:cNvPr id="4" name="Rectangle 9"/>
          <p:cNvSpPr/>
          <p:nvPr/>
        </p:nvSpPr>
        <p:spPr>
          <a:xfrm>
            <a:off x="117020" y="2620918"/>
            <a:ext cx="3550972" cy="400110"/>
          </a:xfrm>
          <a:prstGeom prst="rect">
            <a:avLst/>
          </a:prstGeom>
        </p:spPr>
        <p:txBody>
          <a:bodyPr wrap="none">
            <a:spAutoFit/>
          </a:bodyPr>
          <a:lstStyle/>
          <a:p>
            <a:pPr marL="285750" indent="-285750">
              <a:buClr>
                <a:srgbClr val="00B0F0"/>
              </a:buClr>
              <a:buFont typeface="Wingdings" panose="05000000000000000000" pitchFamily="2" charset="2"/>
              <a:buChar char="ü"/>
            </a:pPr>
            <a:r>
              <a:rPr lang="ja-JP" altLang="en-US" sz="2000" dirty="0">
                <a:solidFill>
                  <a:srgbClr val="5C5E60"/>
                </a:solidFill>
                <a:latin typeface="+mn-ea"/>
                <a:ea typeface="+mn-ea"/>
                <a:cs typeface="Meiryo" charset="-128"/>
              </a:rPr>
              <a:t>モバイルが鍵。自動で起動</a:t>
            </a:r>
            <a:endParaRPr lang="en-US" sz="2000" dirty="0">
              <a:solidFill>
                <a:srgbClr val="5C5E60"/>
              </a:solidFill>
              <a:latin typeface="+mn-ea"/>
              <a:ea typeface="+mn-ea"/>
              <a:cs typeface="Meiryo" charset="-128"/>
            </a:endParaRPr>
          </a:p>
        </p:txBody>
      </p:sp>
      <p:sp>
        <p:nvSpPr>
          <p:cNvPr id="5" name="Rectangle 10"/>
          <p:cNvSpPr/>
          <p:nvPr/>
        </p:nvSpPr>
        <p:spPr>
          <a:xfrm>
            <a:off x="117021" y="3065206"/>
            <a:ext cx="2427268" cy="400110"/>
          </a:xfrm>
          <a:prstGeom prst="rect">
            <a:avLst/>
          </a:prstGeom>
        </p:spPr>
        <p:txBody>
          <a:bodyPr wrap="none">
            <a:spAutoFit/>
          </a:bodyPr>
          <a:lstStyle/>
          <a:p>
            <a:pPr marL="285750" indent="-285750">
              <a:buClr>
                <a:srgbClr val="00B0F0"/>
              </a:buClr>
              <a:buFont typeface="Wingdings" panose="05000000000000000000" pitchFamily="2" charset="2"/>
              <a:buChar char="ü"/>
            </a:pPr>
            <a:r>
              <a:rPr lang="en-US" altLang="ja-JP" sz="2000" dirty="0">
                <a:solidFill>
                  <a:srgbClr val="5C5E60"/>
                </a:solidFill>
                <a:latin typeface="+mn-ea"/>
                <a:ea typeface="+mn-ea"/>
                <a:cs typeface="Meiryo" charset="-128"/>
              </a:rPr>
              <a:t>3</a:t>
            </a:r>
            <a:r>
              <a:rPr lang="ja-JP" altLang="en-US" sz="2000" dirty="0">
                <a:solidFill>
                  <a:srgbClr val="5C5E60"/>
                </a:solidFill>
                <a:latin typeface="+mn-ea"/>
                <a:ea typeface="+mn-ea"/>
                <a:cs typeface="Meiryo" charset="-128"/>
              </a:rPr>
              <a:t>分セットアップ</a:t>
            </a:r>
            <a:endParaRPr lang="en-US" sz="2000" dirty="0">
              <a:solidFill>
                <a:srgbClr val="5C5E60"/>
              </a:solidFill>
              <a:latin typeface="+mn-ea"/>
              <a:ea typeface="+mn-ea"/>
              <a:cs typeface="Meiryo" charset="-128"/>
            </a:endParaRPr>
          </a:p>
        </p:txBody>
      </p:sp>
      <p:sp>
        <p:nvSpPr>
          <p:cNvPr id="10" name="Rectangle 17"/>
          <p:cNvSpPr/>
          <p:nvPr/>
        </p:nvSpPr>
        <p:spPr>
          <a:xfrm>
            <a:off x="117020" y="3493982"/>
            <a:ext cx="3550972" cy="400110"/>
          </a:xfrm>
          <a:prstGeom prst="rect">
            <a:avLst/>
          </a:prstGeom>
        </p:spPr>
        <p:txBody>
          <a:bodyPr wrap="none">
            <a:spAutoFit/>
          </a:bodyPr>
          <a:lstStyle/>
          <a:p>
            <a:pPr marL="285750" indent="-285750">
              <a:buClr>
                <a:srgbClr val="00B0F0"/>
              </a:buClr>
              <a:buFont typeface="Wingdings" panose="05000000000000000000" pitchFamily="2" charset="2"/>
              <a:buChar char="ü"/>
            </a:pPr>
            <a:r>
              <a:rPr lang="ja-JP" altLang="en-US" sz="2000" dirty="0">
                <a:solidFill>
                  <a:srgbClr val="5C5E60"/>
                </a:solidFill>
                <a:latin typeface="+mn-ea"/>
                <a:ea typeface="+mn-ea"/>
                <a:cs typeface="Meiryo" charset="-128"/>
              </a:rPr>
              <a:t>社内・社外問わず利用可能</a:t>
            </a:r>
            <a:endParaRPr lang="en-US" sz="2000" dirty="0">
              <a:solidFill>
                <a:srgbClr val="5C5E60"/>
              </a:solidFill>
              <a:latin typeface="+mn-ea"/>
              <a:ea typeface="+mn-ea"/>
              <a:cs typeface="Meiryo" charset="-128"/>
            </a:endParaRPr>
          </a:p>
        </p:txBody>
      </p:sp>
      <p:sp>
        <p:nvSpPr>
          <p:cNvPr id="11" name="Rectangle 18"/>
          <p:cNvSpPr/>
          <p:nvPr/>
        </p:nvSpPr>
        <p:spPr>
          <a:xfrm>
            <a:off x="117020" y="3938270"/>
            <a:ext cx="4576894" cy="400110"/>
          </a:xfrm>
          <a:prstGeom prst="rect">
            <a:avLst/>
          </a:prstGeom>
        </p:spPr>
        <p:txBody>
          <a:bodyPr wrap="none">
            <a:spAutoFit/>
          </a:bodyPr>
          <a:lstStyle/>
          <a:p>
            <a:pPr marL="285750" indent="-285750">
              <a:buClr>
                <a:srgbClr val="00B0F0"/>
              </a:buClr>
              <a:buFont typeface="Wingdings" panose="05000000000000000000" pitchFamily="2" charset="2"/>
              <a:buChar char="ü"/>
            </a:pPr>
            <a:r>
              <a:rPr lang="ja-JP" altLang="en-US" sz="2000" dirty="0">
                <a:solidFill>
                  <a:srgbClr val="5C5E60"/>
                </a:solidFill>
                <a:latin typeface="+mn-ea"/>
                <a:ea typeface="+mn-ea"/>
                <a:cs typeface="Meiryo" charset="-128"/>
              </a:rPr>
              <a:t>必要なのはインターネット接続のみ</a:t>
            </a:r>
            <a:endParaRPr lang="en-US" sz="2000" dirty="0">
              <a:solidFill>
                <a:srgbClr val="5C5E60"/>
              </a:solidFill>
              <a:latin typeface="+mn-ea"/>
              <a:ea typeface="+mn-ea"/>
              <a:cs typeface="Meiryo" charset="-128"/>
            </a:endParaRPr>
          </a:p>
        </p:txBody>
      </p:sp>
      <p:pic>
        <p:nvPicPr>
          <p:cNvPr id="1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556629"/>
            <a:ext cx="4572000" cy="4011930"/>
          </a:xfrm>
          <a:prstGeom prst="rect">
            <a:avLst/>
          </a:prstGeom>
          <a:ln w="12700">
            <a:miter lim="400000"/>
          </a:ln>
          <a:effectLst>
            <a:outerShdw blurRad="355600" rotWithShape="0">
              <a:srgbClr val="000000">
                <a:alpha val="32000"/>
              </a:srgbClr>
            </a:outerShdw>
          </a:effectLst>
        </p:spPr>
      </p:pic>
      <p:pic>
        <p:nvPicPr>
          <p:cNvPr id="13" name="Picture 2" descr="C:\Users\spius\Pictures\cisco logo blue gradien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175" y="4803573"/>
            <a:ext cx="431312" cy="2651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4"/>
          <p:cNvSpPr>
            <a:spLocks noChangeArrowheads="1"/>
          </p:cNvSpPr>
          <p:nvPr/>
        </p:nvSpPr>
        <p:spPr bwMode="ltGray">
          <a:xfrm>
            <a:off x="4641986" y="4918546"/>
            <a:ext cx="3876716" cy="154518"/>
          </a:xfrm>
          <a:prstGeom prst="rect">
            <a:avLst/>
          </a:prstGeom>
          <a:noFill/>
          <a:ln w="9525">
            <a:noFill/>
            <a:miter lim="800000"/>
            <a:headEnd/>
            <a:tailEnd/>
          </a:ln>
          <a:effectLst/>
        </p:spPr>
        <p:txBody>
          <a:bodyPr wrap="square" lIns="61585" tIns="30791" rIns="61585" bIns="30791" anchor="b">
            <a:spAutoFit/>
          </a:bodyPr>
          <a:lstStyle/>
          <a:p>
            <a:pPr algn="r" defTabSz="610729" fontAlgn="auto">
              <a:spcBef>
                <a:spcPts val="0"/>
              </a:spcBef>
              <a:spcAft>
                <a:spcPts val="0"/>
              </a:spcAft>
              <a:defRPr/>
            </a:pPr>
            <a:r>
              <a:rPr lang="en-US" sz="600" b="0" i="0" dirty="0">
                <a:solidFill>
                  <a:schemeClr val="tx1">
                    <a:alpha val="25000"/>
                  </a:schemeClr>
                </a:solidFill>
                <a:latin typeface="+mn-lt"/>
                <a:cs typeface="CiscoSans Thin"/>
              </a:rPr>
              <a:t>© 201</a:t>
            </a:r>
            <a:r>
              <a:rPr lang="en-US" altLang="ja-JP" sz="600" b="0" i="0" dirty="0">
                <a:solidFill>
                  <a:schemeClr val="tx1">
                    <a:alpha val="25000"/>
                  </a:schemeClr>
                </a:solidFill>
                <a:latin typeface="+mn-lt"/>
                <a:cs typeface="CiscoSans Thin"/>
              </a:rPr>
              <a:t>7</a:t>
            </a:r>
            <a:r>
              <a:rPr lang="en-US" sz="600" b="0" i="0" dirty="0">
                <a:solidFill>
                  <a:schemeClr val="tx1">
                    <a:alpha val="25000"/>
                  </a:schemeClr>
                </a:solidFill>
                <a:latin typeface="+mn-lt"/>
                <a:cs typeface="CiscoSans Thin"/>
              </a:rPr>
              <a:t>  Cisco and/or its affiliates. All rights reserved.   Cisco </a:t>
            </a:r>
            <a:r>
              <a:rPr lang="en-US" altLang="ja-JP" sz="600" b="0" i="0" dirty="0">
                <a:solidFill>
                  <a:schemeClr val="tx1">
                    <a:alpha val="25000"/>
                  </a:schemeClr>
                </a:solidFill>
                <a:latin typeface="+mn-lt"/>
                <a:cs typeface="CiscoSans Thin"/>
              </a:rPr>
              <a:t>Public</a:t>
            </a:r>
            <a:endParaRPr lang="en-US" sz="600" b="0" i="0" dirty="0">
              <a:solidFill>
                <a:schemeClr val="tx1">
                  <a:alpha val="25000"/>
                </a:schemeClr>
              </a:solidFill>
              <a:latin typeface="+mn-lt"/>
              <a:cs typeface="CiscoSans Thin"/>
            </a:endParaRPr>
          </a:p>
        </p:txBody>
      </p:sp>
    </p:spTree>
    <p:extLst>
      <p:ext uri="{BB962C8B-B14F-4D97-AF65-F5344CB8AC3E}">
        <p14:creationId xmlns:p14="http://schemas.microsoft.com/office/powerpoint/2010/main" val="3588927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42" presetClass="path" presetSubtype="0" decel="100000" fill="hold" grpId="1" nodeType="withEffect">
                                  <p:stCondLst>
                                    <p:cond delay="0"/>
                                  </p:stCondLst>
                                  <p:childTnLst>
                                    <p:animMotion origin="layout" path="M 5E-6 -3.95062E-6 L -0.18212 -3.95062E-6 " pathEditMode="relative" rAng="0" ptsTypes="AA">
                                      <p:cBhvr>
                                        <p:cTn id="9" dur="1250" spd="-100000" fill="hold"/>
                                        <p:tgtEl>
                                          <p:spTgt spid="3"/>
                                        </p:tgtEl>
                                        <p:attrNameLst>
                                          <p:attrName>ppt_x</p:attrName>
                                          <p:attrName>ppt_y</p:attrName>
                                        </p:attrNameLst>
                                      </p:cBhvr>
                                      <p:rCtr x="-9115" y="0"/>
                                    </p:animMotion>
                                  </p:childTnLst>
                                </p:cTn>
                              </p:par>
                              <p:par>
                                <p:cTn id="10" presetID="6" presetClass="emph" presetSubtype="0" fill="hold" grpId="2" nodeType="withEffect">
                                  <p:stCondLst>
                                    <p:cond delay="0"/>
                                  </p:stCondLst>
                                  <p:childTnLst>
                                    <p:animScale>
                                      <p:cBhvr>
                                        <p:cTn id="11" dur="10" fill="hold"/>
                                        <p:tgtEl>
                                          <p:spTgt spid="3"/>
                                        </p:tgtEl>
                                      </p:cBhvr>
                                      <p:by x="1000" y="1000"/>
                                    </p:animScale>
                                  </p:childTnLst>
                                </p:cTn>
                              </p:par>
                              <p:par>
                                <p:cTn id="12" presetID="6" presetClass="emph" presetSubtype="0" decel="100000" fill="hold" grpId="3" nodeType="withEffect">
                                  <p:stCondLst>
                                    <p:cond delay="0"/>
                                  </p:stCondLst>
                                  <p:childTnLst>
                                    <p:animScale>
                                      <p:cBhvr>
                                        <p:cTn id="13" dur="1250" fill="hold"/>
                                        <p:tgtEl>
                                          <p:spTgt spid="3"/>
                                        </p:tgtEl>
                                      </p:cBhvr>
                                      <p:by x="9999000" y="9999000"/>
                                    </p:animScale>
                                  </p:childTnLst>
                                </p:cTn>
                              </p:par>
                            </p:childTnLst>
                          </p:cTn>
                        </p:par>
                        <p:par>
                          <p:cTn id="14" fill="hold">
                            <p:stCondLst>
                              <p:cond delay="1250"/>
                            </p:stCondLst>
                            <p:childTnLst>
                              <p:par>
                                <p:cTn id="15" presetID="2" presetClass="entr" presetSubtype="8" decel="100000" fill="hold" grpId="0" nodeType="after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decel="100000" fill="hold" grpId="0" nodeType="afterEffect">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750"/>
                            </p:stCondLst>
                            <p:childTnLst>
                              <p:par>
                                <p:cTn id="25" presetID="2" presetClass="entr" presetSubtype="8" decel="100000" fill="hold" grpId="0" nodeType="afterEffect">
                                  <p:stCondLst>
                                    <p:cond delay="2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8" decel="100000" fill="hold" grpId="0" nodeType="afterEffect">
                                  <p:stCondLst>
                                    <p:cond delay="25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4" grpId="0"/>
      <p:bldP spid="5"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53" name="Shape 153"/>
          <p:cNvSpPr/>
          <p:nvPr/>
        </p:nvSpPr>
        <p:spPr>
          <a:xfrm>
            <a:off x="0" y="0"/>
            <a:ext cx="9144000" cy="1714500"/>
          </a:xfrm>
          <a:prstGeom prst="rect">
            <a:avLst/>
          </a:prstGeom>
          <a:solidFill>
            <a:srgbClr val="FFFFFF">
              <a:alpha val="96000"/>
            </a:srgbClr>
          </a:solidFill>
          <a:ln w="12700">
            <a:miter lim="400000"/>
          </a:ln>
        </p:spPr>
        <p:txBody>
          <a:bodyPr lIns="19049" tIns="19049" rIns="19049" bIns="19049" anchor="ctr"/>
          <a:lstStyle/>
          <a:p>
            <a:pPr algn="ctr">
              <a:defRPr sz="3200">
                <a:solidFill>
                  <a:srgbClr val="FFFFFF"/>
                </a:solidFill>
              </a:defRPr>
            </a:pPr>
            <a:endParaRPr sz="1200">
              <a:latin typeface="CiscoSans" charset="0"/>
              <a:ea typeface="CiscoSans" charset="0"/>
              <a:cs typeface="CiscoSans" charset="0"/>
            </a:endParaRPr>
          </a:p>
        </p:txBody>
      </p:sp>
      <p:sp>
        <p:nvSpPr>
          <p:cNvPr id="154" name="Shape 154"/>
          <p:cNvSpPr/>
          <p:nvPr/>
        </p:nvSpPr>
        <p:spPr>
          <a:xfrm>
            <a:off x="523874" y="789384"/>
            <a:ext cx="1888585" cy="45720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Autofit/>
          </a:bodyPr>
          <a:lstStyle/>
          <a:p>
            <a:pPr algn="ctr">
              <a:lnSpc>
                <a:spcPct val="110000"/>
              </a:lnSpc>
              <a:defRPr sz="3200">
                <a:solidFill>
                  <a:srgbClr val="079AD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準備</a:t>
            </a:r>
            <a:endParaRPr sz="1050" dirty="0">
              <a:latin typeface="CiscoSans" charset="0"/>
              <a:ea typeface="CiscoSans" charset="0"/>
              <a:cs typeface="CiscoSans" charset="0"/>
            </a:endParaRPr>
          </a:p>
          <a:p>
            <a:pPr algn="ctr">
              <a:lnSpc>
                <a:spcPct val="110000"/>
              </a:lnSpc>
              <a:defRPr sz="3200">
                <a:solidFill>
                  <a:srgbClr val="77777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チャット、ドキュメントを</a:t>
            </a:r>
            <a:endParaRPr lang="en-US" altLang="ja-JP" sz="1050" dirty="0" smtClean="0">
              <a:latin typeface="CiscoSans" charset="0"/>
              <a:ea typeface="CiscoSans" charset="0"/>
              <a:cs typeface="CiscoSans" charset="0"/>
            </a:endParaRPr>
          </a:p>
          <a:p>
            <a:pPr algn="ctr">
              <a:lnSpc>
                <a:spcPct val="110000"/>
              </a:lnSpc>
              <a:defRPr sz="3200">
                <a:solidFill>
                  <a:srgbClr val="777777"/>
                </a:solidFill>
                <a:latin typeface="CiscoSans Light"/>
                <a:ea typeface="CiscoSans Light"/>
                <a:cs typeface="CiscoSans Light"/>
                <a:sym typeface="CiscoSans Light"/>
              </a:defRPr>
            </a:pPr>
            <a:r>
              <a:rPr lang="en-US" altLang="ja-JP" sz="1050" dirty="0" smtClean="0">
                <a:latin typeface="CiscoSans" charset="0"/>
                <a:ea typeface="CiscoSans" charset="0"/>
                <a:cs typeface="CiscoSans" charset="0"/>
              </a:rPr>
              <a:t>Spark Space</a:t>
            </a:r>
            <a:r>
              <a:rPr lang="ja-JP" altLang="en-US" sz="1050" dirty="0" smtClean="0">
                <a:latin typeface="CiscoSans" charset="0"/>
                <a:ea typeface="CiscoSans" charset="0"/>
                <a:cs typeface="CiscoSans" charset="0"/>
              </a:rPr>
              <a:t>で</a:t>
            </a:r>
            <a:endParaRPr sz="1050" dirty="0">
              <a:latin typeface="CiscoSans" charset="0"/>
              <a:ea typeface="CiscoSans" charset="0"/>
              <a:cs typeface="CiscoSans" charset="0"/>
            </a:endParaRPr>
          </a:p>
        </p:txBody>
      </p:sp>
      <p:sp>
        <p:nvSpPr>
          <p:cNvPr id="155" name="Shape 155"/>
          <p:cNvSpPr/>
          <p:nvPr/>
        </p:nvSpPr>
        <p:spPr>
          <a:xfrm>
            <a:off x="2667000" y="789384"/>
            <a:ext cx="1714500" cy="66675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a:bodyPr>
          <a:lstStyle/>
          <a:p>
            <a:pPr algn="ctr">
              <a:lnSpc>
                <a:spcPct val="110000"/>
              </a:lnSpc>
              <a:defRPr sz="3200">
                <a:solidFill>
                  <a:srgbClr val="079AD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プレゼンテーション</a:t>
            </a:r>
            <a:endParaRPr sz="1050" dirty="0">
              <a:latin typeface="CiscoSans" charset="0"/>
              <a:ea typeface="CiscoSans" charset="0"/>
              <a:cs typeface="CiscoSans" charset="0"/>
            </a:endParaRPr>
          </a:p>
          <a:p>
            <a:pPr algn="ctr">
              <a:lnSpc>
                <a:spcPct val="110000"/>
              </a:lnSpc>
              <a:defRPr sz="3200">
                <a:solidFill>
                  <a:srgbClr val="77777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ワイヤレス、ケーブルで</a:t>
            </a:r>
            <a:r>
              <a:rPr lang="en-US" altLang="ja-JP" sz="1050" dirty="0" smtClean="0">
                <a:latin typeface="CiscoSans" charset="0"/>
                <a:ea typeface="CiscoSans" charset="0"/>
                <a:cs typeface="CiscoSans" charset="0"/>
              </a:rPr>
              <a:t>Spark Space</a:t>
            </a:r>
            <a:r>
              <a:rPr lang="ja-JP" altLang="en-US" sz="1050" dirty="0" smtClean="0">
                <a:latin typeface="CiscoSans" charset="0"/>
                <a:ea typeface="CiscoSans" charset="0"/>
                <a:cs typeface="CiscoSans" charset="0"/>
              </a:rPr>
              <a:t>に共有</a:t>
            </a:r>
            <a:endParaRPr sz="1050" dirty="0">
              <a:latin typeface="CiscoSans" charset="0"/>
              <a:ea typeface="CiscoSans" charset="0"/>
              <a:cs typeface="CiscoSans" charset="0"/>
            </a:endParaRPr>
          </a:p>
        </p:txBody>
      </p:sp>
      <p:sp>
        <p:nvSpPr>
          <p:cNvPr id="156" name="Shape 156"/>
          <p:cNvSpPr/>
          <p:nvPr/>
        </p:nvSpPr>
        <p:spPr>
          <a:xfrm>
            <a:off x="4810125" y="789384"/>
            <a:ext cx="1714500" cy="66675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fontScale="92500"/>
          </a:bodyPr>
          <a:lstStyle/>
          <a:p>
            <a:pPr algn="ctr">
              <a:lnSpc>
                <a:spcPct val="110000"/>
              </a:lnSpc>
              <a:defRPr sz="3200">
                <a:solidFill>
                  <a:srgbClr val="079AD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エンゲージ</a:t>
            </a:r>
            <a:endParaRPr sz="1050" dirty="0">
              <a:latin typeface="CiscoSans" charset="0"/>
              <a:ea typeface="CiscoSans" charset="0"/>
              <a:cs typeface="CiscoSans" charset="0"/>
            </a:endParaRPr>
          </a:p>
          <a:p>
            <a:pPr algn="ctr">
              <a:lnSpc>
                <a:spcPct val="110000"/>
              </a:lnSpc>
              <a:defRPr sz="3200">
                <a:solidFill>
                  <a:srgbClr val="77777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業界最良の音質・ビデオと</a:t>
            </a:r>
            <a:r>
              <a:rPr lang="en-US" altLang="ja-JP" sz="1050" dirty="0" smtClean="0">
                <a:latin typeface="CiscoSans" charset="0"/>
                <a:ea typeface="CiscoSans" charset="0"/>
                <a:cs typeface="CiscoSans" charset="0"/>
              </a:rPr>
              <a:t/>
            </a:r>
            <a:br>
              <a:rPr lang="en-US" altLang="ja-JP" sz="1050" dirty="0" smtClean="0">
                <a:latin typeface="CiscoSans" charset="0"/>
                <a:ea typeface="CiscoSans" charset="0"/>
                <a:cs typeface="CiscoSans" charset="0"/>
              </a:rPr>
            </a:br>
            <a:r>
              <a:rPr lang="ja-JP" altLang="en-US" sz="1050" dirty="0" smtClean="0">
                <a:latin typeface="CiscoSans" charset="0"/>
                <a:ea typeface="CiscoSans" charset="0"/>
                <a:cs typeface="CiscoSans" charset="0"/>
              </a:rPr>
              <a:t>インタラクティブな資料共有</a:t>
            </a:r>
            <a:endParaRPr sz="1050" dirty="0">
              <a:latin typeface="CiscoSans" charset="0"/>
              <a:ea typeface="CiscoSans" charset="0"/>
              <a:cs typeface="CiscoSans" charset="0"/>
            </a:endParaRPr>
          </a:p>
        </p:txBody>
      </p:sp>
      <p:sp>
        <p:nvSpPr>
          <p:cNvPr id="158" name="Shape 158"/>
          <p:cNvSpPr/>
          <p:nvPr/>
        </p:nvSpPr>
        <p:spPr>
          <a:xfrm>
            <a:off x="6953250" y="789384"/>
            <a:ext cx="1714500" cy="66675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Autofit/>
          </a:bodyPr>
          <a:lstStyle/>
          <a:p>
            <a:pPr algn="ctr">
              <a:lnSpc>
                <a:spcPct val="110000"/>
              </a:lnSpc>
              <a:defRPr sz="3200">
                <a:solidFill>
                  <a:srgbClr val="079AD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フォローアップ</a:t>
            </a:r>
            <a:endParaRPr sz="1050" dirty="0">
              <a:latin typeface="CiscoSans" charset="0"/>
              <a:ea typeface="CiscoSans" charset="0"/>
              <a:cs typeface="CiscoSans" charset="0"/>
            </a:endParaRPr>
          </a:p>
          <a:p>
            <a:pPr algn="ctr">
              <a:lnSpc>
                <a:spcPct val="110000"/>
              </a:lnSpc>
              <a:defRPr sz="3200">
                <a:solidFill>
                  <a:srgbClr val="777777"/>
                </a:solidFill>
                <a:latin typeface="CiscoSans Light"/>
                <a:ea typeface="CiscoSans Light"/>
                <a:cs typeface="CiscoSans Light"/>
                <a:sym typeface="CiscoSans Light"/>
              </a:defRPr>
            </a:pPr>
            <a:r>
              <a:rPr lang="ja-JP" altLang="en-US" sz="1050" dirty="0" smtClean="0">
                <a:latin typeface="CiscoSans" charset="0"/>
                <a:ea typeface="CiscoSans" charset="0"/>
                <a:cs typeface="CiscoSans" charset="0"/>
              </a:rPr>
              <a:t>コンテンツにどのデバイスからも いつでもアクセス</a:t>
            </a:r>
            <a:endParaRPr sz="1050" dirty="0">
              <a:latin typeface="CiscoSans" charset="0"/>
              <a:ea typeface="CiscoSans" charset="0"/>
              <a:cs typeface="CiscoSans" charset="0"/>
            </a:endParaRPr>
          </a:p>
        </p:txBody>
      </p:sp>
      <p:sp>
        <p:nvSpPr>
          <p:cNvPr id="3" name="テキスト ボックス 2"/>
          <p:cNvSpPr txBox="1"/>
          <p:nvPr/>
        </p:nvSpPr>
        <p:spPr>
          <a:xfrm>
            <a:off x="9964132" y="1187777"/>
            <a:ext cx="184731" cy="369332"/>
          </a:xfrm>
          <a:prstGeom prst="rect">
            <a:avLst/>
          </a:prstGeom>
          <a:noFill/>
        </p:spPr>
        <p:txBody>
          <a:bodyPr wrap="none" rtlCol="0">
            <a:spAutoFit/>
          </a:bodyPr>
          <a:lstStyle/>
          <a:p>
            <a:endParaRPr kumimoji="1" lang="ja-JP" altLang="en-US" dirty="0"/>
          </a:p>
        </p:txBody>
      </p:sp>
      <p:sp>
        <p:nvSpPr>
          <p:cNvPr id="11" name="正方形/長方形 10"/>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2"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追加された提案の軸</a:t>
            </a:r>
            <a:endParaRPr kumimoji="1" lang="ja-JP" altLang="en-US"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1861634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strips(upLeft)">
                                      <p:cBhvr>
                                        <p:cTn id="7" dur="3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blinds(horizontal)">
                                      <p:cBhvr>
                                        <p:cTn id="12" dur="2000"/>
                                        <p:tgtEl>
                                          <p:spTgt spid="15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blinds(horizontal)">
                                      <p:cBhvr>
                                        <p:cTn id="15" dur="2000"/>
                                        <p:tgtEl>
                                          <p:spTgt spid="15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6"/>
                                        </p:tgtEl>
                                        <p:attrNameLst>
                                          <p:attrName>style.visibility</p:attrName>
                                        </p:attrNameLst>
                                      </p:cBhvr>
                                      <p:to>
                                        <p:strVal val="visible"/>
                                      </p:to>
                                    </p:set>
                                    <p:animEffect transition="in" filter="blinds(horizontal)">
                                      <p:cBhvr>
                                        <p:cTn id="18" dur="2000"/>
                                        <p:tgtEl>
                                          <p:spTgt spid="15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8"/>
                                        </p:tgtEl>
                                        <p:attrNameLst>
                                          <p:attrName>style.visibility</p:attrName>
                                        </p:attrNameLst>
                                      </p:cBhvr>
                                      <p:to>
                                        <p:strVal val="visible"/>
                                      </p:to>
                                    </p:set>
                                    <p:animEffect transition="in" filter="blinds(horizontal)">
                                      <p:cBhvr>
                                        <p:cTn id="21" dur="2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5" grpId="0" animBg="1"/>
      <p:bldP spid="156" grpId="0" animBg="1"/>
      <p:bldP spid="1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p:cNvSpPr>
          <p:nvPr/>
        </p:nvSpPr>
        <p:spPr bwMode="auto">
          <a:xfrm>
            <a:off x="0" y="596"/>
            <a:ext cx="9144000" cy="1113830"/>
          </a:xfrm>
          <a:prstGeom prst="rect">
            <a:avLst/>
          </a:prstGeom>
          <a:solidFill>
            <a:srgbClr val="444444">
              <a:alpha val="7999"/>
            </a:srgbClr>
          </a:solidFill>
          <a:ln w="12700" cap="flat" cmpd="sng">
            <a:noFill/>
            <a:prstDash val="solid"/>
            <a:miter lim="400000"/>
            <a:headEnd type="none" w="med" len="med"/>
            <a:tailEnd type="none" w="med" len="med"/>
          </a:ln>
          <a:effectLst/>
        </p:spPr>
        <p:txBody>
          <a:bodyPr lIns="19050" tIns="19050" rIns="19050" bIns="19050" anchor="ctr">
            <a:prstTxWarp prst="textNoShape">
              <a:avLst/>
            </a:prstTxWarp>
          </a:bodyPr>
          <a:lstStyle/>
          <a:p>
            <a:endParaRPr lang="en-US" sz="1200" dirty="0">
              <a:solidFill>
                <a:srgbClr val="444444"/>
              </a:solidFill>
              <a:latin typeface="+mj-ea"/>
              <a:ea typeface="+mj-ea"/>
            </a:endParaRPr>
          </a:p>
        </p:txBody>
      </p:sp>
      <p:sp>
        <p:nvSpPr>
          <p:cNvPr id="21506" name="Rectangle 2"/>
          <p:cNvSpPr>
            <a:spLocks/>
          </p:cNvSpPr>
          <p:nvPr/>
        </p:nvSpPr>
        <p:spPr bwMode="auto">
          <a:xfrm>
            <a:off x="1600200" y="2228850"/>
            <a:ext cx="103822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MX800 Dual</a:t>
            </a:r>
          </a:p>
        </p:txBody>
      </p:sp>
      <p:sp>
        <p:nvSpPr>
          <p:cNvPr id="21507" name="Rectangle 3"/>
          <p:cNvSpPr>
            <a:spLocks/>
          </p:cNvSpPr>
          <p:nvPr/>
        </p:nvSpPr>
        <p:spPr bwMode="auto">
          <a:xfrm>
            <a:off x="3075980" y="2228850"/>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MX800</a:t>
            </a:r>
          </a:p>
        </p:txBody>
      </p:sp>
      <p:sp>
        <p:nvSpPr>
          <p:cNvPr id="21508" name="Rectangle 4"/>
          <p:cNvSpPr>
            <a:spLocks/>
          </p:cNvSpPr>
          <p:nvPr/>
        </p:nvSpPr>
        <p:spPr bwMode="auto">
          <a:xfrm>
            <a:off x="4365426" y="2228850"/>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MX700</a:t>
            </a:r>
          </a:p>
        </p:txBody>
      </p:sp>
      <p:sp>
        <p:nvSpPr>
          <p:cNvPr id="21509" name="Rectangle 5"/>
          <p:cNvSpPr>
            <a:spLocks/>
          </p:cNvSpPr>
          <p:nvPr/>
        </p:nvSpPr>
        <p:spPr bwMode="auto">
          <a:xfrm>
            <a:off x="5541168" y="2228850"/>
            <a:ext cx="1030486"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MX300 G2</a:t>
            </a:r>
          </a:p>
        </p:txBody>
      </p:sp>
      <p:sp>
        <p:nvSpPr>
          <p:cNvPr id="21510" name="Rectangle 6"/>
          <p:cNvSpPr>
            <a:spLocks/>
          </p:cNvSpPr>
          <p:nvPr/>
        </p:nvSpPr>
        <p:spPr bwMode="auto">
          <a:xfrm>
            <a:off x="6628804" y="2228850"/>
            <a:ext cx="1168004"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MX200 G2</a:t>
            </a:r>
          </a:p>
        </p:txBody>
      </p:sp>
      <p:sp>
        <p:nvSpPr>
          <p:cNvPr id="21511" name="Rectangle 7"/>
          <p:cNvSpPr>
            <a:spLocks/>
          </p:cNvSpPr>
          <p:nvPr/>
        </p:nvSpPr>
        <p:spPr bwMode="auto">
          <a:xfrm>
            <a:off x="6143625" y="3190578"/>
            <a:ext cx="1170980"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Spark </a:t>
            </a:r>
          </a:p>
          <a:p>
            <a:pPr algn="ctr"/>
            <a:r>
              <a:rPr lang="en-US" sz="900" dirty="0">
                <a:solidFill>
                  <a:srgbClr val="444444"/>
                </a:solidFill>
                <a:latin typeface="+mj-ea"/>
                <a:ea typeface="+mj-ea"/>
                <a:cs typeface="CiscoSansTT Light"/>
                <a:sym typeface="Helvetica" pitchFamily="8" charset="0"/>
              </a:rPr>
              <a:t>Room Kit Integrator</a:t>
            </a:r>
          </a:p>
        </p:txBody>
      </p:sp>
      <p:sp>
        <p:nvSpPr>
          <p:cNvPr id="21513" name="Rectangle 9"/>
          <p:cNvSpPr>
            <a:spLocks/>
          </p:cNvSpPr>
          <p:nvPr/>
        </p:nvSpPr>
        <p:spPr bwMode="auto">
          <a:xfrm>
            <a:off x="2077640" y="3184922"/>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Spark Room Kit Basic</a:t>
            </a:r>
          </a:p>
        </p:txBody>
      </p:sp>
      <p:sp>
        <p:nvSpPr>
          <p:cNvPr id="21514" name="Rectangle 10"/>
          <p:cNvSpPr>
            <a:spLocks/>
          </p:cNvSpPr>
          <p:nvPr/>
        </p:nvSpPr>
        <p:spPr bwMode="auto">
          <a:xfrm>
            <a:off x="4819650" y="4608911"/>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DX80</a:t>
            </a:r>
          </a:p>
        </p:txBody>
      </p:sp>
      <p:sp>
        <p:nvSpPr>
          <p:cNvPr id="21515" name="Rectangle 11"/>
          <p:cNvSpPr>
            <a:spLocks/>
          </p:cNvSpPr>
          <p:nvPr/>
        </p:nvSpPr>
        <p:spPr bwMode="auto">
          <a:xfrm>
            <a:off x="3703439" y="4605041"/>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DX70</a:t>
            </a:r>
          </a:p>
        </p:txBody>
      </p:sp>
      <p:sp>
        <p:nvSpPr>
          <p:cNvPr id="21516" name="Rectangle 12"/>
          <p:cNvSpPr>
            <a:spLocks/>
          </p:cNvSpPr>
          <p:nvPr/>
        </p:nvSpPr>
        <p:spPr bwMode="auto">
          <a:xfrm>
            <a:off x="571500" y="276225"/>
            <a:ext cx="8001000" cy="97542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lnSpc>
                <a:spcPct val="110000"/>
              </a:lnSpc>
            </a:pPr>
            <a:r>
              <a:rPr lang="ja-JP" altLang="en-US" sz="2400" dirty="0">
                <a:solidFill>
                  <a:srgbClr val="444444"/>
                </a:solidFill>
                <a:latin typeface="+mj-ea"/>
                <a:ea typeface="+mj-ea"/>
                <a:cs typeface="CiscoSansTT Light"/>
                <a:sym typeface="Helvetica" pitchFamily="8" charset="0"/>
              </a:rPr>
              <a:t>チーム</a:t>
            </a:r>
            <a:r>
              <a:rPr lang="ja-JP" altLang="en-US" sz="2400" dirty="0" smtClean="0">
                <a:solidFill>
                  <a:srgbClr val="444444"/>
                </a:solidFill>
                <a:latin typeface="+mj-ea"/>
                <a:ea typeface="+mj-ea"/>
                <a:cs typeface="CiscoSansTT Light"/>
                <a:sym typeface="Helvetica" pitchFamily="8" charset="0"/>
              </a:rPr>
              <a:t>で</a:t>
            </a:r>
            <a:endParaRPr lang="en-US" altLang="ja-JP" sz="2400" dirty="0">
              <a:solidFill>
                <a:srgbClr val="444444"/>
              </a:solidFill>
              <a:latin typeface="+mj-ea"/>
              <a:ea typeface="+mj-ea"/>
              <a:cs typeface="CiscoSansTT Light"/>
              <a:sym typeface="Helvetica" pitchFamily="8" charset="0"/>
            </a:endParaRPr>
          </a:p>
          <a:p>
            <a:pPr algn="ctr">
              <a:lnSpc>
                <a:spcPct val="110000"/>
              </a:lnSpc>
            </a:pPr>
            <a:r>
              <a:rPr lang="ja-JP" altLang="en-US" sz="1200" dirty="0">
                <a:solidFill>
                  <a:srgbClr val="444444"/>
                </a:solidFill>
                <a:latin typeface="+mj-ea"/>
                <a:ea typeface="+mj-ea"/>
                <a:cs typeface="CiscoSansTT Light"/>
                <a:sym typeface="Helvetica" pitchFamily="8" charset="0"/>
              </a:rPr>
              <a:t>クラウド利用に最適化</a:t>
            </a:r>
            <a:endParaRPr lang="en-US" sz="750" dirty="0">
              <a:solidFill>
                <a:srgbClr val="444444"/>
              </a:solidFill>
              <a:latin typeface="+mj-ea"/>
              <a:ea typeface="+mj-ea"/>
              <a:cs typeface="CiscoSansTT Light"/>
              <a:sym typeface="Helvetica" pitchFamily="8" charset="0"/>
            </a:endParaRPr>
          </a:p>
        </p:txBody>
      </p:sp>
      <p:pic>
        <p:nvPicPr>
          <p:cNvPr id="21517" name="Picture 13" descr="image54.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7826" y="3784105"/>
            <a:ext cx="1371600" cy="857250"/>
          </a:xfrm>
          <a:prstGeom prst="rect">
            <a:avLst/>
          </a:prstGeom>
          <a:noFill/>
          <a:ln w="12700" cap="flat" cmpd="sng">
            <a:noFill/>
            <a:prstDash val="solid"/>
            <a:miter lim="400000"/>
            <a:headEnd type="none" w="med" len="med"/>
            <a:tailEnd type="none" w="med" len="med"/>
          </a:ln>
          <a:effectLst/>
        </p:spPr>
      </p:pic>
      <p:pic>
        <p:nvPicPr>
          <p:cNvPr id="21518" name="Picture 14" descr="image55.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4377" y="3898405"/>
            <a:ext cx="1066800" cy="667346"/>
          </a:xfrm>
          <a:prstGeom prst="rect">
            <a:avLst/>
          </a:prstGeom>
          <a:noFill/>
          <a:ln w="12700" cap="flat" cmpd="sng">
            <a:noFill/>
            <a:prstDash val="solid"/>
            <a:miter lim="400000"/>
            <a:headEnd type="none" w="med" len="med"/>
            <a:tailEnd type="none" w="med" len="med"/>
          </a:ln>
          <a:effectLst/>
        </p:spPr>
      </p:pic>
      <p:pic>
        <p:nvPicPr>
          <p:cNvPr id="21521" name="Picture 17" descr="image58.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7641" y="2694087"/>
            <a:ext cx="840581" cy="525066"/>
          </a:xfrm>
          <a:prstGeom prst="rect">
            <a:avLst/>
          </a:prstGeom>
          <a:noFill/>
          <a:ln w="12700" cap="flat" cmpd="sng">
            <a:noFill/>
            <a:prstDash val="solid"/>
            <a:miter lim="400000"/>
            <a:headEnd type="none" w="med" len="med"/>
            <a:tailEnd type="none" w="med" len="med"/>
          </a:ln>
          <a:effectLst/>
        </p:spPr>
      </p:pic>
      <p:pic>
        <p:nvPicPr>
          <p:cNvPr id="21522" name="Picture 18" descr="image59.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13247" y="1251645"/>
            <a:ext cx="1771650" cy="996554"/>
          </a:xfrm>
          <a:prstGeom prst="rect">
            <a:avLst/>
          </a:prstGeom>
          <a:noFill/>
          <a:ln w="12700" cap="flat" cmpd="sng">
            <a:noFill/>
            <a:prstDash val="solid"/>
            <a:miter lim="400000"/>
            <a:headEnd type="none" w="med" len="med"/>
            <a:tailEnd type="none" w="med" len="med"/>
          </a:ln>
          <a:effectLst/>
        </p:spPr>
      </p:pic>
      <p:pic>
        <p:nvPicPr>
          <p:cNvPr id="21523" name="Picture 19" descr="image60.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89077" y="1295103"/>
            <a:ext cx="866775" cy="906662"/>
          </a:xfrm>
          <a:prstGeom prst="rect">
            <a:avLst/>
          </a:prstGeom>
          <a:noFill/>
          <a:ln w="12700" cap="flat" cmpd="sng">
            <a:noFill/>
            <a:prstDash val="solid"/>
            <a:miter lim="400000"/>
            <a:headEnd type="none" w="med" len="med"/>
            <a:tailEnd type="none" w="med" len="med"/>
          </a:ln>
          <a:effectLst/>
        </p:spPr>
      </p:pic>
      <p:pic>
        <p:nvPicPr>
          <p:cNvPr id="21524" name="Picture 20" descr="image61.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79069" y="1351657"/>
            <a:ext cx="1609725" cy="905471"/>
          </a:xfrm>
          <a:prstGeom prst="rect">
            <a:avLst/>
          </a:prstGeom>
          <a:noFill/>
          <a:ln w="12700" cap="flat" cmpd="sng">
            <a:noFill/>
            <a:prstDash val="solid"/>
            <a:miter lim="400000"/>
            <a:headEnd type="none" w="med" len="med"/>
            <a:tailEnd type="none" w="med" len="med"/>
          </a:ln>
          <a:effectLst/>
        </p:spPr>
      </p:pic>
      <p:pic>
        <p:nvPicPr>
          <p:cNvPr id="21525" name="Picture 21" descr="image62.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05475" y="1418928"/>
            <a:ext cx="719138" cy="763787"/>
          </a:xfrm>
          <a:prstGeom prst="rect">
            <a:avLst/>
          </a:prstGeom>
          <a:noFill/>
          <a:ln w="12700" cap="flat" cmpd="sng">
            <a:noFill/>
            <a:prstDash val="solid"/>
            <a:miter lim="400000"/>
            <a:headEnd type="none" w="med" len="med"/>
            <a:tailEnd type="none" w="med" len="med"/>
          </a:ln>
          <a:effectLst/>
        </p:spPr>
      </p:pic>
      <p:pic>
        <p:nvPicPr>
          <p:cNvPr id="21526" name="Picture 22" descr="image63.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34733" y="1361183"/>
            <a:ext cx="1447800" cy="904875"/>
          </a:xfrm>
          <a:prstGeom prst="rect">
            <a:avLst/>
          </a:prstGeom>
          <a:noFill/>
          <a:ln w="12700" cap="flat" cmpd="sng">
            <a:noFill/>
            <a:prstDash val="solid"/>
            <a:miter lim="400000"/>
            <a:headEnd type="none" w="med" len="med"/>
            <a:tailEnd type="none" w="med" len="med"/>
          </a:ln>
          <a:effectLst/>
        </p:spPr>
      </p:pic>
      <p:pic>
        <p:nvPicPr>
          <p:cNvPr id="24" name="Bilde 23" descr="Playbook_ppt13.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267075" y="2763625"/>
            <a:ext cx="1169671" cy="357841"/>
          </a:xfrm>
          <a:prstGeom prst="rect">
            <a:avLst/>
          </a:prstGeom>
        </p:spPr>
      </p:pic>
      <p:grpSp>
        <p:nvGrpSpPr>
          <p:cNvPr id="2" name="Group 1"/>
          <p:cNvGrpSpPr/>
          <p:nvPr/>
        </p:nvGrpSpPr>
        <p:grpSpPr>
          <a:xfrm>
            <a:off x="4596082" y="2663493"/>
            <a:ext cx="1409504" cy="579768"/>
            <a:chOff x="6280509" y="3551324"/>
            <a:chExt cx="1879339" cy="773024"/>
          </a:xfrm>
        </p:grpSpPr>
        <p:pic>
          <p:nvPicPr>
            <p:cNvPr id="26" name="Bilde 23" descr="Playbook_ppt13.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277001" y="3551324"/>
              <a:ext cx="882847" cy="571863"/>
            </a:xfrm>
            <a:prstGeom prst="rect">
              <a:avLst/>
            </a:prstGeom>
          </p:spPr>
        </p:pic>
        <p:pic>
          <p:nvPicPr>
            <p:cNvPr id="25" name="Bilde 23" descr="Playbook_ppt13.jpg"/>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80509" y="3732542"/>
              <a:ext cx="1524870" cy="591806"/>
            </a:xfrm>
            <a:prstGeom prst="rect">
              <a:avLst/>
            </a:prstGeom>
          </p:spPr>
        </p:pic>
      </p:grpSp>
      <p:sp>
        <p:nvSpPr>
          <p:cNvPr id="27" name="Rectangle 7"/>
          <p:cNvSpPr>
            <a:spLocks/>
          </p:cNvSpPr>
          <p:nvPr/>
        </p:nvSpPr>
        <p:spPr bwMode="auto">
          <a:xfrm>
            <a:off x="4733925" y="3184922"/>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NEW</a:t>
            </a:r>
            <a:br>
              <a:rPr lang="en-US" sz="900" dirty="0">
                <a:solidFill>
                  <a:srgbClr val="444444"/>
                </a:solidFill>
                <a:latin typeface="+mj-ea"/>
                <a:ea typeface="+mj-ea"/>
                <a:cs typeface="CiscoSansTT Light"/>
                <a:sym typeface="Helvetica" pitchFamily="8" charset="0"/>
              </a:rPr>
            </a:br>
            <a:r>
              <a:rPr lang="en-US" sz="900" dirty="0">
                <a:solidFill>
                  <a:srgbClr val="444444"/>
                </a:solidFill>
                <a:latin typeface="+mj-ea"/>
                <a:ea typeface="+mj-ea"/>
                <a:cs typeface="CiscoSansTT Light"/>
                <a:sym typeface="Helvetica" pitchFamily="8" charset="0"/>
              </a:rPr>
              <a:t>Cisco Spark Room Kit Plus</a:t>
            </a:r>
          </a:p>
        </p:txBody>
      </p:sp>
      <p:sp>
        <p:nvSpPr>
          <p:cNvPr id="28" name="Rectangle 11"/>
          <p:cNvSpPr>
            <a:spLocks/>
          </p:cNvSpPr>
          <p:nvPr/>
        </p:nvSpPr>
        <p:spPr bwMode="auto">
          <a:xfrm>
            <a:off x="3386407" y="3188495"/>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NEW</a:t>
            </a:r>
            <a:br>
              <a:rPr lang="en-US" sz="900" dirty="0">
                <a:solidFill>
                  <a:srgbClr val="444444"/>
                </a:solidFill>
                <a:latin typeface="+mj-ea"/>
                <a:ea typeface="+mj-ea"/>
                <a:cs typeface="CiscoSansTT Light"/>
                <a:sym typeface="Helvetica" pitchFamily="8" charset="0"/>
              </a:rPr>
            </a:br>
            <a:r>
              <a:rPr lang="en-US" sz="900" dirty="0">
                <a:solidFill>
                  <a:srgbClr val="444444"/>
                </a:solidFill>
                <a:latin typeface="+mj-ea"/>
                <a:ea typeface="+mj-ea"/>
                <a:cs typeface="CiscoSansTT Light"/>
                <a:sym typeface="Helvetica" pitchFamily="8" charset="0"/>
              </a:rPr>
              <a:t>Cisco Spark Room Kit</a:t>
            </a:r>
          </a:p>
        </p:txBody>
      </p:sp>
      <p:pic>
        <p:nvPicPr>
          <p:cNvPr id="31" name="Picture 3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114455" y="2865365"/>
            <a:ext cx="1154952" cy="227025"/>
          </a:xfrm>
          <a:prstGeom prst="rect">
            <a:avLst/>
          </a:prstGeom>
        </p:spPr>
      </p:pic>
      <p:sp>
        <p:nvSpPr>
          <p:cNvPr id="3" name="Rectangle 2"/>
          <p:cNvSpPr/>
          <p:nvPr/>
        </p:nvSpPr>
        <p:spPr>
          <a:xfrm>
            <a:off x="0" y="1114426"/>
            <a:ext cx="9144000" cy="4029074"/>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ea"/>
              <a:ea typeface="+mj-ea"/>
            </a:endParaRPr>
          </a:p>
        </p:txBody>
      </p:sp>
      <p:pic>
        <p:nvPicPr>
          <p:cNvPr id="29" name="PortfolioLineup_55_70_85.png"/>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978616" y="1526205"/>
            <a:ext cx="2176304" cy="1368564"/>
          </a:xfrm>
          <a:prstGeom prst="rect">
            <a:avLst/>
          </a:prstGeom>
          <a:ln w="12700">
            <a:miter lim="400000"/>
          </a:ln>
        </p:spPr>
      </p:pic>
      <p:pic>
        <p:nvPicPr>
          <p:cNvPr id="30" name="PortfolioLineup_55_70_85.png"/>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456425" y="1323200"/>
            <a:ext cx="2812982" cy="1768938"/>
          </a:xfrm>
          <a:prstGeom prst="rect">
            <a:avLst/>
          </a:prstGeom>
          <a:ln w="12700">
            <a:miter lim="400000"/>
          </a:ln>
        </p:spPr>
      </p:pic>
      <p:sp>
        <p:nvSpPr>
          <p:cNvPr id="32" name="Rectangle 2"/>
          <p:cNvSpPr>
            <a:spLocks/>
          </p:cNvSpPr>
          <p:nvPr/>
        </p:nvSpPr>
        <p:spPr bwMode="auto">
          <a:xfrm>
            <a:off x="2101155" y="3006413"/>
            <a:ext cx="1942477"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1200" dirty="0">
                <a:solidFill>
                  <a:srgbClr val="444444"/>
                </a:solidFill>
                <a:latin typeface="+mj-ea"/>
                <a:ea typeface="+mj-ea"/>
                <a:cs typeface="CiscoSansTT Light"/>
                <a:sym typeface="Helvetica" pitchFamily="8" charset="0"/>
              </a:rPr>
              <a:t>Cisco Spark Board 55</a:t>
            </a:r>
          </a:p>
        </p:txBody>
      </p:sp>
      <p:sp>
        <p:nvSpPr>
          <p:cNvPr id="33" name="Rectangle 2"/>
          <p:cNvSpPr>
            <a:spLocks/>
          </p:cNvSpPr>
          <p:nvPr/>
        </p:nvSpPr>
        <p:spPr bwMode="auto">
          <a:xfrm>
            <a:off x="4918188" y="3206438"/>
            <a:ext cx="1942477"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1200" dirty="0">
                <a:solidFill>
                  <a:srgbClr val="444444"/>
                </a:solidFill>
                <a:latin typeface="+mj-ea"/>
                <a:ea typeface="+mj-ea"/>
                <a:cs typeface="CiscoSansTT Light"/>
                <a:sym typeface="Helvetica" pitchFamily="8" charset="0"/>
              </a:rPr>
              <a:t>Cisco Spark Board 70</a:t>
            </a:r>
          </a:p>
        </p:txBody>
      </p:sp>
      <p:pic>
        <p:nvPicPr>
          <p:cNvPr id="34" name="pasted-image.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904597" y="3523970"/>
            <a:ext cx="3493159" cy="1490983"/>
          </a:xfrm>
          <a:prstGeom prst="rect">
            <a:avLst/>
          </a:prstGeom>
          <a:ln w="12700">
            <a:miter lim="400000"/>
          </a:ln>
        </p:spPr>
      </p:pic>
    </p:spTree>
    <p:extLst>
      <p:ext uri="{BB962C8B-B14F-4D97-AF65-F5344CB8AC3E}">
        <p14:creationId xmlns:p14="http://schemas.microsoft.com/office/powerpoint/2010/main" val="121922676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15829" y="0"/>
            <a:ext cx="10975658"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0" y="2"/>
            <a:ext cx="9144000" cy="5143499"/>
          </a:xfrm>
          <a:prstGeom prst="rect">
            <a:avLst/>
          </a:prstGeom>
          <a:gradFill flip="none" rotWithShape="1">
            <a:gsLst>
              <a:gs pos="67000">
                <a:schemeClr val="tx1">
                  <a:alpha val="0"/>
                </a:schemeClr>
              </a:gs>
              <a:gs pos="100000">
                <a:schemeClr val="tx1">
                  <a:alpha val="42000"/>
                </a:schemeClr>
              </a:gs>
            </a:gsLst>
            <a:path path="circle">
              <a:fillToRect l="50000" t="50000" r="50000" b="50000"/>
            </a:path>
            <a:tileRect/>
          </a:gradFill>
          <a:ln w="12700" cap="flat">
            <a:noFill/>
            <a:miter lim="800000"/>
            <a:headEnd type="none" w="med" len="med"/>
            <a:tailEnd type="none" w="med" len="med"/>
          </a:ln>
        </p:spPr>
        <p:txBody>
          <a:bodyPr lIns="0" tIns="0" rIns="0" bIns="0" rtlCol="0" anchor="ctr"/>
          <a:lstStyle/>
          <a:p>
            <a:pPr algn="ctr" defTabSz="385798"/>
            <a:endParaRPr lang="en-US" sz="1100" dirty="0" err="1">
              <a:solidFill>
                <a:schemeClr val="bg2"/>
              </a:solidFill>
              <a:latin typeface="Arial"/>
              <a:ea typeface="Arial" pitchFamily="-107" charset="0"/>
              <a:cs typeface="Arial" pitchFamily="-107" charset="0"/>
              <a:sym typeface="Arial" pitchFamily="-107" charset="0"/>
            </a:endParaRPr>
          </a:p>
        </p:txBody>
      </p:sp>
      <p:grpSp>
        <p:nvGrpSpPr>
          <p:cNvPr id="4" name="図形グループ 3"/>
          <p:cNvGrpSpPr/>
          <p:nvPr/>
        </p:nvGrpSpPr>
        <p:grpSpPr>
          <a:xfrm>
            <a:off x="413518" y="982521"/>
            <a:ext cx="8369381" cy="3543759"/>
            <a:chOff x="413518" y="982521"/>
            <a:chExt cx="8369381" cy="3543759"/>
          </a:xfrm>
        </p:grpSpPr>
        <p:sp>
          <p:nvSpPr>
            <p:cNvPr id="6" name="Rectangle 24"/>
            <p:cNvSpPr/>
            <p:nvPr/>
          </p:nvSpPr>
          <p:spPr>
            <a:xfrm>
              <a:off x="413518" y="1524889"/>
              <a:ext cx="2774805" cy="3001391"/>
            </a:xfrm>
            <a:prstGeom prst="rect">
              <a:avLst/>
            </a:prstGeom>
            <a:solidFill>
              <a:schemeClr val="bg2">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tlCol="0" anchor="t" anchorCtr="1"/>
            <a:lstStyle/>
            <a:p>
              <a:endParaRPr lang="en-US" sz="1600" dirty="0" smtClean="0">
                <a:solidFill>
                  <a:schemeClr val="bg2"/>
                </a:solidFill>
                <a:latin typeface="MS PGothic" charset="-128"/>
                <a:ea typeface="MS PGothic" charset="-128"/>
                <a:cs typeface="MS PGothic" charset="-128"/>
              </a:endParaRPr>
            </a:p>
            <a:p>
              <a:endParaRPr lang="en-US" sz="1600" dirty="0">
                <a:solidFill>
                  <a:schemeClr val="bg2"/>
                </a:solidFill>
                <a:latin typeface="MS PGothic" charset="-128"/>
                <a:ea typeface="MS PGothic" charset="-128"/>
                <a:cs typeface="MS PGothic" charset="-128"/>
              </a:endParaRPr>
            </a:p>
            <a:p>
              <a:endParaRPr lang="en-US" sz="1600" dirty="0" smtClean="0">
                <a:solidFill>
                  <a:schemeClr val="bg2"/>
                </a:solidFill>
                <a:latin typeface="MS PGothic" charset="-128"/>
                <a:ea typeface="MS PGothic" charset="-128"/>
                <a:cs typeface="MS PGothic" charset="-128"/>
              </a:endParaRPr>
            </a:p>
            <a:p>
              <a:r>
                <a:rPr lang="en-US" altLang="ja-JP" sz="1600" dirty="0" smtClean="0">
                  <a:solidFill>
                    <a:schemeClr val="tx1"/>
                  </a:solidFill>
                  <a:latin typeface="MS PGothic" charset="-128"/>
                  <a:ea typeface="MS PGothic" charset="-128"/>
                  <a:cs typeface="MS PGothic" charset="-128"/>
                </a:rPr>
                <a:t>2018</a:t>
              </a:r>
              <a:r>
                <a:rPr lang="ja-JP" altLang="en-US" sz="1600" dirty="0" smtClean="0">
                  <a:solidFill>
                    <a:schemeClr val="tx1"/>
                  </a:solidFill>
                  <a:latin typeface="MS PGothic" charset="-128"/>
                  <a:ea typeface="MS PGothic" charset="-128"/>
                  <a:cs typeface="MS PGothic" charset="-128"/>
                </a:rPr>
                <a:t>年までにはチームのコーディネート、コミュニケーションの</a:t>
              </a:r>
              <a:r>
                <a:rPr lang="en-US" altLang="ja-JP" sz="1600" dirty="0" smtClean="0">
                  <a:solidFill>
                    <a:schemeClr val="tx1"/>
                  </a:solidFill>
                  <a:latin typeface="MS PGothic" charset="-128"/>
                  <a:ea typeface="MS PGothic" charset="-128"/>
                  <a:cs typeface="MS PGothic" charset="-128"/>
                </a:rPr>
                <a:t>50</a:t>
              </a:r>
              <a:r>
                <a:rPr lang="ja-JP" altLang="en-US" sz="1600" dirty="0" smtClean="0">
                  <a:solidFill>
                    <a:schemeClr val="tx1"/>
                  </a:solidFill>
                  <a:latin typeface="MS PGothic" charset="-128"/>
                  <a:ea typeface="MS PGothic" charset="-128"/>
                  <a:cs typeface="MS PGothic" charset="-128"/>
                </a:rPr>
                <a:t>％がモバイル グループ</a:t>
              </a:r>
              <a:r>
                <a:rPr lang="en-US" altLang="ja-JP" sz="1600" dirty="0" smtClean="0">
                  <a:solidFill>
                    <a:schemeClr val="tx1"/>
                  </a:solidFill>
                  <a:latin typeface="MS PGothic" charset="-128"/>
                  <a:ea typeface="MS PGothic" charset="-128"/>
                  <a:cs typeface="MS PGothic" charset="-128"/>
                </a:rPr>
                <a:t/>
              </a:r>
              <a:br>
                <a:rPr lang="en-US" altLang="ja-JP" sz="1600" dirty="0" smtClean="0">
                  <a:solidFill>
                    <a:schemeClr val="tx1"/>
                  </a:solidFill>
                  <a:latin typeface="MS PGothic" charset="-128"/>
                  <a:ea typeface="MS PGothic" charset="-128"/>
                  <a:cs typeface="MS PGothic" charset="-128"/>
                </a:rPr>
              </a:br>
              <a:r>
                <a:rPr lang="ja-JP" altLang="en-US" sz="1600" dirty="0" smtClean="0">
                  <a:solidFill>
                    <a:schemeClr val="tx1"/>
                  </a:solidFill>
                  <a:latin typeface="MS PGothic" charset="-128"/>
                  <a:ea typeface="MS PGothic" charset="-128"/>
                  <a:cs typeface="MS PGothic" charset="-128"/>
                </a:rPr>
                <a:t>コラボレーション ツールに</a:t>
              </a:r>
              <a:r>
                <a:rPr lang="en-US" altLang="ja-JP" sz="1600" dirty="0" smtClean="0">
                  <a:solidFill>
                    <a:schemeClr val="tx1"/>
                  </a:solidFill>
                  <a:latin typeface="MS PGothic" charset="-128"/>
                  <a:ea typeface="MS PGothic" charset="-128"/>
                  <a:cs typeface="MS PGothic" charset="-128"/>
                </a:rPr>
                <a:t/>
              </a:r>
              <a:br>
                <a:rPr lang="en-US" altLang="ja-JP" sz="1600" dirty="0" smtClean="0">
                  <a:solidFill>
                    <a:schemeClr val="tx1"/>
                  </a:solidFill>
                  <a:latin typeface="MS PGothic" charset="-128"/>
                  <a:ea typeface="MS PGothic" charset="-128"/>
                  <a:cs typeface="MS PGothic" charset="-128"/>
                </a:rPr>
              </a:br>
              <a:r>
                <a:rPr lang="ja-JP" altLang="en-US" sz="1600" dirty="0" smtClean="0">
                  <a:solidFill>
                    <a:schemeClr val="tx1"/>
                  </a:solidFill>
                  <a:latin typeface="MS PGothic" charset="-128"/>
                  <a:ea typeface="MS PGothic" charset="-128"/>
                  <a:cs typeface="MS PGothic" charset="-128"/>
                </a:rPr>
                <a:t>よって行われる</a:t>
              </a:r>
              <a:endParaRPr lang="en-US" sz="1600" dirty="0">
                <a:solidFill>
                  <a:schemeClr val="tx1"/>
                </a:solidFill>
                <a:latin typeface="MS PGothic" charset="-128"/>
                <a:ea typeface="MS PGothic" charset="-128"/>
                <a:cs typeface="MS PGothic" charset="-128"/>
              </a:endParaRPr>
            </a:p>
          </p:txBody>
        </p:sp>
        <p:sp>
          <p:nvSpPr>
            <p:cNvPr id="7" name="Rectangle 28"/>
            <p:cNvSpPr/>
            <p:nvPr/>
          </p:nvSpPr>
          <p:spPr>
            <a:xfrm>
              <a:off x="3223936" y="1524889"/>
              <a:ext cx="2693022" cy="3001391"/>
            </a:xfrm>
            <a:prstGeom prst="rect">
              <a:avLst/>
            </a:prstGeom>
            <a:solidFill>
              <a:schemeClr val="bg2">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tlCol="0" anchor="t" anchorCtr="1"/>
            <a:lstStyle/>
            <a:p>
              <a:endParaRPr lang="en-US" sz="1600" dirty="0" smtClean="0">
                <a:solidFill>
                  <a:schemeClr val="bg2"/>
                </a:solidFill>
                <a:latin typeface="MS PGothic" charset="-128"/>
                <a:ea typeface="MS PGothic" charset="-128"/>
                <a:cs typeface="MS PGothic" charset="-128"/>
              </a:endParaRPr>
            </a:p>
            <a:p>
              <a:endParaRPr lang="en-US" sz="1600" dirty="0">
                <a:solidFill>
                  <a:schemeClr val="bg2"/>
                </a:solidFill>
                <a:latin typeface="MS PGothic" charset="-128"/>
                <a:ea typeface="MS PGothic" charset="-128"/>
                <a:cs typeface="MS PGothic" charset="-128"/>
              </a:endParaRPr>
            </a:p>
            <a:p>
              <a:endParaRPr lang="en-US" sz="1600" dirty="0" smtClean="0">
                <a:solidFill>
                  <a:schemeClr val="bg2"/>
                </a:solidFill>
                <a:latin typeface="MS PGothic" charset="-128"/>
                <a:ea typeface="MS PGothic" charset="-128"/>
                <a:cs typeface="MS PGothic" charset="-128"/>
              </a:endParaRPr>
            </a:p>
            <a:p>
              <a:r>
                <a:rPr lang="en-US" altLang="ja-JP" sz="1600" dirty="0" smtClean="0">
                  <a:solidFill>
                    <a:schemeClr val="tx1"/>
                  </a:solidFill>
                  <a:latin typeface="MS PGothic" charset="-128"/>
                  <a:ea typeface="MS PGothic" charset="-128"/>
                  <a:cs typeface="MS PGothic" charset="-128"/>
                </a:rPr>
                <a:t>2020</a:t>
              </a:r>
              <a:r>
                <a:rPr lang="ja-JP" altLang="en-US" sz="1600" dirty="0" smtClean="0">
                  <a:solidFill>
                    <a:schemeClr val="tx1"/>
                  </a:solidFill>
                  <a:latin typeface="MS PGothic" charset="-128"/>
                  <a:ea typeface="MS PGothic" charset="-128"/>
                  <a:cs typeface="MS PGothic" charset="-128"/>
                </a:rPr>
                <a:t>年までには企業の</a:t>
              </a:r>
              <a:r>
                <a:rPr lang="en-US" altLang="ja-JP" sz="1600" dirty="0" smtClean="0">
                  <a:solidFill>
                    <a:schemeClr val="tx1"/>
                  </a:solidFill>
                  <a:latin typeface="MS PGothic" charset="-128"/>
                  <a:ea typeface="MS PGothic" charset="-128"/>
                  <a:cs typeface="MS PGothic" charset="-128"/>
                </a:rPr>
                <a:t>90</a:t>
              </a:r>
              <a:r>
                <a:rPr lang="ja-JP" altLang="en-US" sz="1600" dirty="0" smtClean="0">
                  <a:solidFill>
                    <a:schemeClr val="tx1"/>
                  </a:solidFill>
                  <a:latin typeface="MS PGothic" charset="-128"/>
                  <a:ea typeface="MS PGothic" charset="-128"/>
                  <a:cs typeface="MS PGothic" charset="-128"/>
                </a:rPr>
                <a:t>％が社員にモバイル ワークツールを提供する</a:t>
              </a:r>
              <a:endParaRPr lang="en-US" sz="1600" dirty="0">
                <a:solidFill>
                  <a:schemeClr val="tx1"/>
                </a:solidFill>
                <a:latin typeface="MS PGothic" charset="-128"/>
                <a:ea typeface="MS PGothic" charset="-128"/>
                <a:cs typeface="MS PGothic" charset="-128"/>
              </a:endParaRPr>
            </a:p>
          </p:txBody>
        </p:sp>
        <p:sp>
          <p:nvSpPr>
            <p:cNvPr id="8" name="Rectangle 31"/>
            <p:cNvSpPr/>
            <p:nvPr/>
          </p:nvSpPr>
          <p:spPr>
            <a:xfrm>
              <a:off x="5952963" y="1524889"/>
              <a:ext cx="2829936" cy="3001391"/>
            </a:xfrm>
            <a:prstGeom prst="rect">
              <a:avLst/>
            </a:prstGeom>
            <a:solidFill>
              <a:schemeClr val="bg2">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0" rtlCol="0" anchor="t" anchorCtr="1"/>
            <a:lstStyle/>
            <a:p>
              <a:endParaRPr lang="en-US" sz="1600" dirty="0" smtClean="0">
                <a:solidFill>
                  <a:schemeClr val="bg2"/>
                </a:solidFill>
                <a:latin typeface="MS PGothic" charset="-128"/>
                <a:ea typeface="MS PGothic" charset="-128"/>
                <a:cs typeface="MS PGothic" charset="-128"/>
              </a:endParaRPr>
            </a:p>
            <a:p>
              <a:endParaRPr lang="en-US" sz="1600" dirty="0">
                <a:solidFill>
                  <a:schemeClr val="bg2"/>
                </a:solidFill>
                <a:latin typeface="MS PGothic" charset="-128"/>
                <a:ea typeface="MS PGothic" charset="-128"/>
                <a:cs typeface="MS PGothic" charset="-128"/>
              </a:endParaRPr>
            </a:p>
            <a:p>
              <a:endParaRPr lang="en-US" sz="1600" dirty="0" smtClean="0">
                <a:solidFill>
                  <a:schemeClr val="bg2"/>
                </a:solidFill>
                <a:latin typeface="MS PGothic" charset="-128"/>
                <a:ea typeface="MS PGothic" charset="-128"/>
                <a:cs typeface="MS PGothic" charset="-128"/>
              </a:endParaRPr>
            </a:p>
            <a:p>
              <a:r>
                <a:rPr lang="ja-JP" altLang="en-US" sz="1600" dirty="0" smtClean="0">
                  <a:solidFill>
                    <a:schemeClr val="tx1"/>
                  </a:solidFill>
                  <a:latin typeface="MS PGothic" charset="-128"/>
                  <a:ea typeface="MS PGothic" charset="-128"/>
                  <a:cs typeface="MS PGothic" charset="-128"/>
                </a:rPr>
                <a:t>過去</a:t>
              </a:r>
              <a:r>
                <a:rPr lang="en-US" altLang="ja-JP" sz="1600" dirty="0" smtClean="0">
                  <a:solidFill>
                    <a:schemeClr val="tx1"/>
                  </a:solidFill>
                  <a:latin typeface="MS PGothic" charset="-128"/>
                  <a:ea typeface="MS PGothic" charset="-128"/>
                  <a:cs typeface="MS PGothic" charset="-128"/>
                </a:rPr>
                <a:t>25</a:t>
              </a:r>
              <a:r>
                <a:rPr lang="ja-JP" altLang="en-US" sz="1600" dirty="0" smtClean="0">
                  <a:solidFill>
                    <a:schemeClr val="tx1"/>
                  </a:solidFill>
                  <a:latin typeface="MS PGothic" charset="-128"/>
                  <a:ea typeface="MS PGothic" charset="-128"/>
                  <a:cs typeface="MS PGothic" charset="-128"/>
                </a:rPr>
                <a:t>年間で 社員間での</a:t>
              </a:r>
              <a:r>
                <a:rPr lang="en-US" altLang="ja-JP" sz="1600" dirty="0" smtClean="0">
                  <a:solidFill>
                    <a:schemeClr val="tx1"/>
                  </a:solidFill>
                  <a:latin typeface="MS PGothic" charset="-128"/>
                  <a:ea typeface="MS PGothic" charset="-128"/>
                  <a:cs typeface="MS PGothic" charset="-128"/>
                </a:rPr>
                <a:t/>
              </a:r>
              <a:br>
                <a:rPr lang="en-US" altLang="ja-JP" sz="1600" dirty="0" smtClean="0">
                  <a:solidFill>
                    <a:schemeClr val="tx1"/>
                  </a:solidFill>
                  <a:latin typeface="MS PGothic" charset="-128"/>
                  <a:ea typeface="MS PGothic" charset="-128"/>
                  <a:cs typeface="MS PGothic" charset="-128"/>
                </a:rPr>
              </a:br>
              <a:r>
                <a:rPr lang="ja-JP" altLang="en-US" sz="1600" dirty="0" smtClean="0">
                  <a:solidFill>
                    <a:schemeClr val="tx1"/>
                  </a:solidFill>
                  <a:latin typeface="MS PGothic" charset="-128"/>
                  <a:ea typeface="MS PGothic" charset="-128"/>
                  <a:cs typeface="MS PGothic" charset="-128"/>
                </a:rPr>
                <a:t>コラボレーティブなアクティビティは</a:t>
              </a:r>
              <a:r>
                <a:rPr lang="en-US" altLang="ja-JP" sz="1600" dirty="0" smtClean="0">
                  <a:solidFill>
                    <a:schemeClr val="tx1"/>
                  </a:solidFill>
                  <a:latin typeface="MS PGothic" charset="-128"/>
                  <a:ea typeface="MS PGothic" charset="-128"/>
                  <a:cs typeface="MS PGothic" charset="-128"/>
                </a:rPr>
                <a:t>50</a:t>
              </a:r>
              <a:r>
                <a:rPr lang="ja-JP" altLang="en-US" sz="1600" dirty="0" smtClean="0">
                  <a:solidFill>
                    <a:schemeClr val="tx1"/>
                  </a:solidFill>
                  <a:latin typeface="MS PGothic" charset="-128"/>
                  <a:ea typeface="MS PGothic" charset="-128"/>
                  <a:cs typeface="MS PGothic" charset="-128"/>
                </a:rPr>
                <a:t>％増加している</a:t>
              </a:r>
              <a:endParaRPr lang="en-US" sz="1600" dirty="0">
                <a:solidFill>
                  <a:schemeClr val="tx1"/>
                </a:solidFill>
                <a:latin typeface="MS PGothic" charset="-128"/>
                <a:ea typeface="MS PGothic" charset="-128"/>
                <a:cs typeface="MS PGothic" charset="-128"/>
              </a:endParaRPr>
            </a:p>
          </p:txBody>
        </p:sp>
        <p:sp>
          <p:nvSpPr>
            <p:cNvPr id="10" name="Rectangle 33"/>
            <p:cNvSpPr/>
            <p:nvPr/>
          </p:nvSpPr>
          <p:spPr>
            <a:xfrm>
              <a:off x="413518" y="982521"/>
              <a:ext cx="2774805" cy="53767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a:r>
                <a:rPr lang="ja-JP" altLang="en-US" sz="1600" dirty="0" smtClean="0">
                  <a:solidFill>
                    <a:schemeClr val="bg2"/>
                  </a:solidFill>
                  <a:latin typeface="MS PGothic" charset="-128"/>
                  <a:ea typeface="MS PGothic" charset="-128"/>
                  <a:cs typeface="MS PGothic" charset="-128"/>
                </a:rPr>
                <a:t>モバイル メッセージング</a:t>
              </a:r>
              <a:endParaRPr lang="en-US" sz="1600" dirty="0">
                <a:solidFill>
                  <a:schemeClr val="bg2"/>
                </a:solidFill>
                <a:latin typeface="MS PGothic" charset="-128"/>
                <a:ea typeface="MS PGothic" charset="-128"/>
                <a:cs typeface="MS PGothic" charset="-128"/>
              </a:endParaRPr>
            </a:p>
          </p:txBody>
        </p:sp>
        <p:sp>
          <p:nvSpPr>
            <p:cNvPr id="11" name="Rectangle 36"/>
            <p:cNvSpPr/>
            <p:nvPr/>
          </p:nvSpPr>
          <p:spPr>
            <a:xfrm>
              <a:off x="3225490" y="982521"/>
              <a:ext cx="2693022" cy="53767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a:r>
                <a:rPr lang="ja-JP" altLang="en-US" sz="1600" dirty="0" smtClean="0">
                  <a:solidFill>
                    <a:srgbClr val="FFC000"/>
                  </a:solidFill>
                  <a:latin typeface="MS PGothic" charset="-128"/>
                  <a:ea typeface="MS PGothic" charset="-128"/>
                  <a:cs typeface="MS PGothic" charset="-128"/>
                </a:rPr>
                <a:t>場所に</a:t>
              </a:r>
              <a:r>
                <a:rPr lang="ja-JP" altLang="en-US" sz="1600" dirty="0" smtClean="0">
                  <a:solidFill>
                    <a:schemeClr val="bg1"/>
                  </a:solidFill>
                  <a:latin typeface="MS PGothic" charset="-128"/>
                  <a:ea typeface="MS PGothic" charset="-128"/>
                  <a:cs typeface="MS PGothic" charset="-128"/>
                </a:rPr>
                <a:t>依存せずに働く</a:t>
              </a:r>
              <a:endParaRPr lang="en-US" sz="1600" dirty="0">
                <a:solidFill>
                  <a:schemeClr val="bg1"/>
                </a:solidFill>
                <a:latin typeface="MS PGothic" charset="-128"/>
                <a:ea typeface="MS PGothic" charset="-128"/>
                <a:cs typeface="MS PGothic" charset="-128"/>
              </a:endParaRPr>
            </a:p>
          </p:txBody>
        </p:sp>
        <p:sp>
          <p:nvSpPr>
            <p:cNvPr id="12" name="Rectangle 40"/>
            <p:cNvSpPr/>
            <p:nvPr/>
          </p:nvSpPr>
          <p:spPr>
            <a:xfrm>
              <a:off x="5955679" y="982521"/>
              <a:ext cx="2827220" cy="53767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nchorCtr="1"/>
            <a:lstStyle/>
            <a:p>
              <a:pPr algn="ctr"/>
              <a:r>
                <a:rPr lang="ja-JP" altLang="en-US" sz="1600" dirty="0" smtClean="0">
                  <a:solidFill>
                    <a:schemeClr val="bg2"/>
                  </a:solidFill>
                  <a:latin typeface="MS PGothic" charset="-128"/>
                  <a:ea typeface="MS PGothic" charset="-128"/>
                  <a:cs typeface="MS PGothic" charset="-128"/>
                </a:rPr>
                <a:t>チーム ワーク</a:t>
              </a:r>
              <a:endParaRPr lang="en-US" sz="1600" dirty="0">
                <a:solidFill>
                  <a:schemeClr val="bg2"/>
                </a:solidFill>
                <a:latin typeface="MS PGothic" charset="-128"/>
                <a:ea typeface="MS PGothic" charset="-128"/>
                <a:cs typeface="MS PGothic" charset="-128"/>
              </a:endParaRPr>
            </a:p>
          </p:txBody>
        </p:sp>
        <p:graphicFrame>
          <p:nvGraphicFramePr>
            <p:cNvPr id="13" name="Chart 43"/>
            <p:cNvGraphicFramePr/>
            <p:nvPr>
              <p:extLst/>
            </p:nvPr>
          </p:nvGraphicFramePr>
          <p:xfrm>
            <a:off x="1103022" y="1600200"/>
            <a:ext cx="1477188" cy="818085"/>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44"/>
            <p:cNvSpPr/>
            <p:nvPr/>
          </p:nvSpPr>
          <p:spPr>
            <a:xfrm>
              <a:off x="1447123" y="1888809"/>
              <a:ext cx="698669" cy="3054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smtClean="0">
                  <a:solidFill>
                    <a:schemeClr val="tx1"/>
                  </a:solidFill>
                  <a:latin typeface="MS PGothic" charset="-128"/>
                  <a:ea typeface="MS PGothic" charset="-128"/>
                  <a:cs typeface="MS PGothic" charset="-128"/>
                </a:rPr>
                <a:t>50%</a:t>
              </a:r>
            </a:p>
          </p:txBody>
        </p:sp>
        <p:graphicFrame>
          <p:nvGraphicFramePr>
            <p:cNvPr id="15" name="Chart 45"/>
            <p:cNvGraphicFramePr/>
            <p:nvPr>
              <p:extLst/>
            </p:nvPr>
          </p:nvGraphicFramePr>
          <p:xfrm>
            <a:off x="3832049" y="1600200"/>
            <a:ext cx="1477188" cy="818085"/>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46"/>
            <p:cNvSpPr/>
            <p:nvPr/>
          </p:nvSpPr>
          <p:spPr>
            <a:xfrm>
              <a:off x="4176150" y="1888809"/>
              <a:ext cx="698669" cy="3054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smtClean="0">
                  <a:solidFill>
                    <a:schemeClr val="tx1"/>
                  </a:solidFill>
                  <a:latin typeface="MS PGothic" charset="-128"/>
                  <a:ea typeface="MS PGothic" charset="-128"/>
                  <a:cs typeface="MS PGothic" charset="-128"/>
                </a:rPr>
                <a:t>90%</a:t>
              </a:r>
            </a:p>
          </p:txBody>
        </p:sp>
        <p:graphicFrame>
          <p:nvGraphicFramePr>
            <p:cNvPr id="17" name="Chart 47"/>
            <p:cNvGraphicFramePr/>
            <p:nvPr>
              <p:extLst/>
            </p:nvPr>
          </p:nvGraphicFramePr>
          <p:xfrm>
            <a:off x="6582516" y="1600200"/>
            <a:ext cx="1477188" cy="818085"/>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48"/>
            <p:cNvSpPr/>
            <p:nvPr/>
          </p:nvSpPr>
          <p:spPr>
            <a:xfrm>
              <a:off x="6926617" y="1888809"/>
              <a:ext cx="698669" cy="30543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smtClean="0">
                  <a:solidFill>
                    <a:schemeClr val="tx1"/>
                  </a:solidFill>
                  <a:latin typeface="MS PGothic" charset="-128"/>
                  <a:ea typeface="MS PGothic" charset="-128"/>
                  <a:cs typeface="MS PGothic" charset="-128"/>
                </a:rPr>
                <a:t>50%</a:t>
              </a:r>
            </a:p>
          </p:txBody>
        </p:sp>
        <p:sp>
          <p:nvSpPr>
            <p:cNvPr id="19" name="TextBox 49"/>
            <p:cNvSpPr txBox="1"/>
            <p:nvPr/>
          </p:nvSpPr>
          <p:spPr>
            <a:xfrm>
              <a:off x="1670345" y="3815629"/>
              <a:ext cx="1396572" cy="253916"/>
            </a:xfrm>
            <a:prstGeom prst="rect">
              <a:avLst/>
            </a:prstGeom>
            <a:noFill/>
          </p:spPr>
          <p:txBody>
            <a:bodyPr wrap="square" rtlCol="0">
              <a:spAutoFit/>
            </a:bodyPr>
            <a:lstStyle/>
            <a:p>
              <a:pPr algn="r"/>
              <a:r>
                <a:rPr lang="en-US" sz="1050" dirty="0" smtClean="0">
                  <a:latin typeface="MS PGothic" charset="-128"/>
                  <a:ea typeface="MS PGothic" charset="-128"/>
                  <a:cs typeface="MS PGothic" charset="-128"/>
                </a:rPr>
                <a:t>–Gartner</a:t>
              </a:r>
              <a:endParaRPr lang="en-US" sz="1050" dirty="0">
                <a:latin typeface="MS PGothic" charset="-128"/>
                <a:ea typeface="MS PGothic" charset="-128"/>
                <a:cs typeface="MS PGothic" charset="-128"/>
              </a:endParaRPr>
            </a:p>
          </p:txBody>
        </p:sp>
        <p:sp>
          <p:nvSpPr>
            <p:cNvPr id="20" name="TextBox 50"/>
            <p:cNvSpPr txBox="1"/>
            <p:nvPr/>
          </p:nvSpPr>
          <p:spPr>
            <a:xfrm>
              <a:off x="4241961" y="3815629"/>
              <a:ext cx="1516369" cy="253916"/>
            </a:xfrm>
            <a:prstGeom prst="rect">
              <a:avLst/>
            </a:prstGeom>
            <a:noFill/>
          </p:spPr>
          <p:txBody>
            <a:bodyPr wrap="square" rtlCol="0">
              <a:spAutoFit/>
            </a:bodyPr>
            <a:lstStyle/>
            <a:p>
              <a:pPr algn="r"/>
              <a:r>
                <a:rPr lang="en-US" sz="1050" dirty="0" smtClean="0">
                  <a:latin typeface="MS PGothic" charset="-128"/>
                  <a:ea typeface="MS PGothic" charset="-128"/>
                  <a:cs typeface="MS PGothic" charset="-128"/>
                </a:rPr>
                <a:t>–Frost &amp; Sullivan</a:t>
              </a:r>
              <a:endParaRPr lang="en-US" sz="1050" dirty="0">
                <a:latin typeface="MS PGothic" charset="-128"/>
                <a:ea typeface="MS PGothic" charset="-128"/>
                <a:cs typeface="MS PGothic" charset="-128"/>
              </a:endParaRPr>
            </a:p>
          </p:txBody>
        </p:sp>
        <p:sp>
          <p:nvSpPr>
            <p:cNvPr id="21" name="TextBox 51"/>
            <p:cNvSpPr txBox="1"/>
            <p:nvPr/>
          </p:nvSpPr>
          <p:spPr>
            <a:xfrm>
              <a:off x="6391656" y="3815629"/>
              <a:ext cx="2141157" cy="253916"/>
            </a:xfrm>
            <a:prstGeom prst="rect">
              <a:avLst/>
            </a:prstGeom>
            <a:noFill/>
          </p:spPr>
          <p:txBody>
            <a:bodyPr wrap="square" rtlCol="0">
              <a:spAutoFit/>
            </a:bodyPr>
            <a:lstStyle/>
            <a:p>
              <a:pPr algn="r"/>
              <a:r>
                <a:rPr lang="en-US" sz="1050" dirty="0" smtClean="0">
                  <a:latin typeface="MS PGothic" charset="-128"/>
                  <a:ea typeface="MS PGothic" charset="-128"/>
                  <a:cs typeface="MS PGothic" charset="-128"/>
                </a:rPr>
                <a:t>–Harvard Business Review</a:t>
              </a:r>
              <a:endParaRPr lang="en-US" sz="1050" dirty="0">
                <a:latin typeface="MS PGothic" charset="-128"/>
                <a:ea typeface="MS PGothic" charset="-128"/>
                <a:cs typeface="MS PGothic" charset="-128"/>
              </a:endParaRPr>
            </a:p>
          </p:txBody>
        </p:sp>
      </p:grpSp>
      <p:sp>
        <p:nvSpPr>
          <p:cNvPr id="38" name="正方形/長方形 37"/>
          <p:cNvSpPr/>
          <p:nvPr/>
        </p:nvSpPr>
        <p:spPr>
          <a:xfrm>
            <a:off x="-1805" y="-1385"/>
            <a:ext cx="9144000" cy="536285"/>
          </a:xfrm>
          <a:prstGeom prst="rect">
            <a:avLst/>
          </a:prstGeom>
          <a:solidFill>
            <a:schemeClr val="accent1"/>
          </a:solidFill>
          <a:ln>
            <a:noFill/>
          </a:ln>
        </p:spPr>
        <p:txBody>
          <a:bodyPr wrap="square" rtlCol="0" anchor="ctr">
            <a:noAutofit/>
          </a:bodyPr>
          <a:lstStyle/>
          <a:p>
            <a:pPr algn="ctr"/>
            <a:endParaRPr kumimoji="1" lang="ja-JP" altLang="en-US" dirty="0">
              <a:solidFill>
                <a:schemeClr val="bg2"/>
              </a:solidFill>
              <a:latin typeface="+mj-lt"/>
            </a:endParaRPr>
          </a:p>
        </p:txBody>
      </p:sp>
      <p:sp>
        <p:nvSpPr>
          <p:cNvPr id="39" name="タイトル 2"/>
          <p:cNvSpPr txBox="1">
            <a:spLocks/>
          </p:cNvSpPr>
          <p:nvPr/>
        </p:nvSpPr>
        <p:spPr>
          <a:xfrm>
            <a:off x="-18695" y="34878"/>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変化する働き方</a:t>
            </a:r>
            <a:endParaRPr kumimoji="1" lang="ja-JP" altLang="en-US"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2490621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2000"/>
                                        <p:tgtEl>
                                          <p:spTgt spid="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linds(horizontal)">
                                      <p:cBhvr>
                                        <p:cTn id="10" dur="2000"/>
                                        <p:tgtEl>
                                          <p:spTgt spid="38"/>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4" y="1385"/>
            <a:ext cx="9142195" cy="5143500"/>
          </a:xfrm>
          <a:prstGeom prst="rect">
            <a:avLst/>
          </a:prstGeom>
          <a:ln w="38100" cmpd="sng">
            <a:noFill/>
          </a:ln>
        </p:spPr>
      </p:pic>
      <p:sp>
        <p:nvSpPr>
          <p:cNvPr id="4" name="角丸四角形 3"/>
          <p:cNvSpPr/>
          <p:nvPr/>
        </p:nvSpPr>
        <p:spPr>
          <a:xfrm>
            <a:off x="1385286" y="2309999"/>
            <a:ext cx="6375230" cy="729695"/>
          </a:xfrm>
          <a:prstGeom prst="roundRect">
            <a:avLst/>
          </a:prstGeom>
          <a:solidFill>
            <a:schemeClr val="bg1">
              <a:alpha val="85000"/>
            </a:schemeClr>
          </a:solidFill>
        </p:spPr>
        <p:txBody>
          <a:bodyPr wrap="square" rtlCol="0" anchor="ctr">
            <a:noAutofit/>
          </a:bodyPr>
          <a:lstStyle/>
          <a:p>
            <a:r>
              <a:rPr kumimoji="1" lang="ja-JP" altLang="en-US" sz="2400" dirty="0" smtClean="0">
                <a:solidFill>
                  <a:schemeClr val="bg2"/>
                </a:solidFill>
                <a:latin typeface="+mj-lt"/>
              </a:rPr>
              <a:t>２，　</a:t>
            </a:r>
            <a:r>
              <a:rPr kumimoji="1" lang="en-US" altLang="ja-JP" sz="2400" dirty="0" smtClean="0">
                <a:solidFill>
                  <a:schemeClr val="bg2"/>
                </a:solidFill>
                <a:latin typeface="+mj-lt"/>
              </a:rPr>
              <a:t>Cisco Telepresence</a:t>
            </a:r>
            <a:r>
              <a:rPr kumimoji="1" lang="ja-JP" altLang="en-US" sz="2400" dirty="0" smtClean="0">
                <a:solidFill>
                  <a:schemeClr val="bg2"/>
                </a:solidFill>
                <a:latin typeface="+mj-lt"/>
              </a:rPr>
              <a:t>を提案する</a:t>
            </a:r>
            <a:endParaRPr kumimoji="1" lang="ja-JP" altLang="en-US" sz="2400" dirty="0">
              <a:solidFill>
                <a:schemeClr val="bg2"/>
              </a:solidFill>
              <a:latin typeface="+mj-lt"/>
            </a:endParaRPr>
          </a:p>
        </p:txBody>
      </p:sp>
    </p:spTree>
    <p:extLst>
      <p:ext uri="{BB962C8B-B14F-4D97-AF65-F5344CB8AC3E}">
        <p14:creationId xmlns:p14="http://schemas.microsoft.com/office/powerpoint/2010/main" val="1856489207"/>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518653" y="732813"/>
            <a:ext cx="4631172" cy="3441256"/>
          </a:xfrm>
          <a:prstGeom prst="rect">
            <a:avLst/>
          </a:prstGeom>
          <a:solidFill>
            <a:srgbClr val="92D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S PGothic" charset="-128"/>
              <a:ea typeface="MS PGothic" charset="-128"/>
              <a:cs typeface="MS PGothic" charset="-128"/>
            </a:endParaRPr>
          </a:p>
        </p:txBody>
      </p:sp>
      <p:sp>
        <p:nvSpPr>
          <p:cNvPr id="3" name="正方形/長方形 2"/>
          <p:cNvSpPr/>
          <p:nvPr/>
        </p:nvSpPr>
        <p:spPr>
          <a:xfrm>
            <a:off x="0" y="732814"/>
            <a:ext cx="4520675" cy="3441254"/>
          </a:xfrm>
          <a:prstGeom prst="rect">
            <a:avLst/>
          </a:prstGeom>
          <a:solidFill>
            <a:srgbClr val="00B0F0">
              <a:alpha val="9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S PGothic" charset="-128"/>
              <a:ea typeface="MS PGothic" charset="-128"/>
              <a:cs typeface="MS PGothic" charset="-128"/>
            </a:endParaRPr>
          </a:p>
        </p:txBody>
      </p:sp>
      <p:pic>
        <p:nvPicPr>
          <p:cNvPr id="4" name="image11.pn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4591048" y="1265811"/>
            <a:ext cx="4448279" cy="2397701"/>
          </a:xfrm>
          <a:prstGeom prst="rect">
            <a:avLst/>
          </a:prstGeom>
          <a:ln w="12700" cap="flat">
            <a:noFill/>
            <a:miter lim="400000"/>
          </a:ln>
          <a:effectLst/>
        </p:spPr>
      </p:pic>
      <p:sp>
        <p:nvSpPr>
          <p:cNvPr id="13" name="TextBox 12"/>
          <p:cNvSpPr txBox="1"/>
          <p:nvPr/>
        </p:nvSpPr>
        <p:spPr>
          <a:xfrm>
            <a:off x="5405149" y="897121"/>
            <a:ext cx="2929007" cy="300082"/>
          </a:xfrm>
          <a:prstGeom prst="rect">
            <a:avLst/>
          </a:prstGeom>
        </p:spPr>
        <p:txBody>
          <a:bodyPr wrap="none" rtlCol="0">
            <a:spAutoFit/>
          </a:bodyPr>
          <a:lstStyle/>
          <a:p>
            <a:pPr marL="171450" indent="-171450" algn="ctr" defTabSz="685800" fontAlgn="auto">
              <a:lnSpc>
                <a:spcPct val="90000"/>
              </a:lnSpc>
              <a:spcBef>
                <a:spcPts val="300"/>
              </a:spcBef>
              <a:spcAft>
                <a:spcPts val="0"/>
              </a:spcAft>
            </a:pPr>
            <a:r>
              <a:rPr lang="ja-JP" altLang="en-US" sz="1500" dirty="0" smtClean="0">
                <a:latin typeface="MS PGothic" charset="-128"/>
                <a:ea typeface="MS PGothic" charset="-128"/>
                <a:cs typeface="MS PGothic" charset="-128"/>
              </a:rPr>
              <a:t>チーム ワーク</a:t>
            </a:r>
            <a:r>
              <a:rPr lang="ja-JP" altLang="en-US" sz="1500" dirty="0" smtClean="0">
                <a:latin typeface="MS PGothic" charset="-128"/>
                <a:ea typeface="MS PGothic" charset="-128"/>
                <a:cs typeface="MS PGothic" charset="-128"/>
              </a:rPr>
              <a:t>促進、チームで創造</a:t>
            </a:r>
            <a:endParaRPr lang="en-US" sz="1500" dirty="0">
              <a:latin typeface="MS PGothic" charset="-128"/>
              <a:ea typeface="MS PGothic" charset="-128"/>
              <a:cs typeface="MS PGothic" charset="-128"/>
            </a:endParaRPr>
          </a:p>
        </p:txBody>
      </p:sp>
      <p:sp>
        <p:nvSpPr>
          <p:cNvPr id="14" name="TextBox 13"/>
          <p:cNvSpPr txBox="1"/>
          <p:nvPr/>
        </p:nvSpPr>
        <p:spPr>
          <a:xfrm>
            <a:off x="1422628" y="897122"/>
            <a:ext cx="1800493" cy="344710"/>
          </a:xfrm>
          <a:prstGeom prst="rect">
            <a:avLst/>
          </a:prstGeom>
        </p:spPr>
        <p:txBody>
          <a:bodyPr wrap="none" rtlCol="0">
            <a:spAutoFit/>
          </a:bodyPr>
          <a:lstStyle/>
          <a:p>
            <a:pPr marL="171450" indent="-171450" algn="ctr" defTabSz="685800" fontAlgn="auto">
              <a:lnSpc>
                <a:spcPct val="90000"/>
              </a:lnSpc>
              <a:spcBef>
                <a:spcPts val="300"/>
              </a:spcBef>
              <a:spcAft>
                <a:spcPts val="0"/>
              </a:spcAft>
            </a:pPr>
            <a:r>
              <a:rPr lang="ja-JP" altLang="en-US" dirty="0">
                <a:latin typeface="MS PGothic" charset="-128"/>
                <a:ea typeface="MS PGothic" charset="-128"/>
                <a:cs typeface="MS PGothic" charset="-128"/>
              </a:rPr>
              <a:t>遠隔地との会議</a:t>
            </a:r>
            <a:endParaRPr lang="en-US" dirty="0">
              <a:latin typeface="MS PGothic" charset="-128"/>
              <a:ea typeface="MS PGothic" charset="-128"/>
              <a:cs typeface="MS PGothic" charset="-128"/>
            </a:endParaRPr>
          </a:p>
        </p:txBody>
      </p:sp>
      <p:sp>
        <p:nvSpPr>
          <p:cNvPr id="18" name="TextBox 17"/>
          <p:cNvSpPr txBox="1"/>
          <p:nvPr/>
        </p:nvSpPr>
        <p:spPr>
          <a:xfrm>
            <a:off x="5800282" y="3764369"/>
            <a:ext cx="1984838" cy="590931"/>
          </a:xfrm>
          <a:prstGeom prst="rect">
            <a:avLst/>
          </a:prstGeom>
        </p:spPr>
        <p:txBody>
          <a:bodyPr wrap="none" rtlCol="0">
            <a:spAutoFit/>
          </a:bodyPr>
          <a:lstStyle/>
          <a:p>
            <a:pPr marL="171450" indent="-171450" algn="ctr" defTabSz="685800" fontAlgn="auto">
              <a:lnSpc>
                <a:spcPct val="90000"/>
              </a:lnSpc>
              <a:spcAft>
                <a:spcPts val="0"/>
              </a:spcAft>
            </a:pPr>
            <a:r>
              <a:rPr lang="en-US" dirty="0">
                <a:latin typeface="MS PGothic" charset="-128"/>
                <a:ea typeface="MS PGothic" charset="-128"/>
                <a:cs typeface="MS PGothic" charset="-128"/>
              </a:rPr>
              <a:t>Cisco Spark Board</a:t>
            </a:r>
          </a:p>
          <a:p>
            <a:pPr marL="171450" indent="-171450" algn="ctr" defTabSz="685800" fontAlgn="auto">
              <a:lnSpc>
                <a:spcPct val="90000"/>
              </a:lnSpc>
              <a:spcAft>
                <a:spcPts val="0"/>
              </a:spcAft>
            </a:pPr>
            <a:endParaRPr lang="en-US" dirty="0">
              <a:latin typeface="MS PGothic" charset="-128"/>
              <a:ea typeface="MS PGothic" charset="-128"/>
              <a:cs typeface="MS PGothic" charset="-128"/>
            </a:endParaRPr>
          </a:p>
        </p:txBody>
      </p:sp>
      <p:sp>
        <p:nvSpPr>
          <p:cNvPr id="19" name="TextBox 18"/>
          <p:cNvSpPr txBox="1"/>
          <p:nvPr/>
        </p:nvSpPr>
        <p:spPr>
          <a:xfrm>
            <a:off x="554666" y="3686046"/>
            <a:ext cx="3728906" cy="424732"/>
          </a:xfrm>
          <a:prstGeom prst="rect">
            <a:avLst/>
          </a:prstGeom>
        </p:spPr>
        <p:txBody>
          <a:bodyPr wrap="none" rtlCol="0">
            <a:spAutoFit/>
          </a:bodyPr>
          <a:lstStyle/>
          <a:p>
            <a:pPr marL="171450" indent="-171450" algn="ctr" defTabSz="685800" fontAlgn="auto">
              <a:lnSpc>
                <a:spcPct val="90000"/>
              </a:lnSpc>
              <a:spcAft>
                <a:spcPts val="0"/>
              </a:spcAft>
            </a:pPr>
            <a:r>
              <a:rPr lang="en-US" sz="1200" dirty="0">
                <a:latin typeface="MS PGothic" charset="-128"/>
                <a:ea typeface="MS PGothic" charset="-128"/>
                <a:cs typeface="MS PGothic" charset="-128"/>
              </a:rPr>
              <a:t>Cisco Spark Room Kit Series</a:t>
            </a:r>
          </a:p>
          <a:p>
            <a:pPr marL="171450" indent="-171450" algn="ctr" defTabSz="685800" fontAlgn="auto">
              <a:lnSpc>
                <a:spcPct val="90000"/>
              </a:lnSpc>
              <a:spcAft>
                <a:spcPts val="0"/>
              </a:spcAft>
            </a:pPr>
            <a:r>
              <a:rPr lang="ja-JP" altLang="en-US" sz="1200" dirty="0">
                <a:latin typeface="MS PGothic" charset="-128"/>
                <a:ea typeface="MS PGothic" charset="-128"/>
                <a:cs typeface="MS PGothic" charset="-128"/>
              </a:rPr>
              <a:t>（</a:t>
            </a:r>
            <a:r>
              <a:rPr lang="en-US" altLang="ja-JP" sz="1200" dirty="0">
                <a:latin typeface="MS PGothic" charset="-128"/>
                <a:ea typeface="MS PGothic" charset="-128"/>
                <a:cs typeface="MS PGothic" charset="-128"/>
              </a:rPr>
              <a:t>Cisco Spark, </a:t>
            </a:r>
            <a:r>
              <a:rPr lang="ja-JP" altLang="en-US" sz="1200" dirty="0">
                <a:latin typeface="MS PGothic" charset="-128"/>
                <a:ea typeface="MS PGothic" charset="-128"/>
                <a:cs typeface="MS PGothic" charset="-128"/>
              </a:rPr>
              <a:t>オンプレミス、ハイブリッドへも登録可能）</a:t>
            </a:r>
            <a:endParaRPr lang="en-US" sz="1200" dirty="0">
              <a:latin typeface="MS PGothic" charset="-128"/>
              <a:ea typeface="MS PGothic" charset="-128"/>
              <a:cs typeface="MS PGothic" charset="-128"/>
            </a:endParaRPr>
          </a:p>
        </p:txBody>
      </p:sp>
      <p:grpSp>
        <p:nvGrpSpPr>
          <p:cNvPr id="9" name="Group 4"/>
          <p:cNvGrpSpPr>
            <a:grpSpLocks noChangeAspect="1"/>
          </p:cNvGrpSpPr>
          <p:nvPr/>
        </p:nvGrpSpPr>
        <p:grpSpPr>
          <a:xfrm>
            <a:off x="104775" y="1272989"/>
            <a:ext cx="4343505" cy="2390523"/>
            <a:chOff x="6544956" y="1809750"/>
            <a:chExt cx="5074502" cy="2816758"/>
          </a:xfrm>
        </p:grpSpPr>
        <p:pic>
          <p:nvPicPr>
            <p:cNvPr id="10" name="Bilde 1" descr="Playbook_ppt6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4956" y="1809750"/>
              <a:ext cx="5074502" cy="2816758"/>
            </a:xfrm>
            <a:prstGeom prst="rect">
              <a:avLst/>
            </a:prstGeom>
          </p:spPr>
        </p:pic>
        <p:pic>
          <p:nvPicPr>
            <p:cNvPr id="11" name="Picture 10"/>
            <p:cNvPicPr>
              <a:picLocks/>
            </p:cNvPicPr>
            <p:nvPr/>
          </p:nvPicPr>
          <p:blipFill>
            <a:blip r:embed="rId5" cstate="screen">
              <a:extLst>
                <a:ext uri="{28A0092B-C50C-407E-A947-70E740481C1C}">
                  <a14:useLocalDpi xmlns:a14="http://schemas.microsoft.com/office/drawing/2010/main"/>
                </a:ext>
              </a:extLst>
            </a:blip>
            <a:srcRect/>
            <a:stretch>
              <a:fillRect/>
            </a:stretch>
          </p:blipFill>
          <p:spPr>
            <a:xfrm>
              <a:off x="7413421" y="2276619"/>
              <a:ext cx="3672888" cy="2170683"/>
            </a:xfrm>
            <a:prstGeom prst="rect">
              <a:avLst/>
            </a:prstGeom>
          </p:spPr>
        </p:pic>
      </p:grpSp>
      <p:sp>
        <p:nvSpPr>
          <p:cNvPr id="16" name="正方形/長方形 15"/>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7"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会議形態により選択</a:t>
            </a:r>
            <a:endParaRPr kumimoji="1" lang="ja-JP" altLang="en-US"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388313874"/>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p:cNvSpPr>
          <p:nvPr/>
        </p:nvSpPr>
        <p:spPr bwMode="auto">
          <a:xfrm>
            <a:off x="1743075" y="2275552"/>
            <a:ext cx="103822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MX800 Dual</a:t>
            </a:r>
          </a:p>
        </p:txBody>
      </p:sp>
      <p:sp>
        <p:nvSpPr>
          <p:cNvPr id="21507" name="Rectangle 3"/>
          <p:cNvSpPr>
            <a:spLocks/>
          </p:cNvSpPr>
          <p:nvPr/>
        </p:nvSpPr>
        <p:spPr bwMode="auto">
          <a:xfrm>
            <a:off x="2961680" y="2275552"/>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MX800</a:t>
            </a:r>
          </a:p>
        </p:txBody>
      </p:sp>
      <p:sp>
        <p:nvSpPr>
          <p:cNvPr id="21508" name="Rectangle 4"/>
          <p:cNvSpPr>
            <a:spLocks/>
          </p:cNvSpPr>
          <p:nvPr/>
        </p:nvSpPr>
        <p:spPr bwMode="auto">
          <a:xfrm>
            <a:off x="4127301" y="2275552"/>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MX700</a:t>
            </a:r>
          </a:p>
        </p:txBody>
      </p:sp>
      <p:sp>
        <p:nvSpPr>
          <p:cNvPr id="21509" name="Rectangle 5"/>
          <p:cNvSpPr>
            <a:spLocks/>
          </p:cNvSpPr>
          <p:nvPr/>
        </p:nvSpPr>
        <p:spPr bwMode="auto">
          <a:xfrm>
            <a:off x="5131593" y="2275552"/>
            <a:ext cx="1030486"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MX300 G2</a:t>
            </a:r>
          </a:p>
        </p:txBody>
      </p:sp>
      <p:sp>
        <p:nvSpPr>
          <p:cNvPr id="21510" name="Rectangle 6"/>
          <p:cNvSpPr>
            <a:spLocks/>
          </p:cNvSpPr>
          <p:nvPr/>
        </p:nvSpPr>
        <p:spPr bwMode="auto">
          <a:xfrm>
            <a:off x="6085879" y="2266027"/>
            <a:ext cx="1168004"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MX200 G2</a:t>
            </a:r>
          </a:p>
        </p:txBody>
      </p:sp>
      <p:sp>
        <p:nvSpPr>
          <p:cNvPr id="21511" name="Rectangle 7"/>
          <p:cNvSpPr>
            <a:spLocks/>
          </p:cNvSpPr>
          <p:nvPr/>
        </p:nvSpPr>
        <p:spPr bwMode="auto">
          <a:xfrm>
            <a:off x="5085505" y="3213794"/>
            <a:ext cx="1170980"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SX80</a:t>
            </a:r>
          </a:p>
        </p:txBody>
      </p:sp>
      <p:sp>
        <p:nvSpPr>
          <p:cNvPr id="21514" name="Rectangle 10"/>
          <p:cNvSpPr>
            <a:spLocks/>
          </p:cNvSpPr>
          <p:nvPr/>
        </p:nvSpPr>
        <p:spPr bwMode="auto">
          <a:xfrm>
            <a:off x="5490568" y="4544090"/>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DX80</a:t>
            </a:r>
          </a:p>
        </p:txBody>
      </p:sp>
      <p:sp>
        <p:nvSpPr>
          <p:cNvPr id="21515" name="Rectangle 11"/>
          <p:cNvSpPr>
            <a:spLocks/>
          </p:cNvSpPr>
          <p:nvPr/>
        </p:nvSpPr>
        <p:spPr bwMode="auto">
          <a:xfrm>
            <a:off x="4374357" y="4540220"/>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DX70</a:t>
            </a:r>
          </a:p>
        </p:txBody>
      </p:sp>
      <p:pic>
        <p:nvPicPr>
          <p:cNvPr id="21517" name="Picture 13" descr="image54.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8744" y="3644697"/>
            <a:ext cx="1371600" cy="857250"/>
          </a:xfrm>
          <a:prstGeom prst="rect">
            <a:avLst/>
          </a:prstGeom>
          <a:noFill/>
          <a:ln w="12700" cap="flat" cmpd="sng">
            <a:noFill/>
            <a:prstDash val="solid"/>
            <a:miter lim="400000"/>
            <a:headEnd type="none" w="med" len="med"/>
            <a:tailEnd type="none" w="med" len="med"/>
          </a:ln>
          <a:effectLst/>
        </p:spPr>
      </p:pic>
      <p:pic>
        <p:nvPicPr>
          <p:cNvPr id="21518" name="Picture 14" descr="image55.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4819" y="3758997"/>
            <a:ext cx="1066800" cy="667346"/>
          </a:xfrm>
          <a:prstGeom prst="rect">
            <a:avLst/>
          </a:prstGeom>
          <a:noFill/>
          <a:ln w="12700" cap="flat" cmpd="sng">
            <a:noFill/>
            <a:prstDash val="solid"/>
            <a:miter lim="400000"/>
            <a:headEnd type="none" w="med" len="med"/>
            <a:tailEnd type="none" w="med" len="med"/>
          </a:ln>
          <a:effectLst/>
        </p:spPr>
      </p:pic>
      <p:pic>
        <p:nvPicPr>
          <p:cNvPr id="21521" name="Picture 17" descr="image58.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20469" y="3837241"/>
            <a:ext cx="840581" cy="525066"/>
          </a:xfrm>
          <a:prstGeom prst="rect">
            <a:avLst/>
          </a:prstGeom>
          <a:noFill/>
          <a:ln w="12700" cap="flat" cmpd="sng">
            <a:noFill/>
            <a:prstDash val="solid"/>
            <a:miter lim="400000"/>
            <a:headEnd type="none" w="med" len="med"/>
            <a:tailEnd type="none" w="med" len="med"/>
          </a:ln>
          <a:effectLst/>
        </p:spPr>
      </p:pic>
      <p:pic>
        <p:nvPicPr>
          <p:cNvPr id="21522" name="Picture 18" descr="image59.pn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56122" y="1280517"/>
            <a:ext cx="1771650" cy="996554"/>
          </a:xfrm>
          <a:prstGeom prst="rect">
            <a:avLst/>
          </a:prstGeom>
          <a:noFill/>
          <a:ln w="12700" cap="flat" cmpd="sng">
            <a:noFill/>
            <a:prstDash val="solid"/>
            <a:miter lim="400000"/>
            <a:headEnd type="none" w="med" len="med"/>
            <a:tailEnd type="none" w="med" len="med"/>
          </a:ln>
          <a:effectLst/>
        </p:spPr>
      </p:pic>
      <p:pic>
        <p:nvPicPr>
          <p:cNvPr id="21523" name="Picture 19" descr="image60.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74777" y="1323975"/>
            <a:ext cx="866775" cy="906662"/>
          </a:xfrm>
          <a:prstGeom prst="rect">
            <a:avLst/>
          </a:prstGeom>
          <a:noFill/>
          <a:ln w="12700" cap="flat" cmpd="sng">
            <a:noFill/>
            <a:prstDash val="solid"/>
            <a:miter lim="400000"/>
            <a:headEnd type="none" w="med" len="med"/>
            <a:tailEnd type="none" w="med" len="med"/>
          </a:ln>
          <a:effectLst/>
        </p:spPr>
      </p:pic>
      <p:pic>
        <p:nvPicPr>
          <p:cNvPr id="21524" name="Picture 20" descr="image61.png"/>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40944" y="1380529"/>
            <a:ext cx="1609725" cy="905471"/>
          </a:xfrm>
          <a:prstGeom prst="rect">
            <a:avLst/>
          </a:prstGeom>
          <a:noFill/>
          <a:ln w="12700" cap="flat" cmpd="sng">
            <a:noFill/>
            <a:prstDash val="solid"/>
            <a:miter lim="400000"/>
            <a:headEnd type="none" w="med" len="med"/>
            <a:tailEnd type="none" w="med" len="med"/>
          </a:ln>
          <a:effectLst/>
        </p:spPr>
      </p:pic>
      <p:pic>
        <p:nvPicPr>
          <p:cNvPr id="21525" name="Picture 21" descr="image62.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95900" y="1410067"/>
            <a:ext cx="719138" cy="763787"/>
          </a:xfrm>
          <a:prstGeom prst="rect">
            <a:avLst/>
          </a:prstGeom>
          <a:noFill/>
          <a:ln w="12700" cap="flat" cmpd="sng">
            <a:noFill/>
            <a:prstDash val="solid"/>
            <a:miter lim="400000"/>
            <a:headEnd type="none" w="med" len="med"/>
            <a:tailEnd type="none" w="med" len="med"/>
          </a:ln>
          <a:effectLst/>
        </p:spPr>
      </p:pic>
      <p:pic>
        <p:nvPicPr>
          <p:cNvPr id="21526" name="Picture 22" descr="image63.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01333" y="1390055"/>
            <a:ext cx="1447800" cy="904875"/>
          </a:xfrm>
          <a:prstGeom prst="rect">
            <a:avLst/>
          </a:prstGeom>
          <a:noFill/>
          <a:ln w="12700" cap="flat" cmpd="sng">
            <a:noFill/>
            <a:prstDash val="solid"/>
            <a:miter lim="400000"/>
            <a:headEnd type="none" w="med" len="med"/>
            <a:tailEnd type="none" w="med" len="med"/>
          </a:ln>
          <a:effectLst/>
        </p:spPr>
      </p:pic>
      <p:pic>
        <p:nvPicPr>
          <p:cNvPr id="24" name="Bilde 23" descr="Playbook_ppt13.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241162" y="2878222"/>
            <a:ext cx="1169671" cy="357841"/>
          </a:xfrm>
          <a:prstGeom prst="rect">
            <a:avLst/>
          </a:prstGeom>
        </p:spPr>
      </p:pic>
      <p:grpSp>
        <p:nvGrpSpPr>
          <p:cNvPr id="2" name="Group 1"/>
          <p:cNvGrpSpPr/>
          <p:nvPr/>
        </p:nvGrpSpPr>
        <p:grpSpPr>
          <a:xfrm>
            <a:off x="3522544" y="2692365"/>
            <a:ext cx="1314254" cy="579768"/>
            <a:chOff x="6280509" y="3551324"/>
            <a:chExt cx="1752339" cy="773024"/>
          </a:xfrm>
        </p:grpSpPr>
        <p:pic>
          <p:nvPicPr>
            <p:cNvPr id="26" name="Bilde 23" descr="Playbook_ppt13.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150001" y="3551324"/>
              <a:ext cx="882847" cy="571863"/>
            </a:xfrm>
            <a:prstGeom prst="rect">
              <a:avLst/>
            </a:prstGeom>
          </p:spPr>
        </p:pic>
        <p:pic>
          <p:nvPicPr>
            <p:cNvPr id="25" name="Bilde 23" descr="Playbook_ppt13.jpg"/>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80509" y="3732542"/>
              <a:ext cx="1524870" cy="591806"/>
            </a:xfrm>
            <a:prstGeom prst="rect">
              <a:avLst/>
            </a:prstGeom>
          </p:spPr>
        </p:pic>
      </p:grpSp>
      <p:sp>
        <p:nvSpPr>
          <p:cNvPr id="27" name="Rectangle 7"/>
          <p:cNvSpPr>
            <a:spLocks/>
          </p:cNvSpPr>
          <p:nvPr/>
        </p:nvSpPr>
        <p:spPr bwMode="auto">
          <a:xfrm>
            <a:off x="3660387" y="3213794"/>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1000" dirty="0">
                <a:solidFill>
                  <a:srgbClr val="FF0000"/>
                </a:solidFill>
                <a:latin typeface="+mj-ea"/>
                <a:ea typeface="+mj-ea"/>
                <a:cs typeface="CiscoSansTT Light"/>
                <a:sym typeface="Helvetica" pitchFamily="8" charset="0"/>
              </a:rPr>
              <a:t>NEW</a:t>
            </a:r>
            <a:r>
              <a:rPr lang="en-US" sz="1000" dirty="0">
                <a:solidFill>
                  <a:srgbClr val="444444"/>
                </a:solidFill>
                <a:latin typeface="+mj-ea"/>
                <a:ea typeface="+mj-ea"/>
                <a:cs typeface="CiscoSansTT Light"/>
                <a:sym typeface="Helvetica" pitchFamily="8" charset="0"/>
              </a:rPr>
              <a:t/>
            </a:r>
            <a:br>
              <a:rPr lang="en-US" sz="1000" dirty="0">
                <a:solidFill>
                  <a:srgbClr val="444444"/>
                </a:solidFill>
                <a:latin typeface="+mj-ea"/>
                <a:ea typeface="+mj-ea"/>
                <a:cs typeface="CiscoSansTT Light"/>
                <a:sym typeface="Helvetica" pitchFamily="8" charset="0"/>
              </a:rPr>
            </a:br>
            <a:r>
              <a:rPr lang="en-US" sz="1000" dirty="0">
                <a:solidFill>
                  <a:srgbClr val="444444"/>
                </a:solidFill>
                <a:latin typeface="+mj-ea"/>
                <a:ea typeface="+mj-ea"/>
                <a:cs typeface="CiscoSansTT Light"/>
                <a:sym typeface="Helvetica" pitchFamily="8" charset="0"/>
              </a:rPr>
              <a:t>Cisco Spark Room Kit Plus</a:t>
            </a:r>
          </a:p>
        </p:txBody>
      </p:sp>
      <p:sp>
        <p:nvSpPr>
          <p:cNvPr id="28" name="Rectangle 11"/>
          <p:cNvSpPr>
            <a:spLocks/>
          </p:cNvSpPr>
          <p:nvPr/>
        </p:nvSpPr>
        <p:spPr bwMode="auto">
          <a:xfrm>
            <a:off x="2312869" y="3217367"/>
            <a:ext cx="866775" cy="171450"/>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1000" dirty="0">
                <a:solidFill>
                  <a:srgbClr val="FF0000"/>
                </a:solidFill>
                <a:latin typeface="+mj-ea"/>
                <a:ea typeface="+mj-ea"/>
                <a:cs typeface="CiscoSansTT Light"/>
                <a:sym typeface="Helvetica" pitchFamily="8" charset="0"/>
              </a:rPr>
              <a:t>NEW</a:t>
            </a:r>
            <a:r>
              <a:rPr lang="en-US" sz="1000" dirty="0">
                <a:solidFill>
                  <a:srgbClr val="444444"/>
                </a:solidFill>
                <a:latin typeface="+mj-ea"/>
                <a:ea typeface="+mj-ea"/>
                <a:cs typeface="CiscoSansTT Light"/>
                <a:sym typeface="Helvetica" pitchFamily="8" charset="0"/>
              </a:rPr>
              <a:t/>
            </a:r>
            <a:br>
              <a:rPr lang="en-US" sz="1000" dirty="0">
                <a:solidFill>
                  <a:srgbClr val="444444"/>
                </a:solidFill>
                <a:latin typeface="+mj-ea"/>
                <a:ea typeface="+mj-ea"/>
                <a:cs typeface="CiscoSansTT Light"/>
                <a:sym typeface="Helvetica" pitchFamily="8" charset="0"/>
              </a:rPr>
            </a:br>
            <a:r>
              <a:rPr lang="en-US" sz="1000" dirty="0">
                <a:solidFill>
                  <a:srgbClr val="444444"/>
                </a:solidFill>
                <a:latin typeface="+mj-ea"/>
                <a:ea typeface="+mj-ea"/>
                <a:cs typeface="CiscoSansTT Light"/>
                <a:sym typeface="Helvetica" pitchFamily="8" charset="0"/>
              </a:rPr>
              <a:t>Cisco Spark Room Kit</a:t>
            </a:r>
          </a:p>
        </p:txBody>
      </p:sp>
      <p:pic>
        <p:nvPicPr>
          <p:cNvPr id="31" name="Picture 3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079017" y="2932337"/>
            <a:ext cx="1154952" cy="227025"/>
          </a:xfrm>
          <a:prstGeom prst="rect">
            <a:avLst/>
          </a:prstGeom>
        </p:spPr>
      </p:pic>
      <p:sp>
        <p:nvSpPr>
          <p:cNvPr id="21513" name="Rectangle 9"/>
          <p:cNvSpPr>
            <a:spLocks/>
          </p:cNvSpPr>
          <p:nvPr/>
        </p:nvSpPr>
        <p:spPr bwMode="auto">
          <a:xfrm>
            <a:off x="2213326" y="4331295"/>
            <a:ext cx="866775" cy="434578"/>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SX10</a:t>
            </a:r>
          </a:p>
        </p:txBody>
      </p:sp>
      <p:sp>
        <p:nvSpPr>
          <p:cNvPr id="29" name="Rectangle 9"/>
          <p:cNvSpPr>
            <a:spLocks/>
          </p:cNvSpPr>
          <p:nvPr/>
        </p:nvSpPr>
        <p:spPr bwMode="auto">
          <a:xfrm>
            <a:off x="3181170" y="4328077"/>
            <a:ext cx="866775" cy="434578"/>
          </a:xfrm>
          <a:prstGeom prst="rect">
            <a:avLst/>
          </a:prstGeom>
          <a:noFill/>
          <a:ln w="12700" cap="flat" cmpd="sng">
            <a:noFill/>
            <a:prstDash val="solid"/>
            <a:miter lim="400000"/>
            <a:headEnd type="none" w="med" len="med"/>
            <a:tailEnd type="none" w="med" len="med"/>
          </a:ln>
          <a:effectLst/>
        </p:spPr>
        <p:txBody>
          <a:bodyPr lIns="19050" tIns="19050" rIns="19050" bIns="19050">
            <a:prstTxWarp prst="textNoShape">
              <a:avLst/>
            </a:prstTxWarp>
          </a:bodyPr>
          <a:lstStyle/>
          <a:p>
            <a:pPr algn="ctr"/>
            <a:r>
              <a:rPr lang="en-US" sz="900" dirty="0">
                <a:solidFill>
                  <a:srgbClr val="444444"/>
                </a:solidFill>
                <a:latin typeface="+mj-ea"/>
                <a:ea typeface="+mj-ea"/>
                <a:cs typeface="CiscoSansTT Light"/>
                <a:sym typeface="Helvetica" pitchFamily="8" charset="0"/>
              </a:rPr>
              <a:t>Cisco SX20</a:t>
            </a:r>
          </a:p>
        </p:txBody>
      </p:sp>
      <p:pic>
        <p:nvPicPr>
          <p:cNvPr id="37" name="Picture 1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093349" y="3758997"/>
            <a:ext cx="939068" cy="601025"/>
          </a:xfrm>
          <a:prstGeom prst="rect">
            <a:avLst/>
          </a:prstGeom>
        </p:spPr>
      </p:pic>
      <p:sp>
        <p:nvSpPr>
          <p:cNvPr id="3" name="正方形/長方形 2"/>
          <p:cNvSpPr/>
          <p:nvPr/>
        </p:nvSpPr>
        <p:spPr>
          <a:xfrm>
            <a:off x="1971675" y="2679061"/>
            <a:ext cx="3022401" cy="1079936"/>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2" name="正方形/長方形 31"/>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3"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2"/>
                </a:solidFill>
                <a:latin typeface="MS PGothic" charset="-128"/>
                <a:ea typeface="MS PGothic" charset="-128"/>
                <a:cs typeface="MS PGothic" charset="-128"/>
              </a:rPr>
              <a:t>　</a:t>
            </a:r>
            <a:r>
              <a:rPr kumimoji="1" lang="ja-JP" altLang="en-US" sz="2800" dirty="0" smtClean="0">
                <a:solidFill>
                  <a:schemeClr val="bg1"/>
                </a:solidFill>
                <a:latin typeface="MS PGothic" charset="-128"/>
                <a:ea typeface="MS PGothic" charset="-128"/>
                <a:cs typeface="MS PGothic" charset="-128"/>
              </a:rPr>
              <a:t>遠隔との会議　　　</a:t>
            </a:r>
            <a:r>
              <a:rPr kumimoji="1" lang="ja-JP" altLang="en-US" sz="1800" dirty="0" smtClean="0">
                <a:solidFill>
                  <a:schemeClr val="bg1"/>
                </a:solidFill>
                <a:latin typeface="MS PGothic" charset="-128"/>
                <a:ea typeface="MS PGothic" charset="-128"/>
                <a:cs typeface="MS PGothic" charset="-128"/>
              </a:rPr>
              <a:t>バーチャル空間を作りだす</a:t>
            </a:r>
            <a:endParaRPr kumimoji="1" lang="ja-JP" altLang="en-US" sz="1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2604544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Playbook_ppt1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441" y="1330058"/>
            <a:ext cx="8555054" cy="2139662"/>
          </a:xfrm>
          <a:prstGeom prst="rect">
            <a:avLst/>
          </a:prstGeom>
        </p:spPr>
      </p:pic>
      <p:sp>
        <p:nvSpPr>
          <p:cNvPr id="14" name="Rektangel 13"/>
          <p:cNvSpPr/>
          <p:nvPr/>
        </p:nvSpPr>
        <p:spPr>
          <a:xfrm>
            <a:off x="175135" y="962234"/>
            <a:ext cx="4190295" cy="281744"/>
          </a:xfrm>
          <a:prstGeom prst="rect">
            <a:avLst/>
          </a:prstGeom>
        </p:spPr>
        <p:txBody>
          <a:bodyPr wrap="square">
            <a:spAutoFit/>
          </a:bodyPr>
          <a:lstStyle/>
          <a:p>
            <a:pPr defTabSz="685800" hangingPunct="1">
              <a:lnSpc>
                <a:spcPts val="1699"/>
              </a:lnSpc>
              <a:defRPr/>
            </a:pPr>
            <a:r>
              <a:rPr lang="en-US" altLang="ja-JP" sz="1199" kern="1200" dirty="0">
                <a:solidFill>
                  <a:prstClr val="black"/>
                </a:solidFill>
                <a:latin typeface="+mj-ea"/>
                <a:ea typeface="+mj-ea"/>
              </a:rPr>
              <a:t>Room Kit</a:t>
            </a:r>
          </a:p>
        </p:txBody>
      </p:sp>
      <p:sp>
        <p:nvSpPr>
          <p:cNvPr id="17" name="Rektangel 16"/>
          <p:cNvSpPr/>
          <p:nvPr/>
        </p:nvSpPr>
        <p:spPr>
          <a:xfrm>
            <a:off x="4540564" y="969566"/>
            <a:ext cx="4190295" cy="281744"/>
          </a:xfrm>
          <a:prstGeom prst="rect">
            <a:avLst/>
          </a:prstGeom>
        </p:spPr>
        <p:txBody>
          <a:bodyPr wrap="square">
            <a:spAutoFit/>
          </a:bodyPr>
          <a:lstStyle/>
          <a:p>
            <a:pPr defTabSz="685800" hangingPunct="1">
              <a:lnSpc>
                <a:spcPts val="1699"/>
              </a:lnSpc>
              <a:defRPr/>
            </a:pPr>
            <a:r>
              <a:rPr lang="en-US" altLang="ja-JP" sz="1199" kern="1200" dirty="0">
                <a:solidFill>
                  <a:prstClr val="black"/>
                </a:solidFill>
                <a:latin typeface="+mj-ea"/>
                <a:ea typeface="+mj-ea"/>
              </a:rPr>
              <a:t>Room Kit </a:t>
            </a:r>
            <a:r>
              <a:rPr lang="en-US" altLang="ja-JP" sz="1199" kern="1200" dirty="0">
                <a:solidFill>
                  <a:srgbClr val="676767">
                    <a:lumMod val="50000"/>
                  </a:srgbClr>
                </a:solidFill>
                <a:latin typeface="+mj-ea"/>
                <a:ea typeface="+mj-ea"/>
              </a:rPr>
              <a:t>Plus</a:t>
            </a:r>
          </a:p>
        </p:txBody>
      </p:sp>
      <p:sp>
        <p:nvSpPr>
          <p:cNvPr id="18" name="TekstSylinder 17"/>
          <p:cNvSpPr txBox="1"/>
          <p:nvPr/>
        </p:nvSpPr>
        <p:spPr>
          <a:xfrm>
            <a:off x="137559" y="3531402"/>
            <a:ext cx="4190294" cy="246221"/>
          </a:xfrm>
          <a:prstGeom prst="rect">
            <a:avLst/>
          </a:prstGeom>
          <a:noFill/>
        </p:spPr>
        <p:txBody>
          <a:bodyPr wrap="square" rtlCol="0">
            <a:spAutoFit/>
          </a:bodyPr>
          <a:lstStyle/>
          <a:p>
            <a:pPr defTabSz="685800" hangingPunct="1">
              <a:lnSpc>
                <a:spcPts val="1199"/>
              </a:lnSpc>
              <a:defRPr/>
            </a:pPr>
            <a:r>
              <a:rPr lang="ja-JP" altLang="en-US" sz="1400" kern="1200" dirty="0">
                <a:solidFill>
                  <a:prstClr val="black"/>
                </a:solidFill>
                <a:latin typeface="MS PGothic" charset="-128"/>
                <a:ea typeface="MS PGothic" charset="-128"/>
                <a:cs typeface="MS PGothic" charset="-128"/>
              </a:rPr>
              <a:t>最大 </a:t>
            </a:r>
            <a:r>
              <a:rPr lang="en-US" altLang="ja-JP" sz="1400" kern="1200" dirty="0">
                <a:solidFill>
                  <a:prstClr val="black"/>
                </a:solidFill>
                <a:latin typeface="MS PGothic" charset="-128"/>
                <a:ea typeface="MS PGothic" charset="-128"/>
                <a:cs typeface="MS PGothic" charset="-128"/>
              </a:rPr>
              <a:t>7 </a:t>
            </a:r>
            <a:r>
              <a:rPr lang="ja-JP" altLang="en-US" sz="1400" kern="1200" dirty="0">
                <a:solidFill>
                  <a:prstClr val="black"/>
                </a:solidFill>
                <a:latin typeface="MS PGothic" charset="-128"/>
                <a:ea typeface="MS PGothic" charset="-128"/>
                <a:cs typeface="MS PGothic" charset="-128"/>
              </a:rPr>
              <a:t>名の部屋に最適</a:t>
            </a:r>
          </a:p>
        </p:txBody>
      </p:sp>
      <p:sp>
        <p:nvSpPr>
          <p:cNvPr id="19" name="TekstSylinder 18"/>
          <p:cNvSpPr txBox="1"/>
          <p:nvPr/>
        </p:nvSpPr>
        <p:spPr>
          <a:xfrm>
            <a:off x="4540564" y="3488172"/>
            <a:ext cx="3350276" cy="307777"/>
          </a:xfrm>
          <a:prstGeom prst="rect">
            <a:avLst/>
          </a:prstGeom>
          <a:noFill/>
        </p:spPr>
        <p:txBody>
          <a:bodyPr wrap="square" rtlCol="0">
            <a:spAutoFit/>
          </a:bodyPr>
          <a:lstStyle/>
          <a:p>
            <a:pPr defTabSz="685800" hangingPunct="1">
              <a:defRPr/>
            </a:pPr>
            <a:r>
              <a:rPr lang="ja-JP" altLang="en-US" sz="1400" kern="1200" dirty="0">
                <a:solidFill>
                  <a:prstClr val="black"/>
                </a:solidFill>
                <a:latin typeface="MS PGothic" charset="-128"/>
                <a:ea typeface="MS PGothic" charset="-128"/>
                <a:cs typeface="MS PGothic" charset="-128"/>
              </a:rPr>
              <a:t>最大 </a:t>
            </a:r>
            <a:r>
              <a:rPr lang="en-US" altLang="ja-JP" sz="1400" kern="1200" dirty="0">
                <a:solidFill>
                  <a:prstClr val="black"/>
                </a:solidFill>
                <a:latin typeface="MS PGothic" charset="-128"/>
                <a:ea typeface="MS PGothic" charset="-128"/>
                <a:cs typeface="MS PGothic" charset="-128"/>
              </a:rPr>
              <a:t>14 </a:t>
            </a:r>
            <a:r>
              <a:rPr lang="ja-JP" altLang="en-US" sz="1400" kern="1200" dirty="0">
                <a:solidFill>
                  <a:prstClr val="black"/>
                </a:solidFill>
                <a:latin typeface="MS PGothic" charset="-128"/>
                <a:ea typeface="MS PGothic" charset="-128"/>
                <a:cs typeface="MS PGothic" charset="-128"/>
              </a:rPr>
              <a:t>名の部屋に最適</a:t>
            </a:r>
          </a:p>
        </p:txBody>
      </p:sp>
      <p:grpSp>
        <p:nvGrpSpPr>
          <p:cNvPr id="4" name="Group 3"/>
          <p:cNvGrpSpPr/>
          <p:nvPr/>
        </p:nvGrpSpPr>
        <p:grpSpPr>
          <a:xfrm>
            <a:off x="212441" y="3955712"/>
            <a:ext cx="8555054" cy="613307"/>
            <a:chOff x="283255" y="5274282"/>
            <a:chExt cx="11406738" cy="817743"/>
          </a:xfrm>
        </p:grpSpPr>
        <p:pic>
          <p:nvPicPr>
            <p:cNvPr id="24" name="Bilde 23" descr="Playbook_ppt1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3255" y="5274282"/>
              <a:ext cx="11406738" cy="817743"/>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4085" y="5454568"/>
              <a:ext cx="2755545" cy="457170"/>
            </a:xfrm>
            <a:prstGeom prst="rect">
              <a:avLst/>
            </a:prstGeom>
          </p:spPr>
        </p:pic>
      </p:grpSp>
      <p:pic>
        <p:nvPicPr>
          <p:cNvPr id="11" name="pasted-image.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2629" y="4058276"/>
            <a:ext cx="511871" cy="324000"/>
          </a:xfrm>
          <a:prstGeom prst="rect">
            <a:avLst/>
          </a:prstGeom>
          <a:ln w="12700" cap="flat">
            <a:solidFill>
              <a:srgbClr val="A6AAA9"/>
            </a:solidFill>
            <a:prstDash val="solid"/>
            <a:miter lim="400000"/>
          </a:ln>
          <a:effectLst/>
        </p:spPr>
      </p:pic>
      <p:pic>
        <p:nvPicPr>
          <p:cNvPr id="12" name="pasted-image.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0526" y="4053880"/>
            <a:ext cx="511871" cy="324000"/>
          </a:xfrm>
          <a:prstGeom prst="rect">
            <a:avLst/>
          </a:prstGeom>
          <a:ln w="12700" cap="flat">
            <a:solidFill>
              <a:srgbClr val="A6AAA9"/>
            </a:solidFill>
            <a:prstDash val="solid"/>
            <a:miter lim="400000"/>
          </a:ln>
          <a:effectLst/>
        </p:spPr>
      </p:pic>
      <p:sp>
        <p:nvSpPr>
          <p:cNvPr id="13" name="正方形/長方形 12"/>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5"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Arial" charset="0"/>
                <a:ea typeface="Arial" charset="0"/>
                <a:cs typeface="Arial" charset="0"/>
              </a:rPr>
              <a:t>Spark Room Kit</a:t>
            </a:r>
            <a:endParaRPr kumimoji="1" lang="ja-JP" alt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241055851"/>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64125" y="1291425"/>
            <a:ext cx="2584232" cy="338241"/>
          </a:xfrm>
          <a:prstGeom prst="rect">
            <a:avLst/>
          </a:prstGeom>
        </p:spPr>
        <p:txBody>
          <a:bodyPr wrap="square">
            <a:spAutoFit/>
          </a:bodyPr>
          <a:lstStyle/>
          <a:p>
            <a:pPr algn="ctr" defTabSz="456366" hangingPunct="1"/>
            <a:r>
              <a:rPr lang="ja-JP" altLang="en-US" sz="1599" kern="1200" dirty="0">
                <a:solidFill>
                  <a:prstClr val="black"/>
                </a:solidFill>
                <a:latin typeface="MS PGothic" charset="-128"/>
                <a:ea typeface="MS PGothic" charset="-128"/>
                <a:cs typeface="MS PGothic" charset="-128"/>
              </a:rPr>
              <a:t>スマート会議</a:t>
            </a:r>
          </a:p>
        </p:txBody>
      </p:sp>
      <p:sp>
        <p:nvSpPr>
          <p:cNvPr id="8" name="Rectangle 7"/>
          <p:cNvSpPr/>
          <p:nvPr/>
        </p:nvSpPr>
        <p:spPr>
          <a:xfrm>
            <a:off x="6047525" y="1289289"/>
            <a:ext cx="3032340" cy="338241"/>
          </a:xfrm>
          <a:prstGeom prst="rect">
            <a:avLst/>
          </a:prstGeom>
        </p:spPr>
        <p:txBody>
          <a:bodyPr wrap="square">
            <a:spAutoFit/>
          </a:bodyPr>
          <a:lstStyle/>
          <a:p>
            <a:pPr algn="ctr" defTabSz="456366" hangingPunct="1"/>
            <a:r>
              <a:rPr lang="ja-JP" altLang="en-US" sz="1599" kern="1200" dirty="0" smtClean="0">
                <a:solidFill>
                  <a:prstClr val="black"/>
                </a:solidFill>
                <a:latin typeface="MS PGothic" charset="-128"/>
                <a:ea typeface="MS PGothic" charset="-128"/>
                <a:cs typeface="MS PGothic" charset="-128"/>
              </a:rPr>
              <a:t>スマート インテグレ</a:t>
            </a:r>
            <a:r>
              <a:rPr lang="ja-JP" altLang="en-US" sz="1599" dirty="0" smtClean="0">
                <a:solidFill>
                  <a:prstClr val="black"/>
                </a:solidFill>
                <a:latin typeface="MS PGothic" charset="-128"/>
                <a:ea typeface="MS PGothic" charset="-128"/>
                <a:cs typeface="MS PGothic" charset="-128"/>
              </a:rPr>
              <a:t>ーション</a:t>
            </a:r>
            <a:endParaRPr lang="ja-JP" altLang="en-US" sz="1599" kern="1200" dirty="0">
              <a:solidFill>
                <a:prstClr val="black"/>
              </a:solidFill>
              <a:latin typeface="MS PGothic" charset="-128"/>
              <a:ea typeface="MS PGothic" charset="-128"/>
              <a:cs typeface="MS PGothic" charset="-128"/>
            </a:endParaRPr>
          </a:p>
        </p:txBody>
      </p:sp>
      <p:pic>
        <p:nvPicPr>
          <p:cNvPr id="9" name="Bilde 1" descr="Playbook_ppt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0996" y="1686406"/>
            <a:ext cx="1711964" cy="1598035"/>
          </a:xfrm>
          <a:prstGeom prst="rect">
            <a:avLst/>
          </a:prstGeom>
        </p:spPr>
      </p:pic>
      <p:pic>
        <p:nvPicPr>
          <p:cNvPr id="13" name="Bilde 1" descr="full-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1883" y="1688542"/>
            <a:ext cx="2766058" cy="1555908"/>
          </a:xfrm>
          <a:prstGeom prst="rect">
            <a:avLst/>
          </a:prstGeom>
        </p:spPr>
      </p:pic>
      <p:sp>
        <p:nvSpPr>
          <p:cNvPr id="3" name="Rectangle 2"/>
          <p:cNvSpPr/>
          <p:nvPr/>
        </p:nvSpPr>
        <p:spPr>
          <a:xfrm>
            <a:off x="389690" y="3362202"/>
            <a:ext cx="2486860" cy="830997"/>
          </a:xfrm>
          <a:prstGeom prst="rect">
            <a:avLst/>
          </a:prstGeom>
        </p:spPr>
        <p:txBody>
          <a:bodyPr wrap="square">
            <a:spAutoFit/>
          </a:bodyPr>
          <a:lstStyle/>
          <a:p>
            <a:pPr hangingPunct="1"/>
            <a:r>
              <a:rPr lang="ja-JP" altLang="en-US" sz="1200" kern="1200" dirty="0">
                <a:solidFill>
                  <a:schemeClr val="tx1">
                    <a:lumMod val="75000"/>
                    <a:lumOff val="25000"/>
                  </a:schemeClr>
                </a:solidFill>
                <a:latin typeface="MS PGothic" charset="-128"/>
                <a:ea typeface="MS PGothic" charset="-128"/>
                <a:cs typeface="MS PGothic" charset="-128"/>
              </a:rPr>
              <a:t>ローカルでの使用や会議にも対応</a:t>
            </a:r>
          </a:p>
          <a:p>
            <a:pPr hangingPunct="1"/>
            <a:r>
              <a:rPr lang="ja-JP" altLang="en-US" sz="1200" kern="1200" dirty="0">
                <a:solidFill>
                  <a:schemeClr val="tx1">
                    <a:lumMod val="75000"/>
                    <a:lumOff val="25000"/>
                  </a:schemeClr>
                </a:solidFill>
                <a:latin typeface="MS PGothic" charset="-128"/>
                <a:ea typeface="MS PGothic" charset="-128"/>
                <a:cs typeface="MS PGothic" charset="-128"/>
              </a:rPr>
              <a:t>有線またはワイヤレス</a:t>
            </a:r>
          </a:p>
          <a:p>
            <a:pPr hangingPunct="1"/>
            <a:r>
              <a:rPr lang="en-US" altLang="ja-JP" sz="1200" kern="1200" dirty="0">
                <a:solidFill>
                  <a:schemeClr val="tx1">
                    <a:lumMod val="75000"/>
                    <a:lumOff val="25000"/>
                  </a:schemeClr>
                </a:solidFill>
                <a:latin typeface="MS PGothic" charset="-128"/>
                <a:ea typeface="MS PGothic" charset="-128"/>
                <a:cs typeface="MS PGothic" charset="-128"/>
              </a:rPr>
              <a:t>4 </a:t>
            </a:r>
            <a:r>
              <a:rPr lang="en-US" altLang="ja-JP" sz="1200" dirty="0" smtClean="0">
                <a:solidFill>
                  <a:schemeClr val="tx1">
                    <a:lumMod val="75000"/>
                    <a:lumOff val="25000"/>
                  </a:schemeClr>
                </a:solidFill>
                <a:latin typeface="MS PGothic" charset="-128"/>
                <a:ea typeface="MS PGothic" charset="-128"/>
                <a:cs typeface="MS PGothic" charset="-128"/>
              </a:rPr>
              <a:t>K</a:t>
            </a:r>
            <a:r>
              <a:rPr lang="ja-JP" altLang="en-US" sz="1200" kern="1200" dirty="0" smtClean="0">
                <a:solidFill>
                  <a:schemeClr val="tx1">
                    <a:lumMod val="75000"/>
                    <a:lumOff val="25000"/>
                  </a:schemeClr>
                </a:solidFill>
                <a:latin typeface="MS PGothic" charset="-128"/>
                <a:ea typeface="MS PGothic" charset="-128"/>
                <a:cs typeface="MS PGothic" charset="-128"/>
              </a:rPr>
              <a:t>解像度</a:t>
            </a:r>
            <a:endParaRPr lang="ja-JP" altLang="en-US" sz="1200" kern="1200" dirty="0">
              <a:solidFill>
                <a:schemeClr val="tx1">
                  <a:lumMod val="75000"/>
                  <a:lumOff val="25000"/>
                </a:schemeClr>
              </a:solidFill>
              <a:latin typeface="MS PGothic" charset="-128"/>
              <a:ea typeface="MS PGothic" charset="-128"/>
              <a:cs typeface="MS PGothic" charset="-128"/>
            </a:endParaRPr>
          </a:p>
          <a:p>
            <a:pPr hangingPunct="1"/>
            <a:r>
              <a:rPr lang="ja-JP" altLang="en-US" sz="1200" kern="1200" dirty="0">
                <a:solidFill>
                  <a:schemeClr val="tx1">
                    <a:lumMod val="75000"/>
                    <a:lumOff val="25000"/>
                  </a:schemeClr>
                </a:solidFill>
                <a:latin typeface="MS PGothic" charset="-128"/>
                <a:ea typeface="MS PGothic" charset="-128"/>
                <a:cs typeface="MS PGothic" charset="-128"/>
              </a:rPr>
              <a:t>デュアル スクリーン</a:t>
            </a:r>
          </a:p>
        </p:txBody>
      </p:sp>
      <p:sp>
        <p:nvSpPr>
          <p:cNvPr id="16" name="Rectangle 15"/>
          <p:cNvSpPr/>
          <p:nvPr/>
        </p:nvSpPr>
        <p:spPr>
          <a:xfrm>
            <a:off x="3014541" y="3362201"/>
            <a:ext cx="3361405" cy="646331"/>
          </a:xfrm>
          <a:prstGeom prst="rect">
            <a:avLst/>
          </a:prstGeom>
        </p:spPr>
        <p:txBody>
          <a:bodyPr wrap="square">
            <a:spAutoFit/>
          </a:bodyPr>
          <a:lstStyle/>
          <a:p>
            <a:pPr hangingPunct="1"/>
            <a:r>
              <a:rPr lang="ja-JP" altLang="en-US" sz="1200" kern="1200" dirty="0" smtClean="0">
                <a:solidFill>
                  <a:schemeClr val="tx1">
                    <a:lumMod val="75000"/>
                    <a:lumOff val="25000"/>
                  </a:schemeClr>
                </a:solidFill>
                <a:latin typeface="MS PGothic" charset="-128"/>
                <a:ea typeface="MS PGothic" charset="-128"/>
                <a:cs typeface="MS PGothic" charset="-128"/>
              </a:rPr>
              <a:t>自動起動</a:t>
            </a:r>
            <a:r>
              <a:rPr lang="ja-JP" altLang="en-US" sz="1200" kern="1200" dirty="0" smtClean="0">
                <a:solidFill>
                  <a:schemeClr val="tx1">
                    <a:lumMod val="75000"/>
                    <a:lumOff val="25000"/>
                  </a:schemeClr>
                </a:solidFill>
                <a:latin typeface="MS PGothic" charset="-128"/>
                <a:ea typeface="MS PGothic" charset="-128"/>
                <a:cs typeface="MS PGothic" charset="-128"/>
                <a:sym typeface="Wingdings"/>
              </a:rPr>
              <a:t> </a:t>
            </a:r>
            <a:r>
              <a:rPr lang="en-US" altLang="ja-JP" sz="1200" kern="1200" dirty="0" smtClean="0">
                <a:solidFill>
                  <a:schemeClr val="tx1">
                    <a:lumMod val="75000"/>
                    <a:lumOff val="25000"/>
                  </a:schemeClr>
                </a:solidFill>
                <a:latin typeface="MS PGothic" charset="-128"/>
                <a:ea typeface="MS PGothic" charset="-128"/>
                <a:cs typeface="MS PGothic" charset="-128"/>
              </a:rPr>
              <a:t>BYOD </a:t>
            </a:r>
            <a:r>
              <a:rPr lang="ja-JP" altLang="en-US" sz="1200" kern="1200" dirty="0" smtClean="0">
                <a:solidFill>
                  <a:schemeClr val="tx1">
                    <a:lumMod val="75000"/>
                    <a:lumOff val="25000"/>
                  </a:schemeClr>
                </a:solidFill>
                <a:latin typeface="MS PGothic" charset="-128"/>
                <a:ea typeface="MS PGothic" charset="-128"/>
                <a:cs typeface="MS PGothic" charset="-128"/>
              </a:rPr>
              <a:t>とペアリング</a:t>
            </a:r>
          </a:p>
          <a:p>
            <a:pPr hangingPunct="1"/>
            <a:r>
              <a:rPr lang="ja-JP" altLang="en-US" sz="1200" kern="1200" dirty="0" smtClean="0">
                <a:solidFill>
                  <a:schemeClr val="tx1">
                    <a:lumMod val="75000"/>
                    <a:lumOff val="25000"/>
                  </a:schemeClr>
                </a:solidFill>
                <a:latin typeface="MS PGothic" charset="-128"/>
                <a:ea typeface="MS PGothic" charset="-128"/>
                <a:cs typeface="MS PGothic" charset="-128"/>
              </a:rPr>
              <a:t>常に全員表示 </a:t>
            </a:r>
            <a:r>
              <a:rPr lang="en-US" altLang="ja-JP" sz="1200" kern="1200" dirty="0" smtClean="0">
                <a:solidFill>
                  <a:schemeClr val="tx1">
                    <a:lumMod val="75000"/>
                    <a:lumOff val="25000"/>
                  </a:schemeClr>
                </a:solidFill>
                <a:latin typeface="MS PGothic" charset="-128"/>
                <a:ea typeface="MS PGothic" charset="-128"/>
                <a:cs typeface="MS PGothic" charset="-128"/>
              </a:rPr>
              <a:t>- </a:t>
            </a:r>
            <a:r>
              <a:rPr lang="ja-JP" altLang="en-US" sz="1200" kern="1200" dirty="0" smtClean="0">
                <a:solidFill>
                  <a:schemeClr val="tx1">
                    <a:lumMod val="75000"/>
                    <a:lumOff val="25000"/>
                  </a:schemeClr>
                </a:solidFill>
                <a:latin typeface="MS PGothic" charset="-128"/>
                <a:ea typeface="MS PGothic" charset="-128"/>
                <a:cs typeface="MS PGothic" charset="-128"/>
              </a:rPr>
              <a:t>インテリジェント フレーミング</a:t>
            </a:r>
          </a:p>
          <a:p>
            <a:pPr hangingPunct="1"/>
            <a:r>
              <a:rPr lang="ja-JP" altLang="en-US" sz="1200" kern="1200" dirty="0" smtClean="0">
                <a:solidFill>
                  <a:schemeClr val="tx1">
                    <a:lumMod val="75000"/>
                    <a:lumOff val="25000"/>
                  </a:schemeClr>
                </a:solidFill>
                <a:latin typeface="MS PGothic" charset="-128"/>
                <a:ea typeface="MS PGothic" charset="-128"/>
                <a:cs typeface="MS PGothic" charset="-128"/>
              </a:rPr>
              <a:t>内蔵スピーカーとマイクを使用した高音質音声</a:t>
            </a:r>
            <a:endParaRPr lang="ja-JP" altLang="en-US" sz="1200" kern="1200" dirty="0">
              <a:solidFill>
                <a:schemeClr val="tx1">
                  <a:lumMod val="75000"/>
                  <a:lumOff val="25000"/>
                </a:schemeClr>
              </a:solidFill>
              <a:latin typeface="MS PGothic" charset="-128"/>
              <a:ea typeface="MS PGothic" charset="-128"/>
              <a:cs typeface="MS PGothic" charset="-128"/>
            </a:endParaRPr>
          </a:p>
        </p:txBody>
      </p:sp>
      <p:sp>
        <p:nvSpPr>
          <p:cNvPr id="17" name="Rectangle 16"/>
          <p:cNvSpPr/>
          <p:nvPr/>
        </p:nvSpPr>
        <p:spPr>
          <a:xfrm>
            <a:off x="6666502" y="3362202"/>
            <a:ext cx="1922651" cy="646331"/>
          </a:xfrm>
          <a:prstGeom prst="rect">
            <a:avLst/>
          </a:prstGeom>
        </p:spPr>
        <p:txBody>
          <a:bodyPr wrap="square">
            <a:spAutoFit/>
          </a:bodyPr>
          <a:lstStyle/>
          <a:p>
            <a:pPr hangingPunct="1"/>
            <a:r>
              <a:rPr lang="ja-JP" altLang="en-US" sz="1200" kern="1200" dirty="0">
                <a:solidFill>
                  <a:schemeClr val="tx1">
                    <a:lumMod val="75000"/>
                    <a:lumOff val="25000"/>
                  </a:schemeClr>
                </a:solidFill>
                <a:latin typeface="MS PGothic" charset="-128"/>
                <a:ea typeface="MS PGothic" charset="-128"/>
                <a:cs typeface="MS PGothic" charset="-128"/>
              </a:rPr>
              <a:t>メトリック </a:t>
            </a:r>
            <a:r>
              <a:rPr lang="en-US" altLang="ja-JP" sz="1200" kern="1200" dirty="0">
                <a:solidFill>
                  <a:schemeClr val="tx1">
                    <a:lumMod val="75000"/>
                    <a:lumOff val="25000"/>
                  </a:schemeClr>
                </a:solidFill>
                <a:latin typeface="MS PGothic" charset="-128"/>
                <a:ea typeface="MS PGothic" charset="-128"/>
                <a:cs typeface="MS PGothic" charset="-128"/>
              </a:rPr>
              <a:t>- </a:t>
            </a:r>
            <a:r>
              <a:rPr lang="ja-JP" altLang="en-US" sz="1200" kern="1200" dirty="0">
                <a:solidFill>
                  <a:schemeClr val="tx1">
                    <a:lumMod val="75000"/>
                    <a:lumOff val="25000"/>
                  </a:schemeClr>
                </a:solidFill>
                <a:latin typeface="MS PGothic" charset="-128"/>
                <a:ea typeface="MS PGothic" charset="-128"/>
                <a:cs typeface="MS PGothic" charset="-128"/>
              </a:rPr>
              <a:t>人数</a:t>
            </a:r>
            <a:r>
              <a:rPr lang="en-US" altLang="ja-JP" sz="1200" kern="1200" dirty="0">
                <a:solidFill>
                  <a:schemeClr val="tx1">
                    <a:lumMod val="75000"/>
                    <a:lumOff val="25000"/>
                  </a:schemeClr>
                </a:solidFill>
                <a:latin typeface="MS PGothic" charset="-128"/>
                <a:ea typeface="MS PGothic" charset="-128"/>
                <a:cs typeface="MS PGothic" charset="-128"/>
              </a:rPr>
              <a:t>/</a:t>
            </a:r>
            <a:r>
              <a:rPr lang="ja-JP" altLang="en-US" sz="1200" kern="1200" dirty="0">
                <a:solidFill>
                  <a:schemeClr val="tx1">
                    <a:lumMod val="75000"/>
                    <a:lumOff val="25000"/>
                  </a:schemeClr>
                </a:solidFill>
                <a:latin typeface="MS PGothic" charset="-128"/>
                <a:ea typeface="MS PGothic" charset="-128"/>
                <a:cs typeface="MS PGothic" charset="-128"/>
              </a:rPr>
              <a:t>使用率 </a:t>
            </a:r>
          </a:p>
          <a:p>
            <a:pPr hangingPunct="1"/>
            <a:r>
              <a:rPr lang="en-US" altLang="ja-JP" sz="1200" kern="1200" dirty="0">
                <a:solidFill>
                  <a:schemeClr val="tx1">
                    <a:lumMod val="75000"/>
                    <a:lumOff val="25000"/>
                  </a:schemeClr>
                </a:solidFill>
                <a:latin typeface="MS PGothic" charset="-128"/>
                <a:ea typeface="MS PGothic" charset="-128"/>
                <a:cs typeface="MS PGothic" charset="-128"/>
              </a:rPr>
              <a:t>CEC - </a:t>
            </a:r>
            <a:r>
              <a:rPr lang="ja-JP" altLang="en-US" sz="1200" kern="1200" dirty="0" smtClean="0">
                <a:solidFill>
                  <a:schemeClr val="tx1">
                    <a:lumMod val="75000"/>
                    <a:lumOff val="25000"/>
                  </a:schemeClr>
                </a:solidFill>
                <a:latin typeface="MS PGothic" charset="-128"/>
                <a:ea typeface="MS PGothic" charset="-128"/>
                <a:cs typeface="MS PGothic" charset="-128"/>
              </a:rPr>
              <a:t>スクリーン</a:t>
            </a:r>
            <a:r>
              <a:rPr lang="ja-JP" altLang="en-US" sz="1200" dirty="0" smtClean="0">
                <a:solidFill>
                  <a:schemeClr val="tx1">
                    <a:lumMod val="75000"/>
                    <a:lumOff val="25000"/>
                  </a:schemeClr>
                </a:solidFill>
                <a:latin typeface="MS PGothic" charset="-128"/>
                <a:ea typeface="MS PGothic" charset="-128"/>
                <a:cs typeface="MS PGothic" charset="-128"/>
              </a:rPr>
              <a:t>連携</a:t>
            </a:r>
            <a:endParaRPr lang="ja-JP" altLang="en-US" sz="1200" kern="1200" dirty="0">
              <a:solidFill>
                <a:schemeClr val="tx1">
                  <a:lumMod val="75000"/>
                  <a:lumOff val="25000"/>
                </a:schemeClr>
              </a:solidFill>
              <a:latin typeface="MS PGothic" charset="-128"/>
              <a:ea typeface="MS PGothic" charset="-128"/>
              <a:cs typeface="MS PGothic" charset="-128"/>
            </a:endParaRPr>
          </a:p>
          <a:p>
            <a:pPr hangingPunct="1"/>
            <a:r>
              <a:rPr lang="ja-JP" altLang="en-US" sz="1200" kern="1200" dirty="0">
                <a:solidFill>
                  <a:schemeClr val="tx1">
                    <a:lumMod val="75000"/>
                    <a:lumOff val="25000"/>
                  </a:schemeClr>
                </a:solidFill>
                <a:latin typeface="MS PGothic" charset="-128"/>
                <a:ea typeface="MS PGothic" charset="-128"/>
                <a:cs typeface="MS PGothic" charset="-128"/>
              </a:rPr>
              <a:t>室内制御</a:t>
            </a:r>
          </a:p>
        </p:txBody>
      </p:sp>
      <p:sp>
        <p:nvSpPr>
          <p:cNvPr id="19" name="Rectangle 18"/>
          <p:cNvSpPr/>
          <p:nvPr/>
        </p:nvSpPr>
        <p:spPr>
          <a:xfrm>
            <a:off x="-29844" y="1291424"/>
            <a:ext cx="3040187" cy="338241"/>
          </a:xfrm>
          <a:prstGeom prst="rect">
            <a:avLst/>
          </a:prstGeom>
        </p:spPr>
        <p:txBody>
          <a:bodyPr wrap="square">
            <a:spAutoFit/>
          </a:bodyPr>
          <a:lstStyle/>
          <a:p>
            <a:pPr algn="ctr" defTabSz="456366" hangingPunct="1"/>
            <a:r>
              <a:rPr lang="ja-JP" altLang="en-US" sz="1599" kern="1200" dirty="0">
                <a:solidFill>
                  <a:prstClr val="black"/>
                </a:solidFill>
                <a:latin typeface="MS PGothic" charset="-128"/>
                <a:ea typeface="MS PGothic" charset="-128"/>
                <a:cs typeface="MS PGothic" charset="-128"/>
              </a:rPr>
              <a:t>スマート プレゼンテーション</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7931" y="1704974"/>
            <a:ext cx="2114985" cy="1530000"/>
          </a:xfrm>
          <a:prstGeom prst="rect">
            <a:avLst/>
          </a:prstGeom>
        </p:spPr>
      </p:pic>
      <p:sp>
        <p:nvSpPr>
          <p:cNvPr id="12" name="正方形/長方形 11"/>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4"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主な機能</a:t>
            </a:r>
            <a:endParaRPr kumimoji="1" lang="ja-JP" altLang="en-US"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323620607"/>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7766" y="178"/>
            <a:ext cx="8345488" cy="731837"/>
          </a:xfrm>
        </p:spPr>
        <p:txBody>
          <a:bodyPr>
            <a:normAutofit fontScale="90000"/>
          </a:bodyPr>
          <a:lstStyle/>
          <a:p>
            <a:r>
              <a:rPr lang="ja-JP" altLang="en-US" dirty="0" smtClean="0">
                <a:latin typeface="MS PGothic" charset="-128"/>
                <a:ea typeface="MS PGothic" charset="-128"/>
                <a:cs typeface="MS PGothic" charset="-128"/>
              </a:rPr>
              <a:t/>
            </a:r>
            <a:br>
              <a:rPr lang="ja-JP" altLang="en-US" dirty="0" smtClean="0">
                <a:latin typeface="MS PGothic" charset="-128"/>
                <a:ea typeface="MS PGothic" charset="-128"/>
                <a:cs typeface="MS PGothic" charset="-128"/>
              </a:rPr>
            </a:br>
            <a:r>
              <a:rPr lang="ja-JP" altLang="en-US" sz="2400" dirty="0" smtClean="0">
                <a:solidFill>
                  <a:srgbClr val="000000"/>
                </a:solidFill>
                <a:latin typeface="MS PGothic" charset="-128"/>
                <a:ea typeface="MS PGothic" charset="-128"/>
                <a:cs typeface="MS PGothic" charset="-128"/>
              </a:rPr>
              <a:t>ベスト オーバービュー「</a:t>
            </a:r>
            <a:r>
              <a:rPr lang="en-US" altLang="ja-JP" sz="2400" dirty="0" smtClean="0">
                <a:solidFill>
                  <a:srgbClr val="000000"/>
                </a:solidFill>
                <a:latin typeface="MS PGothic" charset="-128"/>
                <a:ea typeface="MS PGothic" charset="-128"/>
                <a:cs typeface="MS PGothic" charset="-128"/>
              </a:rPr>
              <a:t>2.0</a:t>
            </a:r>
            <a:r>
              <a:rPr lang="ja-JP" altLang="en-US" sz="2400" dirty="0" smtClean="0">
                <a:solidFill>
                  <a:srgbClr val="000000"/>
                </a:solidFill>
                <a:latin typeface="MS PGothic" charset="-128"/>
                <a:ea typeface="MS PGothic" charset="-128"/>
                <a:cs typeface="MS PGothic" charset="-128"/>
              </a:rPr>
              <a:t>」</a:t>
            </a:r>
            <a:endParaRPr lang="ja-JP" altLang="en-US" dirty="0">
              <a:solidFill>
                <a:srgbClr val="000000"/>
              </a:solidFill>
              <a:latin typeface="MS PGothic" charset="-128"/>
              <a:ea typeface="MS PGothic" charset="-128"/>
              <a:cs typeface="MS PGothic" charset="-128"/>
            </a:endParaRPr>
          </a:p>
        </p:txBody>
      </p:sp>
      <p:sp>
        <p:nvSpPr>
          <p:cNvPr id="2" name="TextBox 1"/>
          <p:cNvSpPr txBox="1"/>
          <p:nvPr/>
        </p:nvSpPr>
        <p:spPr>
          <a:xfrm>
            <a:off x="437766" y="775988"/>
            <a:ext cx="8446039" cy="1046440"/>
          </a:xfrm>
          <a:prstGeom prst="rect">
            <a:avLst/>
          </a:prstGeom>
          <a:noFill/>
        </p:spPr>
        <p:txBody>
          <a:bodyPr wrap="square" rtlCol="0">
            <a:spAutoFit/>
          </a:bodyPr>
          <a:lstStyle/>
          <a:p>
            <a:r>
              <a:rPr lang="ja-JP" altLang="en-US" sz="1050" dirty="0">
                <a:solidFill>
                  <a:srgbClr val="000000"/>
                </a:solidFill>
                <a:latin typeface="MS PGothic" charset="-128"/>
                <a:ea typeface="MS PGothic" charset="-128"/>
                <a:cs typeface="MS PGothic" charset="-128"/>
              </a:rPr>
              <a:t>ベスト オーバービューは、</a:t>
            </a:r>
            <a:r>
              <a:rPr lang="en-US" altLang="ja-JP" sz="1050" dirty="0">
                <a:solidFill>
                  <a:srgbClr val="000000"/>
                </a:solidFill>
                <a:latin typeface="MS PGothic" charset="-128"/>
                <a:ea typeface="MS PGothic" charset="-128"/>
                <a:cs typeface="MS PGothic" charset="-128"/>
              </a:rPr>
              <a:t>SpeakerTrack 60 </a:t>
            </a:r>
            <a:r>
              <a:rPr lang="ja-JP" altLang="en-US" sz="1050" dirty="0">
                <a:solidFill>
                  <a:srgbClr val="000000"/>
                </a:solidFill>
                <a:latin typeface="MS PGothic" charset="-128"/>
                <a:ea typeface="MS PGothic" charset="-128"/>
                <a:cs typeface="MS PGothic" charset="-128"/>
              </a:rPr>
              <a:t>で最初に導入されたトラッキング機能です。この機能は、会議室にいる人数に基づいて最適な全体画像を選択します。ベスト オーバービューは、</a:t>
            </a:r>
            <a:r>
              <a:rPr lang="en-US" altLang="ja-JP" sz="1050" dirty="0">
                <a:solidFill>
                  <a:srgbClr val="000000"/>
                </a:solidFill>
                <a:latin typeface="MS PGothic" charset="-128"/>
                <a:ea typeface="MS PGothic" charset="-128"/>
                <a:cs typeface="MS PGothic" charset="-128"/>
              </a:rPr>
              <a:t>SpeakerTrack </a:t>
            </a:r>
            <a:r>
              <a:rPr lang="ja-JP" altLang="en-US" sz="1050" dirty="0">
                <a:solidFill>
                  <a:srgbClr val="000000"/>
                </a:solidFill>
                <a:latin typeface="MS PGothic" charset="-128"/>
                <a:ea typeface="MS PGothic" charset="-128"/>
                <a:cs typeface="MS PGothic" charset="-128"/>
              </a:rPr>
              <a:t>を有効にすると自動的に有効化されます。下の青い四角形はカメラが捉えている範囲です。赤い四角形は、メインの全体映像からトリミングしたベスト オーバービュー画像です。緑の四角形は検出した顔です。画像の送信先にはベスト オーバービュー画像が表示されます。ベスト オーバービューには、カメラの捕捉範囲に収まっている人物全員が含まれます。  </a:t>
            </a:r>
          </a:p>
          <a:p>
            <a:endParaRPr lang="ja-JP" altLang="en-US" sz="2000" dirty="0">
              <a:latin typeface="MS PGothic" charset="-128"/>
              <a:ea typeface="MS PGothic" charset="-128"/>
              <a:cs typeface="MS PGothic" charset="-128"/>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0133" y="2154266"/>
            <a:ext cx="736564" cy="99013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8631" y="3377363"/>
            <a:ext cx="589271" cy="99013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4658" y="2683028"/>
            <a:ext cx="691074" cy="990135"/>
          </a:xfrm>
          <a:prstGeom prst="rect">
            <a:avLst/>
          </a:prstGeom>
        </p:spPr>
      </p:pic>
      <p:grpSp>
        <p:nvGrpSpPr>
          <p:cNvPr id="10" name="Group 9"/>
          <p:cNvGrpSpPr/>
          <p:nvPr/>
        </p:nvGrpSpPr>
        <p:grpSpPr>
          <a:xfrm>
            <a:off x="520391" y="1702418"/>
            <a:ext cx="4475356" cy="2951356"/>
            <a:chOff x="542693" y="1635512"/>
            <a:chExt cx="4475356" cy="2951356"/>
          </a:xfrm>
        </p:grpSpPr>
        <p:sp>
          <p:nvSpPr>
            <p:cNvPr id="8" name="Frame 7"/>
            <p:cNvSpPr/>
            <p:nvPr/>
          </p:nvSpPr>
          <p:spPr>
            <a:xfrm>
              <a:off x="542693" y="1635512"/>
              <a:ext cx="4475356" cy="2951356"/>
            </a:xfrm>
            <a:prstGeom prst="frame">
              <a:avLst>
                <a:gd name="adj1" fmla="val 141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9" name="Trapezoid 8"/>
            <p:cNvSpPr/>
            <p:nvPr/>
          </p:nvSpPr>
          <p:spPr>
            <a:xfrm>
              <a:off x="1698702" y="2209937"/>
              <a:ext cx="2207942" cy="2356624"/>
            </a:xfrm>
            <a:prstGeom prst="trapezoid">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1" name="Frame 10"/>
          <p:cNvSpPr/>
          <p:nvPr/>
        </p:nvSpPr>
        <p:spPr>
          <a:xfrm>
            <a:off x="1189465" y="2154266"/>
            <a:ext cx="2936267" cy="2213232"/>
          </a:xfrm>
          <a:prstGeom prst="frame">
            <a:avLst>
              <a:gd name="adj1" fmla="val 0"/>
            </a:avLst>
          </a:prstGeom>
          <a:solidFill>
            <a:srgbClr val="36A4D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pic>
        <p:nvPicPr>
          <p:cNvPr id="12" name="Picture 11"/>
          <p:cNvPicPr>
            <a:picLocks noChangeAspect="1"/>
          </p:cNvPicPr>
          <p:nvPr/>
        </p:nvPicPr>
        <p:blipFill>
          <a:blip r:embed="rId6"/>
          <a:stretch>
            <a:fillRect/>
          </a:stretch>
        </p:blipFill>
        <p:spPr>
          <a:xfrm>
            <a:off x="5091188" y="1705893"/>
            <a:ext cx="3903432" cy="2927574"/>
          </a:xfrm>
          <a:prstGeom prst="rect">
            <a:avLst/>
          </a:prstGeom>
        </p:spPr>
      </p:pic>
      <p:sp>
        <p:nvSpPr>
          <p:cNvPr id="13" name="Frame 12"/>
          <p:cNvSpPr/>
          <p:nvPr/>
        </p:nvSpPr>
        <p:spPr>
          <a:xfrm>
            <a:off x="1676400" y="2215374"/>
            <a:ext cx="420030" cy="433959"/>
          </a:xfrm>
          <a:prstGeom prst="frame">
            <a:avLst>
              <a:gd name="adj1" fmla="val 5420"/>
            </a:avLst>
          </a:prstGeom>
          <a:solidFill>
            <a:srgbClr val="36A4D7"/>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15" name="Frame 14"/>
          <p:cNvSpPr/>
          <p:nvPr/>
        </p:nvSpPr>
        <p:spPr>
          <a:xfrm>
            <a:off x="1404072" y="3429527"/>
            <a:ext cx="420030" cy="433959"/>
          </a:xfrm>
          <a:prstGeom prst="frame">
            <a:avLst>
              <a:gd name="adj1" fmla="val 5420"/>
            </a:avLst>
          </a:prstGeom>
          <a:solidFill>
            <a:srgbClr val="36A4D7"/>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16" name="Frame 15"/>
          <p:cNvSpPr/>
          <p:nvPr/>
        </p:nvSpPr>
        <p:spPr>
          <a:xfrm>
            <a:off x="3559015" y="2718508"/>
            <a:ext cx="420030" cy="433959"/>
          </a:xfrm>
          <a:prstGeom prst="frame">
            <a:avLst>
              <a:gd name="adj1" fmla="val 5420"/>
            </a:avLst>
          </a:prstGeom>
          <a:solidFill>
            <a:srgbClr val="36A4D7"/>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Tree>
    <p:extLst>
      <p:ext uri="{BB962C8B-B14F-4D97-AF65-F5344CB8AC3E}">
        <p14:creationId xmlns:p14="http://schemas.microsoft.com/office/powerpoint/2010/main" val="1542613515"/>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57331" y="51810"/>
            <a:ext cx="8345488" cy="731837"/>
          </a:xfrm>
        </p:spPr>
        <p:txBody>
          <a:bodyPr>
            <a:normAutofit fontScale="90000"/>
          </a:bodyPr>
          <a:lstStyle/>
          <a:p>
            <a:r>
              <a:rPr lang="ja-JP" altLang="en-US" dirty="0" smtClean="0">
                <a:latin typeface="Arial"/>
                <a:ea typeface="ＭＳ Ｐゴシック"/>
              </a:rPr>
              <a:t/>
            </a:r>
            <a:br>
              <a:rPr lang="ja-JP" altLang="en-US" dirty="0" smtClean="0">
                <a:latin typeface="Arial"/>
                <a:ea typeface="ＭＳ Ｐゴシック"/>
              </a:rPr>
            </a:br>
            <a:r>
              <a:rPr lang="ja-JP" altLang="en-US" sz="2400" dirty="0" smtClean="0">
                <a:solidFill>
                  <a:srgbClr val="000000"/>
                </a:solidFill>
                <a:latin typeface="Arial"/>
                <a:ea typeface="ＭＳ Ｐゴシック"/>
              </a:rPr>
              <a:t>ベスト オーバービュー（会議室の人の位置に応じて変化）</a:t>
            </a:r>
            <a:endParaRPr lang="ja-JP" altLang="en-US" dirty="0">
              <a:solidFill>
                <a:srgbClr val="000000"/>
              </a:solidFill>
              <a:latin typeface="Arial"/>
              <a:ea typeface="ＭＳ Ｐゴシック"/>
            </a:endParaRPr>
          </a:p>
        </p:txBody>
      </p:sp>
      <p:sp>
        <p:nvSpPr>
          <p:cNvPr id="2" name="TextBox 1"/>
          <p:cNvSpPr txBox="1"/>
          <p:nvPr/>
        </p:nvSpPr>
        <p:spPr>
          <a:xfrm>
            <a:off x="437766" y="893312"/>
            <a:ext cx="8446039" cy="884858"/>
          </a:xfrm>
          <a:prstGeom prst="rect">
            <a:avLst/>
          </a:prstGeom>
          <a:noFill/>
        </p:spPr>
        <p:txBody>
          <a:bodyPr wrap="square" rtlCol="0">
            <a:spAutoFit/>
          </a:bodyPr>
          <a:lstStyle/>
          <a:p>
            <a:r>
              <a:rPr lang="ja-JP" altLang="en-US" sz="1050" dirty="0">
                <a:solidFill>
                  <a:srgbClr val="000000"/>
                </a:solidFill>
                <a:latin typeface="Arial"/>
                <a:ea typeface="ＭＳ Ｐゴシック"/>
              </a:rPr>
              <a:t>「ベスト オーバービュー」は会議室の状況や変化に応じて対応するハイテク機能です。下の例のように、</a:t>
            </a:r>
            <a:r>
              <a:rPr lang="en-US" altLang="ja-JP" sz="1050" dirty="0">
                <a:solidFill>
                  <a:srgbClr val="000000"/>
                </a:solidFill>
                <a:latin typeface="Arial"/>
                <a:ea typeface="ＭＳ Ｐゴシック"/>
              </a:rPr>
              <a:t>1 </a:t>
            </a:r>
            <a:r>
              <a:rPr lang="ja-JP" altLang="en-US" sz="1050" dirty="0">
                <a:solidFill>
                  <a:srgbClr val="000000"/>
                </a:solidFill>
                <a:latin typeface="Arial"/>
                <a:ea typeface="ＭＳ Ｐゴシック"/>
              </a:rPr>
              <a:t>人が会議室にいる場合のベスト オーバービューでは、その人がフォーカスされています。すると、別の </a:t>
            </a:r>
            <a:r>
              <a:rPr lang="en-US" altLang="ja-JP" sz="1050" dirty="0">
                <a:solidFill>
                  <a:srgbClr val="000000"/>
                </a:solidFill>
                <a:latin typeface="Arial"/>
                <a:ea typeface="ＭＳ Ｐゴシック"/>
              </a:rPr>
              <a:t>1 </a:t>
            </a:r>
            <a:r>
              <a:rPr lang="ja-JP" altLang="en-US" sz="1050" dirty="0">
                <a:solidFill>
                  <a:srgbClr val="000000"/>
                </a:solidFill>
                <a:latin typeface="Arial"/>
                <a:ea typeface="ＭＳ Ｐゴシック"/>
              </a:rPr>
              <a:t>人が入室してテーブルの向かい側に座ります。トラッキング システムはその動きを検出し、その人を含めるようにベスト オーバービュー画像を拡大します。誰かが立ったり座ったりした場合にも、同じように処理されます。 </a:t>
            </a:r>
          </a:p>
          <a:p>
            <a:endParaRPr lang="ja-JP" altLang="en-US" sz="2000" dirty="0">
              <a:latin typeface="Arial"/>
              <a:ea typeface="ＭＳ Ｐゴシック"/>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716" y="2473935"/>
            <a:ext cx="589271" cy="990135"/>
          </a:xfrm>
          <a:prstGeom prst="rect">
            <a:avLst/>
          </a:prstGeom>
        </p:spPr>
      </p:pic>
      <p:grpSp>
        <p:nvGrpSpPr>
          <p:cNvPr id="10" name="Group 9"/>
          <p:cNvGrpSpPr/>
          <p:nvPr/>
        </p:nvGrpSpPr>
        <p:grpSpPr>
          <a:xfrm>
            <a:off x="54719" y="1635512"/>
            <a:ext cx="4475356" cy="2951356"/>
            <a:chOff x="542693" y="1635512"/>
            <a:chExt cx="4475356" cy="2951356"/>
          </a:xfrm>
        </p:grpSpPr>
        <p:sp>
          <p:nvSpPr>
            <p:cNvPr id="8" name="Frame 7"/>
            <p:cNvSpPr/>
            <p:nvPr/>
          </p:nvSpPr>
          <p:spPr>
            <a:xfrm>
              <a:off x="542693" y="1635512"/>
              <a:ext cx="4475356" cy="2951356"/>
            </a:xfrm>
            <a:prstGeom prst="frame">
              <a:avLst>
                <a:gd name="adj1" fmla="val 141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9" name="Trapezoid 8"/>
            <p:cNvSpPr/>
            <p:nvPr/>
          </p:nvSpPr>
          <p:spPr>
            <a:xfrm>
              <a:off x="1698702" y="2209937"/>
              <a:ext cx="2207942" cy="2356624"/>
            </a:xfrm>
            <a:prstGeom prst="trapezoid">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1" name="Frame 10"/>
          <p:cNvSpPr/>
          <p:nvPr/>
        </p:nvSpPr>
        <p:spPr>
          <a:xfrm>
            <a:off x="357844" y="2087361"/>
            <a:ext cx="1902136" cy="1495899"/>
          </a:xfrm>
          <a:prstGeom prst="frame">
            <a:avLst>
              <a:gd name="adj1" fmla="val 0"/>
            </a:avLst>
          </a:prstGeom>
          <a:solidFill>
            <a:srgbClr val="36A4D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151" y="2473934"/>
            <a:ext cx="736564" cy="990135"/>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064" y="2473934"/>
            <a:ext cx="589271" cy="990135"/>
          </a:xfrm>
          <a:prstGeom prst="rect">
            <a:avLst/>
          </a:prstGeom>
        </p:spPr>
      </p:pic>
      <p:grpSp>
        <p:nvGrpSpPr>
          <p:cNvPr id="20" name="Group 19"/>
          <p:cNvGrpSpPr/>
          <p:nvPr/>
        </p:nvGrpSpPr>
        <p:grpSpPr>
          <a:xfrm>
            <a:off x="4589547" y="1635512"/>
            <a:ext cx="4475356" cy="2951356"/>
            <a:chOff x="542693" y="1635512"/>
            <a:chExt cx="4475356" cy="2951356"/>
          </a:xfrm>
        </p:grpSpPr>
        <p:sp>
          <p:nvSpPr>
            <p:cNvPr id="21" name="Frame 20"/>
            <p:cNvSpPr/>
            <p:nvPr/>
          </p:nvSpPr>
          <p:spPr>
            <a:xfrm>
              <a:off x="542693" y="1635512"/>
              <a:ext cx="4475356" cy="2951356"/>
            </a:xfrm>
            <a:prstGeom prst="frame">
              <a:avLst>
                <a:gd name="adj1" fmla="val 141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22" name="Trapezoid 21"/>
            <p:cNvSpPr/>
            <p:nvPr/>
          </p:nvSpPr>
          <p:spPr>
            <a:xfrm>
              <a:off x="1698702" y="2209937"/>
              <a:ext cx="2207942" cy="2356624"/>
            </a:xfrm>
            <a:prstGeom prst="trapezoid">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24" name="Frame 23"/>
          <p:cNvSpPr/>
          <p:nvPr/>
        </p:nvSpPr>
        <p:spPr>
          <a:xfrm>
            <a:off x="5339468" y="2087360"/>
            <a:ext cx="3150327" cy="1778395"/>
          </a:xfrm>
          <a:prstGeom prst="frame">
            <a:avLst>
              <a:gd name="adj1" fmla="val 0"/>
            </a:avLst>
          </a:prstGeom>
          <a:solidFill>
            <a:srgbClr val="36A4D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Tree>
    <p:extLst>
      <p:ext uri="{BB962C8B-B14F-4D97-AF65-F5344CB8AC3E}">
        <p14:creationId xmlns:p14="http://schemas.microsoft.com/office/powerpoint/2010/main" val="223394459"/>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Callout 25"/>
          <p:cNvSpPr/>
          <p:nvPr/>
        </p:nvSpPr>
        <p:spPr>
          <a:xfrm>
            <a:off x="4530764" y="2233723"/>
            <a:ext cx="1091487" cy="474185"/>
          </a:xfrm>
          <a:prstGeom prst="wedgeEllipseCallout">
            <a:avLst>
              <a:gd name="adj1" fmla="val 38494"/>
              <a:gd name="adj2" fmla="val 90822"/>
            </a:avLst>
          </a:prstGeom>
          <a:noFill/>
          <a:ln>
            <a:solidFill>
              <a:srgbClr val="00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rgbClr val="000000"/>
                </a:solidFill>
                <a:latin typeface="Arial"/>
                <a:ea typeface="ＭＳ Ｐゴシック"/>
              </a:rPr>
              <a:t>かくかくしかじか</a:t>
            </a:r>
            <a:r>
              <a:rPr lang="en-US" altLang="ja-JP" sz="800" dirty="0">
                <a:solidFill>
                  <a:srgbClr val="000000"/>
                </a:solidFill>
                <a:latin typeface="Arial"/>
                <a:ea typeface="ＭＳ Ｐゴシック"/>
              </a:rPr>
              <a:t>…</a:t>
            </a:r>
          </a:p>
        </p:txBody>
      </p:sp>
      <p:sp>
        <p:nvSpPr>
          <p:cNvPr id="3" name="Title 2"/>
          <p:cNvSpPr>
            <a:spLocks noGrp="1"/>
          </p:cNvSpPr>
          <p:nvPr>
            <p:ph type="ctrTitle"/>
          </p:nvPr>
        </p:nvSpPr>
        <p:spPr>
          <a:xfrm>
            <a:off x="437766" y="200203"/>
            <a:ext cx="8345488" cy="731837"/>
          </a:xfrm>
        </p:spPr>
        <p:txBody>
          <a:bodyPr>
            <a:normAutofit/>
          </a:bodyPr>
          <a:lstStyle/>
          <a:p>
            <a:r>
              <a:rPr lang="en-US" altLang="ja-JP" sz="2400" dirty="0">
                <a:solidFill>
                  <a:srgbClr val="000000"/>
                </a:solidFill>
                <a:latin typeface="Arial"/>
                <a:ea typeface="ＭＳ Ｐゴシック"/>
              </a:rPr>
              <a:t>SpeakerTrack</a:t>
            </a:r>
            <a:r>
              <a:rPr lang="ja-JP" altLang="en-US" sz="2400" dirty="0">
                <a:solidFill>
                  <a:srgbClr val="000000"/>
                </a:solidFill>
                <a:latin typeface="Arial"/>
                <a:ea typeface="ＭＳ Ｐゴシック"/>
              </a:rPr>
              <a:t>「</a:t>
            </a:r>
            <a:r>
              <a:rPr lang="en-US" altLang="ja-JP" sz="2400" dirty="0">
                <a:solidFill>
                  <a:srgbClr val="000000"/>
                </a:solidFill>
                <a:latin typeface="Arial"/>
                <a:ea typeface="ＭＳ Ｐゴシック"/>
              </a:rPr>
              <a:t>2.0</a:t>
            </a:r>
            <a:r>
              <a:rPr lang="ja-JP" altLang="en-US" sz="2400" dirty="0">
                <a:solidFill>
                  <a:srgbClr val="000000"/>
                </a:solidFill>
                <a:latin typeface="Arial"/>
                <a:ea typeface="ＭＳ Ｐゴシック"/>
              </a:rPr>
              <a:t>」</a:t>
            </a:r>
            <a:endParaRPr lang="ja-JP" altLang="en-US" dirty="0">
              <a:solidFill>
                <a:srgbClr val="000000"/>
              </a:solidFill>
              <a:latin typeface="Arial"/>
              <a:ea typeface="ＭＳ Ｐゴシック"/>
            </a:endParaRPr>
          </a:p>
        </p:txBody>
      </p:sp>
      <p:sp>
        <p:nvSpPr>
          <p:cNvPr id="2" name="TextBox 1"/>
          <p:cNvSpPr txBox="1"/>
          <p:nvPr/>
        </p:nvSpPr>
        <p:spPr>
          <a:xfrm>
            <a:off x="437767" y="846613"/>
            <a:ext cx="8477634" cy="1292662"/>
          </a:xfrm>
          <a:prstGeom prst="rect">
            <a:avLst/>
          </a:prstGeom>
          <a:noFill/>
        </p:spPr>
        <p:txBody>
          <a:bodyPr wrap="square" rtlCol="0">
            <a:spAutoFit/>
          </a:bodyPr>
          <a:lstStyle/>
          <a:p>
            <a:r>
              <a:rPr lang="en-US" altLang="ja-JP" sz="1000" dirty="0">
                <a:solidFill>
                  <a:srgbClr val="000000"/>
                </a:solidFill>
                <a:latin typeface="Arial"/>
                <a:ea typeface="ＭＳ Ｐゴシック"/>
              </a:rPr>
              <a:t>SpeakerTrack </a:t>
            </a:r>
            <a:r>
              <a:rPr lang="ja-JP" altLang="en-US" sz="1000" dirty="0">
                <a:solidFill>
                  <a:srgbClr val="000000"/>
                </a:solidFill>
                <a:latin typeface="Arial"/>
                <a:ea typeface="ＭＳ Ｐゴシック"/>
              </a:rPr>
              <a:t>ではこれまで、多くの可動部品を備えた機械式 </a:t>
            </a:r>
            <a:r>
              <a:rPr lang="en-US" altLang="ja-JP" sz="1000" dirty="0">
                <a:solidFill>
                  <a:srgbClr val="000000"/>
                </a:solidFill>
                <a:latin typeface="Arial"/>
                <a:ea typeface="ＭＳ Ｐゴシック"/>
              </a:rPr>
              <a:t>PTZ </a:t>
            </a:r>
            <a:r>
              <a:rPr lang="ja-JP" altLang="en-US" sz="1000" dirty="0">
                <a:solidFill>
                  <a:srgbClr val="000000"/>
                </a:solidFill>
                <a:latin typeface="Arial"/>
                <a:ea typeface="ＭＳ Ｐゴシック"/>
              </a:rPr>
              <a:t>カメラの </a:t>
            </a:r>
            <a:r>
              <a:rPr lang="en-US" altLang="ja-JP" sz="1000" dirty="0">
                <a:solidFill>
                  <a:srgbClr val="000000"/>
                </a:solidFill>
                <a:latin typeface="Arial"/>
                <a:ea typeface="ＭＳ Ｐゴシック"/>
              </a:rPr>
              <a:t>Precision 60 </a:t>
            </a:r>
            <a:r>
              <a:rPr lang="ja-JP" altLang="en-US" sz="1000" dirty="0">
                <a:solidFill>
                  <a:srgbClr val="000000"/>
                </a:solidFill>
                <a:latin typeface="Arial"/>
                <a:ea typeface="ＭＳ Ｐゴシック"/>
              </a:rPr>
              <a:t>カメラを使用していました。新しいルーム システムでは、カメラ</a:t>
            </a:r>
            <a:r>
              <a:rPr lang="ja-JP" altLang="en-US" sz="1000" dirty="0" smtClean="0">
                <a:solidFill>
                  <a:srgbClr val="000000"/>
                </a:solidFill>
                <a:latin typeface="Arial"/>
                <a:ea typeface="ＭＳ Ｐゴシック"/>
              </a:rPr>
              <a:t>に</a:t>
            </a:r>
            <a:r>
              <a:rPr lang="en-US" altLang="ja-JP" sz="1000" dirty="0" smtClean="0">
                <a:solidFill>
                  <a:srgbClr val="000000"/>
                </a:solidFill>
                <a:latin typeface="Arial"/>
                <a:ea typeface="ＭＳ Ｐゴシック"/>
              </a:rPr>
              <a:t/>
            </a:r>
            <a:br>
              <a:rPr lang="en-US" altLang="ja-JP" sz="1000" dirty="0" smtClean="0">
                <a:solidFill>
                  <a:srgbClr val="000000"/>
                </a:solidFill>
                <a:latin typeface="Arial"/>
                <a:ea typeface="ＭＳ Ｐゴシック"/>
              </a:rPr>
            </a:br>
            <a:r>
              <a:rPr lang="ja-JP" altLang="en-US" sz="1000" dirty="0" smtClean="0">
                <a:solidFill>
                  <a:srgbClr val="000000"/>
                </a:solidFill>
                <a:latin typeface="Arial"/>
                <a:ea typeface="ＭＳ Ｐゴシック"/>
              </a:rPr>
              <a:t>可動</a:t>
            </a:r>
            <a:r>
              <a:rPr lang="ja-JP" altLang="en-US" sz="1000" dirty="0">
                <a:solidFill>
                  <a:srgbClr val="000000"/>
                </a:solidFill>
                <a:latin typeface="Arial"/>
                <a:ea typeface="ＭＳ Ｐゴシック"/>
              </a:rPr>
              <a:t>部品はなく、</a:t>
            </a:r>
            <a:r>
              <a:rPr lang="en-US" altLang="ja-JP" sz="1000" dirty="0">
                <a:solidFill>
                  <a:srgbClr val="000000"/>
                </a:solidFill>
                <a:latin typeface="Arial"/>
                <a:ea typeface="ＭＳ Ｐゴシック"/>
              </a:rPr>
              <a:t>PTZ </a:t>
            </a:r>
            <a:r>
              <a:rPr lang="ja-JP" altLang="en-US" sz="1000" dirty="0">
                <a:solidFill>
                  <a:srgbClr val="000000"/>
                </a:solidFill>
                <a:latin typeface="Arial"/>
                <a:ea typeface="ＭＳ Ｐゴシック"/>
              </a:rPr>
              <a:t>機能は完全にデジタル化されています。新しい </a:t>
            </a:r>
            <a:r>
              <a:rPr lang="en-US" altLang="ja-JP" sz="1000" dirty="0">
                <a:solidFill>
                  <a:srgbClr val="000000"/>
                </a:solidFill>
                <a:latin typeface="Arial"/>
                <a:ea typeface="ＭＳ Ｐゴシック"/>
              </a:rPr>
              <a:t>SpeakerTrack </a:t>
            </a:r>
            <a:r>
              <a:rPr lang="ja-JP" altLang="en-US" sz="1000" dirty="0">
                <a:solidFill>
                  <a:srgbClr val="000000"/>
                </a:solidFill>
                <a:latin typeface="Arial"/>
                <a:ea typeface="ＭＳ Ｐゴシック"/>
              </a:rPr>
              <a:t>機能は高速になり、信頼性が増しています。 </a:t>
            </a:r>
          </a:p>
          <a:p>
            <a:endParaRPr lang="ja-JP" altLang="en-US" sz="1000" dirty="0">
              <a:solidFill>
                <a:srgbClr val="000000"/>
              </a:solidFill>
              <a:latin typeface="Arial"/>
              <a:ea typeface="ＭＳ Ｐゴシック"/>
            </a:endParaRPr>
          </a:p>
          <a:p>
            <a:r>
              <a:rPr lang="ja-JP" altLang="en-US" sz="1000" dirty="0">
                <a:solidFill>
                  <a:srgbClr val="000000"/>
                </a:solidFill>
                <a:latin typeface="Arial"/>
                <a:ea typeface="ＭＳ Ｐゴシック"/>
              </a:rPr>
              <a:t>ベスト オーバービューで使用されているのと同じトラッキング システムが </a:t>
            </a:r>
            <a:r>
              <a:rPr lang="en-US" altLang="ja-JP" sz="1000" dirty="0">
                <a:solidFill>
                  <a:srgbClr val="000000"/>
                </a:solidFill>
                <a:latin typeface="Arial"/>
                <a:ea typeface="ＭＳ Ｐゴシック"/>
              </a:rPr>
              <a:t>SpeakerTrack 2.0 </a:t>
            </a:r>
            <a:r>
              <a:rPr lang="ja-JP" altLang="en-US" sz="1000" dirty="0">
                <a:solidFill>
                  <a:srgbClr val="000000"/>
                </a:solidFill>
                <a:latin typeface="Arial"/>
                <a:ea typeface="ＭＳ Ｐゴシック"/>
              </a:rPr>
              <a:t>でも使用されています。異なる部分として、ルーム システムでは発言者を検知し、発言者やその周辺に座っている人物にできるだけクローズアップします。画像をトリミングする際に顔が半分にカットされてしまうこと</a:t>
            </a:r>
            <a:r>
              <a:rPr lang="ja-JP" altLang="en-US" sz="1000" dirty="0" smtClean="0">
                <a:solidFill>
                  <a:srgbClr val="000000"/>
                </a:solidFill>
                <a:latin typeface="Arial"/>
                <a:ea typeface="ＭＳ Ｐゴシック"/>
              </a:rPr>
              <a:t>は</a:t>
            </a:r>
            <a:r>
              <a:rPr lang="en-US" altLang="ja-JP" sz="1000" dirty="0" smtClean="0">
                <a:solidFill>
                  <a:srgbClr val="000000"/>
                </a:solidFill>
                <a:latin typeface="Arial"/>
                <a:ea typeface="ＭＳ Ｐゴシック"/>
              </a:rPr>
              <a:t/>
            </a:r>
            <a:br>
              <a:rPr lang="en-US" altLang="ja-JP" sz="1000" dirty="0" smtClean="0">
                <a:solidFill>
                  <a:srgbClr val="000000"/>
                </a:solidFill>
                <a:latin typeface="Arial"/>
                <a:ea typeface="ＭＳ Ｐゴシック"/>
              </a:rPr>
            </a:br>
            <a:r>
              <a:rPr lang="ja-JP" altLang="en-US" sz="1000" dirty="0" smtClean="0">
                <a:solidFill>
                  <a:srgbClr val="000000"/>
                </a:solidFill>
                <a:latin typeface="Arial"/>
                <a:ea typeface="ＭＳ Ｐゴシック"/>
              </a:rPr>
              <a:t>ありません</a:t>
            </a:r>
            <a:r>
              <a:rPr lang="ja-JP" altLang="en-US" sz="1000" dirty="0">
                <a:solidFill>
                  <a:srgbClr val="000000"/>
                </a:solidFill>
                <a:latin typeface="Arial"/>
                <a:ea typeface="ＭＳ Ｐゴシック"/>
              </a:rPr>
              <a:t>。 </a:t>
            </a:r>
          </a:p>
          <a:p>
            <a:endParaRPr lang="ja-JP" altLang="en-US" dirty="0">
              <a:latin typeface="Arial"/>
              <a:ea typeface="ＭＳ Ｐゴシック"/>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884" y="2893208"/>
            <a:ext cx="635794" cy="81804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2106" y="2893208"/>
            <a:ext cx="508652" cy="818046"/>
          </a:xfrm>
          <a:prstGeom prst="rect">
            <a:avLst/>
          </a:prstGeom>
        </p:spPr>
      </p:pic>
      <p:grpSp>
        <p:nvGrpSpPr>
          <p:cNvPr id="6" name="Group 5"/>
          <p:cNvGrpSpPr/>
          <p:nvPr/>
        </p:nvGrpSpPr>
        <p:grpSpPr>
          <a:xfrm>
            <a:off x="500767" y="2200507"/>
            <a:ext cx="3863077" cy="2438400"/>
            <a:chOff x="542693" y="1635512"/>
            <a:chExt cx="4475356" cy="2951356"/>
          </a:xfrm>
        </p:grpSpPr>
        <p:sp>
          <p:nvSpPr>
            <p:cNvPr id="7" name="Frame 6"/>
            <p:cNvSpPr/>
            <p:nvPr/>
          </p:nvSpPr>
          <p:spPr>
            <a:xfrm>
              <a:off x="542693" y="1635512"/>
              <a:ext cx="4475356" cy="2951356"/>
            </a:xfrm>
            <a:prstGeom prst="frame">
              <a:avLst>
                <a:gd name="adj1" fmla="val 141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8" name="Trapezoid 7"/>
            <p:cNvSpPr/>
            <p:nvPr/>
          </p:nvSpPr>
          <p:spPr>
            <a:xfrm>
              <a:off x="1698702" y="2209937"/>
              <a:ext cx="2207942" cy="2356624"/>
            </a:xfrm>
            <a:prstGeom prst="trapezoid">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9" name="Frame 8"/>
          <p:cNvSpPr/>
          <p:nvPr/>
        </p:nvSpPr>
        <p:spPr>
          <a:xfrm>
            <a:off x="1148090" y="2573822"/>
            <a:ext cx="2719327" cy="1469304"/>
          </a:xfrm>
          <a:prstGeom prst="frame">
            <a:avLst>
              <a:gd name="adj1" fmla="val 0"/>
            </a:avLst>
          </a:prstGeom>
          <a:solidFill>
            <a:srgbClr val="36A4D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7857" y="2894533"/>
            <a:ext cx="635794" cy="818046"/>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6079" y="2894533"/>
            <a:ext cx="508652" cy="818046"/>
          </a:xfrm>
          <a:prstGeom prst="rect">
            <a:avLst/>
          </a:prstGeom>
        </p:spPr>
      </p:pic>
      <p:grpSp>
        <p:nvGrpSpPr>
          <p:cNvPr id="14" name="Group 13"/>
          <p:cNvGrpSpPr/>
          <p:nvPr/>
        </p:nvGrpSpPr>
        <p:grpSpPr>
          <a:xfrm>
            <a:off x="4514740" y="2201832"/>
            <a:ext cx="3863077" cy="2438400"/>
            <a:chOff x="542693" y="1635512"/>
            <a:chExt cx="4475356" cy="2951356"/>
          </a:xfrm>
        </p:grpSpPr>
        <p:sp>
          <p:nvSpPr>
            <p:cNvPr id="16" name="Frame 15"/>
            <p:cNvSpPr/>
            <p:nvPr/>
          </p:nvSpPr>
          <p:spPr>
            <a:xfrm>
              <a:off x="542693" y="1635512"/>
              <a:ext cx="4475356" cy="2951356"/>
            </a:xfrm>
            <a:prstGeom prst="frame">
              <a:avLst>
                <a:gd name="adj1" fmla="val 141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17" name="Trapezoid 16"/>
            <p:cNvSpPr/>
            <p:nvPr/>
          </p:nvSpPr>
          <p:spPr>
            <a:xfrm>
              <a:off x="1698702" y="2209937"/>
              <a:ext cx="2207942" cy="2356624"/>
            </a:xfrm>
            <a:prstGeom prst="trapezoid">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5" name="Frame 14"/>
          <p:cNvSpPr/>
          <p:nvPr/>
        </p:nvSpPr>
        <p:spPr>
          <a:xfrm>
            <a:off x="5247408" y="2839063"/>
            <a:ext cx="833336" cy="926336"/>
          </a:xfrm>
          <a:prstGeom prst="frame">
            <a:avLst>
              <a:gd name="adj1" fmla="val 0"/>
            </a:avLst>
          </a:prstGeom>
          <a:solidFill>
            <a:srgbClr val="36A4D7"/>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23" name="Frame 22"/>
          <p:cNvSpPr/>
          <p:nvPr/>
        </p:nvSpPr>
        <p:spPr>
          <a:xfrm>
            <a:off x="1366417" y="2877447"/>
            <a:ext cx="420030" cy="433959"/>
          </a:xfrm>
          <a:prstGeom prst="frame">
            <a:avLst>
              <a:gd name="adj1" fmla="val 5420"/>
            </a:avLst>
          </a:prstGeom>
          <a:solidFill>
            <a:srgbClr val="36A4D7"/>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24" name="Frame 23"/>
          <p:cNvSpPr/>
          <p:nvPr/>
        </p:nvSpPr>
        <p:spPr>
          <a:xfrm>
            <a:off x="3130176" y="2868272"/>
            <a:ext cx="420030" cy="433959"/>
          </a:xfrm>
          <a:prstGeom prst="frame">
            <a:avLst>
              <a:gd name="adj1" fmla="val 5420"/>
            </a:avLst>
          </a:prstGeom>
          <a:solidFill>
            <a:srgbClr val="36A4D7"/>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25" name="Frame 24"/>
          <p:cNvSpPr/>
          <p:nvPr/>
        </p:nvSpPr>
        <p:spPr>
          <a:xfrm>
            <a:off x="5380390" y="2901308"/>
            <a:ext cx="420030" cy="433959"/>
          </a:xfrm>
          <a:prstGeom prst="frame">
            <a:avLst>
              <a:gd name="adj1" fmla="val 5420"/>
            </a:avLst>
          </a:prstGeom>
          <a:solidFill>
            <a:srgbClr val="36A4D7"/>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27" name="Rectangle 26"/>
          <p:cNvSpPr/>
          <p:nvPr/>
        </p:nvSpPr>
        <p:spPr>
          <a:xfrm>
            <a:off x="5380390" y="2901308"/>
            <a:ext cx="420030" cy="433959"/>
          </a:xfrm>
          <a:prstGeom prst="rect">
            <a:avLst/>
          </a:prstGeom>
          <a:solidFill>
            <a:srgbClr val="48FF00">
              <a:alpha val="60000"/>
            </a:srgbClr>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28" name="Frame 27"/>
          <p:cNvSpPr/>
          <p:nvPr/>
        </p:nvSpPr>
        <p:spPr>
          <a:xfrm>
            <a:off x="7138286" y="2868272"/>
            <a:ext cx="420030" cy="433959"/>
          </a:xfrm>
          <a:prstGeom prst="frame">
            <a:avLst>
              <a:gd name="adj1" fmla="val 5420"/>
            </a:avLst>
          </a:prstGeom>
          <a:solidFill>
            <a:srgbClr val="36A4D7"/>
          </a:solidFill>
          <a:ln>
            <a:solidFill>
              <a:srgbClr val="48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
        <p:nvSpPr>
          <p:cNvPr id="29" name="Frame 28"/>
          <p:cNvSpPr/>
          <p:nvPr/>
        </p:nvSpPr>
        <p:spPr>
          <a:xfrm>
            <a:off x="5163132" y="2576754"/>
            <a:ext cx="2719327" cy="1469304"/>
          </a:xfrm>
          <a:prstGeom prst="frame">
            <a:avLst>
              <a:gd name="adj1" fmla="val 0"/>
            </a:avLst>
          </a:prstGeom>
          <a:solidFill>
            <a:srgbClr val="36A4D7"/>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a:ea typeface="ＭＳ Ｐゴシック"/>
            </a:endParaRPr>
          </a:p>
        </p:txBody>
      </p:sp>
    </p:spTree>
    <p:extLst>
      <p:ext uri="{BB962C8B-B14F-4D97-AF65-F5344CB8AC3E}">
        <p14:creationId xmlns:p14="http://schemas.microsoft.com/office/powerpoint/2010/main" val="4159549309"/>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9144000" cy="5147464"/>
            <a:chOff x="0" y="-1"/>
            <a:chExt cx="9144000" cy="5147465"/>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147465"/>
            </a:xfrm>
            <a:prstGeom prst="rect">
              <a:avLst/>
            </a:prstGeom>
          </p:spPr>
        </p:pic>
        <p:sp>
          <p:nvSpPr>
            <p:cNvPr id="8" name="Rectangle 7"/>
            <p:cNvSpPr/>
            <p:nvPr/>
          </p:nvSpPr>
          <p:spPr>
            <a:xfrm>
              <a:off x="2531165" y="2504661"/>
              <a:ext cx="675861" cy="728870"/>
            </a:xfrm>
            <a:prstGeom prst="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0" name="Rectangle 9"/>
            <p:cNvSpPr/>
            <p:nvPr/>
          </p:nvSpPr>
          <p:spPr>
            <a:xfrm>
              <a:off x="0" y="-1"/>
              <a:ext cx="9144000" cy="291549"/>
            </a:xfrm>
            <a:prstGeom prst="rect">
              <a:avLst/>
            </a:prstGeom>
            <a:solidFill>
              <a:schemeClr val="tx1">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bg1"/>
                  </a:solidFill>
                  <a:latin typeface="Arial"/>
                  <a:ea typeface="ＭＳ Ｐゴシック"/>
                </a:rPr>
                <a:t>   </a:t>
              </a:r>
              <a:r>
                <a:rPr lang="en-US" altLang="ja-JP" sz="1200" dirty="0" smtClean="0">
                  <a:solidFill>
                    <a:schemeClr val="bg1"/>
                  </a:solidFill>
                  <a:latin typeface="Arial"/>
                  <a:ea typeface="ＭＳ Ｐゴシック"/>
                </a:rPr>
                <a:t>Audio distance: 1.90  Quality: 0.58  Far end: 0</a:t>
              </a:r>
              <a:r>
                <a:rPr lang="ja-JP" altLang="en-US" sz="1200" dirty="0" smtClean="0">
                  <a:solidFill>
                    <a:schemeClr val="bg1"/>
                  </a:solidFill>
                  <a:latin typeface="Arial"/>
                  <a:ea typeface="ＭＳ Ｐゴシック"/>
                </a:rPr>
                <a:t>	           </a:t>
              </a:r>
              <a:r>
                <a:rPr lang="en-US" altLang="ja-JP" sz="1200" dirty="0" smtClean="0">
                  <a:solidFill>
                    <a:schemeClr val="bg1"/>
                  </a:solidFill>
                  <a:latin typeface="Arial"/>
                  <a:ea typeface="ＭＳ Ｐゴシック"/>
                </a:rPr>
                <a:t>F: 0.0% T: 86.4% U: 0.0% N: 0.0% S: 235</a:t>
              </a:r>
              <a:r>
                <a:rPr lang="ja-JP" altLang="en-US" sz="1200" dirty="0" smtClean="0">
                  <a:solidFill>
                    <a:schemeClr val="bg1"/>
                  </a:solidFill>
                  <a:latin typeface="Arial"/>
                  <a:ea typeface="ＭＳ Ｐゴシック"/>
                </a:rPr>
                <a:t>	          </a:t>
              </a:r>
              <a:r>
                <a:rPr lang="en-US" altLang="ja-JP" sz="1200" dirty="0" smtClean="0">
                  <a:solidFill>
                    <a:schemeClr val="bg1"/>
                  </a:solidFill>
                  <a:latin typeface="Arial"/>
                  <a:ea typeface="ＭＳ Ｐゴシック"/>
                </a:rPr>
                <a:t>People count: 6</a:t>
              </a:r>
              <a:endParaRPr lang="en-US" altLang="ja-JP" sz="1200" dirty="0">
                <a:solidFill>
                  <a:schemeClr val="bg1"/>
                </a:solidFill>
                <a:latin typeface="Arial"/>
                <a:ea typeface="ＭＳ Ｐゴシック"/>
              </a:endParaRPr>
            </a:p>
          </p:txBody>
        </p:sp>
        <p:grpSp>
          <p:nvGrpSpPr>
            <p:cNvPr id="15" name="Group 14"/>
            <p:cNvGrpSpPr/>
            <p:nvPr/>
          </p:nvGrpSpPr>
          <p:grpSpPr>
            <a:xfrm>
              <a:off x="981408" y="1728000"/>
              <a:ext cx="3698855" cy="2772000"/>
              <a:chOff x="981408" y="1728000"/>
              <a:chExt cx="3698855" cy="2772000"/>
            </a:xfrm>
          </p:grpSpPr>
          <p:sp>
            <p:nvSpPr>
              <p:cNvPr id="13" name="Rectangle 12"/>
              <p:cNvSpPr/>
              <p:nvPr/>
            </p:nvSpPr>
            <p:spPr>
              <a:xfrm>
                <a:off x="1007999" y="1746000"/>
                <a:ext cx="3654000" cy="2736000"/>
              </a:xfrm>
              <a:prstGeom prst="rect">
                <a:avLst/>
              </a:prstGeom>
              <a:noFill/>
              <a:ln w="38100" cap="flat" cmpd="sng" algn="ctr">
                <a:solidFill>
                  <a:schemeClr val="bg1">
                    <a:lumMod val="85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9" name="Rectangle 8"/>
              <p:cNvSpPr/>
              <p:nvPr/>
            </p:nvSpPr>
            <p:spPr>
              <a:xfrm>
                <a:off x="981408" y="1728000"/>
                <a:ext cx="3698855" cy="2772000"/>
              </a:xfrm>
              <a:prstGeom prst="rect">
                <a:avLst/>
              </a:prstGeom>
              <a:noFill/>
              <a:ln w="63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 name="Rectangle 13"/>
              <p:cNvSpPr/>
              <p:nvPr/>
            </p:nvSpPr>
            <p:spPr>
              <a:xfrm>
                <a:off x="1020925" y="1767516"/>
                <a:ext cx="3625700" cy="2689704"/>
              </a:xfrm>
              <a:prstGeom prst="rect">
                <a:avLst/>
              </a:prstGeom>
              <a:noFill/>
              <a:ln w="63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grpSp>
    </p:spTree>
    <p:extLst>
      <p:ext uri="{BB962C8B-B14F-4D97-AF65-F5344CB8AC3E}">
        <p14:creationId xmlns:p14="http://schemas.microsoft.com/office/powerpoint/2010/main" val="4058171308"/>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5147465"/>
          </a:xfrm>
          <a:prstGeom prst="rect">
            <a:avLst/>
          </a:prstGeom>
        </p:spPr>
      </p:pic>
      <p:sp>
        <p:nvSpPr>
          <p:cNvPr id="8" name="Rectangle 7"/>
          <p:cNvSpPr/>
          <p:nvPr/>
        </p:nvSpPr>
        <p:spPr>
          <a:xfrm>
            <a:off x="2531165" y="2504661"/>
            <a:ext cx="675861" cy="728870"/>
          </a:xfrm>
          <a:prstGeom prst="rect">
            <a:avLst/>
          </a:prstGeom>
          <a:no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0" name="Rectangle 9"/>
          <p:cNvSpPr/>
          <p:nvPr/>
        </p:nvSpPr>
        <p:spPr>
          <a:xfrm>
            <a:off x="0" y="-1"/>
            <a:ext cx="9144000" cy="291549"/>
          </a:xfrm>
          <a:prstGeom prst="rect">
            <a:avLst/>
          </a:prstGeom>
          <a:solidFill>
            <a:schemeClr val="tx1">
              <a:lumMod val="75000"/>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bg1"/>
                </a:solidFill>
                <a:latin typeface="Arial"/>
                <a:ea typeface="ＭＳ Ｐゴシック"/>
              </a:rPr>
              <a:t>   </a:t>
            </a:r>
            <a:r>
              <a:rPr lang="en-US" altLang="ja-JP" sz="1200" dirty="0" smtClean="0">
                <a:solidFill>
                  <a:schemeClr val="bg1"/>
                </a:solidFill>
                <a:latin typeface="Arial"/>
                <a:ea typeface="ＭＳ Ｐゴシック"/>
              </a:rPr>
              <a:t>Audio distance: 1.90  Quality: 0.58  Far end: 0</a:t>
            </a:r>
            <a:r>
              <a:rPr lang="ja-JP" altLang="en-US" sz="1200" dirty="0" smtClean="0">
                <a:solidFill>
                  <a:schemeClr val="bg1"/>
                </a:solidFill>
                <a:latin typeface="Arial"/>
                <a:ea typeface="ＭＳ Ｐゴシック"/>
              </a:rPr>
              <a:t>	           </a:t>
            </a:r>
            <a:r>
              <a:rPr lang="en-US" altLang="ja-JP" sz="1200" dirty="0" smtClean="0">
                <a:solidFill>
                  <a:schemeClr val="bg1"/>
                </a:solidFill>
                <a:latin typeface="Arial"/>
                <a:ea typeface="ＭＳ Ｐゴシック"/>
              </a:rPr>
              <a:t>F: 0.0% T: 86.4% U: 0.0% N: 0.0% S: 235</a:t>
            </a:r>
            <a:r>
              <a:rPr lang="ja-JP" altLang="en-US" sz="1200" dirty="0" smtClean="0">
                <a:solidFill>
                  <a:schemeClr val="bg1"/>
                </a:solidFill>
                <a:latin typeface="Arial"/>
                <a:ea typeface="ＭＳ Ｐゴシック"/>
              </a:rPr>
              <a:t>	          </a:t>
            </a:r>
            <a:r>
              <a:rPr lang="en-US" altLang="ja-JP" sz="1200" dirty="0" smtClean="0">
                <a:solidFill>
                  <a:schemeClr val="bg1"/>
                </a:solidFill>
                <a:latin typeface="Arial"/>
                <a:ea typeface="ＭＳ Ｐゴシック"/>
              </a:rPr>
              <a:t>People count: 6</a:t>
            </a:r>
            <a:endParaRPr lang="en-US" altLang="ja-JP" sz="1200" dirty="0">
              <a:solidFill>
                <a:schemeClr val="bg1"/>
              </a:solidFill>
              <a:latin typeface="Arial"/>
              <a:ea typeface="ＭＳ Ｐゴシック"/>
            </a:endParaRPr>
          </a:p>
        </p:txBody>
      </p:sp>
      <p:grpSp>
        <p:nvGrpSpPr>
          <p:cNvPr id="15" name="Group 14"/>
          <p:cNvGrpSpPr/>
          <p:nvPr/>
        </p:nvGrpSpPr>
        <p:grpSpPr>
          <a:xfrm>
            <a:off x="981408" y="1728000"/>
            <a:ext cx="3698855" cy="2772000"/>
            <a:chOff x="981408" y="1728000"/>
            <a:chExt cx="3698855" cy="2772000"/>
          </a:xfrm>
        </p:grpSpPr>
        <p:sp>
          <p:nvSpPr>
            <p:cNvPr id="13" name="Rectangle 12"/>
            <p:cNvSpPr/>
            <p:nvPr/>
          </p:nvSpPr>
          <p:spPr>
            <a:xfrm>
              <a:off x="1007999" y="1746000"/>
              <a:ext cx="3654000" cy="2736000"/>
            </a:xfrm>
            <a:prstGeom prst="rect">
              <a:avLst/>
            </a:prstGeom>
            <a:noFill/>
            <a:ln w="38100" cap="flat" cmpd="sng" algn="ctr">
              <a:solidFill>
                <a:schemeClr val="bg1">
                  <a:lumMod val="85000"/>
                </a:schemeClr>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9" name="Rectangle 8"/>
            <p:cNvSpPr/>
            <p:nvPr/>
          </p:nvSpPr>
          <p:spPr>
            <a:xfrm>
              <a:off x="981408" y="1728000"/>
              <a:ext cx="3698855" cy="2772000"/>
            </a:xfrm>
            <a:prstGeom prst="rect">
              <a:avLst/>
            </a:prstGeom>
            <a:noFill/>
            <a:ln w="63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sp>
          <p:nvSpPr>
            <p:cNvPr id="14" name="Rectangle 13"/>
            <p:cNvSpPr/>
            <p:nvPr/>
          </p:nvSpPr>
          <p:spPr>
            <a:xfrm>
              <a:off x="1020925" y="1767516"/>
              <a:ext cx="3625700" cy="2689704"/>
            </a:xfrm>
            <a:prstGeom prst="rect">
              <a:avLst/>
            </a:prstGeom>
            <a:noFill/>
            <a:ln w="63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a typeface="ＭＳ Ｐゴシック"/>
              </a:endParaRPr>
            </a:p>
          </p:txBody>
        </p:sp>
      </p:grpSp>
      <p:sp>
        <p:nvSpPr>
          <p:cNvPr id="11" name="TextBox 10"/>
          <p:cNvSpPr txBox="1"/>
          <p:nvPr/>
        </p:nvSpPr>
        <p:spPr>
          <a:xfrm>
            <a:off x="-6679" y="988186"/>
            <a:ext cx="3478012" cy="369332"/>
          </a:xfrm>
          <a:prstGeom prst="rect">
            <a:avLst/>
          </a:prstGeom>
          <a:solidFill>
            <a:schemeClr val="bg2"/>
          </a:solidFill>
        </p:spPr>
        <p:txBody>
          <a:bodyPr wrap="square" rtlCol="0">
            <a:spAutoFit/>
          </a:bodyPr>
          <a:lstStyle/>
          <a:p>
            <a:r>
              <a:rPr lang="ja-JP" altLang="en-US" dirty="0">
                <a:solidFill>
                  <a:schemeClr val="tx1">
                    <a:lumMod val="50000"/>
                  </a:schemeClr>
                </a:solidFill>
                <a:latin typeface="Arial"/>
                <a:ea typeface="ＭＳ Ｐゴシック"/>
              </a:rPr>
              <a:t>緑の四角形 </a:t>
            </a:r>
            <a:r>
              <a:rPr lang="en-US" altLang="ja-JP" dirty="0">
                <a:solidFill>
                  <a:schemeClr val="tx1">
                    <a:lumMod val="50000"/>
                  </a:schemeClr>
                </a:solidFill>
                <a:latin typeface="Arial"/>
                <a:ea typeface="ＭＳ Ｐゴシック"/>
              </a:rPr>
              <a:t>= </a:t>
            </a:r>
            <a:r>
              <a:rPr lang="ja-JP" altLang="en-US" dirty="0">
                <a:solidFill>
                  <a:schemeClr val="tx1">
                    <a:lumMod val="50000"/>
                  </a:schemeClr>
                </a:solidFill>
                <a:latin typeface="Arial"/>
                <a:ea typeface="ＭＳ Ｐゴシック"/>
              </a:rPr>
              <a:t>検出された顔</a:t>
            </a:r>
          </a:p>
        </p:txBody>
      </p:sp>
      <p:cxnSp>
        <p:nvCxnSpPr>
          <p:cNvPr id="3" name="Straight Arrow Connector 2"/>
          <p:cNvCxnSpPr/>
          <p:nvPr/>
        </p:nvCxnSpPr>
        <p:spPr>
          <a:xfrm>
            <a:off x="1456267" y="1371600"/>
            <a:ext cx="423333" cy="69426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31166" y="4724512"/>
            <a:ext cx="6612834" cy="369332"/>
          </a:xfrm>
          <a:prstGeom prst="rect">
            <a:avLst/>
          </a:prstGeom>
          <a:solidFill>
            <a:schemeClr val="bg2"/>
          </a:solidFill>
        </p:spPr>
        <p:txBody>
          <a:bodyPr wrap="square" rtlCol="0">
            <a:spAutoFit/>
          </a:bodyPr>
          <a:lstStyle/>
          <a:p>
            <a:r>
              <a:rPr lang="ja-JP" altLang="en-US" dirty="0">
                <a:solidFill>
                  <a:schemeClr val="tx1">
                    <a:lumMod val="50000"/>
                  </a:schemeClr>
                </a:solidFill>
                <a:latin typeface="Arial"/>
                <a:ea typeface="ＭＳ Ｐゴシック"/>
              </a:rPr>
              <a:t>二重の緑の四角形 </a:t>
            </a:r>
            <a:r>
              <a:rPr lang="en-US" altLang="ja-JP" dirty="0">
                <a:solidFill>
                  <a:schemeClr val="tx1">
                    <a:lumMod val="50000"/>
                  </a:schemeClr>
                </a:solidFill>
                <a:latin typeface="Arial"/>
                <a:ea typeface="ＭＳ Ｐゴシック"/>
              </a:rPr>
              <a:t>= </a:t>
            </a:r>
            <a:r>
              <a:rPr lang="ja-JP" altLang="en-US" dirty="0">
                <a:solidFill>
                  <a:schemeClr val="tx1">
                    <a:lumMod val="50000"/>
                  </a:schemeClr>
                </a:solidFill>
                <a:latin typeface="Arial"/>
                <a:ea typeface="ＭＳ Ｐゴシック"/>
              </a:rPr>
              <a:t>検出された顔および発言中の参加者</a:t>
            </a:r>
          </a:p>
        </p:txBody>
      </p:sp>
      <p:cxnSp>
        <p:nvCxnSpPr>
          <p:cNvPr id="16" name="Straight Arrow Connector 15"/>
          <p:cNvCxnSpPr/>
          <p:nvPr/>
        </p:nvCxnSpPr>
        <p:spPr>
          <a:xfrm flipH="1" flipV="1">
            <a:off x="3081870" y="3331196"/>
            <a:ext cx="389463" cy="13933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04266" y="901096"/>
            <a:ext cx="321734" cy="83255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76450" y="428589"/>
            <a:ext cx="7067550" cy="369332"/>
          </a:xfrm>
          <a:prstGeom prst="rect">
            <a:avLst/>
          </a:prstGeom>
          <a:solidFill>
            <a:schemeClr val="bg2"/>
          </a:solidFill>
        </p:spPr>
        <p:txBody>
          <a:bodyPr wrap="square" rtlCol="0">
            <a:spAutoFit/>
          </a:bodyPr>
          <a:lstStyle/>
          <a:p>
            <a:r>
              <a:rPr lang="ja-JP" altLang="en-US" dirty="0">
                <a:solidFill>
                  <a:schemeClr val="tx1">
                    <a:lumMod val="50000"/>
                  </a:schemeClr>
                </a:solidFill>
                <a:latin typeface="Arial"/>
                <a:ea typeface="ＭＳ Ｐゴシック"/>
              </a:rPr>
              <a:t>黒</a:t>
            </a:r>
            <a:r>
              <a:rPr lang="en-US" altLang="ja-JP" dirty="0">
                <a:solidFill>
                  <a:schemeClr val="tx1">
                    <a:lumMod val="50000"/>
                  </a:schemeClr>
                </a:solidFill>
                <a:latin typeface="Arial"/>
                <a:ea typeface="ＭＳ Ｐゴシック"/>
              </a:rPr>
              <a:t>/</a:t>
            </a:r>
            <a:r>
              <a:rPr lang="ja-JP" altLang="en-US" dirty="0">
                <a:solidFill>
                  <a:schemeClr val="tx1">
                    <a:lumMod val="50000"/>
                  </a:schemeClr>
                </a:solidFill>
                <a:latin typeface="Arial"/>
                <a:ea typeface="ＭＳ Ｐゴシック"/>
              </a:rPr>
              <a:t>グレーの四角形 </a:t>
            </a:r>
            <a:r>
              <a:rPr lang="en-US" altLang="ja-JP" dirty="0">
                <a:solidFill>
                  <a:schemeClr val="tx1">
                    <a:lumMod val="50000"/>
                  </a:schemeClr>
                </a:solidFill>
                <a:latin typeface="Arial"/>
                <a:ea typeface="ＭＳ Ｐゴシック"/>
              </a:rPr>
              <a:t>= </a:t>
            </a:r>
            <a:r>
              <a:rPr lang="ja-JP" altLang="en-US" dirty="0">
                <a:solidFill>
                  <a:schemeClr val="tx1">
                    <a:lumMod val="50000"/>
                  </a:schemeClr>
                </a:solidFill>
                <a:latin typeface="Arial"/>
                <a:ea typeface="ＭＳ Ｐゴシック"/>
              </a:rPr>
              <a:t>ベスト オーバービュー（送信先で表示される範囲）</a:t>
            </a:r>
          </a:p>
        </p:txBody>
      </p:sp>
    </p:spTree>
    <p:extLst>
      <p:ext uri="{BB962C8B-B14F-4D97-AF65-F5344CB8AC3E}">
        <p14:creationId xmlns:p14="http://schemas.microsoft.com/office/powerpoint/2010/main" val="384278976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Stock_000068999113_Medium.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itle 1"/>
          <p:cNvSpPr txBox="1">
            <a:spLocks/>
          </p:cNvSpPr>
          <p:nvPr/>
        </p:nvSpPr>
        <p:spPr>
          <a:xfrm>
            <a:off x="2037270" y="2257425"/>
            <a:ext cx="6452039" cy="628650"/>
          </a:xfrm>
          <a:prstGeom prst="rect">
            <a:avLst/>
          </a:prstGeom>
        </p:spPr>
        <p:txBody>
          <a:bodyPr/>
          <a:lstStyle>
            <a:lvl1pPr algn="l" rtl="0" fontAlgn="base">
              <a:lnSpc>
                <a:spcPct val="80000"/>
              </a:lnSpc>
              <a:spcBef>
                <a:spcPct val="0"/>
              </a:spcBef>
              <a:spcAft>
                <a:spcPct val="0"/>
              </a:spcAft>
              <a:defRPr lang="en-US" sz="3600" kern="1200" spc="-100" dirty="0">
                <a:gradFill>
                  <a:gsLst>
                    <a:gs pos="0">
                      <a:schemeClr val="tx1"/>
                    </a:gs>
                    <a:gs pos="44000">
                      <a:srgbClr val="01BBBB"/>
                    </a:gs>
                    <a:gs pos="100000">
                      <a:schemeClr val="accent4"/>
                    </a:gs>
                  </a:gsLst>
                  <a:lin ang="4800000" scaled="0"/>
                </a:gradFill>
                <a:latin typeface="+mj-lt"/>
                <a:ea typeface="ＭＳ Ｐゴシック" charset="0"/>
                <a:cs typeface="+mj-cs"/>
              </a:defRPr>
            </a:lvl1pPr>
            <a:lvl2pPr algn="l" rtl="0" fontAlgn="base">
              <a:lnSpc>
                <a:spcPct val="80000"/>
              </a:lnSpc>
              <a:spcBef>
                <a:spcPct val="0"/>
              </a:spcBef>
              <a:spcAft>
                <a:spcPct val="0"/>
              </a:spcAft>
              <a:defRPr sz="3600">
                <a:solidFill>
                  <a:schemeClr val="tx1"/>
                </a:solidFill>
                <a:latin typeface="Arial" charset="0"/>
                <a:ea typeface="ＭＳ Ｐゴシック" charset="0"/>
              </a:defRPr>
            </a:lvl2pPr>
            <a:lvl3pPr algn="l" rtl="0" fontAlgn="base">
              <a:lnSpc>
                <a:spcPct val="80000"/>
              </a:lnSpc>
              <a:spcBef>
                <a:spcPct val="0"/>
              </a:spcBef>
              <a:spcAft>
                <a:spcPct val="0"/>
              </a:spcAft>
              <a:defRPr sz="3600">
                <a:solidFill>
                  <a:schemeClr val="tx1"/>
                </a:solidFill>
                <a:latin typeface="Arial" charset="0"/>
                <a:ea typeface="ＭＳ Ｐゴシック" charset="0"/>
              </a:defRPr>
            </a:lvl3pPr>
            <a:lvl4pPr algn="l" rtl="0" fontAlgn="base">
              <a:lnSpc>
                <a:spcPct val="80000"/>
              </a:lnSpc>
              <a:spcBef>
                <a:spcPct val="0"/>
              </a:spcBef>
              <a:spcAft>
                <a:spcPct val="0"/>
              </a:spcAft>
              <a:defRPr sz="3600">
                <a:solidFill>
                  <a:schemeClr val="tx1"/>
                </a:solidFill>
                <a:latin typeface="Arial" charset="0"/>
                <a:ea typeface="ＭＳ Ｐゴシック" charset="0"/>
              </a:defRPr>
            </a:lvl4pPr>
            <a:lvl5pPr algn="l" rtl="0" fontAlgn="base">
              <a:lnSpc>
                <a:spcPct val="80000"/>
              </a:lnSpc>
              <a:spcBef>
                <a:spcPct val="0"/>
              </a:spcBef>
              <a:spcAft>
                <a:spcPct val="0"/>
              </a:spcAft>
              <a:defRPr sz="3600">
                <a:solidFill>
                  <a:schemeClr val="tx1"/>
                </a:solidFill>
                <a:latin typeface="Arial" charset="0"/>
                <a:ea typeface="ＭＳ Ｐゴシック" charset="0"/>
              </a:defRPr>
            </a:lvl5pPr>
            <a:lvl6pPr marL="457200" algn="l" rtl="0" fontAlgn="base">
              <a:lnSpc>
                <a:spcPct val="80000"/>
              </a:lnSpc>
              <a:spcBef>
                <a:spcPct val="0"/>
              </a:spcBef>
              <a:spcAft>
                <a:spcPct val="0"/>
              </a:spcAft>
              <a:defRPr sz="3600">
                <a:solidFill>
                  <a:schemeClr val="tx1"/>
                </a:solidFill>
                <a:latin typeface="Arial" charset="0"/>
                <a:ea typeface="ＭＳ Ｐゴシック" charset="0"/>
              </a:defRPr>
            </a:lvl6pPr>
            <a:lvl7pPr marL="914400" algn="l" rtl="0" fontAlgn="base">
              <a:lnSpc>
                <a:spcPct val="80000"/>
              </a:lnSpc>
              <a:spcBef>
                <a:spcPct val="0"/>
              </a:spcBef>
              <a:spcAft>
                <a:spcPct val="0"/>
              </a:spcAft>
              <a:defRPr sz="3600">
                <a:solidFill>
                  <a:schemeClr val="tx1"/>
                </a:solidFill>
                <a:latin typeface="Arial" charset="0"/>
                <a:ea typeface="ＭＳ Ｐゴシック" charset="0"/>
              </a:defRPr>
            </a:lvl7pPr>
            <a:lvl8pPr marL="1371600" algn="l" rtl="0" fontAlgn="base">
              <a:lnSpc>
                <a:spcPct val="80000"/>
              </a:lnSpc>
              <a:spcBef>
                <a:spcPct val="0"/>
              </a:spcBef>
              <a:spcAft>
                <a:spcPct val="0"/>
              </a:spcAft>
              <a:defRPr sz="3600">
                <a:solidFill>
                  <a:schemeClr val="tx1"/>
                </a:solidFill>
                <a:latin typeface="Arial" charset="0"/>
                <a:ea typeface="ＭＳ Ｐゴシック" charset="0"/>
              </a:defRPr>
            </a:lvl8pPr>
            <a:lvl9pPr marL="1828800" algn="l" rtl="0" fontAlgn="base">
              <a:lnSpc>
                <a:spcPct val="80000"/>
              </a:lnSpc>
              <a:spcBef>
                <a:spcPct val="0"/>
              </a:spcBef>
              <a:spcAft>
                <a:spcPct val="0"/>
              </a:spcAft>
              <a:defRPr sz="3600">
                <a:solidFill>
                  <a:schemeClr val="tx1"/>
                </a:solidFill>
                <a:latin typeface="Arial" charset="0"/>
                <a:ea typeface="ＭＳ Ｐゴシック" charset="0"/>
              </a:defRPr>
            </a:lvl9pPr>
          </a:lstStyle>
          <a:p>
            <a:pPr>
              <a:defRPr/>
            </a:pPr>
            <a:r>
              <a:rPr lang="ja-JP" altLang="en-US" spc="-50" dirty="0" smtClean="0">
                <a:solidFill>
                  <a:schemeClr val="tx1">
                    <a:lumMod val="50000"/>
                  </a:schemeClr>
                </a:solidFill>
              </a:rPr>
              <a:t>①会議のやりかたをかえる</a:t>
            </a:r>
            <a:endParaRPr dirty="0">
              <a:solidFill>
                <a:schemeClr val="tx1">
                  <a:lumMod val="50000"/>
                </a:schemeClr>
              </a:solidFill>
            </a:endParaRPr>
          </a:p>
        </p:txBody>
      </p:sp>
    </p:spTree>
    <p:extLst>
      <p:ext uri="{BB962C8B-B14F-4D97-AF65-F5344CB8AC3E}">
        <p14:creationId xmlns:p14="http://schemas.microsoft.com/office/powerpoint/2010/main" val="3229034644"/>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7766" y="200203"/>
            <a:ext cx="8345488" cy="731837"/>
          </a:xfrm>
        </p:spPr>
        <p:txBody>
          <a:bodyPr>
            <a:normAutofit/>
          </a:bodyPr>
          <a:lstStyle/>
          <a:p>
            <a:r>
              <a:rPr lang="ja-JP" altLang="en-US" sz="2400" dirty="0" smtClean="0">
                <a:solidFill>
                  <a:srgbClr val="000000"/>
                </a:solidFill>
                <a:latin typeface="Arial"/>
                <a:ea typeface="ＭＳ Ｐゴシック"/>
              </a:rPr>
              <a:t>自動スリープ解除</a:t>
            </a:r>
            <a:endParaRPr lang="ja-JP" altLang="en-US" dirty="0">
              <a:solidFill>
                <a:srgbClr val="000000"/>
              </a:solidFill>
              <a:latin typeface="Arial"/>
              <a:ea typeface="ＭＳ Ｐゴシック"/>
            </a:endParaRPr>
          </a:p>
        </p:txBody>
      </p:sp>
      <p:sp>
        <p:nvSpPr>
          <p:cNvPr id="5" name="Text Placeholder 1"/>
          <p:cNvSpPr txBox="1">
            <a:spLocks/>
          </p:cNvSpPr>
          <p:nvPr/>
        </p:nvSpPr>
        <p:spPr>
          <a:xfrm>
            <a:off x="282828" y="932040"/>
            <a:ext cx="8733039" cy="1480588"/>
          </a:xfrm>
          <a:prstGeom prst="rect">
            <a:avLst/>
          </a:prstGeom>
        </p:spPr>
        <p:txBody>
          <a:bodyPr lIns="121893" tIns="60947" rIns="121893" bIns="60947">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indent="0">
              <a:buNone/>
            </a:pPr>
            <a:r>
              <a:rPr lang="ja-JP" altLang="en-US" sz="1600" dirty="0">
                <a:solidFill>
                  <a:srgbClr val="000000"/>
                </a:solidFill>
                <a:latin typeface="Arial"/>
                <a:ea typeface="ＭＳ Ｐゴシック"/>
              </a:rPr>
              <a:t>自動スリープ解除機能は、部屋の中の動きを検出する超音情報を再利用し、近くでモーション</a:t>
            </a:r>
            <a:r>
              <a:rPr lang="ja-JP" altLang="en-US" sz="1600" dirty="0" smtClean="0">
                <a:solidFill>
                  <a:srgbClr val="000000"/>
                </a:solidFill>
                <a:latin typeface="Arial"/>
                <a:ea typeface="ＭＳ Ｐゴシック"/>
              </a:rPr>
              <a:t>を</a:t>
            </a:r>
            <a:r>
              <a:rPr lang="en-US" altLang="ja-JP" sz="1600" dirty="0" smtClean="0">
                <a:solidFill>
                  <a:srgbClr val="000000"/>
                </a:solidFill>
                <a:latin typeface="Arial"/>
                <a:ea typeface="ＭＳ Ｐゴシック"/>
              </a:rPr>
              <a:t/>
            </a:r>
            <a:br>
              <a:rPr lang="en-US" altLang="ja-JP" sz="1600" dirty="0" smtClean="0">
                <a:solidFill>
                  <a:srgbClr val="000000"/>
                </a:solidFill>
                <a:latin typeface="Arial"/>
                <a:ea typeface="ＭＳ Ｐゴシック"/>
              </a:rPr>
            </a:br>
            <a:r>
              <a:rPr lang="ja-JP" altLang="en-US" sz="1600" dirty="0" smtClean="0">
                <a:solidFill>
                  <a:srgbClr val="000000"/>
                </a:solidFill>
                <a:latin typeface="Arial"/>
                <a:ea typeface="ＭＳ Ｐゴシック"/>
              </a:rPr>
              <a:t>検出</a:t>
            </a:r>
            <a:r>
              <a:rPr lang="ja-JP" altLang="en-US" sz="1600" dirty="0">
                <a:solidFill>
                  <a:srgbClr val="000000"/>
                </a:solidFill>
                <a:latin typeface="Arial"/>
                <a:ea typeface="ＭＳ Ｐゴシック"/>
              </a:rPr>
              <a:t>したらシステムを自動的にスリープ解除します。この機能</a:t>
            </a:r>
            <a:r>
              <a:rPr lang="ja-JP" altLang="en-US" sz="1600" dirty="0" smtClean="0">
                <a:solidFill>
                  <a:srgbClr val="000000"/>
                </a:solidFill>
                <a:latin typeface="Arial"/>
                <a:ea typeface="ＭＳ Ｐゴシック"/>
              </a:rPr>
              <a:t>は 新しい </a:t>
            </a:r>
            <a:r>
              <a:rPr lang="en-US" altLang="ja-JP" sz="1600" dirty="0">
                <a:solidFill>
                  <a:srgbClr val="000000"/>
                </a:solidFill>
                <a:latin typeface="Arial"/>
                <a:ea typeface="ＭＳ Ｐゴシック"/>
              </a:rPr>
              <a:t>Room Kit </a:t>
            </a:r>
            <a:r>
              <a:rPr lang="ja-JP" altLang="en-US" sz="1600" dirty="0">
                <a:solidFill>
                  <a:srgbClr val="000000"/>
                </a:solidFill>
                <a:latin typeface="Arial"/>
                <a:ea typeface="ＭＳ Ｐゴシック"/>
              </a:rPr>
              <a:t>プラットフォームでのみ利用できます。</a:t>
            </a:r>
          </a:p>
          <a:p>
            <a:pPr marL="76198" indent="0">
              <a:buNone/>
            </a:pPr>
            <a:r>
              <a:rPr lang="ja-JP" altLang="en-US" sz="1600" dirty="0">
                <a:solidFill>
                  <a:srgbClr val="000000"/>
                </a:solidFill>
                <a:latin typeface="Arial"/>
                <a:ea typeface="ＭＳ Ｐゴシック"/>
              </a:rPr>
              <a:t>この機能はデフォルトでは無効になっています。この機能では、誰かが入室したと同時に自動的にスリープ解除する優れたエクスペリエンスを目指しています。</a:t>
            </a:r>
          </a:p>
        </p:txBody>
      </p:sp>
      <p:pic>
        <p:nvPicPr>
          <p:cNvPr id="11"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1037" y="2802218"/>
            <a:ext cx="1545238" cy="441497"/>
          </a:xfrm>
          <a:prstGeom prst="rect">
            <a:avLst/>
          </a:prstGeom>
        </p:spPr>
      </p:pic>
      <p:pic>
        <p:nvPicPr>
          <p:cNvPr id="14"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0441" y="3326174"/>
            <a:ext cx="1205163" cy="1097143"/>
          </a:xfrm>
          <a:prstGeom prst="rect">
            <a:avLst/>
          </a:prstGeom>
        </p:spPr>
      </p:pic>
      <p:grpSp>
        <p:nvGrpSpPr>
          <p:cNvPr id="15" name="Group 7"/>
          <p:cNvGrpSpPr/>
          <p:nvPr/>
        </p:nvGrpSpPr>
        <p:grpSpPr>
          <a:xfrm>
            <a:off x="3196684" y="2832410"/>
            <a:ext cx="2126166" cy="2055413"/>
            <a:chOff x="3639198" y="3291426"/>
            <a:chExt cx="3364753" cy="3309967"/>
          </a:xfrm>
        </p:grpSpPr>
        <p:grpSp>
          <p:nvGrpSpPr>
            <p:cNvPr id="16" name="Group 8"/>
            <p:cNvGrpSpPr/>
            <p:nvPr/>
          </p:nvGrpSpPr>
          <p:grpSpPr>
            <a:xfrm>
              <a:off x="3639198" y="3783487"/>
              <a:ext cx="3364753" cy="2817906"/>
              <a:chOff x="634120" y="3462474"/>
              <a:chExt cx="3364753" cy="2817906"/>
            </a:xfrm>
          </p:grpSpPr>
          <p:pic>
            <p:nvPicPr>
              <p:cNvPr id="19" name="Picture 15" descr="mage result for TV"/>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120" y="3462474"/>
                <a:ext cx="3364753" cy="28179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3277" y="3537061"/>
                <a:ext cx="3243927" cy="2022685"/>
              </a:xfrm>
              <a:prstGeom prst="rect">
                <a:avLst/>
              </a:prstGeom>
              <a:ln>
                <a:solidFill>
                  <a:srgbClr val="000000"/>
                </a:solidFill>
              </a:ln>
            </p:spPr>
          </p:pic>
        </p:grpSp>
        <p:pic>
          <p:nvPicPr>
            <p:cNvPr id="17" name="Picture 2" descr="nalezione obrazy dla zapytania Proximity cisc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200000">
              <a:off x="3748992" y="3291426"/>
              <a:ext cx="454768" cy="4547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lezione obrazy dla zapytania Proximity cisc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6436876" y="3310073"/>
              <a:ext cx="454768" cy="454768"/>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4" descr="odobny obraz"/>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25987" y="3309712"/>
            <a:ext cx="1260771" cy="1260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505116"/>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7766" y="-47511"/>
            <a:ext cx="8345488" cy="731837"/>
          </a:xfrm>
        </p:spPr>
        <p:txBody>
          <a:bodyPr>
            <a:noAutofit/>
          </a:bodyPr>
          <a:lstStyle/>
          <a:p>
            <a:r>
              <a:rPr lang="ja-JP" altLang="en-US" dirty="0" smtClean="0">
                <a:latin typeface="Arial"/>
                <a:ea typeface="ＭＳ Ｐゴシック"/>
              </a:rPr>
              <a:t/>
            </a:r>
            <a:br>
              <a:rPr lang="ja-JP" altLang="en-US" dirty="0" smtClean="0">
                <a:latin typeface="Arial"/>
                <a:ea typeface="ＭＳ Ｐゴシック"/>
              </a:rPr>
            </a:br>
            <a:r>
              <a:rPr lang="ja-JP" altLang="en-US" dirty="0" smtClean="0">
                <a:latin typeface="Arial"/>
                <a:ea typeface="ＭＳ Ｐゴシック"/>
              </a:rPr>
              <a:t/>
            </a:r>
            <a:br>
              <a:rPr lang="ja-JP" altLang="en-US" dirty="0" smtClean="0">
                <a:latin typeface="Arial"/>
                <a:ea typeface="ＭＳ Ｐゴシック"/>
              </a:rPr>
            </a:br>
            <a:r>
              <a:rPr lang="en-US" altLang="ja-JP" sz="2400" dirty="0" smtClean="0">
                <a:solidFill>
                  <a:srgbClr val="000000"/>
                </a:solidFill>
                <a:latin typeface="Arial"/>
                <a:ea typeface="ＭＳ Ｐゴシック"/>
              </a:rPr>
              <a:t>Cisco Spark Room Kit </a:t>
            </a:r>
            <a:r>
              <a:rPr lang="ja-JP" altLang="en-US" sz="2400" dirty="0" smtClean="0">
                <a:solidFill>
                  <a:srgbClr val="000000"/>
                </a:solidFill>
                <a:latin typeface="Arial"/>
                <a:ea typeface="ＭＳ Ｐゴシック"/>
              </a:rPr>
              <a:t>のシスコ推奨スクリーン</a:t>
            </a:r>
            <a:endParaRPr lang="ja-JP" altLang="en-US" dirty="0">
              <a:solidFill>
                <a:srgbClr val="000000"/>
              </a:solidFill>
              <a:latin typeface="Arial"/>
              <a:ea typeface="ＭＳ Ｐゴシック"/>
            </a:endParaRPr>
          </a:p>
        </p:txBody>
      </p:sp>
      <p:sp>
        <p:nvSpPr>
          <p:cNvPr id="2" name="TextBox 1"/>
          <p:cNvSpPr txBox="1"/>
          <p:nvPr/>
        </p:nvSpPr>
        <p:spPr>
          <a:xfrm>
            <a:off x="437766" y="1003611"/>
            <a:ext cx="8554805" cy="553998"/>
          </a:xfrm>
          <a:prstGeom prst="rect">
            <a:avLst/>
          </a:prstGeom>
          <a:noFill/>
        </p:spPr>
        <p:txBody>
          <a:bodyPr wrap="square" rtlCol="0">
            <a:spAutoFit/>
          </a:bodyPr>
          <a:lstStyle/>
          <a:p>
            <a:r>
              <a:rPr lang="ja-JP" altLang="en-US" sz="1000" dirty="0">
                <a:solidFill>
                  <a:srgbClr val="000000"/>
                </a:solidFill>
                <a:latin typeface="Arial"/>
                <a:ea typeface="ＭＳ Ｐゴシック"/>
              </a:rPr>
              <a:t>シスコは </a:t>
            </a:r>
            <a:r>
              <a:rPr lang="en-US" altLang="ja-JP" sz="1000" dirty="0">
                <a:solidFill>
                  <a:srgbClr val="000000"/>
                </a:solidFill>
                <a:latin typeface="Arial"/>
                <a:ea typeface="ＭＳ Ｐゴシック"/>
              </a:rPr>
              <a:t>LG </a:t>
            </a:r>
            <a:r>
              <a:rPr lang="ja-JP" altLang="en-US" sz="1000" dirty="0">
                <a:solidFill>
                  <a:srgbClr val="000000"/>
                </a:solidFill>
                <a:latin typeface="Arial"/>
                <a:ea typeface="ＭＳ Ｐゴシック"/>
              </a:rPr>
              <a:t>社との連携により </a:t>
            </a:r>
            <a:r>
              <a:rPr lang="en-US" altLang="ja-JP" sz="1000" dirty="0">
                <a:solidFill>
                  <a:srgbClr val="000000"/>
                </a:solidFill>
                <a:latin typeface="Arial"/>
                <a:ea typeface="ＭＳ Ｐゴシック"/>
              </a:rPr>
              <a:t>3 </a:t>
            </a:r>
            <a:r>
              <a:rPr lang="ja-JP" altLang="en-US" sz="1000" dirty="0">
                <a:solidFill>
                  <a:srgbClr val="000000"/>
                </a:solidFill>
                <a:latin typeface="Arial"/>
                <a:ea typeface="ＭＳ Ｐゴシック"/>
              </a:rPr>
              <a:t>つの </a:t>
            </a:r>
            <a:r>
              <a:rPr lang="en-US" altLang="ja-JP" sz="1000" dirty="0">
                <a:solidFill>
                  <a:srgbClr val="000000"/>
                </a:solidFill>
                <a:latin typeface="Arial"/>
                <a:ea typeface="ＭＳ Ｐゴシック"/>
              </a:rPr>
              <a:t>UHD </a:t>
            </a:r>
            <a:r>
              <a:rPr lang="ja-JP" altLang="en-US" sz="1000" dirty="0">
                <a:solidFill>
                  <a:srgbClr val="000000"/>
                </a:solidFill>
                <a:latin typeface="Arial"/>
                <a:ea typeface="ＭＳ Ｐゴシック"/>
              </a:rPr>
              <a:t>スクリーンをテストし、これらのスクリーンを最高のエクスペリエンスを提供する「シスコ認定」スクリーンと</a:t>
            </a:r>
            <a:r>
              <a:rPr lang="ja-JP" altLang="en-US" sz="1000" dirty="0" smtClean="0">
                <a:solidFill>
                  <a:srgbClr val="000000"/>
                </a:solidFill>
                <a:latin typeface="Arial"/>
                <a:ea typeface="ＭＳ Ｐゴシック"/>
              </a:rPr>
              <a:t>して</a:t>
            </a:r>
            <a:r>
              <a:rPr lang="en-US" altLang="ja-JP" sz="1000" dirty="0" smtClean="0">
                <a:solidFill>
                  <a:srgbClr val="000000"/>
                </a:solidFill>
                <a:latin typeface="Arial"/>
                <a:ea typeface="ＭＳ Ｐゴシック"/>
              </a:rPr>
              <a:t/>
            </a:r>
            <a:br>
              <a:rPr lang="en-US" altLang="ja-JP" sz="1000" dirty="0" smtClean="0">
                <a:solidFill>
                  <a:srgbClr val="000000"/>
                </a:solidFill>
                <a:latin typeface="Arial"/>
                <a:ea typeface="ＭＳ Ｐゴシック"/>
              </a:rPr>
            </a:br>
            <a:r>
              <a:rPr lang="ja-JP" altLang="en-US" sz="1000" dirty="0" smtClean="0">
                <a:solidFill>
                  <a:srgbClr val="000000"/>
                </a:solidFill>
                <a:latin typeface="Arial"/>
                <a:ea typeface="ＭＳ Ｐゴシック"/>
              </a:rPr>
              <a:t>います</a:t>
            </a:r>
            <a:r>
              <a:rPr lang="ja-JP" altLang="en-US" sz="1000" dirty="0">
                <a:solidFill>
                  <a:srgbClr val="000000"/>
                </a:solidFill>
                <a:latin typeface="Arial"/>
                <a:ea typeface="ＭＳ Ｐゴシック"/>
              </a:rPr>
              <a:t>。これにより、新しい </a:t>
            </a:r>
            <a:r>
              <a:rPr lang="en-US" altLang="ja-JP" sz="1000" dirty="0">
                <a:solidFill>
                  <a:srgbClr val="000000"/>
                </a:solidFill>
                <a:latin typeface="Arial"/>
                <a:ea typeface="ＭＳ Ｐゴシック"/>
              </a:rPr>
              <a:t>Cisco Spark Room Kit </a:t>
            </a:r>
            <a:r>
              <a:rPr lang="ja-JP" altLang="en-US" sz="1000" dirty="0">
                <a:solidFill>
                  <a:srgbClr val="000000"/>
                </a:solidFill>
                <a:latin typeface="Arial"/>
                <a:ea typeface="ＭＳ Ｐゴシック"/>
              </a:rPr>
              <a:t>用に品質が確認されたスクリーンの中からお客様にお選びいただけます。推奨スクリーンには、</a:t>
            </a:r>
            <a:r>
              <a:rPr lang="en-US" altLang="ja-JP" sz="1000" dirty="0">
                <a:solidFill>
                  <a:srgbClr val="000000"/>
                </a:solidFill>
                <a:latin typeface="Arial"/>
                <a:ea typeface="ＭＳ Ｐゴシック"/>
              </a:rPr>
              <a:t>65</a:t>
            </a:r>
            <a:r>
              <a:rPr lang="ja-JP" altLang="en-US" sz="1000" dirty="0">
                <a:solidFill>
                  <a:srgbClr val="000000"/>
                </a:solidFill>
                <a:latin typeface="Arial"/>
                <a:ea typeface="ＭＳ Ｐゴシック"/>
              </a:rPr>
              <a:t>、</a:t>
            </a:r>
            <a:r>
              <a:rPr lang="en-US" altLang="ja-JP" sz="1000" dirty="0">
                <a:solidFill>
                  <a:srgbClr val="000000"/>
                </a:solidFill>
                <a:latin typeface="Arial"/>
                <a:ea typeface="ＭＳ Ｐゴシック"/>
              </a:rPr>
              <a:t>55</a:t>
            </a:r>
            <a:r>
              <a:rPr lang="ja-JP" altLang="en-US" sz="1000" dirty="0">
                <a:solidFill>
                  <a:srgbClr val="000000"/>
                </a:solidFill>
                <a:latin typeface="Arial"/>
                <a:ea typeface="ＭＳ Ｐゴシック"/>
              </a:rPr>
              <a:t>、</a:t>
            </a:r>
            <a:r>
              <a:rPr lang="en-US" altLang="ja-JP" sz="1000" dirty="0">
                <a:solidFill>
                  <a:srgbClr val="000000"/>
                </a:solidFill>
                <a:latin typeface="Arial"/>
                <a:ea typeface="ＭＳ Ｐゴシック"/>
              </a:rPr>
              <a:t>49 </a:t>
            </a:r>
            <a:r>
              <a:rPr lang="en-US" altLang="ja-JP" sz="1000" dirty="0" smtClean="0">
                <a:solidFill>
                  <a:srgbClr val="000000"/>
                </a:solidFill>
                <a:latin typeface="Arial"/>
                <a:ea typeface="ＭＳ Ｐゴシック"/>
              </a:rPr>
              <a:t/>
            </a:r>
            <a:br>
              <a:rPr lang="en-US" altLang="ja-JP" sz="1000" dirty="0" smtClean="0">
                <a:solidFill>
                  <a:srgbClr val="000000"/>
                </a:solidFill>
                <a:latin typeface="Arial"/>
                <a:ea typeface="ＭＳ Ｐゴシック"/>
              </a:rPr>
            </a:br>
            <a:r>
              <a:rPr lang="ja-JP" altLang="en-US" sz="1000" dirty="0" smtClean="0">
                <a:solidFill>
                  <a:srgbClr val="000000"/>
                </a:solidFill>
                <a:latin typeface="Arial"/>
                <a:ea typeface="ＭＳ Ｐゴシック"/>
              </a:rPr>
              <a:t>インチ</a:t>
            </a:r>
            <a:r>
              <a:rPr lang="ja-JP" altLang="en-US" sz="1000" dirty="0">
                <a:solidFill>
                  <a:srgbClr val="000000"/>
                </a:solidFill>
                <a:latin typeface="Arial"/>
                <a:ea typeface="ＭＳ Ｐゴシック"/>
              </a:rPr>
              <a:t>の各サイズがあります。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654" y="1569241"/>
            <a:ext cx="4676078" cy="57308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1258" y="1569188"/>
            <a:ext cx="799320" cy="57319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671" y="2283508"/>
            <a:ext cx="6913721" cy="18391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106" y="2608794"/>
            <a:ext cx="3440426" cy="87598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2743" y="2608731"/>
            <a:ext cx="3440427" cy="876113"/>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7106" y="3626156"/>
            <a:ext cx="3440427" cy="844006"/>
          </a:xfrm>
          <a:prstGeom prst="rect">
            <a:avLst/>
          </a:prstGeom>
        </p:spPr>
      </p:pic>
      <p:sp>
        <p:nvSpPr>
          <p:cNvPr id="11" name="TextBox 10"/>
          <p:cNvSpPr txBox="1"/>
          <p:nvPr/>
        </p:nvSpPr>
        <p:spPr>
          <a:xfrm>
            <a:off x="4010038" y="3564973"/>
            <a:ext cx="5095862" cy="1015663"/>
          </a:xfrm>
          <a:prstGeom prst="rect">
            <a:avLst/>
          </a:prstGeom>
          <a:noFill/>
        </p:spPr>
        <p:txBody>
          <a:bodyPr wrap="square" rtlCol="0">
            <a:spAutoFit/>
          </a:bodyPr>
          <a:lstStyle/>
          <a:p>
            <a:r>
              <a:rPr lang="ja-JP" altLang="en-US" sz="1000" dirty="0">
                <a:solidFill>
                  <a:srgbClr val="000000"/>
                </a:solidFill>
                <a:latin typeface="Arial"/>
                <a:ea typeface="ＭＳ Ｐゴシック"/>
              </a:rPr>
              <a:t>スクリーンの詳細については、以下のリンク先を参照してください。</a:t>
            </a:r>
          </a:p>
          <a:p>
            <a:endParaRPr lang="ja-JP" altLang="en-US" sz="1000" dirty="0">
              <a:solidFill>
                <a:srgbClr val="000000"/>
              </a:solidFill>
              <a:latin typeface="Arial"/>
              <a:ea typeface="ＭＳ Ｐゴシック"/>
            </a:endParaRPr>
          </a:p>
          <a:p>
            <a:r>
              <a:rPr lang="en-US" altLang="ja-JP" sz="1000" dirty="0">
                <a:solidFill>
                  <a:srgbClr val="000000"/>
                </a:solidFill>
                <a:latin typeface="Arial"/>
                <a:ea typeface="ＭＳ Ｐゴシック"/>
                <a:hlinkClick r:id="rId9" invalidUrl="http://www.lg.com/global/business/information-display/digital-signage/lg-49UH5C ["/>
              </a:rPr>
              <a:t>http://www.lg.com/global/business/information-display/digital-signage/lg-49UH5C</a:t>
            </a:r>
            <a:r>
              <a:rPr lang="ja-JP" altLang="en-US" sz="1000" dirty="0">
                <a:solidFill>
                  <a:srgbClr val="000000"/>
                </a:solidFill>
                <a:latin typeface="Arial"/>
                <a:ea typeface="ＭＳ Ｐゴシック"/>
              </a:rPr>
              <a:t> </a:t>
            </a:r>
            <a:r>
              <a:rPr lang="en-US" altLang="ja-JP" sz="1000" dirty="0">
                <a:solidFill>
                  <a:srgbClr val="000000"/>
                </a:solidFill>
                <a:latin typeface="Arial"/>
                <a:ea typeface="ＭＳ Ｐゴシック"/>
              </a:rPr>
              <a:t>[</a:t>
            </a:r>
            <a:r>
              <a:rPr lang="ja-JP" altLang="en-US" sz="1000" dirty="0">
                <a:solidFill>
                  <a:srgbClr val="000000"/>
                </a:solidFill>
                <a:latin typeface="Arial"/>
                <a:ea typeface="ＭＳ Ｐゴシック"/>
              </a:rPr>
              <a:t>英語</a:t>
            </a:r>
            <a:r>
              <a:rPr lang="en-US" altLang="ja-JP" sz="1000" dirty="0">
                <a:solidFill>
                  <a:srgbClr val="000000"/>
                </a:solidFill>
                <a:latin typeface="Arial"/>
                <a:ea typeface="ＭＳ Ｐゴシック"/>
              </a:rPr>
              <a:t>]</a:t>
            </a:r>
          </a:p>
          <a:p>
            <a:r>
              <a:rPr lang="en-US" altLang="ja-JP" sz="1000" dirty="0">
                <a:solidFill>
                  <a:srgbClr val="000000"/>
                </a:solidFill>
                <a:latin typeface="Arial"/>
                <a:ea typeface="ＭＳ Ｐゴシック"/>
                <a:hlinkClick r:id="rId10"/>
              </a:rPr>
              <a:t>http://www.lg.com/global/business/information-display/digital-signage/lg-55UH5C</a:t>
            </a:r>
            <a:r>
              <a:rPr lang="ja-JP" altLang="en-US" sz="1000" dirty="0">
                <a:solidFill>
                  <a:srgbClr val="000000"/>
                </a:solidFill>
                <a:latin typeface="Arial"/>
                <a:ea typeface="ＭＳ Ｐゴシック"/>
              </a:rPr>
              <a:t> </a:t>
            </a:r>
            <a:r>
              <a:rPr lang="en-US" altLang="ja-JP" sz="1000" dirty="0">
                <a:solidFill>
                  <a:srgbClr val="000000"/>
                </a:solidFill>
                <a:latin typeface="Arial"/>
                <a:ea typeface="ＭＳ Ｐゴシック"/>
              </a:rPr>
              <a:t>[</a:t>
            </a:r>
            <a:r>
              <a:rPr lang="ja-JP" altLang="en-US" sz="1000" dirty="0">
                <a:solidFill>
                  <a:srgbClr val="000000"/>
                </a:solidFill>
                <a:latin typeface="Arial"/>
                <a:ea typeface="ＭＳ Ｐゴシック"/>
              </a:rPr>
              <a:t>英語</a:t>
            </a:r>
            <a:r>
              <a:rPr lang="en-US" altLang="ja-JP" sz="1000" dirty="0">
                <a:solidFill>
                  <a:srgbClr val="000000"/>
                </a:solidFill>
                <a:latin typeface="Arial"/>
                <a:ea typeface="ＭＳ Ｐゴシック"/>
              </a:rPr>
              <a:t>]</a:t>
            </a:r>
          </a:p>
          <a:p>
            <a:r>
              <a:rPr lang="en-US" altLang="ja-JP" sz="1000" dirty="0">
                <a:solidFill>
                  <a:srgbClr val="000000"/>
                </a:solidFill>
                <a:latin typeface="Arial"/>
                <a:ea typeface="ＭＳ Ｐゴシック"/>
                <a:hlinkClick r:id="rId11"/>
              </a:rPr>
              <a:t>http://www.lg.com/global/business/information-display/digital-signage/lg-65UH5C</a:t>
            </a:r>
            <a:r>
              <a:rPr lang="ja-JP" altLang="en-US" sz="1000" dirty="0">
                <a:solidFill>
                  <a:srgbClr val="000000"/>
                </a:solidFill>
                <a:latin typeface="Arial"/>
                <a:ea typeface="ＭＳ Ｐゴシック"/>
              </a:rPr>
              <a:t> </a:t>
            </a:r>
            <a:r>
              <a:rPr lang="en-US" altLang="ja-JP" sz="1000" dirty="0">
                <a:solidFill>
                  <a:srgbClr val="000000"/>
                </a:solidFill>
                <a:latin typeface="Arial"/>
                <a:ea typeface="ＭＳ Ｐゴシック"/>
              </a:rPr>
              <a:t>[</a:t>
            </a:r>
            <a:r>
              <a:rPr lang="ja-JP" altLang="en-US" sz="1000" dirty="0">
                <a:solidFill>
                  <a:srgbClr val="000000"/>
                </a:solidFill>
                <a:latin typeface="Arial"/>
                <a:ea typeface="ＭＳ Ｐゴシック"/>
              </a:rPr>
              <a:t>英語</a:t>
            </a:r>
            <a:r>
              <a:rPr lang="en-US" altLang="ja-JP" sz="1000" dirty="0">
                <a:solidFill>
                  <a:srgbClr val="000000"/>
                </a:solidFill>
                <a:latin typeface="Arial"/>
                <a:ea typeface="ＭＳ Ｐゴシック"/>
              </a:rPr>
              <a:t>]</a:t>
            </a:r>
          </a:p>
          <a:p>
            <a:endParaRPr lang="en-US" altLang="ja-JP" sz="1000" dirty="0">
              <a:solidFill>
                <a:srgbClr val="000000"/>
              </a:solidFill>
              <a:latin typeface="Arial"/>
              <a:ea typeface="ＭＳ Ｐゴシック"/>
            </a:endParaRPr>
          </a:p>
        </p:txBody>
      </p:sp>
    </p:spTree>
    <p:extLst>
      <p:ext uri="{BB962C8B-B14F-4D97-AF65-F5344CB8AC3E}">
        <p14:creationId xmlns:p14="http://schemas.microsoft.com/office/powerpoint/2010/main" val="1680394876"/>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sz="2400" dirty="0" smtClean="0">
                <a:latin typeface="Arial"/>
                <a:ea typeface="ＭＳ Ｐゴシック"/>
              </a:rPr>
              <a:t>オンプレミス </a:t>
            </a:r>
            <a:r>
              <a:rPr lang="en-US" altLang="ja-JP" sz="2400" dirty="0" smtClean="0">
                <a:latin typeface="Arial"/>
                <a:ea typeface="ＭＳ Ｐゴシック"/>
              </a:rPr>
              <a:t>CUCM</a:t>
            </a:r>
          </a:p>
          <a:p>
            <a:pPr lvl="1"/>
            <a:r>
              <a:rPr lang="ja-JP" altLang="en-US" dirty="0" smtClean="0">
                <a:latin typeface="Arial"/>
                <a:ea typeface="ＭＳ Ｐゴシック"/>
              </a:rPr>
              <a:t>バージョン </a:t>
            </a:r>
            <a:r>
              <a:rPr lang="en-US" altLang="ja-JP" dirty="0" smtClean="0">
                <a:latin typeface="Arial"/>
                <a:ea typeface="ＭＳ Ｐゴシック"/>
              </a:rPr>
              <a:t>9.1(2)</a:t>
            </a:r>
            <a:r>
              <a:rPr lang="ja-JP" altLang="en-US" dirty="0" smtClean="0">
                <a:latin typeface="Arial"/>
                <a:ea typeface="ＭＳ Ｐゴシック"/>
              </a:rPr>
              <a:t>（最小）</a:t>
            </a:r>
          </a:p>
          <a:p>
            <a:pPr lvl="1"/>
            <a:r>
              <a:rPr lang="ja-JP" altLang="en-US" dirty="0" smtClean="0">
                <a:latin typeface="Arial"/>
                <a:ea typeface="ＭＳ Ｐゴシック"/>
              </a:rPr>
              <a:t>デバイス パック必須</a:t>
            </a:r>
          </a:p>
          <a:p>
            <a:r>
              <a:rPr lang="ja-JP" altLang="en-US" sz="2400" dirty="0" smtClean="0">
                <a:latin typeface="Arial"/>
                <a:ea typeface="ＭＳ Ｐゴシック"/>
              </a:rPr>
              <a:t>オンプレミス </a:t>
            </a:r>
            <a:r>
              <a:rPr lang="en-US" altLang="ja-JP" sz="2400" dirty="0" smtClean="0">
                <a:latin typeface="Arial"/>
                <a:ea typeface="ＭＳ Ｐゴシック"/>
              </a:rPr>
              <a:t>Expressway-C (VCS)</a:t>
            </a:r>
          </a:p>
          <a:p>
            <a:pPr lvl="1"/>
            <a:r>
              <a:rPr lang="ja-JP" altLang="en-US" dirty="0" smtClean="0">
                <a:latin typeface="Arial"/>
                <a:ea typeface="ＭＳ Ｐゴシック"/>
              </a:rPr>
              <a:t>最新 </a:t>
            </a:r>
            <a:r>
              <a:rPr lang="en-US" altLang="ja-JP" dirty="0" smtClean="0">
                <a:latin typeface="Arial"/>
                <a:ea typeface="ＭＳ Ｐゴシック"/>
              </a:rPr>
              <a:t>Expressway-C (VCS)</a:t>
            </a:r>
            <a:r>
              <a:rPr lang="ja-JP" altLang="en-US" dirty="0" smtClean="0">
                <a:latin typeface="Arial"/>
                <a:ea typeface="ＭＳ Ｐゴシック"/>
              </a:rPr>
              <a:t>ソフトウェア推奨</a:t>
            </a:r>
          </a:p>
          <a:p>
            <a:pPr lvl="1"/>
            <a:r>
              <a:rPr lang="en-US" altLang="ja-JP" dirty="0" smtClean="0">
                <a:latin typeface="Arial"/>
                <a:ea typeface="ＭＳ Ｐゴシック"/>
              </a:rPr>
              <a:t>TMS </a:t>
            </a:r>
            <a:r>
              <a:rPr lang="ja-JP" altLang="en-US" dirty="0" smtClean="0">
                <a:latin typeface="Arial"/>
                <a:ea typeface="ＭＳ Ｐゴシック"/>
              </a:rPr>
              <a:t>バージョン </a:t>
            </a:r>
            <a:r>
              <a:rPr lang="en-US" altLang="ja-JP" dirty="0" smtClean="0">
                <a:latin typeface="Arial"/>
                <a:ea typeface="ＭＳ Ｐゴシック"/>
              </a:rPr>
              <a:t>15.5 </a:t>
            </a:r>
            <a:r>
              <a:rPr lang="ja-JP" altLang="en-US" dirty="0" smtClean="0">
                <a:latin typeface="Arial"/>
                <a:ea typeface="ＭＳ Ｐゴシック"/>
              </a:rPr>
              <a:t>以上必須</a:t>
            </a:r>
          </a:p>
          <a:p>
            <a:r>
              <a:rPr lang="en-US" altLang="ja-JP" sz="2400" dirty="0" smtClean="0">
                <a:solidFill>
                  <a:srgbClr val="FF0000"/>
                </a:solidFill>
                <a:latin typeface="Arial"/>
                <a:ea typeface="ＭＳ Ｐゴシック"/>
              </a:rPr>
              <a:t>Spark Cloud</a:t>
            </a:r>
          </a:p>
          <a:p>
            <a:pPr lvl="1"/>
            <a:r>
              <a:rPr lang="ja-JP" altLang="en-US" dirty="0" smtClean="0">
                <a:latin typeface="Arial"/>
                <a:ea typeface="ＭＳ Ｐゴシック"/>
              </a:rPr>
              <a:t>自動ソフトウェア アップグレード</a:t>
            </a:r>
          </a:p>
          <a:p>
            <a:endParaRPr lang="ja-JP" altLang="en-US" dirty="0">
              <a:latin typeface="Arial"/>
              <a:ea typeface="ＭＳ Ｐゴシック"/>
            </a:endParaRPr>
          </a:p>
        </p:txBody>
      </p:sp>
      <p:sp>
        <p:nvSpPr>
          <p:cNvPr id="5" name="正方形/長方形 4"/>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6"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800" dirty="0" smtClean="0">
                <a:solidFill>
                  <a:schemeClr val="bg1"/>
                </a:solidFill>
                <a:latin typeface="MS PGothic" charset="-128"/>
                <a:ea typeface="MS PGothic" charset="-128"/>
                <a:cs typeface="MS PGothic" charset="-128"/>
              </a:rPr>
              <a:t>Cisco Room Kit </a:t>
            </a:r>
            <a:r>
              <a:rPr kumimoji="1" lang="ja-JP" altLang="en-US" sz="2800" dirty="0" smtClean="0">
                <a:solidFill>
                  <a:schemeClr val="bg1"/>
                </a:solidFill>
                <a:latin typeface="MS PGothic" charset="-128"/>
                <a:ea typeface="MS PGothic" charset="-128"/>
                <a:cs typeface="MS PGothic" charset="-128"/>
              </a:rPr>
              <a:t>インフラ ストラクチャー オプション</a:t>
            </a:r>
            <a:endParaRPr kumimoji="1" lang="ja-JP" altLang="en-US" sz="28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3633319484"/>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333375" y="2008473"/>
            <a:ext cx="7993418" cy="1114171"/>
          </a:xfrm>
          <a:prstGeom prst="roundRect">
            <a:avLst/>
          </a:prstGeom>
          <a:solidFill>
            <a:srgbClr val="00B050">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3" name="角丸四角形 32"/>
          <p:cNvSpPr/>
          <p:nvPr/>
        </p:nvSpPr>
        <p:spPr>
          <a:xfrm>
            <a:off x="373644" y="3282719"/>
            <a:ext cx="7993418" cy="1114171"/>
          </a:xfrm>
          <a:prstGeom prst="roundRect">
            <a:avLst/>
          </a:prstGeom>
          <a:solidFill>
            <a:srgbClr val="FF0000">
              <a:alpha val="8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31" name="角丸四角形 30"/>
          <p:cNvSpPr/>
          <p:nvPr/>
        </p:nvSpPr>
        <p:spPr>
          <a:xfrm>
            <a:off x="333375" y="750678"/>
            <a:ext cx="7993418" cy="1114171"/>
          </a:xfrm>
          <a:prstGeom prst="roundRect">
            <a:avLst/>
          </a:prstGeom>
          <a:solidFill>
            <a:schemeClr val="accent1">
              <a:alpha val="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5" name="正方形/長方形 4"/>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sz="800" dirty="0">
              <a:solidFill>
                <a:schemeClr val="bg1"/>
              </a:solidFill>
              <a:latin typeface="+mj-lt"/>
            </a:endParaRPr>
          </a:p>
        </p:txBody>
      </p:sp>
      <p:sp>
        <p:nvSpPr>
          <p:cNvPr id="6"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あたらしいクラウドでの導入方法</a:t>
            </a:r>
            <a:r>
              <a:rPr kumimoji="1" lang="en-US" altLang="ja-JP" sz="2800" dirty="0" smtClean="0">
                <a:solidFill>
                  <a:schemeClr val="bg1"/>
                </a:solidFill>
                <a:latin typeface="MS PGothic" charset="-128"/>
                <a:ea typeface="MS PGothic" charset="-128"/>
                <a:cs typeface="MS PGothic" charset="-128"/>
              </a:rPr>
              <a:t> (2017</a:t>
            </a:r>
            <a:r>
              <a:rPr kumimoji="1" lang="ja-JP" altLang="en-US" sz="2800" dirty="0" smtClean="0">
                <a:solidFill>
                  <a:schemeClr val="bg1"/>
                </a:solidFill>
                <a:latin typeface="MS PGothic" charset="-128"/>
                <a:ea typeface="MS PGothic" charset="-128"/>
                <a:cs typeface="MS PGothic" charset="-128"/>
              </a:rPr>
              <a:t>年</a:t>
            </a:r>
            <a:r>
              <a:rPr kumimoji="1" lang="en-US" altLang="ja-JP" sz="2800" dirty="0" smtClean="0">
                <a:solidFill>
                  <a:schemeClr val="bg1"/>
                </a:solidFill>
                <a:latin typeface="MS PGothic" charset="-128"/>
                <a:ea typeface="MS PGothic" charset="-128"/>
                <a:cs typeface="MS PGothic" charset="-128"/>
              </a:rPr>
              <a:t>6</a:t>
            </a:r>
            <a:r>
              <a:rPr kumimoji="1" lang="ja-JP" altLang="en-US" sz="2800" dirty="0" smtClean="0">
                <a:solidFill>
                  <a:schemeClr val="bg1"/>
                </a:solidFill>
                <a:latin typeface="MS PGothic" charset="-128"/>
                <a:ea typeface="MS PGothic" charset="-128"/>
                <a:cs typeface="MS PGothic" charset="-128"/>
              </a:rPr>
              <a:t>月予定）</a:t>
            </a:r>
            <a:endParaRPr kumimoji="1" lang="ja-JP" altLang="en-US" sz="2800" dirty="0">
              <a:solidFill>
                <a:schemeClr val="bg1"/>
              </a:solidFill>
              <a:latin typeface="MS PGothic" charset="-128"/>
              <a:ea typeface="MS PGothic" charset="-128"/>
              <a:cs typeface="MS PGothic" charset="-128"/>
            </a:endParaRPr>
          </a:p>
        </p:txBody>
      </p:sp>
      <p:sp>
        <p:nvSpPr>
          <p:cNvPr id="8" name="Freeform 12"/>
          <p:cNvSpPr/>
          <p:nvPr/>
        </p:nvSpPr>
        <p:spPr>
          <a:xfrm rot="10800000" flipV="1">
            <a:off x="259344" y="3239966"/>
            <a:ext cx="1815214" cy="1127728"/>
          </a:xfrm>
          <a:custGeom>
            <a:avLst/>
            <a:gdLst>
              <a:gd name="connsiteX0" fmla="*/ 1015523 w 1872183"/>
              <a:gd name="connsiteY0" fmla="*/ 737 h 1036137"/>
              <a:gd name="connsiteX1" fmla="*/ 702176 w 1872183"/>
              <a:gd name="connsiteY1" fmla="*/ 238896 h 1036137"/>
              <a:gd name="connsiteX2" fmla="*/ 694434 w 1872183"/>
              <a:gd name="connsiteY2" fmla="*/ 271221 h 1036137"/>
              <a:gd name="connsiteX3" fmla="*/ 653749 w 1872183"/>
              <a:gd name="connsiteY3" fmla="*/ 252265 h 1036137"/>
              <a:gd name="connsiteX4" fmla="*/ 296567 w 1872183"/>
              <a:gd name="connsiteY4" fmla="*/ 424741 h 1036137"/>
              <a:gd name="connsiteX5" fmla="*/ 281430 w 1872183"/>
              <a:gd name="connsiteY5" fmla="*/ 535082 h 1036137"/>
              <a:gd name="connsiteX6" fmla="*/ 286364 w 1872183"/>
              <a:gd name="connsiteY6" fmla="*/ 553803 h 1036137"/>
              <a:gd name="connsiteX7" fmla="*/ 243336 w 1872183"/>
              <a:gd name="connsiteY7" fmla="*/ 549465 h 1036137"/>
              <a:gd name="connsiteX8" fmla="*/ 0 w 1872183"/>
              <a:gd name="connsiteY8" fmla="*/ 792801 h 1036137"/>
              <a:gd name="connsiteX9" fmla="*/ 194295 w 1872183"/>
              <a:gd name="connsiteY9" fmla="*/ 1031194 h 1036137"/>
              <a:gd name="connsiteX10" fmla="*/ 225480 w 1872183"/>
              <a:gd name="connsiteY10" fmla="*/ 1034337 h 1036137"/>
              <a:gd name="connsiteX11" fmla="*/ 225480 w 1872183"/>
              <a:gd name="connsiteY11" fmla="*/ 1036136 h 1036137"/>
              <a:gd name="connsiteX12" fmla="*/ 243326 w 1872183"/>
              <a:gd name="connsiteY12" fmla="*/ 1036136 h 1036137"/>
              <a:gd name="connsiteX13" fmla="*/ 243336 w 1872183"/>
              <a:gd name="connsiteY13" fmla="*/ 1036137 h 1036137"/>
              <a:gd name="connsiteX14" fmla="*/ 243346 w 1872183"/>
              <a:gd name="connsiteY14" fmla="*/ 1036136 h 1036137"/>
              <a:gd name="connsiteX15" fmla="*/ 1559441 w 1872183"/>
              <a:gd name="connsiteY15" fmla="*/ 1036136 h 1036137"/>
              <a:gd name="connsiteX16" fmla="*/ 1559451 w 1872183"/>
              <a:gd name="connsiteY16" fmla="*/ 1036137 h 1036137"/>
              <a:gd name="connsiteX17" fmla="*/ 1559461 w 1872183"/>
              <a:gd name="connsiteY17" fmla="*/ 1036136 h 1036137"/>
              <a:gd name="connsiteX18" fmla="*/ 1561106 w 1872183"/>
              <a:gd name="connsiteY18" fmla="*/ 1036136 h 1036137"/>
              <a:gd name="connsiteX19" fmla="*/ 1561106 w 1872183"/>
              <a:gd name="connsiteY19" fmla="*/ 1035970 h 1036137"/>
              <a:gd name="connsiteX20" fmla="*/ 1622477 w 1872183"/>
              <a:gd name="connsiteY20" fmla="*/ 1029784 h 1036137"/>
              <a:gd name="connsiteX21" fmla="*/ 1872183 w 1872183"/>
              <a:gd name="connsiteY21" fmla="*/ 723405 h 1036137"/>
              <a:gd name="connsiteX22" fmla="*/ 1734302 w 1872183"/>
              <a:gd name="connsiteY22" fmla="*/ 464083 h 1036137"/>
              <a:gd name="connsiteX23" fmla="*/ 1686652 w 1872183"/>
              <a:gd name="connsiteY23" fmla="*/ 438219 h 1036137"/>
              <a:gd name="connsiteX24" fmla="*/ 1694497 w 1872183"/>
              <a:gd name="connsiteY24" fmla="*/ 405461 h 1036137"/>
              <a:gd name="connsiteX25" fmla="*/ 1573407 w 1872183"/>
              <a:gd name="connsiteY25" fmla="*/ 208586 h 1036137"/>
              <a:gd name="connsiteX26" fmla="*/ 1501459 w 1872183"/>
              <a:gd name="connsiteY26" fmla="*/ 198716 h 1036137"/>
              <a:gd name="connsiteX27" fmla="*/ 1403667 w 1872183"/>
              <a:gd name="connsiteY27" fmla="*/ 234785 h 1036137"/>
              <a:gd name="connsiteX28" fmla="*/ 1380100 w 1872183"/>
              <a:gd name="connsiteY28" fmla="*/ 258434 h 1036137"/>
              <a:gd name="connsiteX29" fmla="*/ 1358970 w 1872183"/>
              <a:gd name="connsiteY29" fmla="*/ 201315 h 1036137"/>
              <a:gd name="connsiteX30" fmla="*/ 1155592 w 1872183"/>
              <a:gd name="connsiteY30" fmla="*/ 19951 h 1036137"/>
              <a:gd name="connsiteX31" fmla="*/ 1015523 w 1872183"/>
              <a:gd name="connsiteY31" fmla="*/ 737 h 103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2183" h="1036137">
                <a:moveTo>
                  <a:pt x="1015523" y="737"/>
                </a:moveTo>
                <a:cubicBezTo>
                  <a:pt x="877065" y="9694"/>
                  <a:pt x="750736" y="99646"/>
                  <a:pt x="702176" y="238896"/>
                </a:cubicBezTo>
                <a:lnTo>
                  <a:pt x="694434" y="271221"/>
                </a:lnTo>
                <a:lnTo>
                  <a:pt x="653749" y="252265"/>
                </a:lnTo>
                <a:cubicBezTo>
                  <a:pt x="507488" y="201260"/>
                  <a:pt x="347572" y="278480"/>
                  <a:pt x="296567" y="424741"/>
                </a:cubicBezTo>
                <a:cubicBezTo>
                  <a:pt x="283816" y="461306"/>
                  <a:pt x="279078" y="498725"/>
                  <a:pt x="281430" y="535082"/>
                </a:cubicBezTo>
                <a:lnTo>
                  <a:pt x="286364" y="553803"/>
                </a:lnTo>
                <a:lnTo>
                  <a:pt x="243336" y="549465"/>
                </a:lnTo>
                <a:cubicBezTo>
                  <a:pt x="108945" y="549465"/>
                  <a:pt x="0" y="658410"/>
                  <a:pt x="0" y="792801"/>
                </a:cubicBezTo>
                <a:cubicBezTo>
                  <a:pt x="0" y="910393"/>
                  <a:pt x="83411" y="1008503"/>
                  <a:pt x="194295" y="1031194"/>
                </a:cubicBezTo>
                <a:lnTo>
                  <a:pt x="225480" y="1034337"/>
                </a:lnTo>
                <a:lnTo>
                  <a:pt x="225480" y="1036136"/>
                </a:lnTo>
                <a:lnTo>
                  <a:pt x="243326" y="1036136"/>
                </a:lnTo>
                <a:lnTo>
                  <a:pt x="243336" y="1036137"/>
                </a:lnTo>
                <a:lnTo>
                  <a:pt x="243346" y="1036136"/>
                </a:lnTo>
                <a:lnTo>
                  <a:pt x="1559441" y="1036136"/>
                </a:lnTo>
                <a:lnTo>
                  <a:pt x="1559451" y="1036137"/>
                </a:lnTo>
                <a:lnTo>
                  <a:pt x="1559461" y="1036136"/>
                </a:lnTo>
                <a:lnTo>
                  <a:pt x="1561106" y="1036136"/>
                </a:lnTo>
                <a:lnTo>
                  <a:pt x="1561106" y="1035970"/>
                </a:lnTo>
                <a:lnTo>
                  <a:pt x="1622477" y="1029784"/>
                </a:lnTo>
                <a:cubicBezTo>
                  <a:pt x="1764984" y="1000623"/>
                  <a:pt x="1872183" y="874533"/>
                  <a:pt x="1872183" y="723405"/>
                </a:cubicBezTo>
                <a:cubicBezTo>
                  <a:pt x="1872183" y="615457"/>
                  <a:pt x="1817490" y="520283"/>
                  <a:pt x="1734302" y="464083"/>
                </a:cubicBezTo>
                <a:lnTo>
                  <a:pt x="1686652" y="438219"/>
                </a:lnTo>
                <a:lnTo>
                  <a:pt x="1694497" y="405461"/>
                </a:lnTo>
                <a:cubicBezTo>
                  <a:pt x="1705836" y="321158"/>
                  <a:pt x="1656855" y="237686"/>
                  <a:pt x="1573407" y="208586"/>
                </a:cubicBezTo>
                <a:cubicBezTo>
                  <a:pt x="1549564" y="200271"/>
                  <a:pt x="1525166" y="197182"/>
                  <a:pt x="1501459" y="198716"/>
                </a:cubicBezTo>
                <a:cubicBezTo>
                  <a:pt x="1465899" y="201016"/>
                  <a:pt x="1431897" y="213718"/>
                  <a:pt x="1403667" y="234785"/>
                </a:cubicBezTo>
                <a:lnTo>
                  <a:pt x="1380100" y="258434"/>
                </a:lnTo>
                <a:lnTo>
                  <a:pt x="1358970" y="201315"/>
                </a:lnTo>
                <a:cubicBezTo>
                  <a:pt x="1319349" y="119262"/>
                  <a:pt x="1248426" y="52325"/>
                  <a:pt x="1155592" y="19951"/>
                </a:cubicBezTo>
                <a:cubicBezTo>
                  <a:pt x="1109176" y="3765"/>
                  <a:pt x="1061675" y="-2249"/>
                  <a:pt x="1015523" y="737"/>
                </a:cubicBezTo>
                <a:close/>
              </a:path>
            </a:pathLst>
          </a:custGeom>
          <a:solidFill>
            <a:srgbClr val="FFFFFF"/>
          </a:solidFill>
          <a:ln w="38100" cap="flat" cmpd="sng" algn="ctr">
            <a:solidFill>
              <a:srgbClr val="36A4D7"/>
            </a:solidFill>
            <a:prstDash val="solid"/>
            <a:miter lim="800000"/>
          </a:ln>
          <a:effectLst/>
        </p:spPr>
        <p:txBody>
          <a:bodyPr rot="0" spcFirstLastPara="0" vertOverflow="overflow" horzOverflow="overflow" vert="horz" wrap="square" lIns="34250" tIns="17144" rIns="34250" bIns="17144" numCol="1" spcCol="0" rtlCol="0" fromWordArt="0" anchor="ctr" anchorCtr="0" forceAA="0" compatLnSpc="1">
            <a:prstTxWarp prst="textNoShape">
              <a:avLst/>
            </a:prstTxWarp>
            <a:noAutofit/>
          </a:bodyPr>
          <a:lstStyle/>
          <a:p>
            <a:pPr algn="ctr" defTabSz="913421">
              <a:defRPr/>
            </a:pPr>
            <a:endParaRPr lang="en-US" dirty="0">
              <a:solidFill>
                <a:srgbClr val="FFFFFF"/>
              </a:solidFill>
              <a:latin typeface="Arial"/>
              <a:sym typeface="CiscoSans Light"/>
            </a:endParaRPr>
          </a:p>
        </p:txBody>
      </p:sp>
      <p:grpSp>
        <p:nvGrpSpPr>
          <p:cNvPr id="4" name="図形グループ 3"/>
          <p:cNvGrpSpPr/>
          <p:nvPr/>
        </p:nvGrpSpPr>
        <p:grpSpPr>
          <a:xfrm>
            <a:off x="698718" y="1065567"/>
            <a:ext cx="937166" cy="820648"/>
            <a:chOff x="3196684" y="2802218"/>
            <a:chExt cx="2126166" cy="2085605"/>
          </a:xfrm>
        </p:grpSpPr>
        <p:pic>
          <p:nvPicPr>
            <p:cNvPr id="9"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1037" y="2802218"/>
              <a:ext cx="1545238" cy="441497"/>
            </a:xfrm>
            <a:prstGeom prst="rect">
              <a:avLst/>
            </a:prstGeom>
          </p:spPr>
        </p:pic>
        <p:grpSp>
          <p:nvGrpSpPr>
            <p:cNvPr id="10" name="Group 7"/>
            <p:cNvGrpSpPr/>
            <p:nvPr/>
          </p:nvGrpSpPr>
          <p:grpSpPr>
            <a:xfrm>
              <a:off x="3196684" y="2832410"/>
              <a:ext cx="2126166" cy="2055413"/>
              <a:chOff x="3639198" y="3291426"/>
              <a:chExt cx="3364753" cy="3309967"/>
            </a:xfrm>
          </p:grpSpPr>
          <p:grpSp>
            <p:nvGrpSpPr>
              <p:cNvPr id="11" name="Group 8"/>
              <p:cNvGrpSpPr/>
              <p:nvPr/>
            </p:nvGrpSpPr>
            <p:grpSpPr>
              <a:xfrm>
                <a:off x="3639198" y="3783487"/>
                <a:ext cx="3364753" cy="2817906"/>
                <a:chOff x="634120" y="3462474"/>
                <a:chExt cx="3364753" cy="2817906"/>
              </a:xfrm>
            </p:grpSpPr>
            <p:pic>
              <p:nvPicPr>
                <p:cNvPr id="14" name="Picture 15" descr="mage result for T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120" y="3462474"/>
                  <a:ext cx="3364753" cy="28179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277" y="3537061"/>
                  <a:ext cx="3243927" cy="2022685"/>
                </a:xfrm>
                <a:prstGeom prst="rect">
                  <a:avLst/>
                </a:prstGeom>
                <a:ln>
                  <a:solidFill>
                    <a:srgbClr val="000000"/>
                  </a:solidFill>
                </a:ln>
              </p:spPr>
            </p:pic>
          </p:grpSp>
          <p:pic>
            <p:nvPicPr>
              <p:cNvPr id="12" name="Picture 2" descr="nalezione obrazy dla zapytania Proximity cisc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6200000">
                <a:off x="3748992" y="3291426"/>
                <a:ext cx="454768" cy="4547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alezione obrazy dla zapytania Proximity cisc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400000">
                <a:off x="6436876" y="3310073"/>
                <a:ext cx="454768" cy="45476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6" name="image47.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600" y="3586418"/>
            <a:ext cx="674637" cy="674637"/>
          </a:xfrm>
          <a:prstGeom prst="rect">
            <a:avLst/>
          </a:prstGeom>
          <a:ln w="12700" cap="flat">
            <a:noFill/>
            <a:miter lim="400000"/>
          </a:ln>
          <a:effectLst/>
        </p:spPr>
      </p:pic>
      <p:pic>
        <p:nvPicPr>
          <p:cNvPr id="17" name="Bilde 23" descr="Playbook_ppt13.jpg"/>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85359" y="1300030"/>
            <a:ext cx="1169671" cy="357841"/>
          </a:xfrm>
          <a:prstGeom prst="rect">
            <a:avLst/>
          </a:prstGeom>
        </p:spPr>
      </p:pic>
      <p:sp>
        <p:nvSpPr>
          <p:cNvPr id="18" name="テキスト ボックス 17"/>
          <p:cNvSpPr txBox="1"/>
          <p:nvPr/>
        </p:nvSpPr>
        <p:spPr>
          <a:xfrm>
            <a:off x="3631812" y="941009"/>
            <a:ext cx="5569338" cy="338554"/>
          </a:xfrm>
          <a:prstGeom prst="rect">
            <a:avLst/>
          </a:prstGeom>
          <a:noFill/>
        </p:spPr>
        <p:txBody>
          <a:bodyPr wrap="square" rtlCol="0">
            <a:spAutoFit/>
          </a:bodyPr>
          <a:lstStyle/>
          <a:p>
            <a:r>
              <a:rPr kumimoji="1" lang="en-US" altLang="ja-JP" sz="1600" dirty="0" smtClean="0">
                <a:latin typeface="+mn-lt"/>
              </a:rPr>
              <a:t>CS-KIT-MSRP-K9 (Cloud Subscription </a:t>
            </a:r>
            <a:r>
              <a:rPr kumimoji="1" lang="ja-JP" altLang="en-US" sz="1600" dirty="0" smtClean="0">
                <a:latin typeface="+mn-lt"/>
              </a:rPr>
              <a:t>専用型番</a:t>
            </a:r>
            <a:r>
              <a:rPr kumimoji="1" lang="en-US" altLang="ja-JP" sz="1600" dirty="0" smtClean="0">
                <a:latin typeface="+mn-lt"/>
              </a:rPr>
              <a:t>)</a:t>
            </a:r>
            <a:endParaRPr kumimoji="1" lang="ja-JP" altLang="en-US" sz="1600" dirty="0" smtClean="0">
              <a:latin typeface="+mn-lt"/>
            </a:endParaRPr>
          </a:p>
        </p:txBody>
      </p:sp>
      <p:sp>
        <p:nvSpPr>
          <p:cNvPr id="19" name="テキスト ボックス 18"/>
          <p:cNvSpPr txBox="1"/>
          <p:nvPr/>
        </p:nvSpPr>
        <p:spPr>
          <a:xfrm>
            <a:off x="4300125" y="1794126"/>
            <a:ext cx="540138" cy="461665"/>
          </a:xfrm>
          <a:prstGeom prst="rect">
            <a:avLst/>
          </a:prstGeom>
          <a:noFill/>
        </p:spPr>
        <p:txBody>
          <a:bodyPr wrap="square" rtlCol="0">
            <a:spAutoFit/>
          </a:bodyPr>
          <a:lstStyle/>
          <a:p>
            <a:r>
              <a:rPr kumimoji="1" lang="ja-JP" altLang="en-US" sz="2400" dirty="0" smtClean="0">
                <a:latin typeface="+mn-lt"/>
              </a:rPr>
              <a:t>➕</a:t>
            </a:r>
          </a:p>
        </p:txBody>
      </p:sp>
      <p:sp>
        <p:nvSpPr>
          <p:cNvPr id="20" name="テキスト ボックス 19"/>
          <p:cNvSpPr txBox="1"/>
          <p:nvPr/>
        </p:nvSpPr>
        <p:spPr>
          <a:xfrm>
            <a:off x="3631812" y="2241093"/>
            <a:ext cx="5569338" cy="338554"/>
          </a:xfrm>
          <a:prstGeom prst="rect">
            <a:avLst/>
          </a:prstGeom>
          <a:noFill/>
        </p:spPr>
        <p:txBody>
          <a:bodyPr wrap="square" rtlCol="0">
            <a:spAutoFit/>
          </a:bodyPr>
          <a:lstStyle/>
          <a:p>
            <a:r>
              <a:rPr kumimoji="1" lang="en-US" altLang="ja-JP" sz="1600" dirty="0" smtClean="0">
                <a:latin typeface="+mn-lt"/>
              </a:rPr>
              <a:t>A-SPK-SH-RMK (Top</a:t>
            </a:r>
            <a:r>
              <a:rPr kumimoji="1" lang="ja-JP" altLang="en-US" sz="1600" dirty="0" smtClean="0">
                <a:latin typeface="+mn-lt"/>
              </a:rPr>
              <a:t>型番　</a:t>
            </a:r>
            <a:r>
              <a:rPr kumimoji="1" lang="en-US" altLang="ja-JP" sz="1600" dirty="0" smtClean="0">
                <a:latin typeface="+mn-lt"/>
              </a:rPr>
              <a:t>A-SPK-SH)</a:t>
            </a:r>
            <a:endParaRPr kumimoji="1" lang="ja-JP" altLang="en-US" sz="1600" dirty="0" smtClean="0">
              <a:latin typeface="+mn-lt"/>
            </a:endParaRPr>
          </a:p>
        </p:txBody>
      </p:sp>
      <p:sp>
        <p:nvSpPr>
          <p:cNvPr id="22" name="テキスト ボックス 21"/>
          <p:cNvSpPr txBox="1"/>
          <p:nvPr/>
        </p:nvSpPr>
        <p:spPr>
          <a:xfrm>
            <a:off x="4313203" y="3055300"/>
            <a:ext cx="540138" cy="461665"/>
          </a:xfrm>
          <a:prstGeom prst="rect">
            <a:avLst/>
          </a:prstGeom>
          <a:noFill/>
        </p:spPr>
        <p:txBody>
          <a:bodyPr wrap="square" rtlCol="0">
            <a:spAutoFit/>
          </a:bodyPr>
          <a:lstStyle/>
          <a:p>
            <a:r>
              <a:rPr kumimoji="1" lang="ja-JP" altLang="en-US" sz="2400" smtClean="0">
                <a:latin typeface="+mn-lt"/>
              </a:rPr>
              <a:t>➕</a:t>
            </a:r>
            <a:endParaRPr kumimoji="1" lang="ja-JP" altLang="en-US" sz="2400" dirty="0" smtClean="0">
              <a:latin typeface="+mn-lt"/>
            </a:endParaRPr>
          </a:p>
        </p:txBody>
      </p:sp>
      <p:cxnSp>
        <p:nvCxnSpPr>
          <p:cNvPr id="24" name="直線矢印コネクタ 23"/>
          <p:cNvCxnSpPr/>
          <p:nvPr/>
        </p:nvCxnSpPr>
        <p:spPr>
          <a:xfrm flipH="1">
            <a:off x="1116918" y="1908426"/>
            <a:ext cx="1" cy="12062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2194963" y="1139704"/>
            <a:ext cx="1028700" cy="369332"/>
          </a:xfrm>
          <a:prstGeom prst="rect">
            <a:avLst/>
          </a:prstGeom>
          <a:noFill/>
        </p:spPr>
        <p:txBody>
          <a:bodyPr wrap="square" rtlCol="0">
            <a:spAutoFit/>
          </a:bodyPr>
          <a:lstStyle/>
          <a:p>
            <a:r>
              <a:rPr kumimoji="1" lang="ja-JP" altLang="en-US" smtClean="0">
                <a:latin typeface="+mn-lt"/>
              </a:rPr>
              <a:t>端末</a:t>
            </a:r>
            <a:endParaRPr kumimoji="1" lang="ja-JP" altLang="en-US" dirty="0" smtClean="0">
              <a:latin typeface="+mn-lt"/>
            </a:endParaRPr>
          </a:p>
        </p:txBody>
      </p:sp>
      <p:sp>
        <p:nvSpPr>
          <p:cNvPr id="26" name="テキスト ボックス 25"/>
          <p:cNvSpPr txBox="1"/>
          <p:nvPr/>
        </p:nvSpPr>
        <p:spPr>
          <a:xfrm>
            <a:off x="2092981" y="2256096"/>
            <a:ext cx="1883859" cy="338554"/>
          </a:xfrm>
          <a:prstGeom prst="rect">
            <a:avLst/>
          </a:prstGeom>
          <a:noFill/>
        </p:spPr>
        <p:txBody>
          <a:bodyPr wrap="square" rtlCol="0">
            <a:spAutoFit/>
          </a:bodyPr>
          <a:lstStyle/>
          <a:p>
            <a:r>
              <a:rPr kumimoji="1" lang="ja-JP" altLang="en-US" sz="1600" dirty="0" smtClean="0">
                <a:latin typeface="+mn-lt"/>
              </a:rPr>
              <a:t>登録ライセンス</a:t>
            </a:r>
          </a:p>
        </p:txBody>
      </p:sp>
      <p:sp>
        <p:nvSpPr>
          <p:cNvPr id="27" name="テキスト ボックス 26"/>
          <p:cNvSpPr txBox="1"/>
          <p:nvPr/>
        </p:nvSpPr>
        <p:spPr>
          <a:xfrm>
            <a:off x="2093248" y="3627429"/>
            <a:ext cx="2526541" cy="523220"/>
          </a:xfrm>
          <a:prstGeom prst="rect">
            <a:avLst/>
          </a:prstGeom>
          <a:noFill/>
        </p:spPr>
        <p:txBody>
          <a:bodyPr wrap="square" rtlCol="0">
            <a:spAutoFit/>
          </a:bodyPr>
          <a:lstStyle/>
          <a:p>
            <a:r>
              <a:rPr kumimoji="1" lang="en-US" altLang="ja-JP" sz="1400" dirty="0" smtClean="0">
                <a:ea typeface="Arial" charset="0"/>
                <a:cs typeface="Arial" charset="0"/>
              </a:rPr>
              <a:t>Spark </a:t>
            </a:r>
            <a:r>
              <a:rPr kumimoji="1" lang="en-US" altLang="ja-JP" sz="1400" smtClean="0">
                <a:ea typeface="Arial" charset="0"/>
                <a:cs typeface="Arial" charset="0"/>
              </a:rPr>
              <a:t>Cloud </a:t>
            </a:r>
          </a:p>
          <a:p>
            <a:r>
              <a:rPr kumimoji="1" lang="en-US" altLang="ja-JP" sz="1400" dirty="0" smtClean="0">
                <a:ea typeface="Arial" charset="0"/>
                <a:cs typeface="Arial" charset="0"/>
              </a:rPr>
              <a:t>Shared Meeting </a:t>
            </a:r>
            <a:endParaRPr kumimoji="1" lang="ja-JP" altLang="en-US" sz="1400" dirty="0" smtClean="0">
              <a:ea typeface="Arial" charset="0"/>
              <a:cs typeface="Arial" charset="0"/>
            </a:endParaRPr>
          </a:p>
        </p:txBody>
      </p:sp>
      <p:sp>
        <p:nvSpPr>
          <p:cNvPr id="29" name="正方形/長方形 28"/>
          <p:cNvSpPr/>
          <p:nvPr/>
        </p:nvSpPr>
        <p:spPr>
          <a:xfrm>
            <a:off x="3700615" y="3565874"/>
            <a:ext cx="4159024" cy="584775"/>
          </a:xfrm>
          <a:prstGeom prst="rect">
            <a:avLst/>
          </a:prstGeom>
        </p:spPr>
        <p:txBody>
          <a:bodyPr wrap="none">
            <a:spAutoFit/>
          </a:bodyPr>
          <a:lstStyle/>
          <a:p>
            <a:pPr fontAlgn="b"/>
            <a:r>
              <a:rPr lang="en-US" altLang="ja-JP" sz="1600" dirty="0" smtClean="0">
                <a:solidFill>
                  <a:srgbClr val="000000"/>
                </a:solidFill>
                <a:latin typeface="+mj-lt"/>
              </a:rPr>
              <a:t>A-SPK-SH-CLD-SMP (Top</a:t>
            </a:r>
            <a:r>
              <a:rPr lang="ja-JP" altLang="en-US" sz="1600" dirty="0" smtClean="0">
                <a:solidFill>
                  <a:srgbClr val="000000"/>
                </a:solidFill>
                <a:latin typeface="+mj-lt"/>
              </a:rPr>
              <a:t>型番</a:t>
            </a:r>
            <a:r>
              <a:rPr lang="en-US" altLang="ja-JP" sz="1600" dirty="0" smtClean="0">
                <a:solidFill>
                  <a:srgbClr val="000000"/>
                </a:solidFill>
                <a:latin typeface="+mj-lt"/>
              </a:rPr>
              <a:t>A-SPK-SH)</a:t>
            </a:r>
          </a:p>
          <a:p>
            <a:pPr fontAlgn="b"/>
            <a:r>
              <a:rPr lang="en-US" altLang="ja-JP" sz="1600" dirty="0" smtClean="0">
                <a:solidFill>
                  <a:srgbClr val="000000"/>
                </a:solidFill>
                <a:latin typeface="MS PGothic" charset="-128"/>
                <a:ea typeface="MS PGothic" charset="-128"/>
                <a:cs typeface="MS PGothic" charset="-128"/>
              </a:rPr>
              <a:t>250</a:t>
            </a:r>
            <a:r>
              <a:rPr lang="ja-JP" altLang="en-US" sz="1600" dirty="0" smtClean="0">
                <a:solidFill>
                  <a:srgbClr val="000000"/>
                </a:solidFill>
                <a:latin typeface="MS PGothic" charset="-128"/>
                <a:ea typeface="MS PGothic" charset="-128"/>
                <a:cs typeface="MS PGothic" charset="-128"/>
              </a:rPr>
              <a:t>人で共有可能な</a:t>
            </a:r>
            <a:r>
              <a:rPr lang="en-US" altLang="ja-JP" sz="1600" dirty="0" smtClean="0">
                <a:solidFill>
                  <a:srgbClr val="000000"/>
                </a:solidFill>
                <a:latin typeface="MS PGothic" charset="-128"/>
                <a:ea typeface="MS PGothic" charset="-128"/>
                <a:cs typeface="MS PGothic" charset="-128"/>
              </a:rPr>
              <a:t>Advanced Meeting = M3</a:t>
            </a:r>
            <a:endParaRPr lang="en-US" altLang="ja-JP" sz="1600" dirty="0">
              <a:solidFill>
                <a:srgbClr val="000000"/>
              </a:solidFill>
              <a:latin typeface="MS PGothic" charset="-128"/>
              <a:ea typeface="MS PGothic" charset="-128"/>
              <a:cs typeface="MS PGothic" charset="-128"/>
            </a:endParaRPr>
          </a:p>
        </p:txBody>
      </p:sp>
      <p:pic>
        <p:nvPicPr>
          <p:cNvPr id="35" name="図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19176" y="2231381"/>
            <a:ext cx="517525" cy="517525"/>
          </a:xfrm>
          <a:prstGeom prst="rect">
            <a:avLst/>
          </a:prstGeom>
        </p:spPr>
      </p:pic>
    </p:spTree>
    <p:extLst>
      <p:ext uri="{BB962C8B-B14F-4D97-AF65-F5344CB8AC3E}">
        <p14:creationId xmlns:p14="http://schemas.microsoft.com/office/powerpoint/2010/main" val="474538205"/>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sz="800" dirty="0">
              <a:solidFill>
                <a:schemeClr val="bg1"/>
              </a:solidFill>
              <a:latin typeface="+mj-lt"/>
            </a:endParaRPr>
          </a:p>
        </p:txBody>
      </p:sp>
      <p:sp>
        <p:nvSpPr>
          <p:cNvPr id="6"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あたらしい発信の方法</a:t>
            </a:r>
            <a:endParaRPr kumimoji="1" lang="ja-JP" altLang="en-US" sz="2800" dirty="0">
              <a:solidFill>
                <a:schemeClr val="bg1"/>
              </a:solidFill>
              <a:latin typeface="MS PGothic" charset="-128"/>
              <a:ea typeface="MS PGothic" charset="-128"/>
              <a:cs typeface="MS PGothic" charset="-128"/>
            </a:endParaRPr>
          </a:p>
        </p:txBody>
      </p:sp>
      <p:sp>
        <p:nvSpPr>
          <p:cNvPr id="28" name="Left-Right Arrow 4"/>
          <p:cNvSpPr/>
          <p:nvPr/>
        </p:nvSpPr>
        <p:spPr>
          <a:xfrm>
            <a:off x="2697692" y="2590143"/>
            <a:ext cx="3697524" cy="732540"/>
          </a:xfrm>
          <a:prstGeom prst="leftRightArrow">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sp>
        <p:nvSpPr>
          <p:cNvPr id="30" name="Text Placeholder 5"/>
          <p:cNvSpPr txBox="1">
            <a:spLocks/>
          </p:cNvSpPr>
          <p:nvPr/>
        </p:nvSpPr>
        <p:spPr>
          <a:xfrm>
            <a:off x="6313437" y="4144782"/>
            <a:ext cx="2506203" cy="578620"/>
          </a:xfrm>
          <a:prstGeom prst="rect">
            <a:avLst/>
          </a:prstGeom>
        </p:spPr>
        <p:txBody>
          <a:bodyPr wrap="square" lIns="91440" tIns="45720" rIns="91440" bIns="45720">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ts val="600"/>
              </a:spcBef>
              <a:buClr>
                <a:srgbClr val="676767"/>
              </a:buClr>
              <a:buNone/>
            </a:pPr>
            <a:r>
              <a:rPr lang="ja-JP" altLang="en-US" sz="1400" dirty="0" smtClean="0">
                <a:solidFill>
                  <a:schemeClr val="tx1"/>
                </a:solidFill>
                <a:latin typeface="MS PGothic" charset="-128"/>
                <a:ea typeface="MS PGothic" charset="-128"/>
                <a:cs typeface="MS PGothic" charset="-128"/>
              </a:rPr>
              <a:t>スマート デバイス</a:t>
            </a:r>
            <a:endParaRPr lang="en-US" altLang="ja-JP" sz="1400" dirty="0" smtClean="0">
              <a:solidFill>
                <a:schemeClr val="tx1"/>
              </a:solidFill>
              <a:latin typeface="MS PGothic" charset="-128"/>
              <a:ea typeface="MS PGothic" charset="-128"/>
              <a:cs typeface="MS PGothic" charset="-128"/>
            </a:endParaRPr>
          </a:p>
          <a:p>
            <a:pPr marL="0" indent="0" algn="ctr">
              <a:spcBef>
                <a:spcPts val="600"/>
              </a:spcBef>
              <a:buClr>
                <a:srgbClr val="676767"/>
              </a:buClr>
              <a:buNone/>
            </a:pPr>
            <a:r>
              <a:rPr lang="en-US" altLang="ja-JP" sz="1400" dirty="0" smtClean="0">
                <a:solidFill>
                  <a:schemeClr val="tx1"/>
                </a:solidFill>
                <a:latin typeface="MS PGothic" charset="-128"/>
                <a:ea typeface="MS PGothic" charset="-128"/>
                <a:cs typeface="MS PGothic" charset="-128"/>
              </a:rPr>
              <a:t>PC/MAC</a:t>
            </a:r>
            <a:r>
              <a:rPr lang="ja-JP" altLang="en-US" sz="1400" dirty="0" smtClean="0">
                <a:solidFill>
                  <a:schemeClr val="tx1"/>
                </a:solidFill>
                <a:latin typeface="MS PGothic" charset="-128"/>
                <a:ea typeface="MS PGothic" charset="-128"/>
                <a:cs typeface="MS PGothic" charset="-128"/>
              </a:rPr>
              <a:t>上の</a:t>
            </a:r>
            <a:r>
              <a:rPr lang="en-US" altLang="ja-JP" sz="1400" dirty="0" smtClean="0">
                <a:solidFill>
                  <a:schemeClr val="tx1"/>
                </a:solidFill>
                <a:latin typeface="MS PGothic" charset="-128"/>
                <a:ea typeface="MS PGothic" charset="-128"/>
                <a:cs typeface="MS PGothic" charset="-128"/>
              </a:rPr>
              <a:t>Spark </a:t>
            </a:r>
            <a:r>
              <a:rPr lang="ja-JP" altLang="en-US" sz="1400" dirty="0" smtClean="0">
                <a:solidFill>
                  <a:schemeClr val="tx1"/>
                </a:solidFill>
                <a:latin typeface="MS PGothic" charset="-128"/>
                <a:ea typeface="MS PGothic" charset="-128"/>
                <a:cs typeface="MS PGothic" charset="-128"/>
              </a:rPr>
              <a:t>アプリ</a:t>
            </a:r>
            <a:endParaRPr lang="en-US" sz="1400" dirty="0">
              <a:solidFill>
                <a:schemeClr val="tx1"/>
              </a:solidFill>
              <a:latin typeface="MS PGothic" charset="-128"/>
              <a:ea typeface="MS PGothic" charset="-128"/>
              <a:cs typeface="MS PGothic" charset="-128"/>
            </a:endParaRPr>
          </a:p>
        </p:txBody>
      </p:sp>
      <p:sp>
        <p:nvSpPr>
          <p:cNvPr id="34" name="Text Placeholder 5"/>
          <p:cNvSpPr txBox="1">
            <a:spLocks/>
          </p:cNvSpPr>
          <p:nvPr/>
        </p:nvSpPr>
        <p:spPr>
          <a:xfrm>
            <a:off x="2924176" y="4153935"/>
            <a:ext cx="3055078" cy="297004"/>
          </a:xfrm>
          <a:prstGeom prst="rect">
            <a:avLst/>
          </a:prstGeom>
        </p:spPr>
        <p:txBody>
          <a:bodyPr wrap="square" lIns="91440" tIns="45720" rIns="91440" bIns="45720">
            <a:sp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50789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ts val="600"/>
              </a:spcBef>
              <a:buClr>
                <a:srgbClr val="676767"/>
              </a:buClr>
              <a:buNone/>
            </a:pPr>
            <a:r>
              <a:rPr lang="en-US" altLang="ja-JP" sz="1400" dirty="0" smtClean="0">
                <a:solidFill>
                  <a:schemeClr val="tx1"/>
                </a:solidFill>
                <a:latin typeface="MS PGothic" charset="-128"/>
                <a:ea typeface="MS PGothic" charset="-128"/>
                <a:cs typeface="MS PGothic" charset="-128"/>
              </a:rPr>
              <a:t>Spark</a:t>
            </a:r>
            <a:r>
              <a:rPr lang="ja-JP" altLang="en-US" sz="1400" dirty="0" smtClean="0">
                <a:solidFill>
                  <a:schemeClr val="tx1"/>
                </a:solidFill>
                <a:latin typeface="MS PGothic" charset="-128"/>
                <a:ea typeface="MS PGothic" charset="-128"/>
                <a:cs typeface="MS PGothic" charset="-128"/>
              </a:rPr>
              <a:t>アプリが端末と自動ペアリング</a:t>
            </a:r>
            <a:endParaRPr lang="en-US" altLang="ja-JP" sz="1400" dirty="0" smtClean="0">
              <a:solidFill>
                <a:schemeClr val="tx1"/>
              </a:solidFill>
              <a:latin typeface="MS PGothic" charset="-128"/>
              <a:ea typeface="MS PGothic" charset="-128"/>
              <a:cs typeface="MS PGothic" charset="-128"/>
            </a:endParaRPr>
          </a:p>
        </p:txBody>
      </p:sp>
      <p:sp>
        <p:nvSpPr>
          <p:cNvPr id="36" name="Text Placeholder 5"/>
          <p:cNvSpPr txBox="1">
            <a:spLocks/>
          </p:cNvSpPr>
          <p:nvPr/>
        </p:nvSpPr>
        <p:spPr>
          <a:xfrm>
            <a:off x="463491" y="4153935"/>
            <a:ext cx="1940130" cy="297004"/>
          </a:xfrm>
          <a:prstGeom prst="rect">
            <a:avLst/>
          </a:prstGeom>
        </p:spPr>
        <p:txBody>
          <a:bodyPr wrap="square" lIns="91440" tIns="45720" rIns="91440" bIns="45720">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ts val="600"/>
              </a:spcBef>
              <a:buClr>
                <a:srgbClr val="676767"/>
              </a:buClr>
              <a:buSzPct val="80000"/>
              <a:buNone/>
            </a:pPr>
            <a:r>
              <a:rPr lang="ja-JP" altLang="en-US" sz="1400" dirty="0" smtClean="0">
                <a:latin typeface="MS PGothic" charset="-128"/>
                <a:ea typeface="MS PGothic" charset="-128"/>
                <a:cs typeface="MS PGothic" charset="-128"/>
              </a:rPr>
              <a:t>ビデオ会議端末</a:t>
            </a:r>
            <a:endParaRPr lang="en-US" altLang="ja-JP" sz="1400" dirty="0" smtClean="0">
              <a:latin typeface="MS PGothic" charset="-128"/>
              <a:ea typeface="MS PGothic" charset="-128"/>
              <a:cs typeface="MS PGothic" charset="-128"/>
            </a:endParaRPr>
          </a:p>
        </p:txBody>
      </p:sp>
      <p:pic>
        <p:nvPicPr>
          <p:cNvPr id="37"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4080" y="2253368"/>
            <a:ext cx="981335" cy="1836627"/>
          </a:xfrm>
          <a:prstGeom prst="rect">
            <a:avLst/>
          </a:prstGeom>
        </p:spPr>
      </p:pic>
      <p:pic>
        <p:nvPicPr>
          <p:cNvPr id="38"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31" y="2483455"/>
            <a:ext cx="2021010" cy="1344890"/>
          </a:xfrm>
          <a:prstGeom prst="rect">
            <a:avLst/>
          </a:prstGeom>
        </p:spPr>
      </p:pic>
      <p:pic>
        <p:nvPicPr>
          <p:cNvPr id="39"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8205" y="2518068"/>
            <a:ext cx="2503852" cy="1520435"/>
          </a:xfrm>
          <a:prstGeom prst="rect">
            <a:avLst/>
          </a:prstGeom>
        </p:spPr>
      </p:pic>
      <p:sp>
        <p:nvSpPr>
          <p:cNvPr id="40" name="Text Placeholder 5"/>
          <p:cNvSpPr txBox="1">
            <a:spLocks/>
          </p:cNvSpPr>
          <p:nvPr/>
        </p:nvSpPr>
        <p:spPr>
          <a:xfrm>
            <a:off x="477671" y="1949949"/>
            <a:ext cx="1940130" cy="297004"/>
          </a:xfrm>
          <a:prstGeom prst="rect">
            <a:avLst/>
          </a:prstGeom>
          <a:ln>
            <a:noFill/>
          </a:ln>
        </p:spPr>
        <p:txBody>
          <a:bodyPr wrap="square" lIns="91440" tIns="45720" rIns="91440" bIns="45720">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ts val="600"/>
              </a:spcBef>
              <a:buClr>
                <a:srgbClr val="676767"/>
              </a:buClr>
              <a:buSzPct val="80000"/>
              <a:buNone/>
            </a:pPr>
            <a:r>
              <a:rPr lang="ja-JP" altLang="en-US" sz="1400" dirty="0" smtClean="0">
                <a:latin typeface="MS PGothic" charset="-128"/>
                <a:ea typeface="MS PGothic" charset="-128"/>
                <a:cs typeface="MS PGothic" charset="-128"/>
              </a:rPr>
              <a:t>会議室利用したい</a:t>
            </a:r>
            <a:endParaRPr lang="en-US" sz="1400" dirty="0">
              <a:latin typeface="MS PGothic" charset="-128"/>
              <a:ea typeface="MS PGothic" charset="-128"/>
              <a:cs typeface="MS PGothic" charset="-128"/>
            </a:endParaRPr>
          </a:p>
        </p:txBody>
      </p:sp>
      <p:sp>
        <p:nvSpPr>
          <p:cNvPr id="41" name="Text Placeholder 5"/>
          <p:cNvSpPr txBox="1">
            <a:spLocks/>
          </p:cNvSpPr>
          <p:nvPr/>
        </p:nvSpPr>
        <p:spPr>
          <a:xfrm>
            <a:off x="6700244" y="1949949"/>
            <a:ext cx="1940130" cy="297004"/>
          </a:xfrm>
          <a:prstGeom prst="rect">
            <a:avLst/>
          </a:prstGeom>
          <a:ln>
            <a:noFill/>
          </a:ln>
        </p:spPr>
        <p:txBody>
          <a:bodyPr wrap="square" lIns="91440" tIns="45720" rIns="91440" bIns="45720">
            <a:spAutoFit/>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spcBef>
                <a:spcPts val="600"/>
              </a:spcBef>
              <a:buClr>
                <a:srgbClr val="676767"/>
              </a:buClr>
              <a:buSzPct val="80000"/>
              <a:buNone/>
            </a:pPr>
            <a:r>
              <a:rPr lang="ja-JP" altLang="en-US" sz="1400" dirty="0" smtClean="0">
                <a:latin typeface="MS PGothic" charset="-128"/>
                <a:ea typeface="MS PGothic" charset="-128"/>
                <a:cs typeface="MS PGothic" charset="-128"/>
              </a:rPr>
              <a:t>自席、自宅</a:t>
            </a:r>
            <a:r>
              <a:rPr lang="ja-JP" altLang="en-US" sz="1400" dirty="0">
                <a:latin typeface="MS PGothic" charset="-128"/>
                <a:ea typeface="MS PGothic" charset="-128"/>
                <a:cs typeface="MS PGothic" charset="-128"/>
              </a:rPr>
              <a:t>、</a:t>
            </a:r>
            <a:r>
              <a:rPr lang="ja-JP" altLang="en-US" sz="1400" dirty="0" smtClean="0">
                <a:latin typeface="MS PGothic" charset="-128"/>
                <a:ea typeface="MS PGothic" charset="-128"/>
                <a:cs typeface="MS PGothic" charset="-128"/>
              </a:rPr>
              <a:t>外出先</a:t>
            </a:r>
            <a:endParaRPr lang="en-US" sz="1400" dirty="0">
              <a:latin typeface="MS PGothic" charset="-128"/>
              <a:ea typeface="MS PGothic" charset="-128"/>
              <a:cs typeface="MS PGothic" charset="-128"/>
            </a:endParaRPr>
          </a:p>
        </p:txBody>
      </p:sp>
      <p:sp>
        <p:nvSpPr>
          <p:cNvPr id="3" name="テキスト ボックス 2"/>
          <p:cNvSpPr txBox="1"/>
          <p:nvPr/>
        </p:nvSpPr>
        <p:spPr>
          <a:xfrm>
            <a:off x="333375" y="624145"/>
            <a:ext cx="8306999" cy="369332"/>
          </a:xfrm>
          <a:prstGeom prst="rect">
            <a:avLst/>
          </a:prstGeom>
          <a:noFill/>
        </p:spPr>
        <p:txBody>
          <a:bodyPr wrap="square" rtlCol="0">
            <a:spAutoFit/>
          </a:bodyPr>
          <a:lstStyle/>
          <a:p>
            <a:r>
              <a:rPr kumimoji="1" lang="ja-JP" altLang="en-US" dirty="0" smtClean="0">
                <a:latin typeface="+mn-lt"/>
              </a:rPr>
              <a:t>ビデオ会議端末のアドレス帳はもはや不要！</a:t>
            </a:r>
          </a:p>
        </p:txBody>
      </p:sp>
      <p:sp>
        <p:nvSpPr>
          <p:cNvPr id="7" name="テキスト ボックス 6"/>
          <p:cNvSpPr txBox="1"/>
          <p:nvPr/>
        </p:nvSpPr>
        <p:spPr>
          <a:xfrm>
            <a:off x="333375" y="1038791"/>
            <a:ext cx="7372350" cy="738664"/>
          </a:xfrm>
          <a:prstGeom prst="rect">
            <a:avLst/>
          </a:prstGeom>
          <a:noFill/>
        </p:spPr>
        <p:txBody>
          <a:bodyPr wrap="square" rtlCol="0">
            <a:spAutoFit/>
          </a:bodyPr>
          <a:lstStyle/>
          <a:p>
            <a:pPr marL="342900" indent="-342900">
              <a:buFont typeface="+mj-lt"/>
              <a:buAutoNum type="arabicPeriod"/>
            </a:pPr>
            <a:r>
              <a:rPr kumimoji="1" lang="en-US" altLang="ja-JP" sz="1400" dirty="0" smtClean="0">
                <a:latin typeface="+mn-lt"/>
              </a:rPr>
              <a:t>Spark</a:t>
            </a:r>
            <a:r>
              <a:rPr kumimoji="1" lang="ja-JP" altLang="en-US" sz="1400" dirty="0" smtClean="0">
                <a:latin typeface="+mn-lt"/>
              </a:rPr>
              <a:t>から人にかける</a:t>
            </a:r>
            <a:endParaRPr kumimoji="1" lang="en-US" altLang="ja-JP" sz="1400" dirty="0" smtClean="0">
              <a:latin typeface="+mn-lt"/>
            </a:endParaRPr>
          </a:p>
          <a:p>
            <a:pPr marL="342900" indent="-342900">
              <a:buFont typeface="+mj-lt"/>
              <a:buAutoNum type="arabicPeriod"/>
            </a:pPr>
            <a:r>
              <a:rPr kumimoji="1" lang="ja-JP" altLang="en-US" sz="1400" dirty="0" smtClean="0">
                <a:latin typeface="+mn-lt"/>
              </a:rPr>
              <a:t>個人利用ならそのままスマホ、</a:t>
            </a:r>
            <a:r>
              <a:rPr kumimoji="1" lang="en-US" altLang="ja-JP" sz="1400" dirty="0" smtClean="0">
                <a:latin typeface="+mn-lt"/>
              </a:rPr>
              <a:t>PC</a:t>
            </a:r>
            <a:r>
              <a:rPr kumimoji="1" lang="ja-JP" altLang="en-US" sz="1400" dirty="0" smtClean="0">
                <a:latin typeface="+mn-lt"/>
              </a:rPr>
              <a:t>等で</a:t>
            </a:r>
            <a:endParaRPr kumimoji="1" lang="en-US" altLang="ja-JP" sz="1400" dirty="0" smtClean="0">
              <a:latin typeface="+mn-lt"/>
            </a:endParaRPr>
          </a:p>
          <a:p>
            <a:pPr marL="342900" indent="-342900">
              <a:buFont typeface="+mj-lt"/>
              <a:buAutoNum type="arabicPeriod"/>
            </a:pPr>
            <a:r>
              <a:rPr kumimoji="1" lang="ja-JP" altLang="en-US" sz="1400" dirty="0" smtClean="0">
                <a:latin typeface="+mn-lt"/>
              </a:rPr>
              <a:t>会議室で利用したい場合は簡単スワイプ会議端末に以降</a:t>
            </a:r>
          </a:p>
        </p:txBody>
      </p:sp>
    </p:spTree>
    <p:extLst>
      <p:ext uri="{BB962C8B-B14F-4D97-AF65-F5344CB8AC3E}">
        <p14:creationId xmlns:p14="http://schemas.microsoft.com/office/powerpoint/2010/main" val="1309856213"/>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34475" y="0"/>
            <a:ext cx="9178475" cy="5163480"/>
            <a:chOff x="-34475" y="0"/>
            <a:chExt cx="9178475" cy="5163480"/>
          </a:xfrm>
        </p:grpSpPr>
        <p:sp>
          <p:nvSpPr>
            <p:cNvPr id="4" name="Rectangle 40"/>
            <p:cNvSpPr/>
            <p:nvPr/>
          </p:nvSpPr>
          <p:spPr>
            <a:xfrm>
              <a:off x="1372070" y="5062278"/>
              <a:ext cx="6801099" cy="81223"/>
            </a:xfrm>
            <a:prstGeom prst="rect">
              <a:avLst/>
            </a:prstGeom>
            <a:solidFill>
              <a:schemeClr val="bg1"/>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 name="Picture 9" descr="AV0730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475" y="0"/>
              <a:ext cx="9178475" cy="5163480"/>
            </a:xfrm>
            <a:prstGeom prst="rect">
              <a:avLst/>
            </a:prstGeom>
          </p:spPr>
        </p:pic>
        <p:sp>
          <p:nvSpPr>
            <p:cNvPr id="6" name="Rectangle 10"/>
            <p:cNvSpPr/>
            <p:nvPr/>
          </p:nvSpPr>
          <p:spPr>
            <a:xfrm>
              <a:off x="-34475" y="0"/>
              <a:ext cx="9178475" cy="5143500"/>
            </a:xfrm>
            <a:prstGeom prst="rect">
              <a:avLst/>
            </a:prstGeom>
            <a:solidFill>
              <a:srgbClr val="202121">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2" name="角丸四角形 1"/>
          <p:cNvSpPr/>
          <p:nvPr/>
        </p:nvSpPr>
        <p:spPr>
          <a:xfrm>
            <a:off x="1372070" y="3498526"/>
            <a:ext cx="6483284" cy="729695"/>
          </a:xfrm>
          <a:prstGeom prst="roundRect">
            <a:avLst/>
          </a:prstGeom>
          <a:solidFill>
            <a:schemeClr val="bg1">
              <a:alpha val="85000"/>
            </a:schemeClr>
          </a:solidFill>
        </p:spPr>
        <p:txBody>
          <a:bodyPr wrap="square" rtlCol="0" anchor="ctr">
            <a:noAutofit/>
          </a:bodyPr>
          <a:lstStyle/>
          <a:p>
            <a:r>
              <a:rPr kumimoji="1" lang="ja-JP" altLang="en-US" sz="2400" dirty="0" smtClean="0">
                <a:solidFill>
                  <a:schemeClr val="bg2"/>
                </a:solidFill>
                <a:latin typeface="+mj-lt"/>
              </a:rPr>
              <a:t>３，</a:t>
            </a:r>
            <a:r>
              <a:rPr kumimoji="1" lang="en-US" altLang="ja-JP" sz="2400" dirty="0" smtClean="0">
                <a:solidFill>
                  <a:schemeClr val="bg2"/>
                </a:solidFill>
                <a:latin typeface="+mj-lt"/>
              </a:rPr>
              <a:t>Calling</a:t>
            </a:r>
            <a:r>
              <a:rPr kumimoji="1" lang="ja-JP" altLang="en-US" sz="2400" dirty="0" smtClean="0">
                <a:solidFill>
                  <a:schemeClr val="bg2"/>
                </a:solidFill>
                <a:latin typeface="+mj-lt"/>
              </a:rPr>
              <a:t>の提案する</a:t>
            </a:r>
            <a:endParaRPr kumimoji="1" lang="ja-JP" altLang="en-US" sz="2400" dirty="0">
              <a:solidFill>
                <a:schemeClr val="bg2"/>
              </a:solidFill>
              <a:latin typeface="+mj-lt"/>
            </a:endParaRPr>
          </a:p>
        </p:txBody>
      </p:sp>
    </p:spTree>
    <p:extLst>
      <p:ext uri="{BB962C8B-B14F-4D97-AF65-F5344CB8AC3E}">
        <p14:creationId xmlns:p14="http://schemas.microsoft.com/office/powerpoint/2010/main" val="2868268820"/>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rapezoid 129"/>
          <p:cNvSpPr/>
          <p:nvPr/>
        </p:nvSpPr>
        <p:spPr>
          <a:xfrm>
            <a:off x="-800100" y="2907080"/>
            <a:ext cx="10744200" cy="2236420"/>
          </a:xfrm>
          <a:prstGeom prst="trapezoid">
            <a:avLst>
              <a:gd name="adj" fmla="val 81176"/>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p>
        </p:txBody>
      </p:sp>
      <p:cxnSp>
        <p:nvCxnSpPr>
          <p:cNvPr id="57" name="Straight Connector 56"/>
          <p:cNvCxnSpPr/>
          <p:nvPr/>
        </p:nvCxnSpPr>
        <p:spPr>
          <a:xfrm flipH="1">
            <a:off x="5429123" y="1698653"/>
            <a:ext cx="2" cy="8749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0800000" flipV="1">
            <a:off x="2959795" y="1511851"/>
            <a:ext cx="1547608" cy="951025"/>
          </a:xfrm>
          <a:prstGeom prst="bentConnector3">
            <a:avLst>
              <a:gd name="adj1" fmla="val 50000"/>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62" name="Slide Number Placeholder 1"/>
          <p:cNvSpPr>
            <a:spLocks noGrp="1"/>
          </p:cNvSpPr>
          <p:nvPr>
            <p:ph type="sldNum" sz="quarter" idx="4294967295"/>
          </p:nvPr>
        </p:nvSpPr>
        <p:spPr>
          <a:xfrm>
            <a:off x="8853222" y="4764158"/>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56</a:t>
            </a:fld>
            <a:endParaRPr lang="en-US" dirty="0"/>
          </a:p>
        </p:txBody>
      </p:sp>
      <p:sp>
        <p:nvSpPr>
          <p:cNvPr id="47" name="Text Placeholder 1"/>
          <p:cNvSpPr txBox="1">
            <a:spLocks/>
          </p:cNvSpPr>
          <p:nvPr/>
        </p:nvSpPr>
        <p:spPr>
          <a:xfrm>
            <a:off x="1449021" y="3745749"/>
            <a:ext cx="1394361" cy="79957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GB" sz="1200" b="1" dirty="0" smtClean="0">
                <a:solidFill>
                  <a:schemeClr val="accent5">
                    <a:lumMod val="50000"/>
                  </a:schemeClr>
                </a:solidFill>
              </a:rPr>
              <a:t>Hybrid </a:t>
            </a:r>
            <a:br>
              <a:rPr lang="en-GB" sz="1200" b="1" dirty="0" smtClean="0">
                <a:solidFill>
                  <a:schemeClr val="accent5">
                    <a:lumMod val="50000"/>
                  </a:schemeClr>
                </a:solidFill>
              </a:rPr>
            </a:br>
            <a:r>
              <a:rPr lang="en-GB" sz="1200" b="1" dirty="0" smtClean="0">
                <a:solidFill>
                  <a:schemeClr val="accent5">
                    <a:lumMod val="50000"/>
                  </a:schemeClr>
                </a:solidFill>
              </a:rPr>
              <a:t>Call </a:t>
            </a:r>
            <a:br>
              <a:rPr lang="en-GB" sz="1200" b="1" dirty="0" smtClean="0">
                <a:solidFill>
                  <a:schemeClr val="accent5">
                    <a:lumMod val="50000"/>
                  </a:schemeClr>
                </a:solidFill>
              </a:rPr>
            </a:br>
            <a:r>
              <a:rPr lang="en-GB" sz="1200" b="1" dirty="0" smtClean="0">
                <a:solidFill>
                  <a:schemeClr val="accent5">
                    <a:lumMod val="50000"/>
                  </a:schemeClr>
                </a:solidFill>
              </a:rPr>
              <a:t>Service</a:t>
            </a:r>
          </a:p>
        </p:txBody>
      </p:sp>
      <p:sp>
        <p:nvSpPr>
          <p:cNvPr id="48" name="Text Placeholder 1"/>
          <p:cNvSpPr txBox="1">
            <a:spLocks/>
          </p:cNvSpPr>
          <p:nvPr/>
        </p:nvSpPr>
        <p:spPr>
          <a:xfrm>
            <a:off x="3495647" y="3745749"/>
            <a:ext cx="1260458" cy="79957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GB" sz="1200" b="1" dirty="0" smtClean="0">
                <a:solidFill>
                  <a:srgbClr val="125C76"/>
                </a:solidFill>
              </a:rPr>
              <a:t>Hybrid </a:t>
            </a:r>
            <a:br>
              <a:rPr lang="en-GB" sz="1200" b="1" dirty="0" smtClean="0">
                <a:solidFill>
                  <a:srgbClr val="125C76"/>
                </a:solidFill>
              </a:rPr>
            </a:br>
            <a:r>
              <a:rPr lang="en-GB" sz="1200" b="1" dirty="0" smtClean="0">
                <a:solidFill>
                  <a:srgbClr val="125C76"/>
                </a:solidFill>
              </a:rPr>
              <a:t>Calendar </a:t>
            </a:r>
            <a:br>
              <a:rPr lang="en-GB" sz="1200" b="1" dirty="0" smtClean="0">
                <a:solidFill>
                  <a:srgbClr val="125C76"/>
                </a:solidFill>
              </a:rPr>
            </a:br>
            <a:r>
              <a:rPr lang="en-GB" sz="1200" b="1" dirty="0" smtClean="0">
                <a:solidFill>
                  <a:srgbClr val="125C76"/>
                </a:solidFill>
              </a:rPr>
              <a:t>Service</a:t>
            </a:r>
          </a:p>
        </p:txBody>
      </p:sp>
      <p:sp>
        <p:nvSpPr>
          <p:cNvPr id="45" name="Text Placeholder 1"/>
          <p:cNvSpPr txBox="1">
            <a:spLocks/>
          </p:cNvSpPr>
          <p:nvPr/>
        </p:nvSpPr>
        <p:spPr>
          <a:xfrm>
            <a:off x="6923136" y="3745749"/>
            <a:ext cx="1257299" cy="79957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GB" sz="1200" b="1" dirty="0" smtClean="0">
                <a:solidFill>
                  <a:srgbClr val="125C76"/>
                </a:solidFill>
              </a:rPr>
              <a:t>Hybrid </a:t>
            </a:r>
            <a:br>
              <a:rPr lang="en-GB" sz="1200" b="1" dirty="0" smtClean="0">
                <a:solidFill>
                  <a:srgbClr val="125C76"/>
                </a:solidFill>
              </a:rPr>
            </a:br>
            <a:r>
              <a:rPr lang="en-GB" sz="1200" b="1" dirty="0" smtClean="0">
                <a:solidFill>
                  <a:srgbClr val="125C76"/>
                </a:solidFill>
              </a:rPr>
              <a:t>Directory </a:t>
            </a:r>
            <a:br>
              <a:rPr lang="en-GB" sz="1200" b="1" dirty="0" smtClean="0">
                <a:solidFill>
                  <a:srgbClr val="125C76"/>
                </a:solidFill>
              </a:rPr>
            </a:br>
            <a:r>
              <a:rPr lang="en-GB" sz="1200" b="1" dirty="0" smtClean="0">
                <a:solidFill>
                  <a:srgbClr val="125C76"/>
                </a:solidFill>
              </a:rPr>
              <a:t>Service</a:t>
            </a:r>
          </a:p>
        </p:txBody>
      </p:sp>
      <p:pic>
        <p:nvPicPr>
          <p:cNvPr id="50" name="Picture 49" descr=" 12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2665" y="1810097"/>
            <a:ext cx="945303" cy="1903696"/>
          </a:xfrm>
          <a:prstGeom prst="rect">
            <a:avLst/>
          </a:prstGeom>
        </p:spPr>
      </p:pic>
      <p:cxnSp>
        <p:nvCxnSpPr>
          <p:cNvPr id="31" name="Straight Connector 30"/>
          <p:cNvCxnSpPr/>
          <p:nvPr/>
        </p:nvCxnSpPr>
        <p:spPr>
          <a:xfrm>
            <a:off x="2574940" y="2344408"/>
            <a:ext cx="0" cy="79261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954773" y="2223885"/>
            <a:ext cx="2" cy="87490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7333212" y="1717401"/>
            <a:ext cx="2" cy="138139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a:xfrm>
            <a:off x="6717363" y="2196987"/>
            <a:ext cx="1825064" cy="37643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2"/>
                </a:solidFill>
              </a:rPr>
              <a:t>Directory</a:t>
            </a:r>
            <a:r>
              <a:rPr lang="en-US" sz="1200" b="1" dirty="0" smtClean="0">
                <a:solidFill>
                  <a:schemeClr val="bg1"/>
                </a:solidFill>
              </a:rPr>
              <a:t> </a:t>
            </a:r>
            <a:r>
              <a:rPr lang="en-US" sz="1200" b="1" dirty="0" smtClean="0">
                <a:solidFill>
                  <a:schemeClr val="bg2"/>
                </a:solidFill>
              </a:rPr>
              <a:t>Connector</a:t>
            </a:r>
            <a:endParaRPr lang="en-US" sz="1200" b="1" dirty="0">
              <a:solidFill>
                <a:schemeClr val="bg2"/>
              </a:solidFill>
            </a:endParaRPr>
          </a:p>
        </p:txBody>
      </p:sp>
      <p:grpSp>
        <p:nvGrpSpPr>
          <p:cNvPr id="10" name="Group 9"/>
          <p:cNvGrpSpPr/>
          <p:nvPr/>
        </p:nvGrpSpPr>
        <p:grpSpPr>
          <a:xfrm>
            <a:off x="6832609" y="3042429"/>
            <a:ext cx="1438353" cy="696092"/>
            <a:chOff x="6563419" y="3028950"/>
            <a:chExt cx="1438353" cy="696092"/>
          </a:xfrm>
        </p:grpSpPr>
        <p:sp>
          <p:nvSpPr>
            <p:cNvPr id="35" name="Rounded Rectangle 34"/>
            <p:cNvSpPr/>
            <p:nvPr/>
          </p:nvSpPr>
          <p:spPr>
            <a:xfrm>
              <a:off x="6653945" y="3028950"/>
              <a:ext cx="1257300" cy="696092"/>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3419" y="3030025"/>
              <a:ext cx="1438353" cy="693942"/>
            </a:xfrm>
            <a:prstGeom prst="rect">
              <a:avLst/>
            </a:prstGeom>
          </p:spPr>
        </p:pic>
      </p:grpSp>
      <p:grpSp>
        <p:nvGrpSpPr>
          <p:cNvPr id="11" name="Group 10"/>
          <p:cNvGrpSpPr/>
          <p:nvPr/>
        </p:nvGrpSpPr>
        <p:grpSpPr>
          <a:xfrm>
            <a:off x="3444108" y="3011705"/>
            <a:ext cx="1363537" cy="726816"/>
            <a:chOff x="4208586" y="2998226"/>
            <a:chExt cx="1363537" cy="726816"/>
          </a:xfrm>
        </p:grpSpPr>
        <p:sp>
          <p:nvSpPr>
            <p:cNvPr id="38" name="Rounded Rectangle 37"/>
            <p:cNvSpPr/>
            <p:nvPr/>
          </p:nvSpPr>
          <p:spPr>
            <a:xfrm>
              <a:off x="4261704" y="2998226"/>
              <a:ext cx="1257300" cy="726816"/>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39" name="Picture 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8586" y="3128557"/>
              <a:ext cx="1363537" cy="466154"/>
            </a:xfrm>
            <a:prstGeom prst="rect">
              <a:avLst/>
            </a:prstGeom>
          </p:spPr>
        </p:pic>
      </p:grpSp>
      <p:sp>
        <p:nvSpPr>
          <p:cNvPr id="40" name="Freeform 20"/>
          <p:cNvSpPr>
            <a:spLocks/>
          </p:cNvSpPr>
          <p:nvPr/>
        </p:nvSpPr>
        <p:spPr bwMode="auto">
          <a:xfrm>
            <a:off x="3535661" y="569751"/>
            <a:ext cx="4668477" cy="1311156"/>
          </a:xfrm>
          <a:custGeom>
            <a:avLst/>
            <a:gdLst>
              <a:gd name="T0" fmla="*/ 535 w 1169"/>
              <a:gd name="T1" fmla="*/ 2 h 642"/>
              <a:gd name="T2" fmla="*/ 731 w 1169"/>
              <a:gd name="T3" fmla="*/ 149 h 642"/>
              <a:gd name="T4" fmla="*/ 736 w 1169"/>
              <a:gd name="T5" fmla="*/ 169 h 642"/>
              <a:gd name="T6" fmla="*/ 761 w 1169"/>
              <a:gd name="T7" fmla="*/ 157 h 642"/>
              <a:gd name="T8" fmla="*/ 984 w 1169"/>
              <a:gd name="T9" fmla="*/ 264 h 642"/>
              <a:gd name="T10" fmla="*/ 993 w 1169"/>
              <a:gd name="T11" fmla="*/ 332 h 642"/>
              <a:gd name="T12" fmla="*/ 990 w 1169"/>
              <a:gd name="T13" fmla="*/ 344 h 642"/>
              <a:gd name="T14" fmla="*/ 1017 w 1169"/>
              <a:gd name="T15" fmla="*/ 341 h 642"/>
              <a:gd name="T16" fmla="*/ 1169 w 1169"/>
              <a:gd name="T17" fmla="*/ 492 h 642"/>
              <a:gd name="T18" fmla="*/ 1048 w 1169"/>
              <a:gd name="T19" fmla="*/ 639 h 642"/>
              <a:gd name="T20" fmla="*/ 1028 w 1169"/>
              <a:gd name="T21" fmla="*/ 642 h 642"/>
              <a:gd name="T22" fmla="*/ 1017 w 1169"/>
              <a:gd name="T23" fmla="*/ 642 h 642"/>
              <a:gd name="T24" fmla="*/ 1017 w 1169"/>
              <a:gd name="T25" fmla="*/ 642 h 642"/>
              <a:gd name="T26" fmla="*/ 1017 w 1169"/>
              <a:gd name="T27" fmla="*/ 642 h 642"/>
              <a:gd name="T28" fmla="*/ 195 w 1169"/>
              <a:gd name="T29" fmla="*/ 642 h 642"/>
              <a:gd name="T30" fmla="*/ 195 w 1169"/>
              <a:gd name="T31" fmla="*/ 642 h 642"/>
              <a:gd name="T32" fmla="*/ 195 w 1169"/>
              <a:gd name="T33" fmla="*/ 642 h 642"/>
              <a:gd name="T34" fmla="*/ 156 w 1169"/>
              <a:gd name="T35" fmla="*/ 638 h 642"/>
              <a:gd name="T36" fmla="*/ 0 w 1169"/>
              <a:gd name="T37" fmla="*/ 449 h 642"/>
              <a:gd name="T38" fmla="*/ 86 w 1169"/>
              <a:gd name="T39" fmla="*/ 288 h 642"/>
              <a:gd name="T40" fmla="*/ 116 w 1169"/>
              <a:gd name="T41" fmla="*/ 272 h 642"/>
              <a:gd name="T42" fmla="*/ 111 w 1169"/>
              <a:gd name="T43" fmla="*/ 252 h 642"/>
              <a:gd name="T44" fmla="*/ 187 w 1169"/>
              <a:gd name="T45" fmla="*/ 130 h 642"/>
              <a:gd name="T46" fmla="*/ 232 w 1169"/>
              <a:gd name="T47" fmla="*/ 124 h 642"/>
              <a:gd name="T48" fmla="*/ 293 w 1169"/>
              <a:gd name="T49" fmla="*/ 146 h 642"/>
              <a:gd name="T50" fmla="*/ 307 w 1169"/>
              <a:gd name="T51" fmla="*/ 161 h 642"/>
              <a:gd name="T52" fmla="*/ 321 w 1169"/>
              <a:gd name="T53" fmla="*/ 126 h 642"/>
              <a:gd name="T54" fmla="*/ 448 w 1169"/>
              <a:gd name="T55" fmla="*/ 14 h 642"/>
              <a:gd name="T56" fmla="*/ 535 w 1169"/>
              <a:gd name="T57" fmla="*/ 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9" h="642">
                <a:moveTo>
                  <a:pt x="535" y="2"/>
                </a:moveTo>
                <a:cubicBezTo>
                  <a:pt x="621" y="7"/>
                  <a:pt x="700" y="63"/>
                  <a:pt x="731" y="149"/>
                </a:cubicBezTo>
                <a:cubicBezTo>
                  <a:pt x="736" y="169"/>
                  <a:pt x="736" y="169"/>
                  <a:pt x="736" y="169"/>
                </a:cubicBezTo>
                <a:cubicBezTo>
                  <a:pt x="761" y="157"/>
                  <a:pt x="761" y="157"/>
                  <a:pt x="761" y="157"/>
                </a:cubicBezTo>
                <a:cubicBezTo>
                  <a:pt x="852" y="126"/>
                  <a:pt x="952" y="173"/>
                  <a:pt x="984" y="264"/>
                </a:cubicBezTo>
                <a:cubicBezTo>
                  <a:pt x="992" y="287"/>
                  <a:pt x="995" y="310"/>
                  <a:pt x="993" y="332"/>
                </a:cubicBezTo>
                <a:cubicBezTo>
                  <a:pt x="990" y="344"/>
                  <a:pt x="990" y="344"/>
                  <a:pt x="990" y="344"/>
                </a:cubicBezTo>
                <a:cubicBezTo>
                  <a:pt x="1017" y="341"/>
                  <a:pt x="1017" y="341"/>
                  <a:pt x="1017" y="341"/>
                </a:cubicBezTo>
                <a:cubicBezTo>
                  <a:pt x="1101" y="341"/>
                  <a:pt x="1169" y="408"/>
                  <a:pt x="1169" y="492"/>
                </a:cubicBezTo>
                <a:cubicBezTo>
                  <a:pt x="1169" y="564"/>
                  <a:pt x="1117" y="625"/>
                  <a:pt x="1048" y="639"/>
                </a:cubicBezTo>
                <a:cubicBezTo>
                  <a:pt x="1028" y="642"/>
                  <a:pt x="1028" y="642"/>
                  <a:pt x="1028" y="642"/>
                </a:cubicBezTo>
                <a:cubicBezTo>
                  <a:pt x="1017" y="642"/>
                  <a:pt x="1017" y="642"/>
                  <a:pt x="1017" y="642"/>
                </a:cubicBezTo>
                <a:cubicBezTo>
                  <a:pt x="1017" y="642"/>
                  <a:pt x="1017" y="642"/>
                  <a:pt x="1017" y="642"/>
                </a:cubicBezTo>
                <a:cubicBezTo>
                  <a:pt x="1017" y="642"/>
                  <a:pt x="1017" y="642"/>
                  <a:pt x="1017" y="642"/>
                </a:cubicBezTo>
                <a:cubicBezTo>
                  <a:pt x="195" y="642"/>
                  <a:pt x="195" y="642"/>
                  <a:pt x="195" y="642"/>
                </a:cubicBezTo>
                <a:cubicBezTo>
                  <a:pt x="195" y="642"/>
                  <a:pt x="195" y="642"/>
                  <a:pt x="195" y="642"/>
                </a:cubicBezTo>
                <a:cubicBezTo>
                  <a:pt x="195" y="642"/>
                  <a:pt x="215" y="642"/>
                  <a:pt x="195" y="642"/>
                </a:cubicBezTo>
                <a:cubicBezTo>
                  <a:pt x="176" y="642"/>
                  <a:pt x="156" y="638"/>
                  <a:pt x="156" y="638"/>
                </a:cubicBezTo>
                <a:cubicBezTo>
                  <a:pt x="67" y="620"/>
                  <a:pt x="0" y="542"/>
                  <a:pt x="0" y="449"/>
                </a:cubicBezTo>
                <a:cubicBezTo>
                  <a:pt x="0" y="382"/>
                  <a:pt x="34" y="323"/>
                  <a:pt x="86" y="288"/>
                </a:cubicBezTo>
                <a:cubicBezTo>
                  <a:pt x="86" y="288"/>
                  <a:pt x="101" y="279"/>
                  <a:pt x="116" y="272"/>
                </a:cubicBezTo>
                <a:cubicBezTo>
                  <a:pt x="114" y="264"/>
                  <a:pt x="111" y="252"/>
                  <a:pt x="111" y="252"/>
                </a:cubicBezTo>
                <a:cubicBezTo>
                  <a:pt x="104" y="200"/>
                  <a:pt x="135" y="148"/>
                  <a:pt x="187" y="130"/>
                </a:cubicBezTo>
                <a:cubicBezTo>
                  <a:pt x="202" y="125"/>
                  <a:pt x="217" y="123"/>
                  <a:pt x="232" y="124"/>
                </a:cubicBezTo>
                <a:cubicBezTo>
                  <a:pt x="254" y="126"/>
                  <a:pt x="275" y="133"/>
                  <a:pt x="293" y="146"/>
                </a:cubicBezTo>
                <a:cubicBezTo>
                  <a:pt x="293" y="146"/>
                  <a:pt x="293" y="146"/>
                  <a:pt x="307" y="161"/>
                </a:cubicBezTo>
                <a:cubicBezTo>
                  <a:pt x="314" y="142"/>
                  <a:pt x="321" y="126"/>
                  <a:pt x="321" y="126"/>
                </a:cubicBezTo>
                <a:cubicBezTo>
                  <a:pt x="345" y="75"/>
                  <a:pt x="390" y="34"/>
                  <a:pt x="448" y="14"/>
                </a:cubicBezTo>
                <a:cubicBezTo>
                  <a:pt x="477" y="3"/>
                  <a:pt x="506" y="0"/>
                  <a:pt x="535" y="2"/>
                </a:cubicBezTo>
                <a:close/>
              </a:path>
            </a:pathLst>
          </a:custGeom>
          <a:solidFill>
            <a:srgbClr val="FFFFFF"/>
          </a:solidFill>
          <a:ln w="19050" cmpd="sng">
            <a:solidFill>
              <a:schemeClr val="accent1"/>
            </a:solidFill>
            <a:round/>
            <a:headEnd/>
            <a:tailEnd/>
          </a:ln>
          <a:extLst/>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pPr>
            <a:endParaRPr lang="en-US">
              <a:solidFill>
                <a:srgbClr val="676767"/>
              </a:solidFill>
              <a:latin typeface="Arial"/>
              <a:ea typeface="+mn-ea"/>
              <a:cs typeface="+mn-cs"/>
            </a:endParaRPr>
          </a:p>
        </p:txBody>
      </p:sp>
      <p:pic>
        <p:nvPicPr>
          <p:cNvPr id="4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98038" y="739902"/>
            <a:ext cx="742950" cy="74295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Rounded Rectangle 62"/>
          <p:cNvSpPr/>
          <p:nvPr/>
        </p:nvSpPr>
        <p:spPr>
          <a:xfrm>
            <a:off x="2380060" y="2062342"/>
            <a:ext cx="3266434" cy="560639"/>
          </a:xfrm>
          <a:prstGeom prst="round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Cisco Expressway</a:t>
            </a:r>
          </a:p>
          <a:p>
            <a:pPr algn="ctr"/>
            <a:endParaRPr lang="en-US" sz="1200" b="1" dirty="0">
              <a:solidFill>
                <a:schemeClr val="bg1"/>
              </a:solidFill>
            </a:endParaRPr>
          </a:p>
        </p:txBody>
      </p:sp>
      <p:grpSp>
        <p:nvGrpSpPr>
          <p:cNvPr id="2" name="Group 1"/>
          <p:cNvGrpSpPr/>
          <p:nvPr/>
        </p:nvGrpSpPr>
        <p:grpSpPr>
          <a:xfrm>
            <a:off x="1438136" y="3011705"/>
            <a:ext cx="1378930" cy="726816"/>
            <a:chOff x="-1664680" y="2180264"/>
            <a:chExt cx="1378930" cy="726816"/>
          </a:xfrm>
        </p:grpSpPr>
        <p:sp>
          <p:nvSpPr>
            <p:cNvPr id="54" name="Rounded Rectangle 53"/>
            <p:cNvSpPr/>
            <p:nvPr/>
          </p:nvSpPr>
          <p:spPr>
            <a:xfrm>
              <a:off x="-1642910" y="2180264"/>
              <a:ext cx="1357160" cy="726816"/>
            </a:xfrm>
            <a:prstGeom prst="round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Rounded Rectangle 64"/>
            <p:cNvSpPr/>
            <p:nvPr/>
          </p:nvSpPr>
          <p:spPr>
            <a:xfrm>
              <a:off x="-1664680" y="2382438"/>
              <a:ext cx="686680" cy="308413"/>
            </a:xfrm>
            <a:prstGeom prst="roundRect">
              <a:avLst>
                <a:gd name="adj" fmla="val 0"/>
              </a:avLst>
            </a:prstGeom>
            <a:no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none" lIns="91436" tIns="0" rIns="91436" bIns="0" rtlCol="0" anchor="ctr"/>
            <a:lstStyle/>
            <a:p>
              <a:pPr defTabSz="609104">
                <a:lnSpc>
                  <a:spcPct val="90000"/>
                </a:lnSpc>
              </a:pPr>
              <a:r>
                <a:rPr lang="en-US" sz="1200" b="1" dirty="0" smtClean="0">
                  <a:solidFill>
                    <a:schemeClr val="accent5">
                      <a:lumMod val="50000"/>
                    </a:schemeClr>
                  </a:solidFill>
                  <a:latin typeface="CiscoSansTT" panose="020B0503020201020303" pitchFamily="34" charset="0"/>
                </a:rPr>
                <a:t>Cisco </a:t>
              </a:r>
            </a:p>
            <a:p>
              <a:pPr defTabSz="609104">
                <a:lnSpc>
                  <a:spcPct val="90000"/>
                </a:lnSpc>
              </a:pPr>
              <a:r>
                <a:rPr lang="en-US" sz="1200" b="1" dirty="0" smtClean="0">
                  <a:solidFill>
                    <a:schemeClr val="accent5">
                      <a:lumMod val="50000"/>
                    </a:schemeClr>
                  </a:solidFill>
                  <a:latin typeface="CiscoSansTT" panose="020B0503020201020303" pitchFamily="34" charset="0"/>
                </a:rPr>
                <a:t>Call </a:t>
              </a:r>
            </a:p>
            <a:p>
              <a:pPr defTabSz="609104">
                <a:lnSpc>
                  <a:spcPct val="90000"/>
                </a:lnSpc>
              </a:pPr>
              <a:r>
                <a:rPr lang="en-US" sz="1200" b="1" dirty="0" smtClean="0">
                  <a:solidFill>
                    <a:schemeClr val="accent5">
                      <a:lumMod val="50000"/>
                    </a:schemeClr>
                  </a:solidFill>
                  <a:latin typeface="CiscoSansTT" panose="020B0503020201020303" pitchFamily="34" charset="0"/>
                </a:rPr>
                <a:t>Control</a:t>
              </a:r>
              <a:endParaRPr lang="en-US" sz="1200" b="1" dirty="0">
                <a:solidFill>
                  <a:schemeClr val="accent5">
                    <a:lumMod val="50000"/>
                  </a:schemeClr>
                </a:solidFill>
                <a:latin typeface="CiscoSansTT" panose="020B0503020201020303" pitchFamily="34" charset="0"/>
              </a:endParaRPr>
            </a:p>
          </p:txBody>
        </p:sp>
        <p:pic>
          <p:nvPicPr>
            <p:cNvPr id="82" name="Picture 8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264" y="2268593"/>
              <a:ext cx="665270" cy="608215"/>
            </a:xfrm>
            <a:prstGeom prst="rect">
              <a:avLst/>
            </a:prstGeom>
          </p:spPr>
        </p:pic>
      </p:grpSp>
      <p:sp>
        <p:nvSpPr>
          <p:cNvPr id="4" name="TextBox 3"/>
          <p:cNvSpPr txBox="1"/>
          <p:nvPr/>
        </p:nvSpPr>
        <p:spPr>
          <a:xfrm>
            <a:off x="2380060" y="2310733"/>
            <a:ext cx="1279091" cy="276999"/>
          </a:xfrm>
          <a:prstGeom prst="rect">
            <a:avLst/>
          </a:prstGeom>
          <a:noFill/>
        </p:spPr>
        <p:txBody>
          <a:bodyPr wrap="none" rtlCol="0">
            <a:spAutoFit/>
          </a:bodyPr>
          <a:lstStyle/>
          <a:p>
            <a:r>
              <a:rPr lang="en-US" sz="1200" b="1" dirty="0" smtClean="0">
                <a:solidFill>
                  <a:srgbClr val="FFFFFF"/>
                </a:solidFill>
                <a:latin typeface="+mn-lt"/>
              </a:rPr>
              <a:t>Call Connector</a:t>
            </a:r>
            <a:endParaRPr lang="en-US" sz="1200" b="1" dirty="0">
              <a:solidFill>
                <a:srgbClr val="FFFFFF"/>
              </a:solidFill>
              <a:latin typeface="+mn-lt"/>
            </a:endParaRPr>
          </a:p>
        </p:txBody>
      </p:sp>
      <p:sp>
        <p:nvSpPr>
          <p:cNvPr id="29" name="TextBox 28"/>
          <p:cNvSpPr txBox="1"/>
          <p:nvPr/>
        </p:nvSpPr>
        <p:spPr>
          <a:xfrm>
            <a:off x="3983515" y="2310733"/>
            <a:ext cx="1655396" cy="276999"/>
          </a:xfrm>
          <a:prstGeom prst="rect">
            <a:avLst/>
          </a:prstGeom>
          <a:noFill/>
        </p:spPr>
        <p:txBody>
          <a:bodyPr wrap="none" rtlCol="0">
            <a:spAutoFit/>
          </a:bodyPr>
          <a:lstStyle/>
          <a:p>
            <a:r>
              <a:rPr lang="en-US" sz="1200" b="1" dirty="0" smtClean="0">
                <a:solidFill>
                  <a:srgbClr val="FFFFFF"/>
                </a:solidFill>
                <a:latin typeface="+mn-lt"/>
              </a:rPr>
              <a:t>Calendar Connector</a:t>
            </a:r>
            <a:endParaRPr lang="en-US" sz="1200" b="1" dirty="0">
              <a:solidFill>
                <a:srgbClr val="FFFFFF"/>
              </a:solidFill>
              <a:latin typeface="+mn-lt"/>
            </a:endParaRPr>
          </a:p>
        </p:txBody>
      </p:sp>
      <p:sp>
        <p:nvSpPr>
          <p:cNvPr id="37" name="Text Placeholder 1"/>
          <p:cNvSpPr txBox="1">
            <a:spLocks/>
          </p:cNvSpPr>
          <p:nvPr/>
        </p:nvSpPr>
        <p:spPr>
          <a:xfrm>
            <a:off x="5301695" y="3745749"/>
            <a:ext cx="1178959" cy="79957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GB" sz="1200" b="1" dirty="0">
                <a:solidFill>
                  <a:srgbClr val="125C76"/>
                </a:solidFill>
              </a:rPr>
              <a:t>Hybrid </a:t>
            </a:r>
            <a:br>
              <a:rPr lang="en-GB" sz="1200" b="1" dirty="0">
                <a:solidFill>
                  <a:srgbClr val="125C76"/>
                </a:solidFill>
              </a:rPr>
            </a:br>
            <a:r>
              <a:rPr lang="en-GB" sz="1200" b="1" dirty="0" smtClean="0">
                <a:solidFill>
                  <a:srgbClr val="125C76"/>
                </a:solidFill>
              </a:rPr>
              <a:t>Media </a:t>
            </a:r>
            <a:br>
              <a:rPr lang="en-GB" sz="1200" b="1" dirty="0" smtClean="0">
                <a:solidFill>
                  <a:srgbClr val="125C76"/>
                </a:solidFill>
              </a:rPr>
            </a:br>
            <a:r>
              <a:rPr lang="en-GB" sz="1200" b="1" dirty="0" smtClean="0">
                <a:solidFill>
                  <a:srgbClr val="125C76"/>
                </a:solidFill>
              </a:rPr>
              <a:t>Service</a:t>
            </a:r>
            <a:endParaRPr lang="en-GB" sz="1200" b="1" dirty="0">
              <a:solidFill>
                <a:srgbClr val="125C76"/>
              </a:solidFill>
            </a:endParaRPr>
          </a:p>
        </p:txBody>
      </p:sp>
      <p:sp>
        <p:nvSpPr>
          <p:cNvPr id="43" name="Rounded Rectangle 42"/>
          <p:cNvSpPr/>
          <p:nvPr/>
        </p:nvSpPr>
        <p:spPr>
          <a:xfrm>
            <a:off x="1230765" y="4488173"/>
            <a:ext cx="1793673" cy="38787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171450" lvl="0" indent="-171450">
              <a:buFont typeface="Arial" charset="0"/>
              <a:buChar char="•"/>
            </a:pPr>
            <a:r>
              <a:rPr lang="en-GB" sz="800" b="1" dirty="0">
                <a:solidFill>
                  <a:schemeClr val="tx1"/>
                </a:solidFill>
                <a:ea typeface="ＭＳ Ｐゴシック" charset="0"/>
                <a:cs typeface="ＭＳ Ｐゴシック" charset="0"/>
              </a:rPr>
              <a:t>Cisco Expressway x8.7.1</a:t>
            </a:r>
          </a:p>
          <a:p>
            <a:pPr marL="171450" lvl="0" indent="-171450">
              <a:buFont typeface="Arial" charset="0"/>
              <a:buChar char="•"/>
            </a:pPr>
            <a:r>
              <a:rPr lang="en-GB" sz="800" b="1" dirty="0" smtClean="0">
                <a:solidFill>
                  <a:schemeClr val="tx1"/>
                </a:solidFill>
                <a:ea typeface="ＭＳ Ｐゴシック" charset="0"/>
                <a:cs typeface="ＭＳ Ｐゴシック" charset="0"/>
              </a:rPr>
              <a:t>CUCM 10.5(2)SU3 </a:t>
            </a:r>
            <a:r>
              <a:rPr lang="en-GB" sz="800" b="1" dirty="0">
                <a:solidFill>
                  <a:schemeClr val="tx1"/>
                </a:solidFill>
                <a:ea typeface="ＭＳ Ｐゴシック" charset="0"/>
                <a:cs typeface="ＭＳ Ｐゴシック" charset="0"/>
              </a:rPr>
              <a:t>or </a:t>
            </a:r>
            <a:r>
              <a:rPr lang="en-GB" sz="800" b="1" dirty="0" smtClean="0">
                <a:solidFill>
                  <a:schemeClr val="tx1"/>
                </a:solidFill>
                <a:ea typeface="ＭＳ Ｐゴシック" charset="0"/>
                <a:cs typeface="ＭＳ Ｐゴシック" charset="0"/>
              </a:rPr>
              <a:t>Cisco HCS </a:t>
            </a:r>
            <a:r>
              <a:rPr lang="en-GB" sz="800" b="1" dirty="0">
                <a:solidFill>
                  <a:schemeClr val="tx1"/>
                </a:solidFill>
                <a:ea typeface="ＭＳ Ｐゴシック" charset="0"/>
                <a:cs typeface="ＭＳ Ｐゴシック" charset="0"/>
              </a:rPr>
              <a:t>10.6</a:t>
            </a:r>
          </a:p>
        </p:txBody>
      </p:sp>
      <p:sp>
        <p:nvSpPr>
          <p:cNvPr id="44" name="Rounded Rectangle 43"/>
          <p:cNvSpPr/>
          <p:nvPr/>
        </p:nvSpPr>
        <p:spPr>
          <a:xfrm>
            <a:off x="3112610" y="4488173"/>
            <a:ext cx="2026532" cy="38787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171450" lvl="0" indent="-171450">
              <a:buFont typeface="Arial" charset="0"/>
              <a:buChar char="•"/>
            </a:pPr>
            <a:r>
              <a:rPr lang="en-US" sz="800" b="1" dirty="0">
                <a:solidFill>
                  <a:schemeClr val="tx1"/>
                </a:solidFill>
                <a:ea typeface="ＭＳ Ｐゴシック" charset="0"/>
                <a:cs typeface="ＭＳ Ｐゴシック" charset="0"/>
              </a:rPr>
              <a:t>Cisco Expressway x8.7.1</a:t>
            </a:r>
          </a:p>
          <a:p>
            <a:pPr marL="171450" lvl="0" indent="-171450">
              <a:buFont typeface="Arial" charset="0"/>
              <a:buChar char="•"/>
            </a:pPr>
            <a:r>
              <a:rPr lang="en-US" sz="800" b="1" dirty="0">
                <a:solidFill>
                  <a:schemeClr val="tx1"/>
                </a:solidFill>
                <a:ea typeface="ＭＳ Ｐゴシック" charset="0"/>
                <a:cs typeface="ＭＳ Ｐゴシック" charset="0"/>
              </a:rPr>
              <a:t>Exchange 2010, 2013, 2016, Office 365</a:t>
            </a:r>
          </a:p>
        </p:txBody>
      </p:sp>
      <p:sp>
        <p:nvSpPr>
          <p:cNvPr id="49" name="Rounded Rectangle 48"/>
          <p:cNvSpPr/>
          <p:nvPr/>
        </p:nvSpPr>
        <p:spPr>
          <a:xfrm>
            <a:off x="6415440" y="4488173"/>
            <a:ext cx="2272690" cy="38787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lvl="0"/>
            <a:r>
              <a:rPr lang="en-US" sz="800" b="1" dirty="0">
                <a:solidFill>
                  <a:schemeClr val="tx1"/>
                </a:solidFill>
                <a:ea typeface="ＭＳ Ｐゴシック" charset="0"/>
                <a:cs typeface="ＭＳ Ｐゴシック" charset="0"/>
              </a:rPr>
              <a:t>Installed on Windows Domain Server (2003, 2008 R2 or 2012) with administrator user privileges</a:t>
            </a:r>
          </a:p>
        </p:txBody>
      </p:sp>
      <p:sp>
        <p:nvSpPr>
          <p:cNvPr id="34" name="正方形/長方形 33"/>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42" name="タイトル 2"/>
          <p:cNvSpPr txBox="1">
            <a:spLocks/>
          </p:cNvSpPr>
          <p:nvPr/>
        </p:nvSpPr>
        <p:spPr bwMode="auto">
          <a:xfrm>
            <a:off x="78615" y="-7819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600" b="0" i="0" kern="120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en-US" altLang="ja-JP" sz="2400" dirty="0" smtClean="0">
                <a:solidFill>
                  <a:schemeClr val="bg1"/>
                </a:solidFill>
                <a:latin typeface="Arial" charset="0"/>
                <a:ea typeface="Arial" charset="0"/>
                <a:cs typeface="Arial" charset="0"/>
              </a:rPr>
              <a:t>Spark Cloud </a:t>
            </a:r>
            <a:r>
              <a:rPr kumimoji="1" lang="ja-JP" altLang="en-US" sz="2400" dirty="0" smtClean="0">
                <a:solidFill>
                  <a:schemeClr val="bg1"/>
                </a:solidFill>
                <a:latin typeface="MS PGothic" charset="-128"/>
                <a:ea typeface="MS PGothic" charset="-128"/>
                <a:cs typeface="MS PGothic" charset="-128"/>
              </a:rPr>
              <a:t>と</a:t>
            </a:r>
            <a:r>
              <a:rPr kumimoji="1" lang="en-US" altLang="ja-JP" sz="2400" dirty="0">
                <a:solidFill>
                  <a:schemeClr val="bg1"/>
                </a:solidFill>
                <a:latin typeface="MS PGothic" charset="-128"/>
                <a:ea typeface="MS PGothic" charset="-128"/>
                <a:cs typeface="MS PGothic" charset="-128"/>
              </a:rPr>
              <a:t> </a:t>
            </a:r>
            <a:r>
              <a:rPr kumimoji="1" lang="en-US" altLang="ja-JP" sz="2400" dirty="0" smtClean="0">
                <a:solidFill>
                  <a:schemeClr val="bg1"/>
                </a:solidFill>
                <a:latin typeface="Arial" charset="0"/>
                <a:ea typeface="Arial" charset="0"/>
                <a:cs typeface="Arial" charset="0"/>
              </a:rPr>
              <a:t>Cisco UC</a:t>
            </a:r>
            <a:r>
              <a:rPr kumimoji="1" lang="ja-JP" altLang="en-US" sz="2400" dirty="0" smtClean="0">
                <a:solidFill>
                  <a:schemeClr val="bg1"/>
                </a:solidFill>
                <a:latin typeface="MS PGothic" charset="-128"/>
                <a:ea typeface="MS PGothic" charset="-128"/>
                <a:cs typeface="MS PGothic" charset="-128"/>
              </a:rPr>
              <a:t>をつなげる</a:t>
            </a:r>
            <a:endParaRPr kumimoji="1" lang="ja-JP" altLang="en-US" sz="24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3869891506"/>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80470" y="3044270"/>
            <a:ext cx="8652075" cy="1420985"/>
          </a:xfrm>
          <a:prstGeom prst="roundRect">
            <a:avLst>
              <a:gd name="adj" fmla="val 50000"/>
            </a:avLst>
          </a:prstGeom>
          <a:solidFill>
            <a:srgbClr val="B2D1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1400" dirty="0">
                <a:solidFill>
                  <a:schemeClr val="bg1"/>
                </a:solidFill>
              </a:rPr>
              <a:t>Unified CM </a:t>
            </a:r>
            <a:endParaRPr lang="en-US" sz="1400" dirty="0" smtClean="0">
              <a:solidFill>
                <a:schemeClr val="bg1"/>
              </a:solidFill>
            </a:endParaRPr>
          </a:p>
        </p:txBody>
      </p:sp>
      <p:pic>
        <p:nvPicPr>
          <p:cNvPr id="3" name="Picture 2"/>
          <p:cNvPicPr>
            <a:picLocks/>
          </p:cNvPicPr>
          <p:nvPr/>
        </p:nvPicPr>
        <p:blipFill>
          <a:blip r:embed="rId3" cstate="screen">
            <a:extLst>
              <a:ext uri="{28A0092B-C50C-407E-A947-70E740481C1C}">
                <a14:useLocalDpi xmlns:a14="http://schemas.microsoft.com/office/drawing/2010/main"/>
              </a:ext>
            </a:extLst>
          </a:blip>
          <a:stretch>
            <a:fillRect/>
          </a:stretch>
        </p:blipFill>
        <p:spPr>
          <a:xfrm>
            <a:off x="1396926" y="3206786"/>
            <a:ext cx="1147525" cy="1095952"/>
          </a:xfrm>
          <a:prstGeom prst="ellipse">
            <a:avLst/>
          </a:prstGeom>
        </p:spPr>
      </p:pic>
      <p:sp>
        <p:nvSpPr>
          <p:cNvPr id="4" name="Trapezoid 3"/>
          <p:cNvSpPr/>
          <p:nvPr/>
        </p:nvSpPr>
        <p:spPr>
          <a:xfrm rot="16200000" flipH="1">
            <a:off x="5010308" y="3311100"/>
            <a:ext cx="1198366" cy="887326"/>
          </a:xfrm>
          <a:prstGeom prst="trapezoid">
            <a:avLst>
              <a:gd name="adj" fmla="val 35329"/>
            </a:avLst>
          </a:prstGeom>
          <a:gradFill>
            <a:gsLst>
              <a:gs pos="0">
                <a:schemeClr val="bg1">
                  <a:alpha val="4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rot="5400000">
            <a:off x="3001067" y="3311100"/>
            <a:ext cx="1198366" cy="887326"/>
          </a:xfrm>
          <a:prstGeom prst="trapezoid">
            <a:avLst>
              <a:gd name="adj" fmla="val 35329"/>
            </a:avLst>
          </a:prstGeom>
          <a:gradFill>
            <a:gsLst>
              <a:gs pos="0">
                <a:schemeClr val="bg1">
                  <a:alpha val="4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762807" y="3120968"/>
            <a:ext cx="521890" cy="1267588"/>
            <a:chOff x="8310584" y="1242808"/>
            <a:chExt cx="1129630" cy="2743698"/>
          </a:xfrm>
        </p:grpSpPr>
        <p:sp>
          <p:nvSpPr>
            <p:cNvPr id="15" name="Oval 14"/>
            <p:cNvSpPr/>
            <p:nvPr/>
          </p:nvSpPr>
          <p:spPr>
            <a:xfrm>
              <a:off x="8310584" y="1242808"/>
              <a:ext cx="710336" cy="710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729877" y="2263950"/>
              <a:ext cx="710337" cy="710337"/>
              <a:chOff x="7529711" y="1262129"/>
              <a:chExt cx="710337" cy="710337"/>
            </a:xfrm>
          </p:grpSpPr>
          <p:sp>
            <p:nvSpPr>
              <p:cNvPr id="13" name="Oval 12"/>
              <p:cNvSpPr/>
              <p:nvPr/>
            </p:nvSpPr>
            <p:spPr>
              <a:xfrm>
                <a:off x="7529711" y="1262129"/>
                <a:ext cx="710337" cy="710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86675" y="1404937"/>
                <a:ext cx="435495" cy="43549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8330127" y="3276169"/>
              <a:ext cx="710337" cy="710337"/>
              <a:chOff x="7529711" y="3329455"/>
              <a:chExt cx="710337" cy="710337"/>
            </a:xfrm>
          </p:grpSpPr>
          <p:sp>
            <p:nvSpPr>
              <p:cNvPr id="11" name="Oval 10"/>
              <p:cNvSpPr/>
              <p:nvPr/>
            </p:nvSpPr>
            <p:spPr>
              <a:xfrm>
                <a:off x="7529711" y="3329455"/>
                <a:ext cx="710337" cy="710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47"/>
              <p:cNvSpPr>
                <a:spLocks/>
              </p:cNvSpPr>
              <p:nvPr/>
            </p:nvSpPr>
            <p:spPr bwMode="auto">
              <a:xfrm rot="13500000">
                <a:off x="7623552" y="3622517"/>
                <a:ext cx="513127" cy="145014"/>
              </a:xfrm>
              <a:custGeom>
                <a:avLst/>
                <a:gdLst>
                  <a:gd name="T0" fmla="*/ 800 w 800"/>
                  <a:gd name="T1" fmla="*/ 105 h 222"/>
                  <a:gd name="T2" fmla="*/ 800 w 800"/>
                  <a:gd name="T3" fmla="*/ 105 h 222"/>
                  <a:gd name="T4" fmla="*/ 752 w 800"/>
                  <a:gd name="T5" fmla="*/ 79 h 222"/>
                  <a:gd name="T6" fmla="*/ 400 w 800"/>
                  <a:gd name="T7" fmla="*/ 0 h 222"/>
                  <a:gd name="T8" fmla="*/ 48 w 800"/>
                  <a:gd name="T9" fmla="*/ 79 h 222"/>
                  <a:gd name="T10" fmla="*/ 0 w 800"/>
                  <a:gd name="T11" fmla="*/ 106 h 222"/>
                  <a:gd name="T12" fmla="*/ 0 w 800"/>
                  <a:gd name="T13" fmla="*/ 106 h 222"/>
                  <a:gd name="T14" fmla="*/ 0 w 800"/>
                  <a:gd name="T15" fmla="*/ 106 h 222"/>
                  <a:gd name="T16" fmla="*/ 82 w 800"/>
                  <a:gd name="T17" fmla="*/ 215 h 222"/>
                  <a:gd name="T18" fmla="*/ 99 w 800"/>
                  <a:gd name="T19" fmla="*/ 219 h 222"/>
                  <a:gd name="T20" fmla="*/ 222 w 800"/>
                  <a:gd name="T21" fmla="*/ 155 h 222"/>
                  <a:gd name="T22" fmla="*/ 254 w 800"/>
                  <a:gd name="T23" fmla="*/ 120 h 222"/>
                  <a:gd name="T24" fmla="*/ 278 w 800"/>
                  <a:gd name="T25" fmla="*/ 59 h 222"/>
                  <a:gd name="T26" fmla="*/ 400 w 800"/>
                  <a:gd name="T27" fmla="*/ 50 h 222"/>
                  <a:gd name="T28" fmla="*/ 522 w 800"/>
                  <a:gd name="T29" fmla="*/ 59 h 222"/>
                  <a:gd name="T30" fmla="*/ 545 w 800"/>
                  <a:gd name="T31" fmla="*/ 120 h 222"/>
                  <a:gd name="T32" fmla="*/ 577 w 800"/>
                  <a:gd name="T33" fmla="*/ 154 h 222"/>
                  <a:gd name="T34" fmla="*/ 577 w 800"/>
                  <a:gd name="T35" fmla="*/ 154 h 222"/>
                  <a:gd name="T36" fmla="*/ 700 w 800"/>
                  <a:gd name="T37" fmla="*/ 219 h 222"/>
                  <a:gd name="T38" fmla="*/ 718 w 800"/>
                  <a:gd name="T39" fmla="*/ 215 h 222"/>
                  <a:gd name="T40" fmla="*/ 800 w 800"/>
                  <a:gd name="T41" fmla="*/ 105 h 222"/>
                  <a:gd name="T42" fmla="*/ 800 w 800"/>
                  <a:gd name="T43" fmla="*/ 10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222">
                    <a:moveTo>
                      <a:pt x="800" y="105"/>
                    </a:moveTo>
                    <a:lnTo>
                      <a:pt x="800" y="105"/>
                    </a:lnTo>
                    <a:cubicBezTo>
                      <a:pt x="785" y="96"/>
                      <a:pt x="769" y="87"/>
                      <a:pt x="752" y="79"/>
                    </a:cubicBezTo>
                    <a:cubicBezTo>
                      <a:pt x="652" y="29"/>
                      <a:pt x="531" y="0"/>
                      <a:pt x="400" y="0"/>
                    </a:cubicBezTo>
                    <a:cubicBezTo>
                      <a:pt x="269" y="0"/>
                      <a:pt x="147" y="29"/>
                      <a:pt x="48" y="79"/>
                    </a:cubicBezTo>
                    <a:cubicBezTo>
                      <a:pt x="31" y="87"/>
                      <a:pt x="15" y="96"/>
                      <a:pt x="0" y="106"/>
                    </a:cubicBezTo>
                    <a:lnTo>
                      <a:pt x="0" y="106"/>
                    </a:lnTo>
                    <a:lnTo>
                      <a:pt x="0" y="106"/>
                    </a:lnTo>
                    <a:lnTo>
                      <a:pt x="82" y="215"/>
                    </a:lnTo>
                    <a:cubicBezTo>
                      <a:pt x="86" y="221"/>
                      <a:pt x="93" y="222"/>
                      <a:pt x="99" y="219"/>
                    </a:cubicBezTo>
                    <a:lnTo>
                      <a:pt x="222" y="155"/>
                    </a:lnTo>
                    <a:cubicBezTo>
                      <a:pt x="237" y="147"/>
                      <a:pt x="249" y="135"/>
                      <a:pt x="254" y="120"/>
                    </a:cubicBezTo>
                    <a:lnTo>
                      <a:pt x="278" y="59"/>
                    </a:lnTo>
                    <a:cubicBezTo>
                      <a:pt x="317" y="53"/>
                      <a:pt x="358" y="50"/>
                      <a:pt x="400" y="50"/>
                    </a:cubicBezTo>
                    <a:cubicBezTo>
                      <a:pt x="442" y="50"/>
                      <a:pt x="482" y="53"/>
                      <a:pt x="522" y="59"/>
                    </a:cubicBezTo>
                    <a:lnTo>
                      <a:pt x="545" y="120"/>
                    </a:lnTo>
                    <a:cubicBezTo>
                      <a:pt x="551" y="135"/>
                      <a:pt x="563" y="147"/>
                      <a:pt x="577" y="154"/>
                    </a:cubicBezTo>
                    <a:lnTo>
                      <a:pt x="577" y="154"/>
                    </a:lnTo>
                    <a:lnTo>
                      <a:pt x="700" y="219"/>
                    </a:lnTo>
                    <a:cubicBezTo>
                      <a:pt x="706" y="222"/>
                      <a:pt x="714" y="220"/>
                      <a:pt x="718" y="215"/>
                    </a:cubicBezTo>
                    <a:lnTo>
                      <a:pt x="800" y="105"/>
                    </a:lnTo>
                    <a:lnTo>
                      <a:pt x="800" y="105"/>
                    </a:lnTo>
                    <a:close/>
                  </a:path>
                </a:pathLst>
              </a:custGeom>
              <a:solidFill>
                <a:schemeClr val="accent5">
                  <a:lumMod val="75000"/>
                </a:schemeClr>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grpSp>
        <p:nvGrpSpPr>
          <p:cNvPr id="17" name="Group 16"/>
          <p:cNvGrpSpPr/>
          <p:nvPr/>
        </p:nvGrpSpPr>
        <p:grpSpPr>
          <a:xfrm>
            <a:off x="6116082" y="3122310"/>
            <a:ext cx="550810" cy="1264905"/>
            <a:chOff x="14391204" y="1248616"/>
            <a:chExt cx="1192229" cy="2737890"/>
          </a:xfrm>
        </p:grpSpPr>
        <p:grpSp>
          <p:nvGrpSpPr>
            <p:cNvPr id="18" name="Group 17"/>
            <p:cNvGrpSpPr/>
            <p:nvPr/>
          </p:nvGrpSpPr>
          <p:grpSpPr>
            <a:xfrm>
              <a:off x="14391204" y="2263949"/>
              <a:ext cx="710337" cy="710337"/>
              <a:chOff x="7529711" y="1262129"/>
              <a:chExt cx="710337" cy="710337"/>
            </a:xfrm>
          </p:grpSpPr>
          <p:sp>
            <p:nvSpPr>
              <p:cNvPr id="25" name="Oval 24"/>
              <p:cNvSpPr/>
              <p:nvPr/>
            </p:nvSpPr>
            <p:spPr>
              <a:xfrm>
                <a:off x="7529711" y="1262129"/>
                <a:ext cx="710337" cy="710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86675" y="1404937"/>
                <a:ext cx="435495" cy="43549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Oval 22"/>
            <p:cNvSpPr/>
            <p:nvPr/>
          </p:nvSpPr>
          <p:spPr>
            <a:xfrm>
              <a:off x="14873096" y="1248616"/>
              <a:ext cx="710337" cy="710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4873096" y="3276169"/>
              <a:ext cx="710337" cy="710337"/>
              <a:chOff x="7529711" y="3329455"/>
              <a:chExt cx="710337" cy="710337"/>
            </a:xfrm>
          </p:grpSpPr>
          <p:sp>
            <p:nvSpPr>
              <p:cNvPr id="21" name="Oval 20"/>
              <p:cNvSpPr/>
              <p:nvPr/>
            </p:nvSpPr>
            <p:spPr>
              <a:xfrm>
                <a:off x="7529711" y="3329455"/>
                <a:ext cx="710337" cy="710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47"/>
              <p:cNvSpPr>
                <a:spLocks/>
              </p:cNvSpPr>
              <p:nvPr/>
            </p:nvSpPr>
            <p:spPr bwMode="auto">
              <a:xfrm rot="13500000">
                <a:off x="7623552" y="3622517"/>
                <a:ext cx="513127" cy="145014"/>
              </a:xfrm>
              <a:custGeom>
                <a:avLst/>
                <a:gdLst>
                  <a:gd name="T0" fmla="*/ 800 w 800"/>
                  <a:gd name="T1" fmla="*/ 105 h 222"/>
                  <a:gd name="T2" fmla="*/ 800 w 800"/>
                  <a:gd name="T3" fmla="*/ 105 h 222"/>
                  <a:gd name="T4" fmla="*/ 752 w 800"/>
                  <a:gd name="T5" fmla="*/ 79 h 222"/>
                  <a:gd name="T6" fmla="*/ 400 w 800"/>
                  <a:gd name="T7" fmla="*/ 0 h 222"/>
                  <a:gd name="T8" fmla="*/ 48 w 800"/>
                  <a:gd name="T9" fmla="*/ 79 h 222"/>
                  <a:gd name="T10" fmla="*/ 0 w 800"/>
                  <a:gd name="T11" fmla="*/ 106 h 222"/>
                  <a:gd name="T12" fmla="*/ 0 w 800"/>
                  <a:gd name="T13" fmla="*/ 106 h 222"/>
                  <a:gd name="T14" fmla="*/ 0 w 800"/>
                  <a:gd name="T15" fmla="*/ 106 h 222"/>
                  <a:gd name="T16" fmla="*/ 82 w 800"/>
                  <a:gd name="T17" fmla="*/ 215 h 222"/>
                  <a:gd name="T18" fmla="*/ 99 w 800"/>
                  <a:gd name="T19" fmla="*/ 219 h 222"/>
                  <a:gd name="T20" fmla="*/ 222 w 800"/>
                  <a:gd name="T21" fmla="*/ 155 h 222"/>
                  <a:gd name="T22" fmla="*/ 254 w 800"/>
                  <a:gd name="T23" fmla="*/ 120 h 222"/>
                  <a:gd name="T24" fmla="*/ 278 w 800"/>
                  <a:gd name="T25" fmla="*/ 59 h 222"/>
                  <a:gd name="T26" fmla="*/ 400 w 800"/>
                  <a:gd name="T27" fmla="*/ 50 h 222"/>
                  <a:gd name="T28" fmla="*/ 522 w 800"/>
                  <a:gd name="T29" fmla="*/ 59 h 222"/>
                  <a:gd name="T30" fmla="*/ 545 w 800"/>
                  <a:gd name="T31" fmla="*/ 120 h 222"/>
                  <a:gd name="T32" fmla="*/ 577 w 800"/>
                  <a:gd name="T33" fmla="*/ 154 h 222"/>
                  <a:gd name="T34" fmla="*/ 577 w 800"/>
                  <a:gd name="T35" fmla="*/ 154 h 222"/>
                  <a:gd name="T36" fmla="*/ 700 w 800"/>
                  <a:gd name="T37" fmla="*/ 219 h 222"/>
                  <a:gd name="T38" fmla="*/ 718 w 800"/>
                  <a:gd name="T39" fmla="*/ 215 h 222"/>
                  <a:gd name="T40" fmla="*/ 800 w 800"/>
                  <a:gd name="T41" fmla="*/ 105 h 222"/>
                  <a:gd name="T42" fmla="*/ 800 w 800"/>
                  <a:gd name="T43" fmla="*/ 10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222">
                    <a:moveTo>
                      <a:pt x="800" y="105"/>
                    </a:moveTo>
                    <a:lnTo>
                      <a:pt x="800" y="105"/>
                    </a:lnTo>
                    <a:cubicBezTo>
                      <a:pt x="785" y="96"/>
                      <a:pt x="769" y="87"/>
                      <a:pt x="752" y="79"/>
                    </a:cubicBezTo>
                    <a:cubicBezTo>
                      <a:pt x="652" y="29"/>
                      <a:pt x="531" y="0"/>
                      <a:pt x="400" y="0"/>
                    </a:cubicBezTo>
                    <a:cubicBezTo>
                      <a:pt x="269" y="0"/>
                      <a:pt x="147" y="29"/>
                      <a:pt x="48" y="79"/>
                    </a:cubicBezTo>
                    <a:cubicBezTo>
                      <a:pt x="31" y="87"/>
                      <a:pt x="15" y="96"/>
                      <a:pt x="0" y="106"/>
                    </a:cubicBezTo>
                    <a:lnTo>
                      <a:pt x="0" y="106"/>
                    </a:lnTo>
                    <a:lnTo>
                      <a:pt x="0" y="106"/>
                    </a:lnTo>
                    <a:lnTo>
                      <a:pt x="82" y="215"/>
                    </a:lnTo>
                    <a:cubicBezTo>
                      <a:pt x="86" y="221"/>
                      <a:pt x="93" y="222"/>
                      <a:pt x="99" y="219"/>
                    </a:cubicBezTo>
                    <a:lnTo>
                      <a:pt x="222" y="155"/>
                    </a:lnTo>
                    <a:cubicBezTo>
                      <a:pt x="237" y="147"/>
                      <a:pt x="249" y="135"/>
                      <a:pt x="254" y="120"/>
                    </a:cubicBezTo>
                    <a:lnTo>
                      <a:pt x="278" y="59"/>
                    </a:lnTo>
                    <a:cubicBezTo>
                      <a:pt x="317" y="53"/>
                      <a:pt x="358" y="50"/>
                      <a:pt x="400" y="50"/>
                    </a:cubicBezTo>
                    <a:cubicBezTo>
                      <a:pt x="442" y="50"/>
                      <a:pt x="482" y="53"/>
                      <a:pt x="522" y="59"/>
                    </a:cubicBezTo>
                    <a:lnTo>
                      <a:pt x="545" y="120"/>
                    </a:lnTo>
                    <a:cubicBezTo>
                      <a:pt x="551" y="135"/>
                      <a:pt x="563" y="147"/>
                      <a:pt x="577" y="154"/>
                    </a:cubicBezTo>
                    <a:lnTo>
                      <a:pt x="577" y="154"/>
                    </a:lnTo>
                    <a:lnTo>
                      <a:pt x="700" y="219"/>
                    </a:lnTo>
                    <a:cubicBezTo>
                      <a:pt x="706" y="222"/>
                      <a:pt x="714" y="220"/>
                      <a:pt x="718" y="215"/>
                    </a:cubicBezTo>
                    <a:lnTo>
                      <a:pt x="800" y="105"/>
                    </a:lnTo>
                    <a:lnTo>
                      <a:pt x="800" y="105"/>
                    </a:lnTo>
                    <a:close/>
                  </a:path>
                </a:pathLst>
              </a:custGeom>
              <a:solidFill>
                <a:schemeClr val="accent5">
                  <a:lumMod val="75000"/>
                </a:schemeClr>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gr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749843" y="3206786"/>
            <a:ext cx="1147525" cy="1095952"/>
          </a:xfrm>
          <a:custGeom>
            <a:avLst/>
            <a:gdLst>
              <a:gd name="connsiteX0" fmla="*/ 809297 w 1618594"/>
              <a:gd name="connsiteY0" fmla="*/ 0 h 1618594"/>
              <a:gd name="connsiteX1" fmla="*/ 1618594 w 1618594"/>
              <a:gd name="connsiteY1" fmla="*/ 809297 h 1618594"/>
              <a:gd name="connsiteX2" fmla="*/ 809297 w 1618594"/>
              <a:gd name="connsiteY2" fmla="*/ 1618594 h 1618594"/>
              <a:gd name="connsiteX3" fmla="*/ 0 w 1618594"/>
              <a:gd name="connsiteY3" fmla="*/ 809297 h 1618594"/>
              <a:gd name="connsiteX4" fmla="*/ 809297 w 1618594"/>
              <a:gd name="connsiteY4" fmla="*/ 0 h 161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594" h="1618594">
                <a:moveTo>
                  <a:pt x="809297" y="0"/>
                </a:moveTo>
                <a:cubicBezTo>
                  <a:pt x="1256259" y="0"/>
                  <a:pt x="1618594" y="362335"/>
                  <a:pt x="1618594" y="809297"/>
                </a:cubicBezTo>
                <a:cubicBezTo>
                  <a:pt x="1618594" y="1256259"/>
                  <a:pt x="1256259" y="1618594"/>
                  <a:pt x="809297" y="1618594"/>
                </a:cubicBezTo>
                <a:cubicBezTo>
                  <a:pt x="362335" y="1618594"/>
                  <a:pt x="0" y="1256259"/>
                  <a:pt x="0" y="809297"/>
                </a:cubicBezTo>
                <a:cubicBezTo>
                  <a:pt x="0" y="362335"/>
                  <a:pt x="362335" y="0"/>
                  <a:pt x="809297" y="0"/>
                </a:cubicBezTo>
                <a:close/>
              </a:path>
            </a:pathLst>
          </a:custGeom>
        </p:spPr>
      </p:pic>
      <p:grpSp>
        <p:nvGrpSpPr>
          <p:cNvPr id="2" name="Group 1"/>
          <p:cNvGrpSpPr/>
          <p:nvPr/>
        </p:nvGrpSpPr>
        <p:grpSpPr>
          <a:xfrm>
            <a:off x="501070" y="1114765"/>
            <a:ext cx="865292" cy="781988"/>
            <a:chOff x="828497" y="1114765"/>
            <a:chExt cx="865292" cy="781988"/>
          </a:xfrm>
        </p:grpSpPr>
        <p:sp>
          <p:nvSpPr>
            <p:cNvPr id="30" name="Freeform 130"/>
            <p:cNvSpPr>
              <a:spLocks/>
            </p:cNvSpPr>
            <p:nvPr/>
          </p:nvSpPr>
          <p:spPr bwMode="auto">
            <a:xfrm>
              <a:off x="1196147" y="1576839"/>
              <a:ext cx="497642" cy="319914"/>
            </a:xfrm>
            <a:custGeom>
              <a:avLst/>
              <a:gdLst>
                <a:gd name="T0" fmla="*/ 183 w 367"/>
                <a:gd name="T1" fmla="*/ 224 h 240"/>
                <a:gd name="T2" fmla="*/ 183 w 367"/>
                <a:gd name="T3" fmla="*/ 153 h 240"/>
                <a:gd name="T4" fmla="*/ 333 w 367"/>
                <a:gd name="T5" fmla="*/ 153 h 240"/>
                <a:gd name="T6" fmla="*/ 367 w 367"/>
                <a:gd name="T7" fmla="*/ 120 h 240"/>
                <a:gd name="T8" fmla="*/ 333 w 367"/>
                <a:gd name="T9" fmla="*/ 86 h 240"/>
                <a:gd name="T10" fmla="*/ 183 w 367"/>
                <a:gd name="T11" fmla="*/ 86 h 240"/>
                <a:gd name="T12" fmla="*/ 183 w 367"/>
                <a:gd name="T13" fmla="*/ 16 h 240"/>
                <a:gd name="T14" fmla="*/ 167 w 367"/>
                <a:gd name="T15" fmla="*/ 7 h 240"/>
                <a:gd name="T16" fmla="*/ 0 w 367"/>
                <a:gd name="T17" fmla="*/ 120 h 240"/>
                <a:gd name="T18" fmla="*/ 167 w 367"/>
                <a:gd name="T19" fmla="*/ 233 h 240"/>
                <a:gd name="T20" fmla="*/ 183 w 367"/>
                <a:gd name="T21" fmla="*/ 2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240">
                  <a:moveTo>
                    <a:pt x="183" y="224"/>
                  </a:moveTo>
                  <a:lnTo>
                    <a:pt x="183" y="153"/>
                  </a:lnTo>
                  <a:lnTo>
                    <a:pt x="333" y="153"/>
                  </a:lnTo>
                  <a:cubicBezTo>
                    <a:pt x="352" y="153"/>
                    <a:pt x="367" y="138"/>
                    <a:pt x="367" y="120"/>
                  </a:cubicBezTo>
                  <a:cubicBezTo>
                    <a:pt x="367" y="101"/>
                    <a:pt x="352" y="86"/>
                    <a:pt x="333" y="86"/>
                  </a:cubicBezTo>
                  <a:lnTo>
                    <a:pt x="183" y="86"/>
                  </a:lnTo>
                  <a:lnTo>
                    <a:pt x="183" y="16"/>
                  </a:lnTo>
                  <a:cubicBezTo>
                    <a:pt x="183" y="4"/>
                    <a:pt x="176" y="0"/>
                    <a:pt x="167" y="7"/>
                  </a:cubicBezTo>
                  <a:lnTo>
                    <a:pt x="0" y="120"/>
                  </a:lnTo>
                  <a:lnTo>
                    <a:pt x="167" y="233"/>
                  </a:lnTo>
                  <a:cubicBezTo>
                    <a:pt x="176" y="240"/>
                    <a:pt x="183" y="236"/>
                    <a:pt x="183" y="22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31"/>
            <p:cNvSpPr>
              <a:spLocks/>
            </p:cNvSpPr>
            <p:nvPr/>
          </p:nvSpPr>
          <p:spPr bwMode="auto">
            <a:xfrm>
              <a:off x="873263" y="1394249"/>
              <a:ext cx="497642" cy="319914"/>
            </a:xfrm>
            <a:custGeom>
              <a:avLst/>
              <a:gdLst>
                <a:gd name="T0" fmla="*/ 183 w 366"/>
                <a:gd name="T1" fmla="*/ 15 h 239"/>
                <a:gd name="T2" fmla="*/ 183 w 366"/>
                <a:gd name="T3" fmla="*/ 86 h 239"/>
                <a:gd name="T4" fmla="*/ 33 w 366"/>
                <a:gd name="T5" fmla="*/ 86 h 239"/>
                <a:gd name="T6" fmla="*/ 0 w 366"/>
                <a:gd name="T7" fmla="*/ 120 h 239"/>
                <a:gd name="T8" fmla="*/ 33 w 366"/>
                <a:gd name="T9" fmla="*/ 153 h 239"/>
                <a:gd name="T10" fmla="*/ 183 w 366"/>
                <a:gd name="T11" fmla="*/ 153 h 239"/>
                <a:gd name="T12" fmla="*/ 183 w 366"/>
                <a:gd name="T13" fmla="*/ 224 h 239"/>
                <a:gd name="T14" fmla="*/ 200 w 366"/>
                <a:gd name="T15" fmla="*/ 232 h 239"/>
                <a:gd name="T16" fmla="*/ 366 w 366"/>
                <a:gd name="T17" fmla="*/ 120 h 239"/>
                <a:gd name="T18" fmla="*/ 200 w 366"/>
                <a:gd name="T19" fmla="*/ 6 h 239"/>
                <a:gd name="T20" fmla="*/ 183 w 366"/>
                <a:gd name="T21" fmla="*/ 1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6" h="239">
                  <a:moveTo>
                    <a:pt x="183" y="15"/>
                  </a:moveTo>
                  <a:lnTo>
                    <a:pt x="183" y="86"/>
                  </a:lnTo>
                  <a:lnTo>
                    <a:pt x="33" y="86"/>
                  </a:lnTo>
                  <a:cubicBezTo>
                    <a:pt x="15" y="86"/>
                    <a:pt x="0" y="101"/>
                    <a:pt x="0" y="120"/>
                  </a:cubicBezTo>
                  <a:cubicBezTo>
                    <a:pt x="0" y="138"/>
                    <a:pt x="15" y="153"/>
                    <a:pt x="33" y="153"/>
                  </a:cubicBezTo>
                  <a:lnTo>
                    <a:pt x="183" y="153"/>
                  </a:lnTo>
                  <a:lnTo>
                    <a:pt x="183" y="224"/>
                  </a:lnTo>
                  <a:cubicBezTo>
                    <a:pt x="183" y="235"/>
                    <a:pt x="191" y="239"/>
                    <a:pt x="200" y="232"/>
                  </a:cubicBezTo>
                  <a:lnTo>
                    <a:pt x="366" y="120"/>
                  </a:lnTo>
                  <a:lnTo>
                    <a:pt x="200" y="6"/>
                  </a:lnTo>
                  <a:cubicBezTo>
                    <a:pt x="191" y="0"/>
                    <a:pt x="183" y="4"/>
                    <a:pt x="183" y="15"/>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47"/>
            <p:cNvSpPr>
              <a:spLocks/>
            </p:cNvSpPr>
            <p:nvPr/>
          </p:nvSpPr>
          <p:spPr bwMode="auto">
            <a:xfrm>
              <a:off x="828497" y="1114765"/>
              <a:ext cx="865288" cy="244538"/>
            </a:xfrm>
            <a:custGeom>
              <a:avLst/>
              <a:gdLst>
                <a:gd name="T0" fmla="*/ 800 w 800"/>
                <a:gd name="T1" fmla="*/ 105 h 222"/>
                <a:gd name="T2" fmla="*/ 800 w 800"/>
                <a:gd name="T3" fmla="*/ 105 h 222"/>
                <a:gd name="T4" fmla="*/ 752 w 800"/>
                <a:gd name="T5" fmla="*/ 79 h 222"/>
                <a:gd name="T6" fmla="*/ 400 w 800"/>
                <a:gd name="T7" fmla="*/ 0 h 222"/>
                <a:gd name="T8" fmla="*/ 48 w 800"/>
                <a:gd name="T9" fmla="*/ 79 h 222"/>
                <a:gd name="T10" fmla="*/ 0 w 800"/>
                <a:gd name="T11" fmla="*/ 106 h 222"/>
                <a:gd name="T12" fmla="*/ 0 w 800"/>
                <a:gd name="T13" fmla="*/ 106 h 222"/>
                <a:gd name="T14" fmla="*/ 0 w 800"/>
                <a:gd name="T15" fmla="*/ 106 h 222"/>
                <a:gd name="T16" fmla="*/ 82 w 800"/>
                <a:gd name="T17" fmla="*/ 215 h 222"/>
                <a:gd name="T18" fmla="*/ 99 w 800"/>
                <a:gd name="T19" fmla="*/ 219 h 222"/>
                <a:gd name="T20" fmla="*/ 222 w 800"/>
                <a:gd name="T21" fmla="*/ 155 h 222"/>
                <a:gd name="T22" fmla="*/ 254 w 800"/>
                <a:gd name="T23" fmla="*/ 120 h 222"/>
                <a:gd name="T24" fmla="*/ 278 w 800"/>
                <a:gd name="T25" fmla="*/ 59 h 222"/>
                <a:gd name="T26" fmla="*/ 400 w 800"/>
                <a:gd name="T27" fmla="*/ 50 h 222"/>
                <a:gd name="T28" fmla="*/ 522 w 800"/>
                <a:gd name="T29" fmla="*/ 59 h 222"/>
                <a:gd name="T30" fmla="*/ 545 w 800"/>
                <a:gd name="T31" fmla="*/ 120 h 222"/>
                <a:gd name="T32" fmla="*/ 577 w 800"/>
                <a:gd name="T33" fmla="*/ 154 h 222"/>
                <a:gd name="T34" fmla="*/ 577 w 800"/>
                <a:gd name="T35" fmla="*/ 154 h 222"/>
                <a:gd name="T36" fmla="*/ 700 w 800"/>
                <a:gd name="T37" fmla="*/ 219 h 222"/>
                <a:gd name="T38" fmla="*/ 718 w 800"/>
                <a:gd name="T39" fmla="*/ 215 h 222"/>
                <a:gd name="T40" fmla="*/ 800 w 800"/>
                <a:gd name="T41" fmla="*/ 105 h 222"/>
                <a:gd name="T42" fmla="*/ 800 w 800"/>
                <a:gd name="T43" fmla="*/ 10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222">
                  <a:moveTo>
                    <a:pt x="800" y="105"/>
                  </a:moveTo>
                  <a:lnTo>
                    <a:pt x="800" y="105"/>
                  </a:lnTo>
                  <a:cubicBezTo>
                    <a:pt x="785" y="96"/>
                    <a:pt x="769" y="87"/>
                    <a:pt x="752" y="79"/>
                  </a:cubicBezTo>
                  <a:cubicBezTo>
                    <a:pt x="652" y="29"/>
                    <a:pt x="531" y="0"/>
                    <a:pt x="400" y="0"/>
                  </a:cubicBezTo>
                  <a:cubicBezTo>
                    <a:pt x="269" y="0"/>
                    <a:pt x="147" y="29"/>
                    <a:pt x="48" y="79"/>
                  </a:cubicBezTo>
                  <a:cubicBezTo>
                    <a:pt x="31" y="87"/>
                    <a:pt x="15" y="96"/>
                    <a:pt x="0" y="106"/>
                  </a:cubicBezTo>
                  <a:lnTo>
                    <a:pt x="0" y="106"/>
                  </a:lnTo>
                  <a:lnTo>
                    <a:pt x="0" y="106"/>
                  </a:lnTo>
                  <a:lnTo>
                    <a:pt x="82" y="215"/>
                  </a:lnTo>
                  <a:cubicBezTo>
                    <a:pt x="86" y="221"/>
                    <a:pt x="93" y="222"/>
                    <a:pt x="99" y="219"/>
                  </a:cubicBezTo>
                  <a:lnTo>
                    <a:pt x="222" y="155"/>
                  </a:lnTo>
                  <a:cubicBezTo>
                    <a:pt x="237" y="147"/>
                    <a:pt x="249" y="135"/>
                    <a:pt x="254" y="120"/>
                  </a:cubicBezTo>
                  <a:lnTo>
                    <a:pt x="278" y="59"/>
                  </a:lnTo>
                  <a:cubicBezTo>
                    <a:pt x="317" y="53"/>
                    <a:pt x="358" y="50"/>
                    <a:pt x="400" y="50"/>
                  </a:cubicBezTo>
                  <a:cubicBezTo>
                    <a:pt x="442" y="50"/>
                    <a:pt x="482" y="53"/>
                    <a:pt x="522" y="59"/>
                  </a:cubicBezTo>
                  <a:lnTo>
                    <a:pt x="545" y="120"/>
                  </a:lnTo>
                  <a:cubicBezTo>
                    <a:pt x="551" y="135"/>
                    <a:pt x="563" y="147"/>
                    <a:pt x="577" y="154"/>
                  </a:cubicBezTo>
                  <a:lnTo>
                    <a:pt x="577" y="154"/>
                  </a:lnTo>
                  <a:lnTo>
                    <a:pt x="700" y="219"/>
                  </a:lnTo>
                  <a:cubicBezTo>
                    <a:pt x="706" y="222"/>
                    <a:pt x="714" y="220"/>
                    <a:pt x="718" y="215"/>
                  </a:cubicBezTo>
                  <a:lnTo>
                    <a:pt x="800" y="105"/>
                  </a:lnTo>
                  <a:lnTo>
                    <a:pt x="800" y="105"/>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34" name="TextBox 33"/>
          <p:cNvSpPr txBox="1"/>
          <p:nvPr/>
        </p:nvSpPr>
        <p:spPr>
          <a:xfrm>
            <a:off x="1768435" y="1039690"/>
            <a:ext cx="7192685" cy="1477328"/>
          </a:xfrm>
          <a:prstGeom prst="rect">
            <a:avLst/>
          </a:prstGeom>
          <a:noFill/>
        </p:spPr>
        <p:txBody>
          <a:bodyPr wrap="square" rtlCol="0">
            <a:spAutoFit/>
          </a:bodyPr>
          <a:lstStyle/>
          <a:p>
            <a:r>
              <a:rPr lang="ja-JP" altLang="en-US" b="1" dirty="0" smtClean="0">
                <a:latin typeface="+mn-lt"/>
              </a:rPr>
              <a:t>チャレンジ</a:t>
            </a:r>
            <a:endParaRPr lang="en-US" b="1" dirty="0" smtClean="0">
              <a:latin typeface="+mn-lt"/>
            </a:endParaRPr>
          </a:p>
          <a:p>
            <a:pPr marL="285750" indent="-285750">
              <a:buFont typeface="Arial" panose="020B0604020202020204" pitchFamily="34" charset="0"/>
              <a:buChar char="•"/>
            </a:pPr>
            <a:r>
              <a:rPr lang="ja-JP" altLang="en-US" dirty="0" smtClean="0">
                <a:latin typeface="+mn-lt"/>
              </a:rPr>
              <a:t>ユーザが社内、社外問わずコールを受発信したい</a:t>
            </a:r>
            <a:endParaRPr lang="en-US" dirty="0" smtClean="0">
              <a:latin typeface="+mn-lt"/>
            </a:endParaRPr>
          </a:p>
          <a:p>
            <a:endParaRPr lang="en-US" b="1" dirty="0" smtClean="0">
              <a:latin typeface="+mn-lt"/>
            </a:endParaRPr>
          </a:p>
          <a:p>
            <a:r>
              <a:rPr lang="ja-JP" altLang="en-US" b="1" dirty="0" smtClean="0">
                <a:latin typeface="+mn-lt"/>
              </a:rPr>
              <a:t>ソリューション</a:t>
            </a:r>
            <a:endParaRPr lang="en-US" b="1" dirty="0" smtClean="0">
              <a:latin typeface="+mn-lt"/>
            </a:endParaRPr>
          </a:p>
          <a:p>
            <a:pPr marL="285750" indent="-285750">
              <a:buFont typeface="Arial" panose="020B0604020202020204" pitchFamily="34" charset="0"/>
              <a:buChar char="•"/>
            </a:pPr>
            <a:r>
              <a:rPr lang="ja-JP" altLang="en-US" dirty="0" smtClean="0">
                <a:latin typeface="+mn-lt"/>
              </a:rPr>
              <a:t>既存の </a:t>
            </a:r>
            <a:r>
              <a:rPr lang="en-US" altLang="ja-JP" dirty="0" smtClean="0">
                <a:latin typeface="+mn-lt"/>
              </a:rPr>
              <a:t>CUCM</a:t>
            </a:r>
            <a:r>
              <a:rPr lang="ja-JP" altLang="en-US" dirty="0" smtClean="0">
                <a:latin typeface="+mn-lt"/>
              </a:rPr>
              <a:t>と</a:t>
            </a:r>
            <a:r>
              <a:rPr lang="en-US" altLang="ja-JP" dirty="0" smtClean="0">
                <a:latin typeface="+mn-lt"/>
              </a:rPr>
              <a:t>Spark</a:t>
            </a:r>
            <a:r>
              <a:rPr lang="ja-JP" altLang="en-US" dirty="0" smtClean="0">
                <a:latin typeface="+mn-lt"/>
              </a:rPr>
              <a:t>を連携させる</a:t>
            </a:r>
            <a:r>
              <a:rPr lang="en-US" dirty="0" smtClean="0">
                <a:latin typeface="+mn-lt"/>
              </a:rPr>
              <a:t> </a:t>
            </a:r>
          </a:p>
        </p:txBody>
      </p:sp>
      <p:sp>
        <p:nvSpPr>
          <p:cNvPr id="33" name="正方形/長方形 32"/>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5" name="タイトル 2"/>
          <p:cNvSpPr txBox="1">
            <a:spLocks/>
          </p:cNvSpPr>
          <p:nvPr/>
        </p:nvSpPr>
        <p:spPr bwMode="auto">
          <a:xfrm>
            <a:off x="78615" y="-7819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600" b="0" i="0" kern="120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chemeClr val="bg1"/>
                </a:solidFill>
                <a:latin typeface="MS PGothic" charset="-128"/>
                <a:ea typeface="MS PGothic" charset="-128"/>
                <a:cs typeface="MS PGothic" charset="-128"/>
              </a:rPr>
              <a:t>ハイブリッド コール</a:t>
            </a:r>
            <a:r>
              <a:rPr kumimoji="1" lang="ja-JP" altLang="en-US" sz="2400" dirty="0">
                <a:solidFill>
                  <a:schemeClr val="bg1"/>
                </a:solidFill>
                <a:latin typeface="MS PGothic" charset="-128"/>
                <a:ea typeface="MS PGothic" charset="-128"/>
                <a:cs typeface="MS PGothic" charset="-128"/>
              </a:rPr>
              <a:t> </a:t>
            </a:r>
            <a:r>
              <a:rPr kumimoji="1" lang="ja-JP" altLang="en-US" sz="2400" dirty="0" smtClean="0">
                <a:solidFill>
                  <a:schemeClr val="bg1"/>
                </a:solidFill>
                <a:latin typeface="MS PGothic" charset="-128"/>
                <a:ea typeface="MS PGothic" charset="-128"/>
                <a:cs typeface="MS PGothic" charset="-128"/>
              </a:rPr>
              <a:t>サービス</a:t>
            </a:r>
            <a:endParaRPr kumimoji="1" lang="ja-JP" altLang="en-US" sz="2400" dirty="0">
              <a:solidFill>
                <a:schemeClr val="bg1"/>
              </a:solidFill>
              <a:latin typeface="MS PGothic" charset="-128"/>
              <a:ea typeface="MS PGothic" charset="-128"/>
              <a:cs typeface="MS PGothic" charset="-128"/>
            </a:endParaRPr>
          </a:p>
        </p:txBody>
      </p:sp>
      <p:pic>
        <p:nvPicPr>
          <p:cNvPr id="38" name="Picture 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74564" y="3128270"/>
            <a:ext cx="392921" cy="359223"/>
          </a:xfrm>
          <a:prstGeom prst="rect">
            <a:avLst/>
          </a:prstGeom>
        </p:spPr>
      </p:pic>
      <p:pic>
        <p:nvPicPr>
          <p:cNvPr id="39" name="Picture 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3585" y="3147178"/>
            <a:ext cx="392921" cy="359223"/>
          </a:xfrm>
          <a:prstGeom prst="rect">
            <a:avLst/>
          </a:prstGeom>
        </p:spPr>
      </p:pic>
    </p:spTree>
    <p:extLst>
      <p:ext uri="{BB962C8B-B14F-4D97-AF65-F5344CB8AC3E}">
        <p14:creationId xmlns:p14="http://schemas.microsoft.com/office/powerpoint/2010/main" val="2075164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0"/>
          <p:cNvSpPr>
            <a:spLocks noEditPoints="1"/>
          </p:cNvSpPr>
          <p:nvPr/>
        </p:nvSpPr>
        <p:spPr bwMode="auto">
          <a:xfrm>
            <a:off x="888252" y="1682750"/>
            <a:ext cx="437433" cy="437432"/>
          </a:xfrm>
          <a:custGeom>
            <a:avLst/>
            <a:gdLst>
              <a:gd name="T0" fmla="*/ 567 w 733"/>
              <a:gd name="T1" fmla="*/ 283 h 733"/>
              <a:gd name="T2" fmla="*/ 533 w 733"/>
              <a:gd name="T3" fmla="*/ 250 h 733"/>
              <a:gd name="T4" fmla="*/ 590 w 733"/>
              <a:gd name="T5" fmla="*/ 226 h 733"/>
              <a:gd name="T6" fmla="*/ 590 w 733"/>
              <a:gd name="T7" fmla="*/ 273 h 733"/>
              <a:gd name="T8" fmla="*/ 567 w 733"/>
              <a:gd name="T9" fmla="*/ 433 h 733"/>
              <a:gd name="T10" fmla="*/ 533 w 733"/>
              <a:gd name="T11" fmla="*/ 400 h 733"/>
              <a:gd name="T12" fmla="*/ 590 w 733"/>
              <a:gd name="T13" fmla="*/ 376 h 733"/>
              <a:gd name="T14" fmla="*/ 590 w 733"/>
              <a:gd name="T15" fmla="*/ 423 h 733"/>
              <a:gd name="T16" fmla="*/ 433 w 733"/>
              <a:gd name="T17" fmla="*/ 283 h 733"/>
              <a:gd name="T18" fmla="*/ 400 w 733"/>
              <a:gd name="T19" fmla="*/ 250 h 733"/>
              <a:gd name="T20" fmla="*/ 457 w 733"/>
              <a:gd name="T21" fmla="*/ 226 h 733"/>
              <a:gd name="T22" fmla="*/ 457 w 733"/>
              <a:gd name="T23" fmla="*/ 273 h 733"/>
              <a:gd name="T24" fmla="*/ 433 w 733"/>
              <a:gd name="T25" fmla="*/ 433 h 733"/>
              <a:gd name="T26" fmla="*/ 400 w 733"/>
              <a:gd name="T27" fmla="*/ 400 h 733"/>
              <a:gd name="T28" fmla="*/ 457 w 733"/>
              <a:gd name="T29" fmla="*/ 376 h 733"/>
              <a:gd name="T30" fmla="*/ 457 w 733"/>
              <a:gd name="T31" fmla="*/ 423 h 733"/>
              <a:gd name="T32" fmla="*/ 433 w 733"/>
              <a:gd name="T33" fmla="*/ 583 h 733"/>
              <a:gd name="T34" fmla="*/ 400 w 733"/>
              <a:gd name="T35" fmla="*/ 550 h 733"/>
              <a:gd name="T36" fmla="*/ 457 w 733"/>
              <a:gd name="T37" fmla="*/ 526 h 733"/>
              <a:gd name="T38" fmla="*/ 457 w 733"/>
              <a:gd name="T39" fmla="*/ 573 h 733"/>
              <a:gd name="T40" fmla="*/ 300 w 733"/>
              <a:gd name="T41" fmla="*/ 283 h 733"/>
              <a:gd name="T42" fmla="*/ 267 w 733"/>
              <a:gd name="T43" fmla="*/ 250 h 733"/>
              <a:gd name="T44" fmla="*/ 323 w 733"/>
              <a:gd name="T45" fmla="*/ 226 h 733"/>
              <a:gd name="T46" fmla="*/ 323 w 733"/>
              <a:gd name="T47" fmla="*/ 273 h 733"/>
              <a:gd name="T48" fmla="*/ 300 w 733"/>
              <a:gd name="T49" fmla="*/ 433 h 733"/>
              <a:gd name="T50" fmla="*/ 267 w 733"/>
              <a:gd name="T51" fmla="*/ 400 h 733"/>
              <a:gd name="T52" fmla="*/ 323 w 733"/>
              <a:gd name="T53" fmla="*/ 376 h 733"/>
              <a:gd name="T54" fmla="*/ 323 w 733"/>
              <a:gd name="T55" fmla="*/ 423 h 733"/>
              <a:gd name="T56" fmla="*/ 300 w 733"/>
              <a:gd name="T57" fmla="*/ 583 h 733"/>
              <a:gd name="T58" fmla="*/ 267 w 733"/>
              <a:gd name="T59" fmla="*/ 550 h 733"/>
              <a:gd name="T60" fmla="*/ 323 w 733"/>
              <a:gd name="T61" fmla="*/ 526 h 733"/>
              <a:gd name="T62" fmla="*/ 323 w 733"/>
              <a:gd name="T63" fmla="*/ 573 h 733"/>
              <a:gd name="T64" fmla="*/ 167 w 733"/>
              <a:gd name="T65" fmla="*/ 283 h 733"/>
              <a:gd name="T66" fmla="*/ 133 w 733"/>
              <a:gd name="T67" fmla="*/ 250 h 733"/>
              <a:gd name="T68" fmla="*/ 190 w 733"/>
              <a:gd name="T69" fmla="*/ 226 h 733"/>
              <a:gd name="T70" fmla="*/ 190 w 733"/>
              <a:gd name="T71" fmla="*/ 273 h 733"/>
              <a:gd name="T72" fmla="*/ 167 w 733"/>
              <a:gd name="T73" fmla="*/ 433 h 733"/>
              <a:gd name="T74" fmla="*/ 133 w 733"/>
              <a:gd name="T75" fmla="*/ 400 h 733"/>
              <a:gd name="T76" fmla="*/ 190 w 733"/>
              <a:gd name="T77" fmla="*/ 376 h 733"/>
              <a:gd name="T78" fmla="*/ 190 w 733"/>
              <a:gd name="T79" fmla="*/ 423 h 733"/>
              <a:gd name="T80" fmla="*/ 167 w 733"/>
              <a:gd name="T81" fmla="*/ 583 h 733"/>
              <a:gd name="T82" fmla="*/ 133 w 733"/>
              <a:gd name="T83" fmla="*/ 550 h 733"/>
              <a:gd name="T84" fmla="*/ 190 w 733"/>
              <a:gd name="T85" fmla="*/ 526 h 733"/>
              <a:gd name="T86" fmla="*/ 190 w 733"/>
              <a:gd name="T87" fmla="*/ 573 h 733"/>
              <a:gd name="T88" fmla="*/ 600 w 733"/>
              <a:gd name="T89" fmla="*/ 0 h 733"/>
              <a:gd name="T90" fmla="*/ 567 w 733"/>
              <a:gd name="T91" fmla="*/ 66 h 733"/>
              <a:gd name="T92" fmla="*/ 533 w 733"/>
              <a:gd name="T93" fmla="*/ 0 h 733"/>
              <a:gd name="T94" fmla="*/ 200 w 733"/>
              <a:gd name="T95" fmla="*/ 33 h 733"/>
              <a:gd name="T96" fmla="*/ 133 w 733"/>
              <a:gd name="T97" fmla="*/ 33 h 733"/>
              <a:gd name="T98" fmla="*/ 33 w 733"/>
              <a:gd name="T99" fmla="*/ 0 h 733"/>
              <a:gd name="T100" fmla="*/ 0 w 733"/>
              <a:gd name="T101" fmla="*/ 700 h 733"/>
              <a:gd name="T102" fmla="*/ 700 w 733"/>
              <a:gd name="T103" fmla="*/ 733 h 733"/>
              <a:gd name="T104" fmla="*/ 733 w 733"/>
              <a:gd name="T105" fmla="*/ 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3" h="733">
                <a:moveTo>
                  <a:pt x="590" y="273"/>
                </a:moveTo>
                <a:cubicBezTo>
                  <a:pt x="584" y="279"/>
                  <a:pt x="575" y="283"/>
                  <a:pt x="567" y="283"/>
                </a:cubicBezTo>
                <a:cubicBezTo>
                  <a:pt x="558" y="283"/>
                  <a:pt x="549" y="279"/>
                  <a:pt x="543" y="273"/>
                </a:cubicBezTo>
                <a:cubicBezTo>
                  <a:pt x="537" y="267"/>
                  <a:pt x="533" y="258"/>
                  <a:pt x="533" y="250"/>
                </a:cubicBezTo>
                <a:cubicBezTo>
                  <a:pt x="533" y="241"/>
                  <a:pt x="537" y="232"/>
                  <a:pt x="543" y="226"/>
                </a:cubicBezTo>
                <a:cubicBezTo>
                  <a:pt x="555" y="214"/>
                  <a:pt x="578" y="214"/>
                  <a:pt x="590" y="226"/>
                </a:cubicBezTo>
                <a:cubicBezTo>
                  <a:pt x="596" y="232"/>
                  <a:pt x="600" y="241"/>
                  <a:pt x="600" y="250"/>
                </a:cubicBezTo>
                <a:cubicBezTo>
                  <a:pt x="600" y="258"/>
                  <a:pt x="596" y="267"/>
                  <a:pt x="590" y="273"/>
                </a:cubicBezTo>
                <a:moveTo>
                  <a:pt x="590" y="423"/>
                </a:moveTo>
                <a:cubicBezTo>
                  <a:pt x="584" y="429"/>
                  <a:pt x="575" y="433"/>
                  <a:pt x="567" y="433"/>
                </a:cubicBezTo>
                <a:cubicBezTo>
                  <a:pt x="558" y="433"/>
                  <a:pt x="549" y="429"/>
                  <a:pt x="543" y="423"/>
                </a:cubicBezTo>
                <a:cubicBezTo>
                  <a:pt x="537" y="417"/>
                  <a:pt x="533" y="408"/>
                  <a:pt x="533" y="400"/>
                </a:cubicBezTo>
                <a:cubicBezTo>
                  <a:pt x="533" y="391"/>
                  <a:pt x="537" y="382"/>
                  <a:pt x="543" y="376"/>
                </a:cubicBezTo>
                <a:cubicBezTo>
                  <a:pt x="555" y="364"/>
                  <a:pt x="578" y="364"/>
                  <a:pt x="590" y="376"/>
                </a:cubicBezTo>
                <a:cubicBezTo>
                  <a:pt x="596" y="382"/>
                  <a:pt x="600" y="391"/>
                  <a:pt x="600" y="400"/>
                </a:cubicBezTo>
                <a:cubicBezTo>
                  <a:pt x="600" y="408"/>
                  <a:pt x="596" y="417"/>
                  <a:pt x="590" y="423"/>
                </a:cubicBezTo>
                <a:moveTo>
                  <a:pt x="457" y="273"/>
                </a:moveTo>
                <a:cubicBezTo>
                  <a:pt x="451" y="279"/>
                  <a:pt x="442" y="283"/>
                  <a:pt x="433" y="283"/>
                </a:cubicBezTo>
                <a:cubicBezTo>
                  <a:pt x="424" y="283"/>
                  <a:pt x="416" y="279"/>
                  <a:pt x="410" y="273"/>
                </a:cubicBezTo>
                <a:cubicBezTo>
                  <a:pt x="403" y="267"/>
                  <a:pt x="400" y="258"/>
                  <a:pt x="400" y="250"/>
                </a:cubicBezTo>
                <a:cubicBezTo>
                  <a:pt x="400" y="241"/>
                  <a:pt x="403" y="232"/>
                  <a:pt x="410" y="226"/>
                </a:cubicBezTo>
                <a:cubicBezTo>
                  <a:pt x="422" y="214"/>
                  <a:pt x="444" y="214"/>
                  <a:pt x="457" y="226"/>
                </a:cubicBezTo>
                <a:cubicBezTo>
                  <a:pt x="463" y="232"/>
                  <a:pt x="467" y="241"/>
                  <a:pt x="467" y="250"/>
                </a:cubicBezTo>
                <a:cubicBezTo>
                  <a:pt x="467" y="258"/>
                  <a:pt x="463" y="267"/>
                  <a:pt x="457" y="273"/>
                </a:cubicBezTo>
                <a:moveTo>
                  <a:pt x="457" y="423"/>
                </a:moveTo>
                <a:cubicBezTo>
                  <a:pt x="451" y="429"/>
                  <a:pt x="442" y="433"/>
                  <a:pt x="433" y="433"/>
                </a:cubicBezTo>
                <a:cubicBezTo>
                  <a:pt x="424" y="433"/>
                  <a:pt x="416" y="429"/>
                  <a:pt x="410" y="423"/>
                </a:cubicBezTo>
                <a:cubicBezTo>
                  <a:pt x="403" y="417"/>
                  <a:pt x="400" y="408"/>
                  <a:pt x="400" y="400"/>
                </a:cubicBezTo>
                <a:cubicBezTo>
                  <a:pt x="400" y="391"/>
                  <a:pt x="403" y="382"/>
                  <a:pt x="410" y="376"/>
                </a:cubicBezTo>
                <a:cubicBezTo>
                  <a:pt x="422" y="364"/>
                  <a:pt x="444" y="364"/>
                  <a:pt x="457" y="376"/>
                </a:cubicBezTo>
                <a:cubicBezTo>
                  <a:pt x="463" y="382"/>
                  <a:pt x="467" y="391"/>
                  <a:pt x="467" y="400"/>
                </a:cubicBezTo>
                <a:cubicBezTo>
                  <a:pt x="467" y="408"/>
                  <a:pt x="463" y="417"/>
                  <a:pt x="457" y="423"/>
                </a:cubicBezTo>
                <a:moveTo>
                  <a:pt x="457" y="573"/>
                </a:moveTo>
                <a:cubicBezTo>
                  <a:pt x="451" y="579"/>
                  <a:pt x="442" y="583"/>
                  <a:pt x="433" y="583"/>
                </a:cubicBezTo>
                <a:cubicBezTo>
                  <a:pt x="424" y="583"/>
                  <a:pt x="416" y="579"/>
                  <a:pt x="410" y="573"/>
                </a:cubicBezTo>
                <a:cubicBezTo>
                  <a:pt x="403" y="567"/>
                  <a:pt x="400" y="558"/>
                  <a:pt x="400" y="550"/>
                </a:cubicBezTo>
                <a:cubicBezTo>
                  <a:pt x="400" y="541"/>
                  <a:pt x="403" y="532"/>
                  <a:pt x="410" y="526"/>
                </a:cubicBezTo>
                <a:cubicBezTo>
                  <a:pt x="422" y="514"/>
                  <a:pt x="444" y="514"/>
                  <a:pt x="457" y="526"/>
                </a:cubicBezTo>
                <a:cubicBezTo>
                  <a:pt x="463" y="532"/>
                  <a:pt x="467" y="541"/>
                  <a:pt x="467" y="550"/>
                </a:cubicBezTo>
                <a:cubicBezTo>
                  <a:pt x="467" y="558"/>
                  <a:pt x="463" y="567"/>
                  <a:pt x="457" y="573"/>
                </a:cubicBezTo>
                <a:moveTo>
                  <a:pt x="323" y="273"/>
                </a:moveTo>
                <a:cubicBezTo>
                  <a:pt x="317" y="279"/>
                  <a:pt x="309" y="283"/>
                  <a:pt x="300" y="283"/>
                </a:cubicBezTo>
                <a:cubicBezTo>
                  <a:pt x="291" y="283"/>
                  <a:pt x="283" y="279"/>
                  <a:pt x="276" y="273"/>
                </a:cubicBezTo>
                <a:cubicBezTo>
                  <a:pt x="270" y="267"/>
                  <a:pt x="267" y="258"/>
                  <a:pt x="267" y="250"/>
                </a:cubicBezTo>
                <a:cubicBezTo>
                  <a:pt x="267" y="241"/>
                  <a:pt x="270" y="232"/>
                  <a:pt x="276" y="226"/>
                </a:cubicBezTo>
                <a:cubicBezTo>
                  <a:pt x="289" y="214"/>
                  <a:pt x="311" y="214"/>
                  <a:pt x="323" y="226"/>
                </a:cubicBezTo>
                <a:cubicBezTo>
                  <a:pt x="330" y="232"/>
                  <a:pt x="333" y="241"/>
                  <a:pt x="333" y="250"/>
                </a:cubicBezTo>
                <a:cubicBezTo>
                  <a:pt x="333" y="258"/>
                  <a:pt x="330" y="267"/>
                  <a:pt x="323" y="273"/>
                </a:cubicBezTo>
                <a:moveTo>
                  <a:pt x="323" y="423"/>
                </a:moveTo>
                <a:cubicBezTo>
                  <a:pt x="317" y="429"/>
                  <a:pt x="309" y="433"/>
                  <a:pt x="300" y="433"/>
                </a:cubicBezTo>
                <a:cubicBezTo>
                  <a:pt x="291" y="433"/>
                  <a:pt x="283" y="429"/>
                  <a:pt x="276" y="423"/>
                </a:cubicBezTo>
                <a:cubicBezTo>
                  <a:pt x="270" y="417"/>
                  <a:pt x="267" y="408"/>
                  <a:pt x="267" y="400"/>
                </a:cubicBezTo>
                <a:cubicBezTo>
                  <a:pt x="267" y="391"/>
                  <a:pt x="270" y="382"/>
                  <a:pt x="276" y="376"/>
                </a:cubicBezTo>
                <a:cubicBezTo>
                  <a:pt x="289" y="364"/>
                  <a:pt x="311" y="364"/>
                  <a:pt x="323" y="376"/>
                </a:cubicBezTo>
                <a:cubicBezTo>
                  <a:pt x="330" y="382"/>
                  <a:pt x="333" y="391"/>
                  <a:pt x="333" y="400"/>
                </a:cubicBezTo>
                <a:cubicBezTo>
                  <a:pt x="333" y="408"/>
                  <a:pt x="330" y="417"/>
                  <a:pt x="323" y="423"/>
                </a:cubicBezTo>
                <a:moveTo>
                  <a:pt x="323" y="573"/>
                </a:moveTo>
                <a:cubicBezTo>
                  <a:pt x="317" y="579"/>
                  <a:pt x="309" y="583"/>
                  <a:pt x="300" y="583"/>
                </a:cubicBezTo>
                <a:cubicBezTo>
                  <a:pt x="291" y="583"/>
                  <a:pt x="283" y="579"/>
                  <a:pt x="276" y="573"/>
                </a:cubicBezTo>
                <a:cubicBezTo>
                  <a:pt x="270" y="567"/>
                  <a:pt x="267" y="559"/>
                  <a:pt x="267" y="550"/>
                </a:cubicBezTo>
                <a:cubicBezTo>
                  <a:pt x="267" y="541"/>
                  <a:pt x="270" y="532"/>
                  <a:pt x="276" y="526"/>
                </a:cubicBezTo>
                <a:cubicBezTo>
                  <a:pt x="289" y="514"/>
                  <a:pt x="311" y="514"/>
                  <a:pt x="323" y="526"/>
                </a:cubicBezTo>
                <a:cubicBezTo>
                  <a:pt x="330" y="532"/>
                  <a:pt x="333" y="541"/>
                  <a:pt x="333" y="550"/>
                </a:cubicBezTo>
                <a:cubicBezTo>
                  <a:pt x="333" y="559"/>
                  <a:pt x="330" y="567"/>
                  <a:pt x="323" y="573"/>
                </a:cubicBezTo>
                <a:moveTo>
                  <a:pt x="190" y="273"/>
                </a:moveTo>
                <a:cubicBezTo>
                  <a:pt x="184" y="279"/>
                  <a:pt x="175" y="283"/>
                  <a:pt x="167" y="283"/>
                </a:cubicBezTo>
                <a:cubicBezTo>
                  <a:pt x="158" y="283"/>
                  <a:pt x="149" y="279"/>
                  <a:pt x="143" y="273"/>
                </a:cubicBezTo>
                <a:cubicBezTo>
                  <a:pt x="137" y="267"/>
                  <a:pt x="133" y="258"/>
                  <a:pt x="133" y="250"/>
                </a:cubicBezTo>
                <a:cubicBezTo>
                  <a:pt x="133" y="241"/>
                  <a:pt x="137" y="232"/>
                  <a:pt x="143" y="226"/>
                </a:cubicBezTo>
                <a:cubicBezTo>
                  <a:pt x="155" y="214"/>
                  <a:pt x="178" y="214"/>
                  <a:pt x="190" y="226"/>
                </a:cubicBezTo>
                <a:cubicBezTo>
                  <a:pt x="196" y="232"/>
                  <a:pt x="200" y="241"/>
                  <a:pt x="200" y="250"/>
                </a:cubicBezTo>
                <a:cubicBezTo>
                  <a:pt x="200" y="258"/>
                  <a:pt x="196" y="267"/>
                  <a:pt x="190" y="273"/>
                </a:cubicBezTo>
                <a:moveTo>
                  <a:pt x="190" y="423"/>
                </a:moveTo>
                <a:cubicBezTo>
                  <a:pt x="184" y="429"/>
                  <a:pt x="175" y="433"/>
                  <a:pt x="167" y="433"/>
                </a:cubicBezTo>
                <a:cubicBezTo>
                  <a:pt x="158" y="433"/>
                  <a:pt x="149" y="429"/>
                  <a:pt x="143" y="423"/>
                </a:cubicBezTo>
                <a:cubicBezTo>
                  <a:pt x="137" y="417"/>
                  <a:pt x="133" y="408"/>
                  <a:pt x="133" y="400"/>
                </a:cubicBezTo>
                <a:cubicBezTo>
                  <a:pt x="133" y="391"/>
                  <a:pt x="137" y="382"/>
                  <a:pt x="143" y="376"/>
                </a:cubicBezTo>
                <a:cubicBezTo>
                  <a:pt x="155" y="364"/>
                  <a:pt x="178" y="364"/>
                  <a:pt x="190" y="376"/>
                </a:cubicBezTo>
                <a:cubicBezTo>
                  <a:pt x="196" y="382"/>
                  <a:pt x="200" y="391"/>
                  <a:pt x="200" y="400"/>
                </a:cubicBezTo>
                <a:cubicBezTo>
                  <a:pt x="200" y="408"/>
                  <a:pt x="196" y="417"/>
                  <a:pt x="190" y="423"/>
                </a:cubicBezTo>
                <a:moveTo>
                  <a:pt x="190" y="573"/>
                </a:moveTo>
                <a:cubicBezTo>
                  <a:pt x="184" y="579"/>
                  <a:pt x="175" y="583"/>
                  <a:pt x="167" y="583"/>
                </a:cubicBezTo>
                <a:cubicBezTo>
                  <a:pt x="158" y="583"/>
                  <a:pt x="149" y="579"/>
                  <a:pt x="143" y="573"/>
                </a:cubicBezTo>
                <a:cubicBezTo>
                  <a:pt x="137" y="567"/>
                  <a:pt x="133" y="559"/>
                  <a:pt x="133" y="550"/>
                </a:cubicBezTo>
                <a:cubicBezTo>
                  <a:pt x="133" y="541"/>
                  <a:pt x="137" y="532"/>
                  <a:pt x="143" y="526"/>
                </a:cubicBezTo>
                <a:cubicBezTo>
                  <a:pt x="155" y="514"/>
                  <a:pt x="178" y="514"/>
                  <a:pt x="190" y="526"/>
                </a:cubicBezTo>
                <a:cubicBezTo>
                  <a:pt x="196" y="532"/>
                  <a:pt x="200" y="541"/>
                  <a:pt x="200" y="550"/>
                </a:cubicBezTo>
                <a:cubicBezTo>
                  <a:pt x="200" y="559"/>
                  <a:pt x="196" y="567"/>
                  <a:pt x="190" y="573"/>
                </a:cubicBezTo>
                <a:moveTo>
                  <a:pt x="700" y="0"/>
                </a:moveTo>
                <a:lnTo>
                  <a:pt x="600" y="0"/>
                </a:lnTo>
                <a:lnTo>
                  <a:pt x="600" y="33"/>
                </a:lnTo>
                <a:cubicBezTo>
                  <a:pt x="600" y="51"/>
                  <a:pt x="585" y="66"/>
                  <a:pt x="567" y="66"/>
                </a:cubicBezTo>
                <a:cubicBezTo>
                  <a:pt x="548" y="66"/>
                  <a:pt x="533" y="51"/>
                  <a:pt x="533" y="33"/>
                </a:cubicBezTo>
                <a:lnTo>
                  <a:pt x="533" y="0"/>
                </a:lnTo>
                <a:lnTo>
                  <a:pt x="200" y="0"/>
                </a:lnTo>
                <a:lnTo>
                  <a:pt x="200" y="33"/>
                </a:lnTo>
                <a:cubicBezTo>
                  <a:pt x="200" y="51"/>
                  <a:pt x="185" y="66"/>
                  <a:pt x="167" y="66"/>
                </a:cubicBezTo>
                <a:cubicBezTo>
                  <a:pt x="148" y="66"/>
                  <a:pt x="133" y="51"/>
                  <a:pt x="133" y="33"/>
                </a:cubicBezTo>
                <a:lnTo>
                  <a:pt x="133" y="0"/>
                </a:lnTo>
                <a:lnTo>
                  <a:pt x="33" y="0"/>
                </a:lnTo>
                <a:cubicBezTo>
                  <a:pt x="15" y="0"/>
                  <a:pt x="0" y="15"/>
                  <a:pt x="0" y="33"/>
                </a:cubicBezTo>
                <a:lnTo>
                  <a:pt x="0" y="700"/>
                </a:lnTo>
                <a:cubicBezTo>
                  <a:pt x="0" y="718"/>
                  <a:pt x="15" y="733"/>
                  <a:pt x="33" y="733"/>
                </a:cubicBezTo>
                <a:lnTo>
                  <a:pt x="700" y="733"/>
                </a:lnTo>
                <a:cubicBezTo>
                  <a:pt x="718" y="733"/>
                  <a:pt x="733" y="718"/>
                  <a:pt x="733" y="700"/>
                </a:cubicBezTo>
                <a:lnTo>
                  <a:pt x="733" y="33"/>
                </a:lnTo>
                <a:cubicBezTo>
                  <a:pt x="733" y="15"/>
                  <a:pt x="718" y="0"/>
                  <a:pt x="700" y="0"/>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p:nvSpPr>
        <p:spPr bwMode="auto">
          <a:xfrm>
            <a:off x="1561707" y="1710814"/>
            <a:ext cx="334685" cy="329396"/>
          </a:xfrm>
          <a:custGeom>
            <a:avLst/>
            <a:gdLst>
              <a:gd name="T0" fmla="*/ 724 w 2140"/>
              <a:gd name="T1" fmla="*/ 1601 h 2132"/>
              <a:gd name="T2" fmla="*/ 723 w 2140"/>
              <a:gd name="T3" fmla="*/ 1654 h 2132"/>
              <a:gd name="T4" fmla="*/ 719 w 2140"/>
              <a:gd name="T5" fmla="*/ 1933 h 2132"/>
              <a:gd name="T6" fmla="*/ 783 w 2140"/>
              <a:gd name="T7" fmla="*/ 2127 h 2132"/>
              <a:gd name="T8" fmla="*/ 1052 w 2140"/>
              <a:gd name="T9" fmla="*/ 2062 h 2132"/>
              <a:gd name="T10" fmla="*/ 1181 w 2140"/>
              <a:gd name="T11" fmla="*/ 1866 h 2132"/>
              <a:gd name="T12" fmla="*/ 1184 w 2140"/>
              <a:gd name="T13" fmla="*/ 1626 h 2132"/>
              <a:gd name="T14" fmla="*/ 1286 w 2140"/>
              <a:gd name="T15" fmla="*/ 1737 h 2132"/>
              <a:gd name="T16" fmla="*/ 1401 w 2140"/>
              <a:gd name="T17" fmla="*/ 1861 h 2132"/>
              <a:gd name="T18" fmla="*/ 1543 w 2140"/>
              <a:gd name="T19" fmla="*/ 1824 h 2132"/>
              <a:gd name="T20" fmla="*/ 1636 w 2140"/>
              <a:gd name="T21" fmla="*/ 1671 h 2132"/>
              <a:gd name="T22" fmla="*/ 1620 w 2140"/>
              <a:gd name="T23" fmla="*/ 1473 h 2132"/>
              <a:gd name="T24" fmla="*/ 1464 w 2140"/>
              <a:gd name="T25" fmla="*/ 1298 h 2132"/>
              <a:gd name="T26" fmla="*/ 1637 w 2140"/>
              <a:gd name="T27" fmla="*/ 1302 h 2132"/>
              <a:gd name="T28" fmla="*/ 1790 w 2140"/>
              <a:gd name="T29" fmla="*/ 1307 h 2132"/>
              <a:gd name="T30" fmla="*/ 2034 w 2140"/>
              <a:gd name="T31" fmla="*/ 1189 h 2132"/>
              <a:gd name="T32" fmla="*/ 2126 w 2140"/>
              <a:gd name="T33" fmla="*/ 973 h 2132"/>
              <a:gd name="T34" fmla="*/ 2040 w 2140"/>
              <a:gd name="T35" fmla="*/ 855 h 2132"/>
              <a:gd name="T36" fmla="*/ 1783 w 2140"/>
              <a:gd name="T37" fmla="*/ 849 h 2132"/>
              <a:gd name="T38" fmla="*/ 1523 w 2140"/>
              <a:gd name="T39" fmla="*/ 843 h 2132"/>
              <a:gd name="T40" fmla="*/ 1476 w 2140"/>
              <a:gd name="T41" fmla="*/ 835 h 2132"/>
              <a:gd name="T42" fmla="*/ 1625 w 2140"/>
              <a:gd name="T43" fmla="*/ 509 h 2132"/>
              <a:gd name="T44" fmla="*/ 1522 w 2140"/>
              <a:gd name="T45" fmla="*/ 288 h 2132"/>
              <a:gd name="T46" fmla="*/ 1383 w 2140"/>
              <a:gd name="T47" fmla="*/ 281 h 2132"/>
              <a:gd name="T48" fmla="*/ 1194 w 2140"/>
              <a:gd name="T49" fmla="*/ 475 h 2132"/>
              <a:gd name="T50" fmla="*/ 1195 w 2140"/>
              <a:gd name="T51" fmla="*/ 287 h 2132"/>
              <a:gd name="T52" fmla="*/ 1140 w 2140"/>
              <a:gd name="T53" fmla="*/ 27 h 2132"/>
              <a:gd name="T54" fmla="*/ 1049 w 2140"/>
              <a:gd name="T55" fmla="*/ 49 h 2132"/>
              <a:gd name="T56" fmla="*/ 747 w 2140"/>
              <a:gd name="T57" fmla="*/ 290 h 2132"/>
              <a:gd name="T58" fmla="*/ 742 w 2140"/>
              <a:gd name="T59" fmla="*/ 477 h 2132"/>
              <a:gd name="T60" fmla="*/ 737 w 2140"/>
              <a:gd name="T61" fmla="*/ 490 h 2132"/>
              <a:gd name="T62" fmla="*/ 625 w 2140"/>
              <a:gd name="T63" fmla="*/ 363 h 2132"/>
              <a:gd name="T64" fmla="*/ 445 w 2140"/>
              <a:gd name="T65" fmla="*/ 161 h 2132"/>
              <a:gd name="T66" fmla="*/ 320 w 2140"/>
              <a:gd name="T67" fmla="*/ 25 h 2132"/>
              <a:gd name="T68" fmla="*/ 194 w 2140"/>
              <a:gd name="T69" fmla="*/ 71 h 2132"/>
              <a:gd name="T70" fmla="*/ 96 w 2140"/>
              <a:gd name="T71" fmla="*/ 353 h 2132"/>
              <a:gd name="T72" fmla="*/ 243 w 2140"/>
              <a:gd name="T73" fmla="*/ 583 h 2132"/>
              <a:gd name="T74" fmla="*/ 440 w 2140"/>
              <a:gd name="T75" fmla="*/ 802 h 2132"/>
              <a:gd name="T76" fmla="*/ 405 w 2140"/>
              <a:gd name="T77" fmla="*/ 818 h 2132"/>
              <a:gd name="T78" fmla="*/ 241 w 2140"/>
              <a:gd name="T79" fmla="*/ 829 h 2132"/>
              <a:gd name="T80" fmla="*/ 49 w 2140"/>
              <a:gd name="T81" fmla="*/ 1066 h 2132"/>
              <a:gd name="T82" fmla="*/ 20 w 2140"/>
              <a:gd name="T83" fmla="*/ 1216 h 2132"/>
              <a:gd name="T84" fmla="*/ 172 w 2140"/>
              <a:gd name="T85" fmla="*/ 1250 h 2132"/>
              <a:gd name="T86" fmla="*/ 425 w 2140"/>
              <a:gd name="T87" fmla="*/ 1258 h 2132"/>
              <a:gd name="T88" fmla="*/ 433 w 2140"/>
              <a:gd name="T89" fmla="*/ 1267 h 2132"/>
              <a:gd name="T90" fmla="*/ 126 w 2140"/>
              <a:gd name="T91" fmla="*/ 1585 h 2132"/>
              <a:gd name="T92" fmla="*/ 129 w 2140"/>
              <a:gd name="T93" fmla="*/ 1704 h 2132"/>
              <a:gd name="T94" fmla="*/ 335 w 2140"/>
              <a:gd name="T95" fmla="*/ 1775 h 2132"/>
              <a:gd name="T96" fmla="*/ 588 w 2140"/>
              <a:gd name="T97" fmla="*/ 1735 h 2132"/>
              <a:gd name="T98" fmla="*/ 721 w 2140"/>
              <a:gd name="T99" fmla="*/ 1598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0" h="2132">
                <a:moveTo>
                  <a:pt x="721" y="1598"/>
                </a:moveTo>
                <a:cubicBezTo>
                  <a:pt x="722" y="1599"/>
                  <a:pt x="723" y="1600"/>
                  <a:pt x="724" y="1601"/>
                </a:cubicBezTo>
                <a:cubicBezTo>
                  <a:pt x="724" y="1604"/>
                  <a:pt x="725" y="1607"/>
                  <a:pt x="725" y="1610"/>
                </a:cubicBezTo>
                <a:cubicBezTo>
                  <a:pt x="724" y="1624"/>
                  <a:pt x="723" y="1639"/>
                  <a:pt x="723" y="1654"/>
                </a:cubicBezTo>
                <a:cubicBezTo>
                  <a:pt x="722" y="1696"/>
                  <a:pt x="722" y="1738"/>
                  <a:pt x="721" y="1780"/>
                </a:cubicBezTo>
                <a:cubicBezTo>
                  <a:pt x="721" y="1831"/>
                  <a:pt x="720" y="1882"/>
                  <a:pt x="719" y="1933"/>
                </a:cubicBezTo>
                <a:cubicBezTo>
                  <a:pt x="719" y="1972"/>
                  <a:pt x="718" y="2011"/>
                  <a:pt x="719" y="2051"/>
                </a:cubicBezTo>
                <a:cubicBezTo>
                  <a:pt x="721" y="2088"/>
                  <a:pt x="747" y="2118"/>
                  <a:pt x="783" y="2127"/>
                </a:cubicBezTo>
                <a:cubicBezTo>
                  <a:pt x="803" y="2132"/>
                  <a:pt x="824" y="2130"/>
                  <a:pt x="844" y="2124"/>
                </a:cubicBezTo>
                <a:cubicBezTo>
                  <a:pt x="914" y="2103"/>
                  <a:pt x="983" y="2084"/>
                  <a:pt x="1052" y="2062"/>
                </a:cubicBezTo>
                <a:cubicBezTo>
                  <a:pt x="1121" y="2040"/>
                  <a:pt x="1161" y="1991"/>
                  <a:pt x="1177" y="1922"/>
                </a:cubicBezTo>
                <a:cubicBezTo>
                  <a:pt x="1182" y="1904"/>
                  <a:pt x="1181" y="1885"/>
                  <a:pt x="1181" y="1866"/>
                </a:cubicBezTo>
                <a:cubicBezTo>
                  <a:pt x="1182" y="1799"/>
                  <a:pt x="1182" y="1732"/>
                  <a:pt x="1182" y="1665"/>
                </a:cubicBezTo>
                <a:cubicBezTo>
                  <a:pt x="1182" y="1653"/>
                  <a:pt x="1183" y="1641"/>
                  <a:pt x="1184" y="1626"/>
                </a:cubicBezTo>
                <a:cubicBezTo>
                  <a:pt x="1190" y="1632"/>
                  <a:pt x="1195" y="1636"/>
                  <a:pt x="1198" y="1641"/>
                </a:cubicBezTo>
                <a:cubicBezTo>
                  <a:pt x="1228" y="1673"/>
                  <a:pt x="1257" y="1705"/>
                  <a:pt x="1286" y="1737"/>
                </a:cubicBezTo>
                <a:cubicBezTo>
                  <a:pt x="1306" y="1760"/>
                  <a:pt x="1327" y="1783"/>
                  <a:pt x="1347" y="1806"/>
                </a:cubicBezTo>
                <a:cubicBezTo>
                  <a:pt x="1365" y="1825"/>
                  <a:pt x="1382" y="1844"/>
                  <a:pt x="1401" y="1861"/>
                </a:cubicBezTo>
                <a:cubicBezTo>
                  <a:pt x="1429" y="1886"/>
                  <a:pt x="1469" y="1888"/>
                  <a:pt x="1502" y="1869"/>
                </a:cubicBezTo>
                <a:cubicBezTo>
                  <a:pt x="1520" y="1858"/>
                  <a:pt x="1532" y="1842"/>
                  <a:pt x="1543" y="1824"/>
                </a:cubicBezTo>
                <a:cubicBezTo>
                  <a:pt x="1554" y="1806"/>
                  <a:pt x="1565" y="1788"/>
                  <a:pt x="1576" y="1770"/>
                </a:cubicBezTo>
                <a:cubicBezTo>
                  <a:pt x="1596" y="1737"/>
                  <a:pt x="1617" y="1704"/>
                  <a:pt x="1636" y="1671"/>
                </a:cubicBezTo>
                <a:cubicBezTo>
                  <a:pt x="1656" y="1635"/>
                  <a:pt x="1661" y="1596"/>
                  <a:pt x="1655" y="1555"/>
                </a:cubicBezTo>
                <a:cubicBezTo>
                  <a:pt x="1650" y="1525"/>
                  <a:pt x="1640" y="1496"/>
                  <a:pt x="1620" y="1473"/>
                </a:cubicBezTo>
                <a:cubicBezTo>
                  <a:pt x="1575" y="1422"/>
                  <a:pt x="1531" y="1373"/>
                  <a:pt x="1486" y="1323"/>
                </a:cubicBezTo>
                <a:cubicBezTo>
                  <a:pt x="1478" y="1315"/>
                  <a:pt x="1471" y="1306"/>
                  <a:pt x="1464" y="1298"/>
                </a:cubicBezTo>
                <a:cubicBezTo>
                  <a:pt x="1486" y="1298"/>
                  <a:pt x="1508" y="1298"/>
                  <a:pt x="1529" y="1298"/>
                </a:cubicBezTo>
                <a:cubicBezTo>
                  <a:pt x="1565" y="1299"/>
                  <a:pt x="1601" y="1301"/>
                  <a:pt x="1637" y="1302"/>
                </a:cubicBezTo>
                <a:cubicBezTo>
                  <a:pt x="1686" y="1303"/>
                  <a:pt x="1734" y="1305"/>
                  <a:pt x="1783" y="1306"/>
                </a:cubicBezTo>
                <a:cubicBezTo>
                  <a:pt x="1786" y="1306"/>
                  <a:pt x="1788" y="1306"/>
                  <a:pt x="1790" y="1307"/>
                </a:cubicBezTo>
                <a:cubicBezTo>
                  <a:pt x="1818" y="1307"/>
                  <a:pt x="1848" y="1311"/>
                  <a:pt x="1875" y="1307"/>
                </a:cubicBezTo>
                <a:cubicBezTo>
                  <a:pt x="1948" y="1296"/>
                  <a:pt x="2002" y="1257"/>
                  <a:pt x="2034" y="1189"/>
                </a:cubicBezTo>
                <a:cubicBezTo>
                  <a:pt x="2049" y="1155"/>
                  <a:pt x="2063" y="1121"/>
                  <a:pt x="2078" y="1086"/>
                </a:cubicBezTo>
                <a:cubicBezTo>
                  <a:pt x="2094" y="1049"/>
                  <a:pt x="2111" y="1011"/>
                  <a:pt x="2126" y="973"/>
                </a:cubicBezTo>
                <a:cubicBezTo>
                  <a:pt x="2140" y="938"/>
                  <a:pt x="2134" y="900"/>
                  <a:pt x="2108" y="878"/>
                </a:cubicBezTo>
                <a:cubicBezTo>
                  <a:pt x="2088" y="860"/>
                  <a:pt x="2065" y="856"/>
                  <a:pt x="2040" y="855"/>
                </a:cubicBezTo>
                <a:cubicBezTo>
                  <a:pt x="2013" y="854"/>
                  <a:pt x="1987" y="853"/>
                  <a:pt x="1960" y="853"/>
                </a:cubicBezTo>
                <a:cubicBezTo>
                  <a:pt x="1901" y="852"/>
                  <a:pt x="1842" y="850"/>
                  <a:pt x="1783" y="849"/>
                </a:cubicBezTo>
                <a:cubicBezTo>
                  <a:pt x="1756" y="848"/>
                  <a:pt x="1729" y="848"/>
                  <a:pt x="1702" y="847"/>
                </a:cubicBezTo>
                <a:cubicBezTo>
                  <a:pt x="1642" y="846"/>
                  <a:pt x="1583" y="844"/>
                  <a:pt x="1523" y="843"/>
                </a:cubicBezTo>
                <a:cubicBezTo>
                  <a:pt x="1505" y="843"/>
                  <a:pt x="1488" y="843"/>
                  <a:pt x="1468" y="843"/>
                </a:cubicBezTo>
                <a:cubicBezTo>
                  <a:pt x="1472" y="839"/>
                  <a:pt x="1474" y="837"/>
                  <a:pt x="1476" y="835"/>
                </a:cubicBezTo>
                <a:cubicBezTo>
                  <a:pt x="1513" y="797"/>
                  <a:pt x="1549" y="759"/>
                  <a:pt x="1587" y="722"/>
                </a:cubicBezTo>
                <a:cubicBezTo>
                  <a:pt x="1639" y="672"/>
                  <a:pt x="1655" y="573"/>
                  <a:pt x="1625" y="509"/>
                </a:cubicBezTo>
                <a:cubicBezTo>
                  <a:pt x="1599" y="452"/>
                  <a:pt x="1573" y="396"/>
                  <a:pt x="1547" y="340"/>
                </a:cubicBezTo>
                <a:cubicBezTo>
                  <a:pt x="1539" y="322"/>
                  <a:pt x="1532" y="304"/>
                  <a:pt x="1522" y="288"/>
                </a:cubicBezTo>
                <a:cubicBezTo>
                  <a:pt x="1509" y="266"/>
                  <a:pt x="1491" y="251"/>
                  <a:pt x="1465" y="248"/>
                </a:cubicBezTo>
                <a:cubicBezTo>
                  <a:pt x="1431" y="242"/>
                  <a:pt x="1405" y="258"/>
                  <a:pt x="1383" y="281"/>
                </a:cubicBezTo>
                <a:cubicBezTo>
                  <a:pt x="1322" y="344"/>
                  <a:pt x="1261" y="407"/>
                  <a:pt x="1200" y="470"/>
                </a:cubicBezTo>
                <a:cubicBezTo>
                  <a:pt x="1199" y="472"/>
                  <a:pt x="1197" y="473"/>
                  <a:pt x="1194" y="475"/>
                </a:cubicBezTo>
                <a:cubicBezTo>
                  <a:pt x="1193" y="472"/>
                  <a:pt x="1193" y="471"/>
                  <a:pt x="1193" y="469"/>
                </a:cubicBezTo>
                <a:cubicBezTo>
                  <a:pt x="1194" y="408"/>
                  <a:pt x="1195" y="347"/>
                  <a:pt x="1195" y="287"/>
                </a:cubicBezTo>
                <a:cubicBezTo>
                  <a:pt x="1195" y="223"/>
                  <a:pt x="1196" y="159"/>
                  <a:pt x="1195" y="95"/>
                </a:cubicBezTo>
                <a:cubicBezTo>
                  <a:pt x="1194" y="61"/>
                  <a:pt x="1171" y="33"/>
                  <a:pt x="1140" y="27"/>
                </a:cubicBezTo>
                <a:cubicBezTo>
                  <a:pt x="1122" y="23"/>
                  <a:pt x="1104" y="25"/>
                  <a:pt x="1086" y="32"/>
                </a:cubicBezTo>
                <a:cubicBezTo>
                  <a:pt x="1074" y="37"/>
                  <a:pt x="1061" y="43"/>
                  <a:pt x="1049" y="49"/>
                </a:cubicBezTo>
                <a:cubicBezTo>
                  <a:pt x="992" y="75"/>
                  <a:pt x="935" y="101"/>
                  <a:pt x="877" y="126"/>
                </a:cubicBezTo>
                <a:cubicBezTo>
                  <a:pt x="805" y="158"/>
                  <a:pt x="762" y="214"/>
                  <a:pt x="747" y="290"/>
                </a:cubicBezTo>
                <a:cubicBezTo>
                  <a:pt x="741" y="321"/>
                  <a:pt x="743" y="354"/>
                  <a:pt x="742" y="387"/>
                </a:cubicBezTo>
                <a:cubicBezTo>
                  <a:pt x="742" y="417"/>
                  <a:pt x="742" y="447"/>
                  <a:pt x="742" y="477"/>
                </a:cubicBezTo>
                <a:cubicBezTo>
                  <a:pt x="742" y="481"/>
                  <a:pt x="741" y="484"/>
                  <a:pt x="741" y="488"/>
                </a:cubicBezTo>
                <a:cubicBezTo>
                  <a:pt x="740" y="489"/>
                  <a:pt x="738" y="489"/>
                  <a:pt x="737" y="490"/>
                </a:cubicBezTo>
                <a:cubicBezTo>
                  <a:pt x="736" y="488"/>
                  <a:pt x="735" y="485"/>
                  <a:pt x="734" y="483"/>
                </a:cubicBezTo>
                <a:cubicBezTo>
                  <a:pt x="698" y="443"/>
                  <a:pt x="661" y="403"/>
                  <a:pt x="625" y="363"/>
                </a:cubicBezTo>
                <a:cubicBezTo>
                  <a:pt x="601" y="336"/>
                  <a:pt x="577" y="310"/>
                  <a:pt x="554" y="283"/>
                </a:cubicBezTo>
                <a:cubicBezTo>
                  <a:pt x="517" y="242"/>
                  <a:pt x="481" y="202"/>
                  <a:pt x="445" y="161"/>
                </a:cubicBezTo>
                <a:cubicBezTo>
                  <a:pt x="419" y="133"/>
                  <a:pt x="394" y="104"/>
                  <a:pt x="368" y="76"/>
                </a:cubicBezTo>
                <a:cubicBezTo>
                  <a:pt x="353" y="58"/>
                  <a:pt x="337" y="41"/>
                  <a:pt x="320" y="25"/>
                </a:cubicBezTo>
                <a:cubicBezTo>
                  <a:pt x="293" y="1"/>
                  <a:pt x="256" y="0"/>
                  <a:pt x="227" y="22"/>
                </a:cubicBezTo>
                <a:cubicBezTo>
                  <a:pt x="211" y="35"/>
                  <a:pt x="202" y="52"/>
                  <a:pt x="194" y="71"/>
                </a:cubicBezTo>
                <a:cubicBezTo>
                  <a:pt x="168" y="128"/>
                  <a:pt x="143" y="185"/>
                  <a:pt x="117" y="242"/>
                </a:cubicBezTo>
                <a:cubicBezTo>
                  <a:pt x="101" y="278"/>
                  <a:pt x="93" y="314"/>
                  <a:pt x="96" y="353"/>
                </a:cubicBezTo>
                <a:cubicBezTo>
                  <a:pt x="100" y="410"/>
                  <a:pt x="124" y="457"/>
                  <a:pt x="164" y="497"/>
                </a:cubicBezTo>
                <a:cubicBezTo>
                  <a:pt x="192" y="524"/>
                  <a:pt x="217" y="554"/>
                  <a:pt x="243" y="583"/>
                </a:cubicBezTo>
                <a:cubicBezTo>
                  <a:pt x="282" y="626"/>
                  <a:pt x="320" y="669"/>
                  <a:pt x="359" y="712"/>
                </a:cubicBezTo>
                <a:cubicBezTo>
                  <a:pt x="386" y="742"/>
                  <a:pt x="413" y="772"/>
                  <a:pt x="440" y="802"/>
                </a:cubicBezTo>
                <a:cubicBezTo>
                  <a:pt x="445" y="807"/>
                  <a:pt x="449" y="813"/>
                  <a:pt x="456" y="821"/>
                </a:cubicBezTo>
                <a:cubicBezTo>
                  <a:pt x="437" y="820"/>
                  <a:pt x="421" y="819"/>
                  <a:pt x="405" y="818"/>
                </a:cubicBezTo>
                <a:cubicBezTo>
                  <a:pt x="371" y="818"/>
                  <a:pt x="337" y="819"/>
                  <a:pt x="304" y="818"/>
                </a:cubicBezTo>
                <a:cubicBezTo>
                  <a:pt x="282" y="817"/>
                  <a:pt x="261" y="821"/>
                  <a:pt x="241" y="829"/>
                </a:cubicBezTo>
                <a:cubicBezTo>
                  <a:pt x="187" y="850"/>
                  <a:pt x="142" y="882"/>
                  <a:pt x="116" y="936"/>
                </a:cubicBezTo>
                <a:cubicBezTo>
                  <a:pt x="94" y="979"/>
                  <a:pt x="71" y="1023"/>
                  <a:pt x="49" y="1066"/>
                </a:cubicBezTo>
                <a:cubicBezTo>
                  <a:pt x="38" y="1088"/>
                  <a:pt x="26" y="1109"/>
                  <a:pt x="16" y="1131"/>
                </a:cubicBezTo>
                <a:cubicBezTo>
                  <a:pt x="3" y="1160"/>
                  <a:pt x="0" y="1189"/>
                  <a:pt x="20" y="1216"/>
                </a:cubicBezTo>
                <a:cubicBezTo>
                  <a:pt x="36" y="1237"/>
                  <a:pt x="59" y="1245"/>
                  <a:pt x="83" y="1246"/>
                </a:cubicBezTo>
                <a:cubicBezTo>
                  <a:pt x="113" y="1249"/>
                  <a:pt x="143" y="1249"/>
                  <a:pt x="172" y="1250"/>
                </a:cubicBezTo>
                <a:cubicBezTo>
                  <a:pt x="208" y="1252"/>
                  <a:pt x="244" y="1253"/>
                  <a:pt x="280" y="1254"/>
                </a:cubicBezTo>
                <a:cubicBezTo>
                  <a:pt x="328" y="1255"/>
                  <a:pt x="377" y="1257"/>
                  <a:pt x="425" y="1258"/>
                </a:cubicBezTo>
                <a:cubicBezTo>
                  <a:pt x="429" y="1258"/>
                  <a:pt x="433" y="1259"/>
                  <a:pt x="438" y="1260"/>
                </a:cubicBezTo>
                <a:cubicBezTo>
                  <a:pt x="435" y="1264"/>
                  <a:pt x="434" y="1265"/>
                  <a:pt x="433" y="1267"/>
                </a:cubicBezTo>
                <a:cubicBezTo>
                  <a:pt x="390" y="1311"/>
                  <a:pt x="348" y="1355"/>
                  <a:pt x="306" y="1399"/>
                </a:cubicBezTo>
                <a:cubicBezTo>
                  <a:pt x="246" y="1461"/>
                  <a:pt x="186" y="1523"/>
                  <a:pt x="126" y="1585"/>
                </a:cubicBezTo>
                <a:cubicBezTo>
                  <a:pt x="119" y="1592"/>
                  <a:pt x="113" y="1601"/>
                  <a:pt x="108" y="1610"/>
                </a:cubicBezTo>
                <a:cubicBezTo>
                  <a:pt x="90" y="1642"/>
                  <a:pt x="95" y="1682"/>
                  <a:pt x="129" y="1704"/>
                </a:cubicBezTo>
                <a:cubicBezTo>
                  <a:pt x="139" y="1710"/>
                  <a:pt x="150" y="1715"/>
                  <a:pt x="160" y="1719"/>
                </a:cubicBezTo>
                <a:cubicBezTo>
                  <a:pt x="218" y="1738"/>
                  <a:pt x="277" y="1756"/>
                  <a:pt x="335" y="1775"/>
                </a:cubicBezTo>
                <a:cubicBezTo>
                  <a:pt x="374" y="1788"/>
                  <a:pt x="413" y="1799"/>
                  <a:pt x="455" y="1794"/>
                </a:cubicBezTo>
                <a:cubicBezTo>
                  <a:pt x="505" y="1788"/>
                  <a:pt x="551" y="1771"/>
                  <a:pt x="588" y="1735"/>
                </a:cubicBezTo>
                <a:cubicBezTo>
                  <a:pt x="630" y="1694"/>
                  <a:pt x="670" y="1652"/>
                  <a:pt x="711" y="1611"/>
                </a:cubicBezTo>
                <a:cubicBezTo>
                  <a:pt x="715" y="1607"/>
                  <a:pt x="718" y="1602"/>
                  <a:pt x="721" y="159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
          <p:cNvSpPr>
            <a:spLocks noEditPoints="1"/>
          </p:cNvSpPr>
          <p:nvPr/>
        </p:nvSpPr>
        <p:spPr bwMode="auto">
          <a:xfrm>
            <a:off x="347450" y="1724212"/>
            <a:ext cx="302600" cy="302600"/>
          </a:xfrm>
          <a:custGeom>
            <a:avLst/>
            <a:gdLst>
              <a:gd name="T0" fmla="*/ 482 w 800"/>
              <a:gd name="T1" fmla="*/ 444 h 800"/>
              <a:gd name="T2" fmla="*/ 481 w 800"/>
              <a:gd name="T3" fmla="*/ 446 h 800"/>
              <a:gd name="T4" fmla="*/ 479 w 800"/>
              <a:gd name="T5" fmla="*/ 449 h 800"/>
              <a:gd name="T6" fmla="*/ 266 w 800"/>
              <a:gd name="T7" fmla="*/ 670 h 800"/>
              <a:gd name="T8" fmla="*/ 261 w 800"/>
              <a:gd name="T9" fmla="*/ 672 h 800"/>
              <a:gd name="T10" fmla="*/ 237 w 800"/>
              <a:gd name="T11" fmla="*/ 674 h 800"/>
              <a:gd name="T12" fmla="*/ 172 w 800"/>
              <a:gd name="T13" fmla="*/ 640 h 800"/>
              <a:gd name="T14" fmla="*/ 71 w 800"/>
              <a:gd name="T15" fmla="*/ 451 h 800"/>
              <a:gd name="T16" fmla="*/ 110 w 800"/>
              <a:gd name="T17" fmla="*/ 236 h 800"/>
              <a:gd name="T18" fmla="*/ 112 w 800"/>
              <a:gd name="T19" fmla="*/ 233 h 800"/>
              <a:gd name="T20" fmla="*/ 113 w 800"/>
              <a:gd name="T21" fmla="*/ 230 h 800"/>
              <a:gd name="T22" fmla="*/ 235 w 800"/>
              <a:gd name="T23" fmla="*/ 110 h 800"/>
              <a:gd name="T24" fmla="*/ 397 w 800"/>
              <a:gd name="T25" fmla="*/ 67 h 800"/>
              <a:gd name="T26" fmla="*/ 494 w 800"/>
              <a:gd name="T27" fmla="*/ 82 h 800"/>
              <a:gd name="T28" fmla="*/ 556 w 800"/>
              <a:gd name="T29" fmla="*/ 121 h 800"/>
              <a:gd name="T30" fmla="*/ 566 w 800"/>
              <a:gd name="T31" fmla="*/ 142 h 800"/>
              <a:gd name="T32" fmla="*/ 567 w 800"/>
              <a:gd name="T33" fmla="*/ 148 h 800"/>
              <a:gd name="T34" fmla="*/ 482 w 800"/>
              <a:gd name="T35" fmla="*/ 444 h 800"/>
              <a:gd name="T36" fmla="*/ 400 w 800"/>
              <a:gd name="T37" fmla="*/ 0 h 800"/>
              <a:gd name="T38" fmla="*/ 0 w 800"/>
              <a:gd name="T39" fmla="*/ 400 h 800"/>
              <a:gd name="T40" fmla="*/ 400 w 800"/>
              <a:gd name="T41" fmla="*/ 800 h 800"/>
              <a:gd name="T42" fmla="*/ 800 w 800"/>
              <a:gd name="T43" fmla="*/ 400 h 800"/>
              <a:gd name="T44" fmla="*/ 400 w 800"/>
              <a:gd name="T45"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800">
                <a:moveTo>
                  <a:pt x="482" y="444"/>
                </a:moveTo>
                <a:lnTo>
                  <a:pt x="481" y="446"/>
                </a:lnTo>
                <a:cubicBezTo>
                  <a:pt x="480" y="447"/>
                  <a:pt x="480" y="448"/>
                  <a:pt x="479" y="449"/>
                </a:cubicBezTo>
                <a:cubicBezTo>
                  <a:pt x="401" y="584"/>
                  <a:pt x="320" y="643"/>
                  <a:pt x="266" y="670"/>
                </a:cubicBezTo>
                <a:cubicBezTo>
                  <a:pt x="265" y="670"/>
                  <a:pt x="262" y="671"/>
                  <a:pt x="261" y="672"/>
                </a:cubicBezTo>
                <a:cubicBezTo>
                  <a:pt x="253" y="675"/>
                  <a:pt x="246" y="675"/>
                  <a:pt x="237" y="674"/>
                </a:cubicBezTo>
                <a:cubicBezTo>
                  <a:pt x="208" y="670"/>
                  <a:pt x="180" y="647"/>
                  <a:pt x="172" y="640"/>
                </a:cubicBezTo>
                <a:cubicBezTo>
                  <a:pt x="118" y="590"/>
                  <a:pt x="82" y="523"/>
                  <a:pt x="71" y="451"/>
                </a:cubicBezTo>
                <a:cubicBezTo>
                  <a:pt x="59" y="376"/>
                  <a:pt x="72" y="302"/>
                  <a:pt x="110" y="236"/>
                </a:cubicBezTo>
                <a:cubicBezTo>
                  <a:pt x="110" y="235"/>
                  <a:pt x="111" y="234"/>
                  <a:pt x="112" y="233"/>
                </a:cubicBezTo>
                <a:cubicBezTo>
                  <a:pt x="112" y="232"/>
                  <a:pt x="113" y="231"/>
                  <a:pt x="113" y="230"/>
                </a:cubicBezTo>
                <a:cubicBezTo>
                  <a:pt x="142" y="180"/>
                  <a:pt x="185" y="138"/>
                  <a:pt x="235" y="110"/>
                </a:cubicBezTo>
                <a:cubicBezTo>
                  <a:pt x="284" y="82"/>
                  <a:pt x="340" y="67"/>
                  <a:pt x="397" y="67"/>
                </a:cubicBezTo>
                <a:cubicBezTo>
                  <a:pt x="430" y="67"/>
                  <a:pt x="463" y="72"/>
                  <a:pt x="494" y="82"/>
                </a:cubicBezTo>
                <a:cubicBezTo>
                  <a:pt x="502" y="85"/>
                  <a:pt x="537" y="98"/>
                  <a:pt x="556" y="121"/>
                </a:cubicBezTo>
                <a:cubicBezTo>
                  <a:pt x="562" y="128"/>
                  <a:pt x="565" y="135"/>
                  <a:pt x="566" y="142"/>
                </a:cubicBezTo>
                <a:lnTo>
                  <a:pt x="567" y="148"/>
                </a:lnTo>
                <a:cubicBezTo>
                  <a:pt x="571" y="208"/>
                  <a:pt x="560" y="308"/>
                  <a:pt x="482" y="444"/>
                </a:cubicBezTo>
                <a:moveTo>
                  <a:pt x="400" y="0"/>
                </a:moveTo>
                <a:cubicBezTo>
                  <a:pt x="179" y="0"/>
                  <a:pt x="0" y="179"/>
                  <a:pt x="0" y="400"/>
                </a:cubicBezTo>
                <a:cubicBezTo>
                  <a:pt x="0" y="621"/>
                  <a:pt x="179" y="800"/>
                  <a:pt x="400" y="800"/>
                </a:cubicBezTo>
                <a:cubicBezTo>
                  <a:pt x="621" y="800"/>
                  <a:pt x="800" y="621"/>
                  <a:pt x="800" y="400"/>
                </a:cubicBezTo>
                <a:cubicBezTo>
                  <a:pt x="800" y="179"/>
                  <a:pt x="621" y="0"/>
                  <a:pt x="400" y="0"/>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 name="Freeform 130"/>
          <p:cNvSpPr>
            <a:spLocks/>
          </p:cNvSpPr>
          <p:nvPr/>
        </p:nvSpPr>
        <p:spPr bwMode="auto">
          <a:xfrm>
            <a:off x="692296" y="1782306"/>
            <a:ext cx="289973" cy="186412"/>
          </a:xfrm>
          <a:custGeom>
            <a:avLst/>
            <a:gdLst>
              <a:gd name="T0" fmla="*/ 183 w 367"/>
              <a:gd name="T1" fmla="*/ 224 h 240"/>
              <a:gd name="T2" fmla="*/ 183 w 367"/>
              <a:gd name="T3" fmla="*/ 153 h 240"/>
              <a:gd name="T4" fmla="*/ 333 w 367"/>
              <a:gd name="T5" fmla="*/ 153 h 240"/>
              <a:gd name="T6" fmla="*/ 367 w 367"/>
              <a:gd name="T7" fmla="*/ 120 h 240"/>
              <a:gd name="T8" fmla="*/ 333 w 367"/>
              <a:gd name="T9" fmla="*/ 86 h 240"/>
              <a:gd name="T10" fmla="*/ 183 w 367"/>
              <a:gd name="T11" fmla="*/ 86 h 240"/>
              <a:gd name="T12" fmla="*/ 183 w 367"/>
              <a:gd name="T13" fmla="*/ 16 h 240"/>
              <a:gd name="T14" fmla="*/ 167 w 367"/>
              <a:gd name="T15" fmla="*/ 7 h 240"/>
              <a:gd name="T16" fmla="*/ 0 w 367"/>
              <a:gd name="T17" fmla="*/ 120 h 240"/>
              <a:gd name="T18" fmla="*/ 167 w 367"/>
              <a:gd name="T19" fmla="*/ 233 h 240"/>
              <a:gd name="T20" fmla="*/ 183 w 367"/>
              <a:gd name="T21" fmla="*/ 2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240">
                <a:moveTo>
                  <a:pt x="183" y="224"/>
                </a:moveTo>
                <a:lnTo>
                  <a:pt x="183" y="153"/>
                </a:lnTo>
                <a:lnTo>
                  <a:pt x="333" y="153"/>
                </a:lnTo>
                <a:cubicBezTo>
                  <a:pt x="352" y="153"/>
                  <a:pt x="367" y="138"/>
                  <a:pt x="367" y="120"/>
                </a:cubicBezTo>
                <a:cubicBezTo>
                  <a:pt x="367" y="101"/>
                  <a:pt x="352" y="86"/>
                  <a:pt x="333" y="86"/>
                </a:cubicBezTo>
                <a:lnTo>
                  <a:pt x="183" y="86"/>
                </a:lnTo>
                <a:lnTo>
                  <a:pt x="183" y="16"/>
                </a:lnTo>
                <a:cubicBezTo>
                  <a:pt x="183" y="4"/>
                  <a:pt x="176" y="0"/>
                  <a:pt x="167" y="7"/>
                </a:cubicBezTo>
                <a:lnTo>
                  <a:pt x="0" y="120"/>
                </a:lnTo>
                <a:lnTo>
                  <a:pt x="167" y="233"/>
                </a:lnTo>
                <a:cubicBezTo>
                  <a:pt x="176" y="240"/>
                  <a:pt x="183" y="236"/>
                  <a:pt x="183" y="22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30"/>
          <p:cNvSpPr>
            <a:spLocks/>
          </p:cNvSpPr>
          <p:nvPr/>
        </p:nvSpPr>
        <p:spPr bwMode="auto">
          <a:xfrm flipH="1">
            <a:off x="1229166" y="1790078"/>
            <a:ext cx="289973" cy="186412"/>
          </a:xfrm>
          <a:custGeom>
            <a:avLst/>
            <a:gdLst>
              <a:gd name="T0" fmla="*/ 183 w 367"/>
              <a:gd name="T1" fmla="*/ 224 h 240"/>
              <a:gd name="T2" fmla="*/ 183 w 367"/>
              <a:gd name="T3" fmla="*/ 153 h 240"/>
              <a:gd name="T4" fmla="*/ 333 w 367"/>
              <a:gd name="T5" fmla="*/ 153 h 240"/>
              <a:gd name="T6" fmla="*/ 367 w 367"/>
              <a:gd name="T7" fmla="*/ 120 h 240"/>
              <a:gd name="T8" fmla="*/ 333 w 367"/>
              <a:gd name="T9" fmla="*/ 86 h 240"/>
              <a:gd name="T10" fmla="*/ 183 w 367"/>
              <a:gd name="T11" fmla="*/ 86 h 240"/>
              <a:gd name="T12" fmla="*/ 183 w 367"/>
              <a:gd name="T13" fmla="*/ 16 h 240"/>
              <a:gd name="T14" fmla="*/ 167 w 367"/>
              <a:gd name="T15" fmla="*/ 7 h 240"/>
              <a:gd name="T16" fmla="*/ 0 w 367"/>
              <a:gd name="T17" fmla="*/ 120 h 240"/>
              <a:gd name="T18" fmla="*/ 167 w 367"/>
              <a:gd name="T19" fmla="*/ 233 h 240"/>
              <a:gd name="T20" fmla="*/ 183 w 367"/>
              <a:gd name="T21" fmla="*/ 2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240">
                <a:moveTo>
                  <a:pt x="183" y="224"/>
                </a:moveTo>
                <a:lnTo>
                  <a:pt x="183" y="153"/>
                </a:lnTo>
                <a:lnTo>
                  <a:pt x="333" y="153"/>
                </a:lnTo>
                <a:cubicBezTo>
                  <a:pt x="352" y="153"/>
                  <a:pt x="367" y="138"/>
                  <a:pt x="367" y="120"/>
                </a:cubicBezTo>
                <a:cubicBezTo>
                  <a:pt x="367" y="101"/>
                  <a:pt x="352" y="86"/>
                  <a:pt x="333" y="86"/>
                </a:cubicBezTo>
                <a:lnTo>
                  <a:pt x="183" y="86"/>
                </a:lnTo>
                <a:lnTo>
                  <a:pt x="183" y="16"/>
                </a:lnTo>
                <a:cubicBezTo>
                  <a:pt x="183" y="4"/>
                  <a:pt x="176" y="0"/>
                  <a:pt x="167" y="7"/>
                </a:cubicBezTo>
                <a:lnTo>
                  <a:pt x="0" y="120"/>
                </a:lnTo>
                <a:lnTo>
                  <a:pt x="167" y="233"/>
                </a:lnTo>
                <a:cubicBezTo>
                  <a:pt x="176" y="240"/>
                  <a:pt x="183" y="236"/>
                  <a:pt x="183" y="22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2037270" y="1491530"/>
            <a:ext cx="7029919" cy="3067506"/>
          </a:xfrm>
          <a:prstGeom prst="rect">
            <a:avLst/>
          </a:prstGeom>
          <a:noFill/>
        </p:spPr>
        <p:txBody>
          <a:bodyPr wrap="square" rtlCol="0">
            <a:spAutoFit/>
          </a:bodyPr>
          <a:lstStyle/>
          <a:p>
            <a:r>
              <a:rPr lang="ja-JP" altLang="en-US" b="1" dirty="0" smtClean="0">
                <a:latin typeface="+mn-lt"/>
              </a:rPr>
              <a:t>チャレンジ</a:t>
            </a:r>
            <a:endParaRPr lang="en-US" b="1" dirty="0" smtClean="0">
              <a:latin typeface="+mn-lt"/>
            </a:endParaRPr>
          </a:p>
          <a:p>
            <a:pPr marL="285750" indent="-285750">
              <a:buFont typeface="Arial" panose="020B0604020202020204" pitchFamily="34" charset="0"/>
              <a:buChar char="•"/>
            </a:pPr>
            <a:r>
              <a:rPr lang="ja-JP" altLang="en-US" dirty="0" smtClean="0">
                <a:latin typeface="+mn-lt"/>
              </a:rPr>
              <a:t>スケジューリングの機能がまだ重要</a:t>
            </a:r>
            <a:endParaRPr lang="en-US" dirty="0" smtClean="0">
              <a:latin typeface="+mn-lt"/>
            </a:endParaRPr>
          </a:p>
          <a:p>
            <a:pPr marL="285750" indent="-285750">
              <a:buFont typeface="Arial" panose="020B0604020202020204" pitchFamily="34" charset="0"/>
              <a:buChar char="•"/>
            </a:pPr>
            <a:r>
              <a:rPr lang="ja-JP" altLang="en-US" dirty="0" smtClean="0">
                <a:latin typeface="+mn-lt"/>
              </a:rPr>
              <a:t>スケジュールされた会議をモバイルデバイスで参加</a:t>
            </a:r>
            <a:endParaRPr lang="en-US" dirty="0" smtClean="0">
              <a:latin typeface="+mn-lt"/>
            </a:endParaRPr>
          </a:p>
          <a:p>
            <a:endParaRPr lang="en-US" dirty="0">
              <a:latin typeface="+mn-lt"/>
            </a:endParaRPr>
          </a:p>
          <a:p>
            <a:r>
              <a:rPr lang="ja-JP" altLang="en-US" b="1" dirty="0" smtClean="0">
                <a:latin typeface="+mn-lt"/>
              </a:rPr>
              <a:t>ソリューション</a:t>
            </a:r>
            <a:endParaRPr lang="en-US" b="1" dirty="0" smtClean="0">
              <a:latin typeface="+mn-lt"/>
            </a:endParaRPr>
          </a:p>
          <a:p>
            <a:pPr marL="285750" indent="-285750">
              <a:spcAft>
                <a:spcPts val="800"/>
              </a:spcAft>
              <a:buFont typeface="Arial" panose="020B0604020202020204" pitchFamily="34" charset="0"/>
              <a:buChar char="•"/>
            </a:pPr>
            <a:r>
              <a:rPr lang="en-US" dirty="0" smtClean="0">
                <a:latin typeface="+mn-lt"/>
              </a:rPr>
              <a:t>Outlook</a:t>
            </a:r>
            <a:r>
              <a:rPr lang="ja-JP" altLang="en-US" dirty="0" smtClean="0">
                <a:latin typeface="+mn-lt"/>
              </a:rPr>
              <a:t>に</a:t>
            </a:r>
            <a:r>
              <a:rPr lang="en-US" altLang="ja-JP" dirty="0" smtClean="0">
                <a:latin typeface="+mn-lt"/>
              </a:rPr>
              <a:t>”</a:t>
            </a:r>
            <a:r>
              <a:rPr lang="en-US" dirty="0" smtClean="0">
                <a:latin typeface="+mn-lt"/>
              </a:rPr>
              <a:t>@spark” </a:t>
            </a:r>
            <a:r>
              <a:rPr lang="ja-JP" altLang="en-US" dirty="0" smtClean="0">
                <a:latin typeface="+mn-lt"/>
              </a:rPr>
              <a:t>と追加し、自動で参加者のスペースを生成し、スペース内に招待アイコンを埋め込む</a:t>
            </a:r>
            <a:endParaRPr lang="en-US" dirty="0" smtClean="0">
              <a:latin typeface="+mn-lt"/>
            </a:endParaRPr>
          </a:p>
          <a:p>
            <a:pPr marL="285750" indent="-285750">
              <a:spcAft>
                <a:spcPts val="800"/>
              </a:spcAft>
              <a:buFont typeface="Arial" panose="020B0604020202020204" pitchFamily="34" charset="0"/>
              <a:buChar char="•"/>
            </a:pPr>
            <a:r>
              <a:rPr lang="en-US" dirty="0" smtClean="0">
                <a:latin typeface="+mn-lt"/>
              </a:rPr>
              <a:t>Outlook</a:t>
            </a:r>
            <a:r>
              <a:rPr lang="ja-JP" altLang="en-US" dirty="0" smtClean="0">
                <a:latin typeface="+mn-lt"/>
              </a:rPr>
              <a:t>に</a:t>
            </a:r>
            <a:r>
              <a:rPr lang="en-US" altLang="ja-JP" dirty="0" smtClean="0">
                <a:latin typeface="+mn-lt"/>
              </a:rPr>
              <a:t>”</a:t>
            </a:r>
            <a:r>
              <a:rPr lang="en-US" dirty="0" smtClean="0">
                <a:latin typeface="+mn-lt"/>
              </a:rPr>
              <a:t>@</a:t>
            </a:r>
            <a:r>
              <a:rPr lang="en-US" dirty="0" err="1" smtClean="0">
                <a:latin typeface="+mn-lt"/>
              </a:rPr>
              <a:t>webex</a:t>
            </a:r>
            <a:r>
              <a:rPr lang="en-US" dirty="0" smtClean="0">
                <a:latin typeface="+mn-lt"/>
              </a:rPr>
              <a:t>”</a:t>
            </a:r>
            <a:r>
              <a:rPr lang="ja-JP" altLang="en-US" dirty="0" smtClean="0">
                <a:latin typeface="+mn-lt"/>
              </a:rPr>
              <a:t>と追加し、招待メール内に</a:t>
            </a:r>
            <a:r>
              <a:rPr lang="en-US" altLang="ja-JP" dirty="0" smtClean="0">
                <a:latin typeface="+mn-lt"/>
              </a:rPr>
              <a:t>WebEx</a:t>
            </a:r>
            <a:r>
              <a:rPr lang="ja-JP" altLang="en-US" dirty="0" err="1" smtClean="0">
                <a:latin typeface="+mn-lt"/>
              </a:rPr>
              <a:t>での</a:t>
            </a:r>
            <a:r>
              <a:rPr lang="en-US" altLang="ja-JP" dirty="0" smtClean="0">
                <a:latin typeface="+mn-lt"/>
              </a:rPr>
              <a:t>          </a:t>
            </a:r>
            <a:br>
              <a:rPr lang="en-US" altLang="ja-JP" dirty="0" smtClean="0">
                <a:latin typeface="+mn-lt"/>
              </a:rPr>
            </a:br>
            <a:r>
              <a:rPr lang="ja-JP" altLang="en-US" dirty="0" smtClean="0">
                <a:latin typeface="+mn-lt"/>
              </a:rPr>
              <a:t>参加方法を自動で追加</a:t>
            </a:r>
            <a:endParaRPr lang="en-US" dirty="0" smtClean="0">
              <a:latin typeface="+mn-lt"/>
            </a:endParaRPr>
          </a:p>
          <a:p>
            <a:r>
              <a:rPr lang="en-US" dirty="0" smtClean="0">
                <a:latin typeface="+mn-lt"/>
              </a:rPr>
              <a:t> </a:t>
            </a:r>
            <a:endParaRPr lang="en-US" dirty="0">
              <a:latin typeface="+mn-lt"/>
            </a:endParaRPr>
          </a:p>
        </p:txBody>
      </p:sp>
      <p:sp>
        <p:nvSpPr>
          <p:cNvPr id="30" name="TextBox 29"/>
          <p:cNvSpPr txBox="1"/>
          <p:nvPr/>
        </p:nvSpPr>
        <p:spPr>
          <a:xfrm>
            <a:off x="366107" y="3528312"/>
            <a:ext cx="1579960" cy="461665"/>
          </a:xfrm>
          <a:prstGeom prst="rect">
            <a:avLst/>
          </a:prstGeom>
          <a:noFill/>
        </p:spPr>
        <p:txBody>
          <a:bodyPr wrap="square" rtlCol="0">
            <a:spAutoFit/>
          </a:bodyPr>
          <a:lstStyle/>
          <a:p>
            <a:r>
              <a:rPr lang="en-US" sz="2400" dirty="0">
                <a:solidFill>
                  <a:schemeClr val="accent5"/>
                </a:solidFill>
                <a:latin typeface="+mn-lt"/>
              </a:rPr>
              <a:t>@</a:t>
            </a:r>
            <a:r>
              <a:rPr lang="en-US" sz="2400" dirty="0" smtClean="0">
                <a:solidFill>
                  <a:schemeClr val="accent5"/>
                </a:solidFill>
                <a:latin typeface="+mn-lt"/>
              </a:rPr>
              <a:t>webEx</a:t>
            </a:r>
            <a:endParaRPr lang="en-US" sz="2400" dirty="0">
              <a:solidFill>
                <a:schemeClr val="accent5"/>
              </a:solidFill>
              <a:latin typeface="+mn-lt"/>
            </a:endParaRPr>
          </a:p>
        </p:txBody>
      </p:sp>
      <p:sp>
        <p:nvSpPr>
          <p:cNvPr id="42" name="TextBox 41"/>
          <p:cNvSpPr txBox="1"/>
          <p:nvPr/>
        </p:nvSpPr>
        <p:spPr>
          <a:xfrm>
            <a:off x="366107" y="2837827"/>
            <a:ext cx="1579960" cy="461665"/>
          </a:xfrm>
          <a:prstGeom prst="rect">
            <a:avLst/>
          </a:prstGeom>
          <a:noFill/>
        </p:spPr>
        <p:txBody>
          <a:bodyPr wrap="square" rtlCol="0">
            <a:spAutoFit/>
          </a:bodyPr>
          <a:lstStyle/>
          <a:p>
            <a:r>
              <a:rPr lang="en-US" sz="2400" dirty="0">
                <a:solidFill>
                  <a:schemeClr val="accent4"/>
                </a:solidFill>
                <a:latin typeface="+mn-lt"/>
              </a:rPr>
              <a:t>@</a:t>
            </a:r>
            <a:r>
              <a:rPr lang="en-US" sz="2400" dirty="0" smtClean="0">
                <a:solidFill>
                  <a:schemeClr val="accent4"/>
                </a:solidFill>
                <a:latin typeface="+mn-lt"/>
              </a:rPr>
              <a:t>spark</a:t>
            </a:r>
            <a:endParaRPr lang="en-US" sz="2400" dirty="0">
              <a:solidFill>
                <a:schemeClr val="accent4"/>
              </a:solidFill>
              <a:latin typeface="+mn-lt"/>
            </a:endParaRPr>
          </a:p>
        </p:txBody>
      </p:sp>
      <p:sp>
        <p:nvSpPr>
          <p:cNvPr id="14" name="正方形/長方形 13"/>
          <p:cNvSpPr/>
          <p:nvPr/>
        </p:nvSpPr>
        <p:spPr>
          <a:xfrm>
            <a:off x="0" y="0"/>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15" name="タイトル 2"/>
          <p:cNvSpPr txBox="1">
            <a:spLocks/>
          </p:cNvSpPr>
          <p:nvPr/>
        </p:nvSpPr>
        <p:spPr bwMode="auto">
          <a:xfrm>
            <a:off x="78615" y="-7819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600" b="0" i="0" kern="120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chemeClr val="bg1"/>
                </a:solidFill>
                <a:latin typeface="MS PGothic" charset="-128"/>
                <a:ea typeface="MS PGothic" charset="-128"/>
                <a:cs typeface="MS PGothic" charset="-128"/>
              </a:rPr>
              <a:t>ハイブリッド カレンダー サービス</a:t>
            </a:r>
            <a:endParaRPr kumimoji="1" lang="ja-JP" altLang="en-US" sz="24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1300727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70"/>
                                  </p:iterate>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par>
                          <p:cTn id="7" fill="hold">
                            <p:stCondLst>
                              <p:cond delay="351"/>
                            </p:stCondLst>
                            <p:childTnLst>
                              <p:par>
                                <p:cTn id="8" presetID="1" presetClass="entr" presetSubtype="0" fill="hold" grpId="0" nodeType="afterEffect">
                                  <p:stCondLst>
                                    <p:cond delay="500"/>
                                  </p:stCondLst>
                                  <p:iterate type="lt">
                                    <p:tmAbs val="70"/>
                                  </p:iterate>
                                  <p:childTnLst>
                                    <p:set>
                                      <p:cBhvr>
                                        <p:cTn id="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49179" y="2150075"/>
            <a:ext cx="6944498" cy="769441"/>
          </a:xfrm>
          <a:prstGeom prst="rect">
            <a:avLst/>
          </a:prstGeom>
          <a:noFill/>
        </p:spPr>
        <p:txBody>
          <a:bodyPr wrap="square" rtlCol="0">
            <a:spAutoFit/>
          </a:bodyPr>
          <a:lstStyle/>
          <a:p>
            <a:r>
              <a:rPr kumimoji="1" lang="ja-JP" altLang="en-US" sz="4400" dirty="0" smtClean="0">
                <a:latin typeface="+mn-lt"/>
              </a:rPr>
              <a:t>あと</a:t>
            </a:r>
            <a:r>
              <a:rPr kumimoji="1" lang="en-US" altLang="ja-JP" sz="4400" dirty="0" smtClean="0">
                <a:latin typeface="+mn-lt"/>
              </a:rPr>
              <a:t>3</a:t>
            </a:r>
            <a:r>
              <a:rPr kumimoji="1" lang="ja-JP" altLang="en-US" sz="4400" dirty="0" smtClean="0">
                <a:latin typeface="+mn-lt"/>
              </a:rPr>
              <a:t>枚のご辛抱</a:t>
            </a:r>
            <a:r>
              <a:rPr kumimoji="1" lang="en-US" altLang="ja-JP" sz="4400" dirty="0" smtClean="0">
                <a:latin typeface="+mn-lt"/>
              </a:rPr>
              <a:t>m(_ _)m</a:t>
            </a:r>
            <a:endParaRPr kumimoji="1" lang="ja-JP" altLang="en-US" sz="4400" dirty="0" smtClean="0">
              <a:latin typeface="+mn-lt"/>
            </a:endParaRPr>
          </a:p>
        </p:txBody>
      </p:sp>
    </p:spTree>
    <p:extLst>
      <p:ext uri="{BB962C8B-B14F-4D97-AF65-F5344CB8AC3E}">
        <p14:creationId xmlns:p14="http://schemas.microsoft.com/office/powerpoint/2010/main" val="376335743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3" descr="AF17636.jpg"/>
          <p:cNvPicPr>
            <a:picLocks noChangeAspect="1"/>
          </p:cNvPicPr>
          <p:nvPr/>
        </p:nvPicPr>
        <p:blipFill rotWithShape="1">
          <a:blip r:embed="rId3" cstate="screen">
            <a:extLst>
              <a:ext uri="{28A0092B-C50C-407E-A947-70E740481C1C}">
                <a14:useLocalDpi xmlns:a14="http://schemas.microsoft.com/office/drawing/2010/main"/>
              </a:ext>
            </a:extLst>
          </a:blip>
          <a:srcRect t="-11"/>
          <a:stretch/>
        </p:blipFill>
        <p:spPr bwMode="auto">
          <a:xfrm>
            <a:off x="-135923" y="1385"/>
            <a:ext cx="10220353" cy="514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F17636.jpg"/>
          <p:cNvPicPr>
            <a:picLocks noChangeAspect="1"/>
          </p:cNvPicPr>
          <p:nvPr/>
        </p:nvPicPr>
        <p:blipFill rotWithShape="1">
          <a:blip r:embed="rId4" cstate="screen">
            <a:extLst>
              <a:ext uri="{28A0092B-C50C-407E-A947-70E740481C1C}">
                <a14:useLocalDpi xmlns:a14="http://schemas.microsoft.com/office/drawing/2010/main"/>
              </a:ext>
            </a:extLst>
          </a:blip>
          <a:srcRect t="-11"/>
          <a:stretch/>
        </p:blipFill>
        <p:spPr bwMode="auto">
          <a:xfrm>
            <a:off x="-135923" y="0"/>
            <a:ext cx="10220353" cy="514211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2585641" y="2334577"/>
            <a:ext cx="5554816" cy="702649"/>
          </a:xfrm>
          <a:prstGeom prst="rect">
            <a:avLst/>
          </a:prstGeom>
        </p:spPr>
        <p:txBody>
          <a:bodyPr/>
          <a:lstStyle>
            <a:lvl1pPr algn="l" rtl="0" fontAlgn="base">
              <a:lnSpc>
                <a:spcPct val="80000"/>
              </a:lnSpc>
              <a:spcBef>
                <a:spcPct val="0"/>
              </a:spcBef>
              <a:spcAft>
                <a:spcPct val="0"/>
              </a:spcAft>
              <a:defRPr lang="en-US" sz="3600" kern="1200" spc="-100" dirty="0">
                <a:gradFill>
                  <a:gsLst>
                    <a:gs pos="0">
                      <a:schemeClr val="tx1"/>
                    </a:gs>
                    <a:gs pos="44000">
                      <a:srgbClr val="01BBBB"/>
                    </a:gs>
                    <a:gs pos="100000">
                      <a:schemeClr val="accent4"/>
                    </a:gs>
                  </a:gsLst>
                  <a:lin ang="4800000" scaled="0"/>
                </a:gradFill>
                <a:latin typeface="+mj-lt"/>
                <a:ea typeface="ＭＳ Ｐゴシック" charset="0"/>
                <a:cs typeface="+mj-cs"/>
              </a:defRPr>
            </a:lvl1pPr>
            <a:lvl2pPr algn="l" rtl="0" fontAlgn="base">
              <a:lnSpc>
                <a:spcPct val="80000"/>
              </a:lnSpc>
              <a:spcBef>
                <a:spcPct val="0"/>
              </a:spcBef>
              <a:spcAft>
                <a:spcPct val="0"/>
              </a:spcAft>
              <a:defRPr sz="3600">
                <a:solidFill>
                  <a:schemeClr val="tx1"/>
                </a:solidFill>
                <a:latin typeface="Arial" charset="0"/>
                <a:ea typeface="ＭＳ Ｐゴシック" charset="0"/>
              </a:defRPr>
            </a:lvl2pPr>
            <a:lvl3pPr algn="l" rtl="0" fontAlgn="base">
              <a:lnSpc>
                <a:spcPct val="80000"/>
              </a:lnSpc>
              <a:spcBef>
                <a:spcPct val="0"/>
              </a:spcBef>
              <a:spcAft>
                <a:spcPct val="0"/>
              </a:spcAft>
              <a:defRPr sz="3600">
                <a:solidFill>
                  <a:schemeClr val="tx1"/>
                </a:solidFill>
                <a:latin typeface="Arial" charset="0"/>
                <a:ea typeface="ＭＳ Ｐゴシック" charset="0"/>
              </a:defRPr>
            </a:lvl3pPr>
            <a:lvl4pPr algn="l" rtl="0" fontAlgn="base">
              <a:lnSpc>
                <a:spcPct val="80000"/>
              </a:lnSpc>
              <a:spcBef>
                <a:spcPct val="0"/>
              </a:spcBef>
              <a:spcAft>
                <a:spcPct val="0"/>
              </a:spcAft>
              <a:defRPr sz="3600">
                <a:solidFill>
                  <a:schemeClr val="tx1"/>
                </a:solidFill>
                <a:latin typeface="Arial" charset="0"/>
                <a:ea typeface="ＭＳ Ｐゴシック" charset="0"/>
              </a:defRPr>
            </a:lvl4pPr>
            <a:lvl5pPr algn="l" rtl="0" fontAlgn="base">
              <a:lnSpc>
                <a:spcPct val="80000"/>
              </a:lnSpc>
              <a:spcBef>
                <a:spcPct val="0"/>
              </a:spcBef>
              <a:spcAft>
                <a:spcPct val="0"/>
              </a:spcAft>
              <a:defRPr sz="3600">
                <a:solidFill>
                  <a:schemeClr val="tx1"/>
                </a:solidFill>
                <a:latin typeface="Arial" charset="0"/>
                <a:ea typeface="ＭＳ Ｐゴシック" charset="0"/>
              </a:defRPr>
            </a:lvl5pPr>
            <a:lvl6pPr marL="457200" algn="l" rtl="0" fontAlgn="base">
              <a:lnSpc>
                <a:spcPct val="80000"/>
              </a:lnSpc>
              <a:spcBef>
                <a:spcPct val="0"/>
              </a:spcBef>
              <a:spcAft>
                <a:spcPct val="0"/>
              </a:spcAft>
              <a:defRPr sz="3600">
                <a:solidFill>
                  <a:schemeClr val="tx1"/>
                </a:solidFill>
                <a:latin typeface="Arial" charset="0"/>
                <a:ea typeface="ＭＳ Ｐゴシック" charset="0"/>
              </a:defRPr>
            </a:lvl6pPr>
            <a:lvl7pPr marL="914400" algn="l" rtl="0" fontAlgn="base">
              <a:lnSpc>
                <a:spcPct val="80000"/>
              </a:lnSpc>
              <a:spcBef>
                <a:spcPct val="0"/>
              </a:spcBef>
              <a:spcAft>
                <a:spcPct val="0"/>
              </a:spcAft>
              <a:defRPr sz="3600">
                <a:solidFill>
                  <a:schemeClr val="tx1"/>
                </a:solidFill>
                <a:latin typeface="Arial" charset="0"/>
                <a:ea typeface="ＭＳ Ｐゴシック" charset="0"/>
              </a:defRPr>
            </a:lvl7pPr>
            <a:lvl8pPr marL="1371600" algn="l" rtl="0" fontAlgn="base">
              <a:lnSpc>
                <a:spcPct val="80000"/>
              </a:lnSpc>
              <a:spcBef>
                <a:spcPct val="0"/>
              </a:spcBef>
              <a:spcAft>
                <a:spcPct val="0"/>
              </a:spcAft>
              <a:defRPr sz="3600">
                <a:solidFill>
                  <a:schemeClr val="tx1"/>
                </a:solidFill>
                <a:latin typeface="Arial" charset="0"/>
                <a:ea typeface="ＭＳ Ｐゴシック" charset="0"/>
              </a:defRPr>
            </a:lvl8pPr>
            <a:lvl9pPr marL="1828800" algn="l" rtl="0" fontAlgn="base">
              <a:lnSpc>
                <a:spcPct val="80000"/>
              </a:lnSpc>
              <a:spcBef>
                <a:spcPct val="0"/>
              </a:spcBef>
              <a:spcAft>
                <a:spcPct val="0"/>
              </a:spcAft>
              <a:defRPr sz="3600">
                <a:solidFill>
                  <a:schemeClr val="tx1"/>
                </a:solidFill>
                <a:latin typeface="Arial" charset="0"/>
                <a:ea typeface="ＭＳ Ｐゴシック" charset="0"/>
              </a:defRPr>
            </a:lvl9pPr>
          </a:lstStyle>
          <a:p>
            <a:pPr>
              <a:defRPr/>
            </a:pPr>
            <a:r>
              <a:rPr lang="ja-JP" altLang="en-US" sz="3200" spc="-50" dirty="0" smtClean="0">
                <a:solidFill>
                  <a:schemeClr val="tx1"/>
                </a:solidFill>
                <a:latin typeface="MS PGothic" charset="-128"/>
                <a:ea typeface="MS PGothic" charset="-128"/>
                <a:cs typeface="MS PGothic" charset="-128"/>
              </a:rPr>
              <a:t>②スマート </a:t>
            </a:r>
            <a:r>
              <a:rPr lang="en-GB" sz="3200" spc="-50" dirty="0" smtClean="0">
                <a:solidFill>
                  <a:schemeClr val="tx1"/>
                </a:solidFill>
                <a:latin typeface="MS PGothic" charset="-128"/>
                <a:ea typeface="MS PGothic" charset="-128"/>
                <a:cs typeface="MS PGothic" charset="-128"/>
              </a:rPr>
              <a:t>+ </a:t>
            </a:r>
            <a:r>
              <a:rPr lang="ja-JP" altLang="en-US" sz="3200" spc="-50" dirty="0" smtClean="0">
                <a:solidFill>
                  <a:schemeClr val="tx1"/>
                </a:solidFill>
                <a:latin typeface="MS PGothic" charset="-128"/>
                <a:ea typeface="MS PGothic" charset="-128"/>
                <a:cs typeface="MS PGothic" charset="-128"/>
              </a:rPr>
              <a:t>つながる</a:t>
            </a:r>
            <a:endParaRPr sz="3200" dirty="0">
              <a:solidFill>
                <a:schemeClr val="tx1"/>
              </a:solidFill>
              <a:latin typeface="MS PGothic" charset="-128"/>
              <a:ea typeface="MS PGothic" charset="-128"/>
              <a:cs typeface="MS PGothic" charset="-128"/>
            </a:endParaRPr>
          </a:p>
        </p:txBody>
      </p:sp>
      <p:sp>
        <p:nvSpPr>
          <p:cNvPr id="11268" name="Text Placeholder 2"/>
          <p:cNvSpPr txBox="1">
            <a:spLocks/>
          </p:cNvSpPr>
          <p:nvPr/>
        </p:nvSpPr>
        <p:spPr bwMode="auto">
          <a:xfrm>
            <a:off x="249933" y="1041662"/>
            <a:ext cx="3345240" cy="10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chemeClr val="tx2"/>
              </a:buClr>
              <a:buSzPct val="90000"/>
              <a:buFont typeface="Arial" charset="0"/>
              <a:buNone/>
            </a:pPr>
            <a:r>
              <a:rPr lang="ja-JP" altLang="en-US" dirty="0" smtClean="0">
                <a:latin typeface="MS PGothic" charset="-128"/>
                <a:ea typeface="MS PGothic" charset="-128"/>
                <a:cs typeface="MS PGothic" charset="-128"/>
              </a:rPr>
              <a:t>どこからでも働き、</a:t>
            </a:r>
            <a:endParaRPr lang="en-US" altLang="ja-JP" dirty="0" smtClean="0">
              <a:latin typeface="MS PGothic" charset="-128"/>
              <a:ea typeface="MS PGothic" charset="-128"/>
              <a:cs typeface="MS PGothic" charset="-128"/>
            </a:endParaRPr>
          </a:p>
          <a:p>
            <a:pPr eaLnBrk="1" hangingPunct="1">
              <a:buClr>
                <a:schemeClr val="tx2"/>
              </a:buClr>
              <a:buSzPct val="90000"/>
              <a:buFont typeface="Arial" charset="0"/>
              <a:buNone/>
            </a:pPr>
            <a:r>
              <a:rPr lang="ja-JP" altLang="en-US" dirty="0" smtClean="0">
                <a:latin typeface="MS PGothic" charset="-128"/>
                <a:ea typeface="MS PGothic" charset="-128"/>
                <a:cs typeface="MS PGothic" charset="-128"/>
              </a:rPr>
              <a:t>どこからでもアクセス</a:t>
            </a:r>
            <a:endParaRPr lang="en-US" dirty="0">
              <a:latin typeface="MS PGothic" charset="-128"/>
              <a:ea typeface="MS PGothic" charset="-128"/>
              <a:cs typeface="MS PGothic" charset="-128"/>
            </a:endParaRPr>
          </a:p>
        </p:txBody>
      </p:sp>
      <p:sp>
        <p:nvSpPr>
          <p:cNvPr id="3" name="Rounded Rectangle 2"/>
          <p:cNvSpPr/>
          <p:nvPr/>
        </p:nvSpPr>
        <p:spPr>
          <a:xfrm>
            <a:off x="555595" y="3154321"/>
            <a:ext cx="2901619" cy="631434"/>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ctr">
            <a:spAutoFit/>
          </a:bodyPr>
          <a:lstStyle/>
          <a:p>
            <a:pPr algn="ctr">
              <a:defRPr/>
            </a:pPr>
            <a:r>
              <a:rPr lang="ja-JP" altLang="en-US" sz="1500" dirty="0" smtClean="0">
                <a:solidFill>
                  <a:schemeClr val="tx1"/>
                </a:solidFill>
                <a:latin typeface="MS PGothic" charset="-128"/>
                <a:ea typeface="MS PGothic" charset="-128"/>
                <a:cs typeface="MS PGothic" charset="-128"/>
              </a:rPr>
              <a:t>自分の働く場所を</a:t>
            </a:r>
            <a:endParaRPr lang="en-US" altLang="ja-JP" sz="1500" dirty="0" smtClean="0">
              <a:solidFill>
                <a:schemeClr val="tx1"/>
              </a:solidFill>
              <a:latin typeface="MS PGothic" charset="-128"/>
              <a:ea typeface="MS PGothic" charset="-128"/>
              <a:cs typeface="MS PGothic" charset="-128"/>
            </a:endParaRPr>
          </a:p>
          <a:p>
            <a:pPr algn="ctr">
              <a:defRPr/>
            </a:pPr>
            <a:r>
              <a:rPr lang="ja-JP" altLang="en-US" sz="1500" dirty="0" smtClean="0">
                <a:solidFill>
                  <a:schemeClr val="tx1"/>
                </a:solidFill>
                <a:latin typeface="MS PGothic" charset="-128"/>
                <a:ea typeface="MS PGothic" charset="-128"/>
                <a:cs typeface="MS PGothic" charset="-128"/>
              </a:rPr>
              <a:t>パーソナル化</a:t>
            </a:r>
            <a:endParaRPr lang="en-US" sz="1500" dirty="0">
              <a:solidFill>
                <a:schemeClr val="tx1"/>
              </a:solidFill>
              <a:latin typeface="MS PGothic" charset="-128"/>
              <a:ea typeface="MS PGothic" charset="-128"/>
              <a:cs typeface="MS PGothic" charset="-128"/>
            </a:endParaRPr>
          </a:p>
        </p:txBody>
      </p:sp>
      <p:sp>
        <p:nvSpPr>
          <p:cNvPr id="9" name="Rounded Rectangle 8"/>
          <p:cNvSpPr/>
          <p:nvPr/>
        </p:nvSpPr>
        <p:spPr>
          <a:xfrm>
            <a:off x="5061232" y="4175190"/>
            <a:ext cx="2888805" cy="376045"/>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ctr">
            <a:spAutoFit/>
          </a:bodyPr>
          <a:lstStyle/>
          <a:p>
            <a:pPr algn="ctr">
              <a:defRPr/>
            </a:pPr>
            <a:r>
              <a:rPr lang="ja-JP" altLang="en-US" sz="1500" dirty="0" smtClean="0">
                <a:solidFill>
                  <a:schemeClr val="tx1"/>
                </a:solidFill>
                <a:latin typeface="MS PGothic" charset="-128"/>
                <a:ea typeface="MS PGothic" charset="-128"/>
                <a:cs typeface="MS PGothic" charset="-128"/>
              </a:rPr>
              <a:t>より効率よくチームにつながる</a:t>
            </a:r>
            <a:endParaRPr lang="en-US" sz="1500" dirty="0">
              <a:solidFill>
                <a:schemeClr val="tx1"/>
              </a:solidFill>
              <a:latin typeface="MS PGothic" charset="-128"/>
              <a:ea typeface="MS PGothic" charset="-128"/>
              <a:cs typeface="MS PGothic" charset="-128"/>
            </a:endParaRPr>
          </a:p>
        </p:txBody>
      </p:sp>
      <p:sp>
        <p:nvSpPr>
          <p:cNvPr id="11" name="Rounded Rectangle 10"/>
          <p:cNvSpPr/>
          <p:nvPr/>
        </p:nvSpPr>
        <p:spPr>
          <a:xfrm>
            <a:off x="4820128" y="3092543"/>
            <a:ext cx="3192020" cy="376045"/>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ctr">
            <a:spAutoFit/>
          </a:bodyPr>
          <a:lstStyle/>
          <a:p>
            <a:pPr algn="ctr">
              <a:defRPr/>
            </a:pPr>
            <a:r>
              <a:rPr lang="ja-JP" altLang="en-US" sz="1500" dirty="0" smtClean="0">
                <a:solidFill>
                  <a:schemeClr val="tx1"/>
                </a:solidFill>
                <a:latin typeface="MS PGothic" charset="-128"/>
                <a:ea typeface="MS PGothic" charset="-128"/>
                <a:cs typeface="MS PGothic" charset="-128"/>
              </a:rPr>
              <a:t>ワーク ライフ バランスの向上</a:t>
            </a:r>
            <a:endParaRPr lang="en-US" sz="1500" dirty="0">
              <a:solidFill>
                <a:schemeClr val="tx1"/>
              </a:solidFill>
              <a:latin typeface="MS PGothic" charset="-128"/>
              <a:ea typeface="MS PGothic" charset="-128"/>
              <a:cs typeface="MS PGothic" charset="-128"/>
            </a:endParaRPr>
          </a:p>
        </p:txBody>
      </p:sp>
      <p:sp>
        <p:nvSpPr>
          <p:cNvPr id="12" name="Rounded Rectangle 11"/>
          <p:cNvSpPr/>
          <p:nvPr/>
        </p:nvSpPr>
        <p:spPr>
          <a:xfrm>
            <a:off x="3975217" y="1317275"/>
            <a:ext cx="1749509" cy="376045"/>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ctr">
            <a:spAutoFit/>
          </a:bodyPr>
          <a:lstStyle/>
          <a:p>
            <a:pPr algn="ctr">
              <a:defRPr/>
            </a:pPr>
            <a:r>
              <a:rPr lang="ja-JP" altLang="en-US" sz="1500" dirty="0" smtClean="0">
                <a:solidFill>
                  <a:schemeClr val="tx1"/>
                </a:solidFill>
                <a:latin typeface="MS PGothic" charset="-128"/>
                <a:ea typeface="MS PGothic" charset="-128"/>
                <a:cs typeface="MS PGothic" charset="-128"/>
              </a:rPr>
              <a:t>自分に選択肢を</a:t>
            </a:r>
            <a:endParaRPr lang="en-US" sz="1500" dirty="0">
              <a:solidFill>
                <a:schemeClr val="tx1"/>
              </a:solidFill>
              <a:latin typeface="MS PGothic" charset="-128"/>
              <a:ea typeface="MS PGothic" charset="-128"/>
              <a:cs typeface="MS PGothic" charset="-128"/>
            </a:endParaRPr>
          </a:p>
        </p:txBody>
      </p:sp>
      <p:sp>
        <p:nvSpPr>
          <p:cNvPr id="13" name="Rounded Rectangle 12"/>
          <p:cNvSpPr/>
          <p:nvPr/>
        </p:nvSpPr>
        <p:spPr>
          <a:xfrm>
            <a:off x="900425" y="4076041"/>
            <a:ext cx="1595470" cy="631434"/>
          </a:xfrm>
          <a:prstGeom prst="roundRect">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72000" anchor="ctr">
            <a:spAutoFit/>
          </a:bodyPr>
          <a:lstStyle/>
          <a:p>
            <a:pPr algn="ctr">
              <a:defRPr/>
            </a:pPr>
            <a:r>
              <a:rPr lang="ja-JP" altLang="en-US" sz="1500" dirty="0" smtClean="0">
                <a:solidFill>
                  <a:schemeClr val="tx1"/>
                </a:solidFill>
                <a:latin typeface="MS PGothic" charset="-128"/>
                <a:ea typeface="MS PGothic" charset="-128"/>
                <a:cs typeface="MS PGothic" charset="-128"/>
              </a:rPr>
              <a:t>自分の生産性の向上</a:t>
            </a:r>
            <a:endParaRPr lang="en-US" sz="1500" dirty="0">
              <a:solidFill>
                <a:schemeClr val="tx1"/>
              </a:solidFill>
              <a:latin typeface="MS PGothic" charset="-128"/>
              <a:ea typeface="MS PGothic" charset="-128"/>
              <a:cs typeface="MS PGothic" charset="-128"/>
            </a:endParaRPr>
          </a:p>
        </p:txBody>
      </p:sp>
    </p:spTree>
    <p:extLst>
      <p:ext uri="{BB962C8B-B14F-4D97-AF65-F5344CB8AC3E}">
        <p14:creationId xmlns:p14="http://schemas.microsoft.com/office/powerpoint/2010/main" val="510159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7871" y="382665"/>
            <a:ext cx="1432174" cy="1438328"/>
          </a:xfrm>
          <a:prstGeom prst="rect">
            <a:avLst/>
          </a:prstGeom>
        </p:spPr>
      </p:pic>
      <p:sp>
        <p:nvSpPr>
          <p:cNvPr id="3" name="角丸四角形 2"/>
          <p:cNvSpPr/>
          <p:nvPr/>
        </p:nvSpPr>
        <p:spPr>
          <a:xfrm>
            <a:off x="1823488" y="1631717"/>
            <a:ext cx="2283186" cy="3065034"/>
          </a:xfrm>
          <a:prstGeom prst="roundRect">
            <a:avLst/>
          </a:prstGeom>
          <a:gradFill flip="none" rotWithShape="1">
            <a:gsLst>
              <a:gs pos="0">
                <a:srgbClr val="F4913A">
                  <a:tint val="66000"/>
                  <a:satMod val="160000"/>
                </a:srgbClr>
              </a:gs>
              <a:gs pos="50000">
                <a:srgbClr val="F4913A">
                  <a:tint val="44500"/>
                  <a:satMod val="160000"/>
                </a:srgbClr>
              </a:gs>
              <a:gs pos="100000">
                <a:srgbClr val="F4913A">
                  <a:tint val="23500"/>
                  <a:satMod val="160000"/>
                </a:srgbClr>
              </a:gs>
            </a:gsLst>
            <a:lin ang="10800000" scaled="1"/>
            <a:tileRect/>
          </a:gradFill>
        </p:spPr>
        <p:txBody>
          <a:bodyPr wrap="square" rtlCol="0" anchor="ctr">
            <a:noAutofit/>
          </a:bodyPr>
          <a:lstStyle/>
          <a:p>
            <a:pPr algn="ctr"/>
            <a:endParaRPr kumimoji="1" lang="ja-JP" altLang="en-US" dirty="0">
              <a:solidFill>
                <a:schemeClr val="bg1"/>
              </a:solidFill>
              <a:latin typeface="MS PGothic" charset="-128"/>
              <a:ea typeface="MS PGothic" charset="-128"/>
              <a:cs typeface="MS PGothic" charset="-128"/>
            </a:endParaRPr>
          </a:p>
        </p:txBody>
      </p:sp>
      <p:sp>
        <p:nvSpPr>
          <p:cNvPr id="6" name="ストライプ矢印 5"/>
          <p:cNvSpPr/>
          <p:nvPr/>
        </p:nvSpPr>
        <p:spPr>
          <a:xfrm>
            <a:off x="2219002" y="2264509"/>
            <a:ext cx="5688807" cy="1275037"/>
          </a:xfrm>
          <a:prstGeom prst="stripedRightArrow">
            <a:avLst/>
          </a:prstGeom>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nchor="ctr">
            <a:noAutofit/>
          </a:bodyPr>
          <a:lstStyle/>
          <a:p>
            <a:pPr algn="ctr"/>
            <a:endParaRPr kumimoji="1" lang="ja-JP" altLang="en-US" dirty="0">
              <a:solidFill>
                <a:schemeClr val="bg1"/>
              </a:solidFill>
              <a:latin typeface="MS PGothic" charset="-128"/>
              <a:ea typeface="MS PGothic" charset="-128"/>
              <a:cs typeface="MS PGothic" charset="-128"/>
            </a:endParaRPr>
          </a:p>
        </p:txBody>
      </p:sp>
      <p:pic>
        <p:nvPicPr>
          <p:cNvPr id="41" name="Picture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14241" y="777281"/>
            <a:ext cx="951990" cy="807309"/>
          </a:xfrm>
          <a:prstGeom prst="rect">
            <a:avLst/>
          </a:prstGeom>
        </p:spPr>
      </p:pic>
      <p:pic>
        <p:nvPicPr>
          <p:cNvPr id="42" name="Picture 4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07870" y="670159"/>
            <a:ext cx="992588" cy="913955"/>
          </a:xfrm>
          <a:prstGeom prst="rect">
            <a:avLst/>
          </a:prstGeom>
        </p:spPr>
      </p:pic>
      <p:grpSp>
        <p:nvGrpSpPr>
          <p:cNvPr id="8" name="Group 7"/>
          <p:cNvGrpSpPr/>
          <p:nvPr/>
        </p:nvGrpSpPr>
        <p:grpSpPr>
          <a:xfrm>
            <a:off x="1663619" y="2344838"/>
            <a:ext cx="7401766" cy="2176876"/>
            <a:chOff x="1663619" y="2001952"/>
            <a:chExt cx="7401766" cy="2176876"/>
          </a:xfrm>
        </p:grpSpPr>
        <p:sp>
          <p:nvSpPr>
            <p:cNvPr id="356" name="Shape 356"/>
            <p:cNvSpPr/>
            <p:nvPr/>
          </p:nvSpPr>
          <p:spPr>
            <a:xfrm>
              <a:off x="1663619" y="2159580"/>
              <a:ext cx="6775530" cy="2019248"/>
            </a:xfrm>
            <a:custGeom>
              <a:avLst/>
              <a:gdLst/>
              <a:ahLst/>
              <a:cxnLst>
                <a:cxn ang="0">
                  <a:pos x="wd2" y="hd2"/>
                </a:cxn>
                <a:cxn ang="5400000">
                  <a:pos x="wd2" y="hd2"/>
                </a:cxn>
                <a:cxn ang="10800000">
                  <a:pos x="wd2" y="hd2"/>
                </a:cxn>
                <a:cxn ang="16200000">
                  <a:pos x="wd2" y="hd2"/>
                </a:cxn>
              </a:cxnLst>
              <a:rect l="0" t="0" r="r" b="b"/>
              <a:pathLst>
                <a:path w="21600" h="21503" extrusionOk="0">
                  <a:moveTo>
                    <a:pt x="0" y="21503"/>
                  </a:moveTo>
                  <a:cubicBezTo>
                    <a:pt x="1188" y="21310"/>
                    <a:pt x="2376" y="21117"/>
                    <a:pt x="3591" y="20555"/>
                  </a:cubicBezTo>
                  <a:cubicBezTo>
                    <a:pt x="4806" y="19994"/>
                    <a:pt x="5699" y="19924"/>
                    <a:pt x="7289" y="18134"/>
                  </a:cubicBezTo>
                  <a:cubicBezTo>
                    <a:pt x="8879" y="16344"/>
                    <a:pt x="11684" y="12080"/>
                    <a:pt x="13132" y="9817"/>
                  </a:cubicBezTo>
                  <a:cubicBezTo>
                    <a:pt x="14579" y="7553"/>
                    <a:pt x="15016" y="6027"/>
                    <a:pt x="15972" y="4553"/>
                  </a:cubicBezTo>
                  <a:cubicBezTo>
                    <a:pt x="16928" y="3079"/>
                    <a:pt x="17929" y="1728"/>
                    <a:pt x="18867" y="973"/>
                  </a:cubicBezTo>
                  <a:cubicBezTo>
                    <a:pt x="19804" y="219"/>
                    <a:pt x="21127" y="-97"/>
                    <a:pt x="21600" y="26"/>
                  </a:cubicBezTo>
                </a:path>
              </a:pathLst>
            </a:custGeom>
            <a:ln w="57150">
              <a:solidFill>
                <a:srgbClr val="92D050"/>
              </a:solidFill>
              <a:prstDash val="sysDot"/>
            </a:ln>
          </p:spPr>
          <p:txBody>
            <a:bodyPr lIns="45719" rIns="45719"/>
            <a:lstStyle/>
            <a:p>
              <a:pPr>
                <a:defRPr>
                  <a:latin typeface="Arial"/>
                  <a:ea typeface="Arial"/>
                  <a:cs typeface="Arial"/>
                  <a:sym typeface="Arial"/>
                </a:defRPr>
              </a:pPr>
              <a:endParaRPr>
                <a:latin typeface="MS PGothic" charset="-128"/>
                <a:ea typeface="MS PGothic" charset="-128"/>
                <a:cs typeface="MS PGothic" charset="-128"/>
              </a:endParaRPr>
            </a:p>
          </p:txBody>
        </p:sp>
        <p:sp>
          <p:nvSpPr>
            <p:cNvPr id="7" name="TextBox 6"/>
            <p:cNvSpPr txBox="1"/>
            <p:nvPr/>
          </p:nvSpPr>
          <p:spPr>
            <a:xfrm>
              <a:off x="8521646" y="2001952"/>
              <a:ext cx="543739" cy="307777"/>
            </a:xfrm>
            <a:prstGeom prst="rect">
              <a:avLst/>
            </a:prstGeom>
            <a:noFill/>
            <a:ln>
              <a:noFill/>
              <a:prstDash val="sysDot"/>
            </a:ln>
          </p:spPr>
          <p:txBody>
            <a:bodyPr wrap="none" rtlCol="0">
              <a:spAutoFit/>
            </a:bodyPr>
            <a:lstStyle/>
            <a:p>
              <a:r>
                <a:rPr lang="ja-JP" altLang="en-US" sz="1400" dirty="0" smtClean="0">
                  <a:solidFill>
                    <a:schemeClr val="accent4"/>
                  </a:solidFill>
                  <a:latin typeface="MS PGothic" charset="-128"/>
                  <a:ea typeface="MS PGothic" charset="-128"/>
                  <a:cs typeface="MS PGothic" charset="-128"/>
                </a:rPr>
                <a:t>利益</a:t>
              </a:r>
              <a:endParaRPr lang="en-US" sz="1400" dirty="0">
                <a:solidFill>
                  <a:schemeClr val="accent4"/>
                </a:solidFill>
                <a:latin typeface="MS PGothic" charset="-128"/>
                <a:ea typeface="MS PGothic" charset="-128"/>
                <a:cs typeface="MS PGothic" charset="-128"/>
              </a:endParaRPr>
            </a:p>
          </p:txBody>
        </p:sp>
      </p:grpSp>
      <p:sp>
        <p:nvSpPr>
          <p:cNvPr id="359" name="Shape 359"/>
          <p:cNvSpPr/>
          <p:nvPr/>
        </p:nvSpPr>
        <p:spPr>
          <a:xfrm>
            <a:off x="745486" y="1813987"/>
            <a:ext cx="451404"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r">
              <a:defRPr sz="1200">
                <a:solidFill>
                  <a:srgbClr val="12161D"/>
                </a:solidFill>
                <a:latin typeface="Arial"/>
                <a:ea typeface="Arial"/>
                <a:cs typeface="Arial"/>
                <a:sym typeface="Arial"/>
              </a:defRPr>
            </a:lvl1pPr>
          </a:lstStyle>
          <a:p>
            <a:r>
              <a:rPr lang="ja-JP" altLang="en-US" sz="1400" dirty="0" smtClean="0">
                <a:latin typeface="MS PGothic" charset="-128"/>
                <a:ea typeface="MS PGothic" charset="-128"/>
                <a:cs typeface="MS PGothic" charset="-128"/>
              </a:rPr>
              <a:t>組織</a:t>
            </a:r>
            <a:endParaRPr sz="1400" dirty="0">
              <a:latin typeface="MS PGothic" charset="-128"/>
              <a:ea typeface="MS PGothic" charset="-128"/>
              <a:cs typeface="MS PGothic" charset="-128"/>
            </a:endParaRPr>
          </a:p>
        </p:txBody>
      </p:sp>
      <p:sp>
        <p:nvSpPr>
          <p:cNvPr id="360" name="Shape 360"/>
          <p:cNvSpPr/>
          <p:nvPr/>
        </p:nvSpPr>
        <p:spPr>
          <a:xfrm>
            <a:off x="423398" y="3008265"/>
            <a:ext cx="1180769"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r">
              <a:defRPr sz="1200">
                <a:solidFill>
                  <a:srgbClr val="12161D"/>
                </a:solidFill>
                <a:latin typeface="Arial"/>
                <a:ea typeface="Arial"/>
                <a:cs typeface="Arial"/>
                <a:sym typeface="Arial"/>
              </a:defRPr>
            </a:lvl1pPr>
          </a:lstStyle>
          <a:p>
            <a:r>
              <a:rPr lang="ja-JP" altLang="en-US" sz="1400" dirty="0" smtClean="0">
                <a:latin typeface="MS PGothic" charset="-128"/>
                <a:ea typeface="MS PGothic" charset="-128"/>
                <a:cs typeface="MS PGothic" charset="-128"/>
              </a:rPr>
              <a:t>社員</a:t>
            </a:r>
            <a:r>
              <a:rPr lang="en-US" sz="1400" dirty="0" smtClean="0">
                <a:latin typeface="MS PGothic" charset="-128"/>
                <a:ea typeface="MS PGothic" charset="-128"/>
                <a:cs typeface="MS PGothic" charset="-128"/>
              </a:rPr>
              <a:t>+</a:t>
            </a:r>
            <a:r>
              <a:rPr lang="ja-JP" altLang="en-US" sz="1400" dirty="0" smtClean="0">
                <a:latin typeface="MS PGothic" charset="-128"/>
                <a:ea typeface="MS PGothic" charset="-128"/>
                <a:cs typeface="MS PGothic" charset="-128"/>
              </a:rPr>
              <a:t>プロセス</a:t>
            </a:r>
            <a:endParaRPr sz="1400" dirty="0">
              <a:latin typeface="MS PGothic" charset="-128"/>
              <a:ea typeface="MS PGothic" charset="-128"/>
              <a:cs typeface="MS PGothic" charset="-128"/>
            </a:endParaRPr>
          </a:p>
        </p:txBody>
      </p:sp>
      <p:sp>
        <p:nvSpPr>
          <p:cNvPr id="361" name="Shape 361"/>
          <p:cNvSpPr/>
          <p:nvPr/>
        </p:nvSpPr>
        <p:spPr>
          <a:xfrm>
            <a:off x="230464" y="4222628"/>
            <a:ext cx="1384351" cy="30777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r">
              <a:defRPr sz="1200">
                <a:solidFill>
                  <a:srgbClr val="12161D"/>
                </a:solidFill>
                <a:latin typeface="Arial"/>
                <a:ea typeface="Arial"/>
                <a:cs typeface="Arial"/>
                <a:sym typeface="Arial"/>
              </a:defRPr>
            </a:lvl1pPr>
          </a:lstStyle>
          <a:p>
            <a:r>
              <a:rPr lang="ja-JP" altLang="en-US" sz="1400" smtClean="0">
                <a:latin typeface="MS PGothic" charset="-128"/>
                <a:ea typeface="MS PGothic" charset="-128"/>
                <a:cs typeface="MS PGothic" charset="-128"/>
              </a:rPr>
              <a:t>アーキテクチャー</a:t>
            </a:r>
            <a:endParaRPr sz="1400" dirty="0">
              <a:latin typeface="MS PGothic" charset="-128"/>
              <a:ea typeface="MS PGothic" charset="-128"/>
              <a:cs typeface="MS PGothic" charset="-128"/>
            </a:endParaRPr>
          </a:p>
        </p:txBody>
      </p:sp>
      <p:sp>
        <p:nvSpPr>
          <p:cNvPr id="362" name="Shape 362"/>
          <p:cNvSpPr/>
          <p:nvPr/>
        </p:nvSpPr>
        <p:spPr>
          <a:xfrm>
            <a:off x="344924" y="4057636"/>
            <a:ext cx="996585" cy="1"/>
          </a:xfrm>
          <a:prstGeom prst="line">
            <a:avLst/>
          </a:prstGeom>
          <a:ln>
            <a:solidFill>
              <a:srgbClr val="676767"/>
            </a:solidFill>
          </a:ln>
        </p:spPr>
        <p:txBody>
          <a:bodyPr lIns="45719" rIns="45719"/>
          <a:lstStyle/>
          <a:p>
            <a:endParaRPr>
              <a:latin typeface="MS PGothic" charset="-128"/>
              <a:ea typeface="MS PGothic" charset="-128"/>
              <a:cs typeface="MS PGothic" charset="-128"/>
            </a:endParaRPr>
          </a:p>
        </p:txBody>
      </p:sp>
      <p:sp>
        <p:nvSpPr>
          <p:cNvPr id="363" name="Shape 363"/>
          <p:cNvSpPr/>
          <p:nvPr/>
        </p:nvSpPr>
        <p:spPr>
          <a:xfrm>
            <a:off x="328999" y="2457435"/>
            <a:ext cx="1028436" cy="1"/>
          </a:xfrm>
          <a:prstGeom prst="line">
            <a:avLst/>
          </a:prstGeom>
          <a:ln>
            <a:solidFill>
              <a:srgbClr val="676767"/>
            </a:solidFill>
          </a:ln>
        </p:spPr>
        <p:txBody>
          <a:bodyPr lIns="45719" rIns="45719"/>
          <a:lstStyle/>
          <a:p>
            <a:endParaRPr>
              <a:latin typeface="MS PGothic" charset="-128"/>
              <a:ea typeface="MS PGothic" charset="-128"/>
              <a:cs typeface="MS PGothic" charset="-128"/>
            </a:endParaRPr>
          </a:p>
        </p:txBody>
      </p:sp>
      <p:sp>
        <p:nvSpPr>
          <p:cNvPr id="364" name="Shape 364"/>
          <p:cNvSpPr/>
          <p:nvPr/>
        </p:nvSpPr>
        <p:spPr>
          <a:xfrm flipV="1">
            <a:off x="1648237" y="1650030"/>
            <a:ext cx="11284" cy="3086102"/>
          </a:xfrm>
          <a:prstGeom prst="line">
            <a:avLst/>
          </a:prstGeom>
          <a:ln w="22225">
            <a:solidFill>
              <a:schemeClr val="accent1"/>
            </a:solidFill>
            <a:miter/>
            <a:tailEnd type="triangle"/>
          </a:ln>
        </p:spPr>
        <p:txBody>
          <a:bodyPr lIns="45719" rIns="45719"/>
          <a:lstStyle/>
          <a:p>
            <a:endParaRPr>
              <a:latin typeface="MS PGothic" charset="-128"/>
              <a:ea typeface="MS PGothic" charset="-128"/>
              <a:cs typeface="MS PGothic" charset="-128"/>
            </a:endParaRPr>
          </a:p>
        </p:txBody>
      </p:sp>
      <p:sp>
        <p:nvSpPr>
          <p:cNvPr id="365" name="Shape 365"/>
          <p:cNvSpPr/>
          <p:nvPr/>
        </p:nvSpPr>
        <p:spPr>
          <a:xfrm>
            <a:off x="1659520" y="4715064"/>
            <a:ext cx="6912980" cy="0"/>
          </a:xfrm>
          <a:prstGeom prst="line">
            <a:avLst/>
          </a:prstGeom>
          <a:ln w="22225">
            <a:solidFill>
              <a:schemeClr val="accent1"/>
            </a:solidFill>
            <a:miter/>
            <a:tailEnd type="triangle"/>
          </a:ln>
        </p:spPr>
        <p:txBody>
          <a:bodyPr lIns="45719" rIns="45719"/>
          <a:lstStyle/>
          <a:p>
            <a:endParaRPr>
              <a:latin typeface="MS PGothic" charset="-128"/>
              <a:ea typeface="MS PGothic" charset="-128"/>
              <a:cs typeface="MS PGothic" charset="-128"/>
            </a:endParaRPr>
          </a:p>
        </p:txBody>
      </p:sp>
      <p:grpSp>
        <p:nvGrpSpPr>
          <p:cNvPr id="24" name="Group 368"/>
          <p:cNvGrpSpPr/>
          <p:nvPr/>
        </p:nvGrpSpPr>
        <p:grpSpPr>
          <a:xfrm>
            <a:off x="1998865" y="4718804"/>
            <a:ext cx="6210599" cy="390961"/>
            <a:chOff x="0" y="0"/>
            <a:chExt cx="5511800" cy="308693"/>
          </a:xfrm>
          <a:noFill/>
        </p:grpSpPr>
        <p:sp>
          <p:nvSpPr>
            <p:cNvPr id="27" name="Shape 366"/>
            <p:cNvSpPr/>
            <p:nvPr/>
          </p:nvSpPr>
          <p:spPr>
            <a:xfrm>
              <a:off x="0" y="0"/>
              <a:ext cx="5511800" cy="308693"/>
            </a:xfrm>
            <a:prstGeom prst="leftRightArrow">
              <a:avLst>
                <a:gd name="adj1" fmla="val 100000"/>
                <a:gd name="adj2" fmla="val 41039"/>
              </a:avLst>
            </a:prstGeom>
            <a:grpFill/>
            <a:ln w="12700" cap="flat">
              <a:noFill/>
              <a:miter lim="400000"/>
            </a:ln>
            <a:effectLst/>
          </p:spPr>
          <p:txBody>
            <a:bodyPr wrap="square" lIns="45719" tIns="45719" rIns="45719" bIns="45719" numCol="1" anchor="t">
              <a:noAutofit/>
            </a:bodyPr>
            <a:lstStyle/>
            <a:p>
              <a:pPr algn="ctr" defTabSz="457200" fontAlgn="auto" hangingPunct="0">
                <a:spcBef>
                  <a:spcPts val="0"/>
                </a:spcBef>
                <a:spcAft>
                  <a:spcPts val="0"/>
                </a:spcAft>
                <a:defRPr>
                  <a:latin typeface="Arial"/>
                  <a:ea typeface="Arial"/>
                  <a:cs typeface="Arial"/>
                  <a:sym typeface="Arial"/>
                </a:defRPr>
              </a:pPr>
              <a:endParaRPr kern="0">
                <a:solidFill>
                  <a:srgbClr val="676767"/>
                </a:solidFill>
                <a:latin typeface="MS PGothic" charset="-128"/>
                <a:ea typeface="MS PGothic" charset="-128"/>
                <a:cs typeface="MS PGothic" charset="-128"/>
                <a:sym typeface="Arial"/>
              </a:endParaRPr>
            </a:p>
          </p:txBody>
        </p:sp>
        <p:sp>
          <p:nvSpPr>
            <p:cNvPr id="28" name="Shape 367"/>
            <p:cNvSpPr/>
            <p:nvPr/>
          </p:nvSpPr>
          <p:spPr>
            <a:xfrm>
              <a:off x="126683" y="38291"/>
              <a:ext cx="5258434" cy="236937"/>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34290" tIns="34290" rIns="34290" bIns="34290" numCol="1" anchor="t">
              <a:spAutoFit/>
            </a:bodyPr>
            <a:lstStyle>
              <a:lvl1pPr algn="ctr">
                <a:defRPr sz="1500" b="1">
                  <a:solidFill>
                    <a:srgbClr val="343434"/>
                  </a:solidFill>
                  <a:latin typeface="Arial"/>
                  <a:ea typeface="Arial"/>
                  <a:cs typeface="Arial"/>
                  <a:sym typeface="Arial"/>
                </a:defRPr>
              </a:lvl1pPr>
            </a:lstStyle>
            <a:p>
              <a:pPr defTabSz="457200" fontAlgn="auto" hangingPunct="0">
                <a:spcBef>
                  <a:spcPts val="0"/>
                </a:spcBef>
                <a:spcAft>
                  <a:spcPts val="0"/>
                </a:spcAft>
              </a:pPr>
              <a:endParaRPr b="0" kern="0" dirty="0">
                <a:latin typeface="MS PGothic" charset="-128"/>
                <a:ea typeface="MS PGothic" charset="-128"/>
                <a:cs typeface="MS PGothic" charset="-128"/>
              </a:endParaRPr>
            </a:p>
          </p:txBody>
        </p:sp>
      </p:grpSp>
      <p:sp>
        <p:nvSpPr>
          <p:cNvPr id="25" name="Shape 369"/>
          <p:cNvSpPr/>
          <p:nvPr/>
        </p:nvSpPr>
        <p:spPr>
          <a:xfrm>
            <a:off x="2219002" y="4762622"/>
            <a:ext cx="1345153"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900" b="1">
                <a:solidFill>
                  <a:srgbClr val="343434"/>
                </a:solidFill>
                <a:latin typeface="Arial"/>
                <a:ea typeface="Arial"/>
                <a:cs typeface="Arial"/>
                <a:sym typeface="Arial"/>
              </a:defRPr>
            </a:lvl1pPr>
          </a:lstStyle>
          <a:p>
            <a:pPr defTabSz="457200" fontAlgn="auto" hangingPunct="0">
              <a:spcBef>
                <a:spcPts val="0"/>
              </a:spcBef>
              <a:spcAft>
                <a:spcPts val="0"/>
              </a:spcAft>
            </a:pPr>
            <a:endParaRPr sz="1400" b="0" kern="0" dirty="0">
              <a:latin typeface="MS PGothic" charset="-128"/>
              <a:ea typeface="MS PGothic" charset="-128"/>
              <a:cs typeface="MS PGothic" charset="-128"/>
            </a:endParaRPr>
          </a:p>
        </p:txBody>
      </p:sp>
      <p:sp>
        <p:nvSpPr>
          <p:cNvPr id="26" name="Shape 370"/>
          <p:cNvSpPr/>
          <p:nvPr/>
        </p:nvSpPr>
        <p:spPr>
          <a:xfrm>
            <a:off x="6087826" y="4751960"/>
            <a:ext cx="1462007" cy="3077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900" b="1">
                <a:solidFill>
                  <a:srgbClr val="343434"/>
                </a:solidFill>
                <a:latin typeface="Arial"/>
                <a:ea typeface="Arial"/>
                <a:cs typeface="Arial"/>
                <a:sym typeface="Arial"/>
              </a:defRPr>
            </a:lvl1pPr>
          </a:lstStyle>
          <a:p>
            <a:pPr defTabSz="457200" fontAlgn="auto" hangingPunct="0">
              <a:spcBef>
                <a:spcPts val="0"/>
              </a:spcBef>
              <a:spcAft>
                <a:spcPts val="0"/>
              </a:spcAft>
            </a:pPr>
            <a:r>
              <a:rPr lang="ja-JP" altLang="en-US" sz="1400" b="0" kern="0" dirty="0" smtClean="0">
                <a:latin typeface="MS PGothic" charset="-128"/>
                <a:ea typeface="MS PGothic" charset="-128"/>
                <a:cs typeface="MS PGothic" charset="-128"/>
              </a:rPr>
              <a:t>非構造化</a:t>
            </a:r>
            <a:endParaRPr sz="1400" b="0" kern="0" dirty="0">
              <a:latin typeface="MS PGothic" charset="-128"/>
              <a:ea typeface="MS PGothic" charset="-128"/>
              <a:cs typeface="MS PGothic" charset="-128"/>
            </a:endParaRPr>
          </a:p>
        </p:txBody>
      </p:sp>
      <p:graphicFrame>
        <p:nvGraphicFramePr>
          <p:cNvPr id="2" name="Table 1"/>
          <p:cNvGraphicFramePr>
            <a:graphicFrameLocks noGrp="1"/>
          </p:cNvGraphicFramePr>
          <p:nvPr>
            <p:extLst/>
          </p:nvPr>
        </p:nvGraphicFramePr>
        <p:xfrm>
          <a:off x="1943100" y="1682050"/>
          <a:ext cx="6343650" cy="7416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34315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kumimoji="0" lang="ja-JP" altLang="en-US" sz="1200" b="1" i="0" u="none" strike="noStrike" kern="1200" cap="none" spc="0" normalizeH="0" baseline="0" noProof="0" dirty="0" smtClean="0">
                          <a:ln>
                            <a:noFill/>
                          </a:ln>
                          <a:solidFill>
                            <a:srgbClr val="12161D"/>
                          </a:solidFill>
                          <a:effectLst/>
                          <a:uLnTx/>
                          <a:uFillTx/>
                          <a:latin typeface="MS PGothic" charset="-128"/>
                          <a:ea typeface="MS PGothic" charset="-128"/>
                          <a:cs typeface="MS PGothic" charset="-128"/>
                          <a:sym typeface="CiscoSansTT"/>
                        </a:rPr>
                        <a:t>トラディショナル</a:t>
                      </a:r>
                      <a:endParaRPr kumimoji="0" lang="en-US" sz="1200" b="1" i="0" u="none" strike="noStrike" kern="1200" cap="none" spc="0" normalizeH="0" baseline="0" noProof="0" dirty="0" smtClean="0">
                        <a:ln>
                          <a:noFill/>
                        </a:ln>
                        <a:solidFill>
                          <a:srgbClr val="12161D"/>
                        </a:solidFill>
                        <a:effectLst/>
                        <a:uLnTx/>
                        <a:uFillTx/>
                        <a:latin typeface="MS PGothic" charset="-128"/>
                        <a:ea typeface="MS PGothic" charset="-128"/>
                        <a:cs typeface="MS PGothic" charset="-128"/>
                        <a:sym typeface="CiscoSansT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sz="1800" b="0">
                          <a:solidFill>
                            <a:srgbClr val="000000"/>
                          </a:solidFill>
                        </a:defRPr>
                      </a:pPr>
                      <a:r>
                        <a:rPr lang="ja-JP" altLang="en-US" sz="1400" b="1" dirty="0" smtClean="0">
                          <a:solidFill>
                            <a:srgbClr val="12161D"/>
                          </a:solidFill>
                          <a:latin typeface="MS PGothic" charset="-128"/>
                          <a:ea typeface="MS PGothic" charset="-128"/>
                          <a:cs typeface="MS PGothic" charset="-128"/>
                          <a:sym typeface="CiscoSansTT"/>
                        </a:rPr>
                        <a:t>モバイル</a:t>
                      </a:r>
                      <a:endParaRPr lang="en-US" sz="1400" b="1" dirty="0" smtClean="0">
                        <a:solidFill>
                          <a:srgbClr val="12161D"/>
                        </a:solidFill>
                        <a:latin typeface="MS PGothic" charset="-128"/>
                        <a:ea typeface="MS PGothic" charset="-128"/>
                        <a:cs typeface="MS PGothic" charset="-128"/>
                        <a:sym typeface="CiscoSansT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1400" b="1" dirty="0" smtClean="0">
                          <a:solidFill>
                            <a:srgbClr val="12161D"/>
                          </a:solidFill>
                          <a:latin typeface="MS PGothic" charset="-128"/>
                          <a:ea typeface="MS PGothic" charset="-128"/>
                          <a:cs typeface="MS PGothic" charset="-128"/>
                          <a:sym typeface="CiscoSansTT"/>
                        </a:rPr>
                        <a:t>アジャイル</a:t>
                      </a:r>
                      <a:endParaRPr lang="en-US" sz="1400" b="1" dirty="0" smtClean="0">
                        <a:solidFill>
                          <a:srgbClr val="12161D"/>
                        </a:solidFill>
                        <a:latin typeface="MS PGothic" charset="-128"/>
                        <a:ea typeface="MS PGothic" charset="-128"/>
                        <a:cs typeface="MS PGothic" charset="-128"/>
                        <a:sym typeface="CiscoSansT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1100" b="1" dirty="0" smtClean="0">
                          <a:solidFill>
                            <a:srgbClr val="003883"/>
                          </a:solidFill>
                          <a:latin typeface="MS PGothic" charset="-128"/>
                          <a:ea typeface="MS PGothic" charset="-128"/>
                          <a:cs typeface="MS PGothic" charset="-128"/>
                          <a:sym typeface="CiscoSansTT"/>
                        </a:rPr>
                        <a:t>タスクの遂行</a:t>
                      </a:r>
                      <a:endParaRPr lang="en-US" sz="1100" b="1" dirty="0" smtClean="0">
                        <a:solidFill>
                          <a:srgbClr val="003883"/>
                        </a:solidFill>
                        <a:latin typeface="MS PGothic" charset="-128"/>
                        <a:ea typeface="MS PGothic" charset="-128"/>
                        <a:cs typeface="MS PGothic" charset="-128"/>
                        <a:sym typeface="CiscoSansT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1100" b="1" dirty="0" smtClean="0">
                          <a:solidFill>
                            <a:srgbClr val="003883"/>
                          </a:solidFill>
                          <a:latin typeface="MS PGothic" charset="-128"/>
                          <a:ea typeface="MS PGothic" charset="-128"/>
                          <a:cs typeface="MS PGothic" charset="-128"/>
                          <a:sym typeface="CiscoSansTT"/>
                        </a:rPr>
                        <a:t>プロセスの統合</a:t>
                      </a:r>
                      <a:endParaRPr lang="en-US" sz="1100" b="1" dirty="0" smtClean="0">
                        <a:solidFill>
                          <a:srgbClr val="003883"/>
                        </a:solidFill>
                        <a:latin typeface="MS PGothic" charset="-128"/>
                        <a:ea typeface="MS PGothic" charset="-128"/>
                        <a:cs typeface="MS PGothic" charset="-128"/>
                        <a:sym typeface="CiscoSansT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1100" b="1" dirty="0" smtClean="0">
                          <a:solidFill>
                            <a:srgbClr val="FF0000"/>
                          </a:solidFill>
                          <a:latin typeface="MS PGothic" charset="-128"/>
                          <a:ea typeface="MS PGothic" charset="-128"/>
                          <a:cs typeface="MS PGothic" charset="-128"/>
                          <a:sym typeface="CiscoSansTT"/>
                        </a:rPr>
                        <a:t>イノベーション</a:t>
                      </a:r>
                      <a:r>
                        <a:rPr lang="en-US" sz="1100" b="1" dirty="0" smtClean="0">
                          <a:solidFill>
                            <a:srgbClr val="FF0000"/>
                          </a:solidFill>
                          <a:latin typeface="MS PGothic" charset="-128"/>
                          <a:ea typeface="MS PGothic" charset="-128"/>
                          <a:cs typeface="MS PGothic" charset="-128"/>
                          <a:sym typeface="CiscoSansTT"/>
                        </a:rPr>
                        <a: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31" name="Table 30"/>
          <p:cNvGraphicFramePr>
            <a:graphicFrameLocks noGrp="1"/>
          </p:cNvGraphicFramePr>
          <p:nvPr>
            <p:extLst/>
          </p:nvPr>
        </p:nvGraphicFramePr>
        <p:xfrm>
          <a:off x="1943100" y="2543796"/>
          <a:ext cx="6339552" cy="3708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343150">
                  <a:extLst>
                    <a:ext uri="{9D8B030D-6E8A-4147-A177-3AD203B41FA5}">
                      <a16:colId xmlns:a16="http://schemas.microsoft.com/office/drawing/2014/main" val="20001"/>
                    </a:ext>
                  </a:extLst>
                </a:gridCol>
                <a:gridCol w="1939002">
                  <a:extLst>
                    <a:ext uri="{9D8B030D-6E8A-4147-A177-3AD203B41FA5}">
                      <a16:colId xmlns:a16="http://schemas.microsoft.com/office/drawing/2014/main" val="20002"/>
                    </a:ext>
                  </a:extLst>
                </a:gridCol>
              </a:tblGrid>
              <a:tr h="370840">
                <a:tc>
                  <a:txBody>
                    <a:bodyPr/>
                    <a:lstStyle/>
                    <a:p>
                      <a:pPr marL="0" indent="0" algn="ctr" defTabSz="914400">
                        <a:buSzPct val="100000"/>
                        <a:buNone/>
                        <a:defRPr sz="1400">
                          <a:solidFill>
                            <a:srgbClr val="12161D"/>
                          </a:solidFill>
                          <a:sym typeface="CiscoSansTT"/>
                        </a:defRPr>
                      </a:pPr>
                      <a:r>
                        <a:rPr lang="ja-JP" altLang="en-US" sz="1600" b="0" dirty="0" smtClean="0"/>
                        <a:t>プロセス効率化</a:t>
                      </a:r>
                      <a:endParaRPr lang="en-US" sz="16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defTabSz="914400">
                        <a:buSzPct val="100000"/>
                        <a:buNone/>
                        <a:defRPr sz="1400">
                          <a:solidFill>
                            <a:srgbClr val="12161D"/>
                          </a:solidFill>
                          <a:sym typeface="CiscoSansTT"/>
                        </a:defRPr>
                      </a:pPr>
                      <a:r>
                        <a:rPr lang="ja-JP" altLang="en-US" sz="1600" b="0" dirty="0" smtClean="0"/>
                        <a:t>個々人の生産性</a:t>
                      </a:r>
                      <a:endParaRPr lang="en-US" sz="16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defTabSz="914400">
                        <a:buSzPct val="100000"/>
                        <a:buNone/>
                        <a:defRPr sz="1400">
                          <a:solidFill>
                            <a:srgbClr val="12161D"/>
                          </a:solidFill>
                          <a:sym typeface="CiscoSansTT"/>
                        </a:defRPr>
                      </a:pPr>
                      <a:r>
                        <a:rPr lang="ja-JP" altLang="en-US" sz="1600" b="0" dirty="0" smtClean="0">
                          <a:solidFill>
                            <a:srgbClr val="FF0000"/>
                          </a:solidFill>
                        </a:rPr>
                        <a:t>チームの生産性</a:t>
                      </a:r>
                      <a:endParaRPr lang="en-US" sz="1600" b="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3117857626"/>
              </p:ext>
            </p:extLst>
          </p:nvPr>
        </p:nvGraphicFramePr>
        <p:xfrm>
          <a:off x="1943099" y="3543286"/>
          <a:ext cx="6738235" cy="370840"/>
        </p:xfrm>
        <a:graphic>
          <a:graphicData uri="http://schemas.openxmlformats.org/drawingml/2006/table">
            <a:tbl>
              <a:tblPr firstRow="1" bandRow="1">
                <a:tableStyleId>{5C22544A-7EE6-4342-B048-85BDC9FD1C3A}</a:tableStyleId>
              </a:tblPr>
              <a:tblGrid>
                <a:gridCol w="2186786">
                  <a:extLst>
                    <a:ext uri="{9D8B030D-6E8A-4147-A177-3AD203B41FA5}">
                      <a16:colId xmlns:a16="http://schemas.microsoft.com/office/drawing/2014/main" val="20000"/>
                    </a:ext>
                  </a:extLst>
                </a:gridCol>
                <a:gridCol w="2487864">
                  <a:extLst>
                    <a:ext uri="{9D8B030D-6E8A-4147-A177-3AD203B41FA5}">
                      <a16:colId xmlns:a16="http://schemas.microsoft.com/office/drawing/2014/main" val="20001"/>
                    </a:ext>
                  </a:extLst>
                </a:gridCol>
                <a:gridCol w="2063585">
                  <a:extLst>
                    <a:ext uri="{9D8B030D-6E8A-4147-A177-3AD203B41FA5}">
                      <a16:colId xmlns:a16="http://schemas.microsoft.com/office/drawing/2014/main" val="20002"/>
                    </a:ext>
                  </a:extLst>
                </a:gridCol>
              </a:tblGrid>
              <a:tr h="370840">
                <a:tc>
                  <a:txBody>
                    <a:bodyPr/>
                    <a:lstStyle/>
                    <a:p>
                      <a:pPr marL="0" indent="0" algn="ctr" defTabSz="914400">
                        <a:buSzPct val="100000"/>
                        <a:buNone/>
                        <a:defRPr sz="1400">
                          <a:solidFill>
                            <a:srgbClr val="12161D"/>
                          </a:solidFill>
                          <a:sym typeface="CiscoSansTT"/>
                        </a:defRPr>
                      </a:pPr>
                      <a:r>
                        <a:rPr lang="ja-JP" altLang="en-US" sz="1600" b="0" dirty="0" smtClean="0">
                          <a:latin typeface="MS PGothic" charset="-128"/>
                          <a:ea typeface="MS PGothic" charset="-128"/>
                          <a:cs typeface="MS PGothic" charset="-128"/>
                        </a:rPr>
                        <a:t>オフィス中心</a:t>
                      </a:r>
                      <a:endParaRPr lang="en-US" sz="1600" b="0" dirty="0">
                        <a:latin typeface="MS PGothic" charset="-128"/>
                        <a:ea typeface="MS PGothic" charset="-128"/>
                        <a:cs typeface="MS PGothic"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defTabSz="914400">
                        <a:buSzPct val="100000"/>
                        <a:buNone/>
                        <a:defRPr sz="1400">
                          <a:solidFill>
                            <a:srgbClr val="12161D"/>
                          </a:solidFill>
                          <a:sym typeface="CiscoSansTT"/>
                        </a:defRPr>
                      </a:pPr>
                      <a:r>
                        <a:rPr lang="ja-JP" altLang="en-US" sz="1600" b="0" dirty="0" smtClean="0">
                          <a:latin typeface="MS PGothic" charset="-128"/>
                          <a:ea typeface="MS PGothic" charset="-128"/>
                          <a:cs typeface="MS PGothic" charset="-128"/>
                        </a:rPr>
                        <a:t>モバイル ワーカー</a:t>
                      </a:r>
                      <a:endParaRPr lang="en-US" sz="1600" b="0" dirty="0">
                        <a:latin typeface="MS PGothic" charset="-128"/>
                        <a:ea typeface="MS PGothic" charset="-128"/>
                        <a:cs typeface="MS PGothic"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defTabSz="914400">
                        <a:buSzPct val="100000"/>
                        <a:buNone/>
                        <a:defRPr sz="1400">
                          <a:solidFill>
                            <a:srgbClr val="12161D"/>
                          </a:solidFill>
                          <a:sym typeface="CiscoSansTT"/>
                        </a:defRPr>
                      </a:pPr>
                      <a:r>
                        <a:rPr lang="ja-JP" altLang="en-US" sz="1600" b="0" dirty="0" smtClean="0">
                          <a:solidFill>
                            <a:srgbClr val="FF0000"/>
                          </a:solidFill>
                          <a:latin typeface="MS PGothic" charset="-128"/>
                          <a:ea typeface="MS PGothic" charset="-128"/>
                          <a:cs typeface="MS PGothic" charset="-128"/>
                        </a:rPr>
                        <a:t>仮想＆物理オフィス</a:t>
                      </a:r>
                      <a:endParaRPr lang="en-US" sz="1600" b="0" dirty="0">
                        <a:solidFill>
                          <a:srgbClr val="FF0000"/>
                        </a:solidFill>
                        <a:latin typeface="MS PGothic" charset="-128"/>
                        <a:ea typeface="MS PGothic" charset="-128"/>
                        <a:cs typeface="MS PGothic"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4" name="Table 33"/>
          <p:cNvGraphicFramePr>
            <a:graphicFrameLocks noGrp="1"/>
          </p:cNvGraphicFramePr>
          <p:nvPr>
            <p:extLst/>
          </p:nvPr>
        </p:nvGraphicFramePr>
        <p:xfrm>
          <a:off x="1943100" y="3028936"/>
          <a:ext cx="6339552" cy="3708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343150">
                  <a:extLst>
                    <a:ext uri="{9D8B030D-6E8A-4147-A177-3AD203B41FA5}">
                      <a16:colId xmlns:a16="http://schemas.microsoft.com/office/drawing/2014/main" val="20001"/>
                    </a:ext>
                  </a:extLst>
                </a:gridCol>
                <a:gridCol w="1939002">
                  <a:extLst>
                    <a:ext uri="{9D8B030D-6E8A-4147-A177-3AD203B41FA5}">
                      <a16:colId xmlns:a16="http://schemas.microsoft.com/office/drawing/2014/main" val="20002"/>
                    </a:ext>
                  </a:extLst>
                </a:gridCol>
              </a:tblGrid>
              <a:tr h="370840">
                <a:tc>
                  <a:txBody>
                    <a:bodyPr/>
                    <a:lstStyle/>
                    <a:p>
                      <a:pPr marL="0" indent="0" algn="ctr" defTabSz="914400">
                        <a:buSzPct val="100000"/>
                        <a:buFont typeface="+mj-lt"/>
                        <a:buNone/>
                        <a:defRPr sz="1400">
                          <a:solidFill>
                            <a:srgbClr val="12161D"/>
                          </a:solidFill>
                          <a:sym typeface="CiscoSansTT"/>
                        </a:defRPr>
                      </a:pPr>
                      <a:r>
                        <a:rPr lang="ja-JP" altLang="en-US" sz="1600" b="0" dirty="0" smtClean="0">
                          <a:latin typeface="MS PGothic" charset="-128"/>
                          <a:ea typeface="MS PGothic" charset="-128"/>
                          <a:cs typeface="MS PGothic" charset="-128"/>
                        </a:rPr>
                        <a:t>定形チーム</a:t>
                      </a:r>
                      <a:endParaRPr lang="en-US" sz="1600" b="0" dirty="0">
                        <a:latin typeface="MS PGothic" charset="-128"/>
                        <a:ea typeface="MS PGothic" charset="-128"/>
                        <a:cs typeface="MS PGothic"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defTabSz="914400">
                        <a:buSzPct val="100000"/>
                        <a:buFont typeface="+mj-lt"/>
                        <a:buNone/>
                        <a:defRPr sz="1400">
                          <a:solidFill>
                            <a:srgbClr val="12161D"/>
                          </a:solidFill>
                          <a:sym typeface="CiscoSansTT"/>
                        </a:defRPr>
                      </a:pPr>
                      <a:r>
                        <a:rPr lang="ja-JP" altLang="en-US" sz="1600" b="0" dirty="0" smtClean="0">
                          <a:latin typeface="MS PGothic" charset="-128"/>
                          <a:ea typeface="MS PGothic" charset="-128"/>
                          <a:cs typeface="MS PGothic" charset="-128"/>
                        </a:rPr>
                        <a:t>分散型</a:t>
                      </a:r>
                      <a:endParaRPr lang="en-US" sz="1600" b="0" dirty="0">
                        <a:latin typeface="MS PGothic" charset="-128"/>
                        <a:ea typeface="MS PGothic" charset="-128"/>
                        <a:cs typeface="MS PGothic"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defTabSz="914400">
                        <a:buSzPct val="100000"/>
                        <a:buFont typeface="+mj-lt"/>
                        <a:buNone/>
                        <a:defRPr sz="1400">
                          <a:solidFill>
                            <a:srgbClr val="12161D"/>
                          </a:solidFill>
                          <a:sym typeface="CiscoSansTT"/>
                        </a:defRPr>
                      </a:pPr>
                      <a:r>
                        <a:rPr lang="en-US" sz="1400" b="0" dirty="0" smtClean="0">
                          <a:solidFill>
                            <a:srgbClr val="FF0000"/>
                          </a:solidFill>
                          <a:latin typeface="MS PGothic" charset="-128"/>
                          <a:ea typeface="MS PGothic" charset="-128"/>
                          <a:cs typeface="MS PGothic" charset="-128"/>
                        </a:rPr>
                        <a:t>B2B</a:t>
                      </a:r>
                      <a:r>
                        <a:rPr lang="ja-JP" altLang="en-US" sz="1400" b="0" dirty="0" smtClean="0">
                          <a:solidFill>
                            <a:srgbClr val="FF0000"/>
                          </a:solidFill>
                          <a:latin typeface="MS PGothic" charset="-128"/>
                          <a:ea typeface="MS PGothic" charset="-128"/>
                          <a:cs typeface="MS PGothic" charset="-128"/>
                        </a:rPr>
                        <a:t>コラボレーション</a:t>
                      </a:r>
                      <a:endParaRPr lang="en-US" sz="1400" b="0" dirty="0">
                        <a:solidFill>
                          <a:srgbClr val="FF0000"/>
                        </a:solidFill>
                        <a:latin typeface="MS PGothic" charset="-128"/>
                        <a:ea typeface="MS PGothic" charset="-128"/>
                        <a:cs typeface="MS PGothic"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5" name="Table 34"/>
          <p:cNvGraphicFramePr>
            <a:graphicFrameLocks noGrp="1"/>
          </p:cNvGraphicFramePr>
          <p:nvPr>
            <p:extLst/>
          </p:nvPr>
        </p:nvGraphicFramePr>
        <p:xfrm>
          <a:off x="1943100" y="4107166"/>
          <a:ext cx="6339552" cy="3708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340664">
                  <a:extLst>
                    <a:ext uri="{9D8B030D-6E8A-4147-A177-3AD203B41FA5}">
                      <a16:colId xmlns:a16="http://schemas.microsoft.com/office/drawing/2014/main" val="20001"/>
                    </a:ext>
                  </a:extLst>
                </a:gridCol>
                <a:gridCol w="1941488">
                  <a:extLst>
                    <a:ext uri="{9D8B030D-6E8A-4147-A177-3AD203B41FA5}">
                      <a16:colId xmlns:a16="http://schemas.microsoft.com/office/drawing/2014/main" val="20002"/>
                    </a:ext>
                  </a:extLst>
                </a:gridCol>
              </a:tblGrid>
              <a:tr h="370840">
                <a:tc>
                  <a:txBody>
                    <a:bodyPr/>
                    <a:lstStyle/>
                    <a:p>
                      <a:pPr algn="ctr" defTabSz="914400">
                        <a:defRPr sz="1800">
                          <a:solidFill>
                            <a:srgbClr val="000000"/>
                          </a:solidFill>
                        </a:defRPr>
                      </a:pPr>
                      <a:r>
                        <a:rPr lang="ja-JP" altLang="en-US" sz="1600" b="0" dirty="0" smtClean="0">
                          <a:solidFill>
                            <a:srgbClr val="12161D"/>
                          </a:solidFill>
                          <a:latin typeface="MS PGothic" charset="-128"/>
                          <a:ea typeface="MS PGothic" charset="-128"/>
                          <a:cs typeface="MS PGothic" charset="-128"/>
                          <a:sym typeface="CiscoSansTT"/>
                        </a:rPr>
                        <a:t>オンプレミス</a:t>
                      </a:r>
                      <a:endParaRPr lang="en-US" sz="1600" b="0" dirty="0">
                        <a:solidFill>
                          <a:srgbClr val="12161D"/>
                        </a:solidFill>
                        <a:latin typeface="MS PGothic" charset="-128"/>
                        <a:ea typeface="MS PGothic" charset="-128"/>
                        <a:cs typeface="MS PGothic" charset="-128"/>
                        <a:sym typeface="CiscoSansTT"/>
                      </a:endParaRP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defTabSz="914400">
                        <a:defRPr sz="1800">
                          <a:solidFill>
                            <a:srgbClr val="000000"/>
                          </a:solidFill>
                        </a:defRPr>
                      </a:pPr>
                      <a:r>
                        <a:rPr lang="ja-JP" altLang="en-US" sz="1600" b="0" dirty="0" smtClean="0">
                          <a:solidFill>
                            <a:srgbClr val="12161D"/>
                          </a:solidFill>
                          <a:latin typeface="MS PGothic" charset="-128"/>
                          <a:ea typeface="MS PGothic" charset="-128"/>
                          <a:cs typeface="MS PGothic" charset="-128"/>
                          <a:sym typeface="CiscoSansTT"/>
                        </a:rPr>
                        <a:t>ハイブリッド</a:t>
                      </a:r>
                      <a:endParaRPr lang="en-US" sz="1600" b="0" dirty="0">
                        <a:solidFill>
                          <a:srgbClr val="12161D"/>
                        </a:solidFill>
                        <a:latin typeface="MS PGothic" charset="-128"/>
                        <a:ea typeface="MS PGothic" charset="-128"/>
                        <a:cs typeface="MS PGothic" charset="-128"/>
                        <a:sym typeface="CiscoSansTT"/>
                      </a:endParaRP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defTabSz="914400">
                        <a:defRPr sz="1800">
                          <a:solidFill>
                            <a:srgbClr val="000000"/>
                          </a:solidFill>
                        </a:defRPr>
                      </a:pPr>
                      <a:r>
                        <a:rPr lang="ja-JP" altLang="en-US" sz="1600" b="0" dirty="0" smtClean="0">
                          <a:solidFill>
                            <a:srgbClr val="FF0000"/>
                          </a:solidFill>
                          <a:latin typeface="MS PGothic" charset="-128"/>
                          <a:ea typeface="MS PGothic" charset="-128"/>
                          <a:cs typeface="MS PGothic" charset="-128"/>
                          <a:sym typeface="CiscoSansTT"/>
                        </a:rPr>
                        <a:t>クラウド</a:t>
                      </a:r>
                      <a:endParaRPr lang="en-US" sz="1600" b="0" dirty="0">
                        <a:solidFill>
                          <a:srgbClr val="FF0000"/>
                        </a:solidFill>
                        <a:latin typeface="MS PGothic" charset="-128"/>
                        <a:ea typeface="MS PGothic" charset="-128"/>
                        <a:cs typeface="MS PGothic" charset="-128"/>
                        <a:sym typeface="CiscoSansTT"/>
                      </a:endParaRP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6" name="Shape 370"/>
          <p:cNvSpPr/>
          <p:nvPr/>
        </p:nvSpPr>
        <p:spPr>
          <a:xfrm>
            <a:off x="2866162" y="4759606"/>
            <a:ext cx="1462007" cy="3077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900" b="1">
                <a:solidFill>
                  <a:srgbClr val="343434"/>
                </a:solidFill>
                <a:latin typeface="Arial"/>
                <a:ea typeface="Arial"/>
                <a:cs typeface="Arial"/>
                <a:sym typeface="Arial"/>
              </a:defRPr>
            </a:lvl1pPr>
          </a:lstStyle>
          <a:p>
            <a:pPr defTabSz="457200" fontAlgn="auto" hangingPunct="0">
              <a:spcBef>
                <a:spcPts val="0"/>
              </a:spcBef>
              <a:spcAft>
                <a:spcPts val="0"/>
              </a:spcAft>
            </a:pPr>
            <a:r>
              <a:rPr lang="ja-JP" altLang="en-US" sz="1400" b="0" kern="0" dirty="0" smtClean="0">
                <a:latin typeface="MS PGothic" charset="-128"/>
                <a:ea typeface="MS PGothic" charset="-128"/>
                <a:cs typeface="MS PGothic" charset="-128"/>
              </a:rPr>
              <a:t>構造化</a:t>
            </a:r>
            <a:endParaRPr sz="1400" b="0" kern="0" dirty="0">
              <a:latin typeface="MS PGothic" charset="-128"/>
              <a:ea typeface="MS PGothic" charset="-128"/>
              <a:cs typeface="MS PGothic" charset="-128"/>
            </a:endParaRPr>
          </a:p>
        </p:txBody>
      </p:sp>
      <p:sp>
        <p:nvSpPr>
          <p:cNvPr id="5" name="テキスト ボックス 4"/>
          <p:cNvSpPr txBox="1"/>
          <p:nvPr/>
        </p:nvSpPr>
        <p:spPr>
          <a:xfrm>
            <a:off x="-377687" y="983974"/>
            <a:ext cx="184731" cy="369332"/>
          </a:xfrm>
          <a:prstGeom prst="rect">
            <a:avLst/>
          </a:prstGeom>
          <a:noFill/>
        </p:spPr>
        <p:txBody>
          <a:bodyPr wrap="none" rtlCol="0">
            <a:spAutoFit/>
          </a:bodyPr>
          <a:lstStyle/>
          <a:p>
            <a:endParaRPr kumimoji="1" lang="ja-JP" altLang="en-US" dirty="0">
              <a:latin typeface="MS PGothic" charset="-128"/>
              <a:ea typeface="MS PGothic" charset="-128"/>
              <a:cs typeface="MS PGothic" charset="-128"/>
            </a:endParaRPr>
          </a:p>
        </p:txBody>
      </p:sp>
      <p:sp>
        <p:nvSpPr>
          <p:cNvPr id="30" name="正方形/長方形 29"/>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3" name="タイトル 2"/>
          <p:cNvSpPr txBox="1">
            <a:spLocks/>
          </p:cNvSpPr>
          <p:nvPr/>
        </p:nvSpPr>
        <p:spPr bwMode="auto">
          <a:xfrm>
            <a:off x="117020" y="-7819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lvl1pPr algn="l" defTabSz="684196" rtl="0" eaLnBrk="1" fontAlgn="base" hangingPunct="1">
              <a:lnSpc>
                <a:spcPct val="80000"/>
              </a:lnSpc>
              <a:spcBef>
                <a:spcPct val="0"/>
              </a:spcBef>
              <a:spcAft>
                <a:spcPct val="0"/>
              </a:spcAft>
              <a:defRPr lang="en-US" sz="3600" b="0" i="0" kern="1200">
                <a:solidFill>
                  <a:schemeClr val="tx2"/>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chemeClr val="bg1"/>
                </a:solidFill>
                <a:latin typeface="MS PGothic" charset="-128"/>
                <a:ea typeface="MS PGothic" charset="-128"/>
                <a:cs typeface="MS PGothic" charset="-128"/>
              </a:rPr>
              <a:t>デジタル化が変える仕事のプロセス</a:t>
            </a:r>
            <a:endParaRPr kumimoji="1" lang="ja-JP" altLang="en-US" sz="2400" dirty="0">
              <a:solidFill>
                <a:schemeClr val="bg1"/>
              </a:solidFill>
              <a:latin typeface="MS PGothic" charset="-128"/>
              <a:ea typeface="MS PGothic" charset="-128"/>
              <a:cs typeface="MS PGothic" charset="-128"/>
            </a:endParaRPr>
          </a:p>
        </p:txBody>
      </p:sp>
    </p:spTree>
    <p:extLst>
      <p:ext uri="{BB962C8B-B14F-4D97-AF65-F5344CB8AC3E}">
        <p14:creationId xmlns:p14="http://schemas.microsoft.com/office/powerpoint/2010/main" val="556034614"/>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1" nodeType="clickEffect">
                                  <p:stCondLst>
                                    <p:cond delay="0"/>
                                  </p:stCondLst>
                                  <p:childTnLst>
                                    <p:animMotion origin="layout" path="M 4.44444E-6 -3.45679E-6 L 0.49062 -0.0108 " pathEditMode="relative" rAng="0" ptsTypes="AA">
                                      <p:cBhvr>
                                        <p:cTn id="13" dur="5000" fill="hold"/>
                                        <p:tgtEl>
                                          <p:spTgt spid="3"/>
                                        </p:tgtEl>
                                        <p:attrNameLst>
                                          <p:attrName>ppt_x</p:attrName>
                                          <p:attrName>ppt_y</p:attrName>
                                        </p:attrNameLst>
                                      </p:cBhvr>
                                      <p:rCtr x="24531"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1"/>
              </a:solidFill>
              <a:latin typeface="+mj-lt"/>
            </a:endParaRPr>
          </a:p>
        </p:txBody>
      </p:sp>
      <p:sp>
        <p:nvSpPr>
          <p:cNvPr id="34"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クラウド コラボレーションによるメリット</a:t>
            </a:r>
            <a:endParaRPr kumimoji="1" lang="ja-JP" altLang="en-US" sz="2800" dirty="0">
              <a:solidFill>
                <a:schemeClr val="bg1"/>
              </a:solidFill>
              <a:latin typeface="MS PGothic" charset="-128"/>
              <a:ea typeface="MS PGothic" charset="-128"/>
              <a:cs typeface="MS PGothic" charset="-128"/>
            </a:endParaRPr>
          </a:p>
        </p:txBody>
      </p:sp>
      <p:cxnSp>
        <p:nvCxnSpPr>
          <p:cNvPr id="58" name="Straight Connector 3"/>
          <p:cNvCxnSpPr/>
          <p:nvPr/>
        </p:nvCxnSpPr>
        <p:spPr>
          <a:xfrm>
            <a:off x="6228544" y="2387607"/>
            <a:ext cx="0" cy="114261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59" name="Freeform 12"/>
          <p:cNvSpPr/>
          <p:nvPr/>
        </p:nvSpPr>
        <p:spPr>
          <a:xfrm rot="10800000" flipV="1">
            <a:off x="4799086" y="805370"/>
            <a:ext cx="2858920" cy="1582234"/>
          </a:xfrm>
          <a:custGeom>
            <a:avLst/>
            <a:gdLst>
              <a:gd name="connsiteX0" fmla="*/ 1015523 w 1872183"/>
              <a:gd name="connsiteY0" fmla="*/ 737 h 1036137"/>
              <a:gd name="connsiteX1" fmla="*/ 702176 w 1872183"/>
              <a:gd name="connsiteY1" fmla="*/ 238896 h 1036137"/>
              <a:gd name="connsiteX2" fmla="*/ 694434 w 1872183"/>
              <a:gd name="connsiteY2" fmla="*/ 271221 h 1036137"/>
              <a:gd name="connsiteX3" fmla="*/ 653749 w 1872183"/>
              <a:gd name="connsiteY3" fmla="*/ 252265 h 1036137"/>
              <a:gd name="connsiteX4" fmla="*/ 296567 w 1872183"/>
              <a:gd name="connsiteY4" fmla="*/ 424741 h 1036137"/>
              <a:gd name="connsiteX5" fmla="*/ 281430 w 1872183"/>
              <a:gd name="connsiteY5" fmla="*/ 535082 h 1036137"/>
              <a:gd name="connsiteX6" fmla="*/ 286364 w 1872183"/>
              <a:gd name="connsiteY6" fmla="*/ 553803 h 1036137"/>
              <a:gd name="connsiteX7" fmla="*/ 243336 w 1872183"/>
              <a:gd name="connsiteY7" fmla="*/ 549465 h 1036137"/>
              <a:gd name="connsiteX8" fmla="*/ 0 w 1872183"/>
              <a:gd name="connsiteY8" fmla="*/ 792801 h 1036137"/>
              <a:gd name="connsiteX9" fmla="*/ 194295 w 1872183"/>
              <a:gd name="connsiteY9" fmla="*/ 1031194 h 1036137"/>
              <a:gd name="connsiteX10" fmla="*/ 225480 w 1872183"/>
              <a:gd name="connsiteY10" fmla="*/ 1034337 h 1036137"/>
              <a:gd name="connsiteX11" fmla="*/ 225480 w 1872183"/>
              <a:gd name="connsiteY11" fmla="*/ 1036136 h 1036137"/>
              <a:gd name="connsiteX12" fmla="*/ 243326 w 1872183"/>
              <a:gd name="connsiteY12" fmla="*/ 1036136 h 1036137"/>
              <a:gd name="connsiteX13" fmla="*/ 243336 w 1872183"/>
              <a:gd name="connsiteY13" fmla="*/ 1036137 h 1036137"/>
              <a:gd name="connsiteX14" fmla="*/ 243346 w 1872183"/>
              <a:gd name="connsiteY14" fmla="*/ 1036136 h 1036137"/>
              <a:gd name="connsiteX15" fmla="*/ 1559441 w 1872183"/>
              <a:gd name="connsiteY15" fmla="*/ 1036136 h 1036137"/>
              <a:gd name="connsiteX16" fmla="*/ 1559451 w 1872183"/>
              <a:gd name="connsiteY16" fmla="*/ 1036137 h 1036137"/>
              <a:gd name="connsiteX17" fmla="*/ 1559461 w 1872183"/>
              <a:gd name="connsiteY17" fmla="*/ 1036136 h 1036137"/>
              <a:gd name="connsiteX18" fmla="*/ 1561106 w 1872183"/>
              <a:gd name="connsiteY18" fmla="*/ 1036136 h 1036137"/>
              <a:gd name="connsiteX19" fmla="*/ 1561106 w 1872183"/>
              <a:gd name="connsiteY19" fmla="*/ 1035970 h 1036137"/>
              <a:gd name="connsiteX20" fmla="*/ 1622477 w 1872183"/>
              <a:gd name="connsiteY20" fmla="*/ 1029784 h 1036137"/>
              <a:gd name="connsiteX21" fmla="*/ 1872183 w 1872183"/>
              <a:gd name="connsiteY21" fmla="*/ 723405 h 1036137"/>
              <a:gd name="connsiteX22" fmla="*/ 1734302 w 1872183"/>
              <a:gd name="connsiteY22" fmla="*/ 464083 h 1036137"/>
              <a:gd name="connsiteX23" fmla="*/ 1686652 w 1872183"/>
              <a:gd name="connsiteY23" fmla="*/ 438219 h 1036137"/>
              <a:gd name="connsiteX24" fmla="*/ 1694497 w 1872183"/>
              <a:gd name="connsiteY24" fmla="*/ 405461 h 1036137"/>
              <a:gd name="connsiteX25" fmla="*/ 1573407 w 1872183"/>
              <a:gd name="connsiteY25" fmla="*/ 208586 h 1036137"/>
              <a:gd name="connsiteX26" fmla="*/ 1501459 w 1872183"/>
              <a:gd name="connsiteY26" fmla="*/ 198716 h 1036137"/>
              <a:gd name="connsiteX27" fmla="*/ 1403667 w 1872183"/>
              <a:gd name="connsiteY27" fmla="*/ 234785 h 1036137"/>
              <a:gd name="connsiteX28" fmla="*/ 1380100 w 1872183"/>
              <a:gd name="connsiteY28" fmla="*/ 258434 h 1036137"/>
              <a:gd name="connsiteX29" fmla="*/ 1358970 w 1872183"/>
              <a:gd name="connsiteY29" fmla="*/ 201315 h 1036137"/>
              <a:gd name="connsiteX30" fmla="*/ 1155592 w 1872183"/>
              <a:gd name="connsiteY30" fmla="*/ 19951 h 1036137"/>
              <a:gd name="connsiteX31" fmla="*/ 1015523 w 1872183"/>
              <a:gd name="connsiteY31" fmla="*/ 737 h 103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2183" h="1036137">
                <a:moveTo>
                  <a:pt x="1015523" y="737"/>
                </a:moveTo>
                <a:cubicBezTo>
                  <a:pt x="877065" y="9694"/>
                  <a:pt x="750736" y="99646"/>
                  <a:pt x="702176" y="238896"/>
                </a:cubicBezTo>
                <a:lnTo>
                  <a:pt x="694434" y="271221"/>
                </a:lnTo>
                <a:lnTo>
                  <a:pt x="653749" y="252265"/>
                </a:lnTo>
                <a:cubicBezTo>
                  <a:pt x="507488" y="201260"/>
                  <a:pt x="347572" y="278480"/>
                  <a:pt x="296567" y="424741"/>
                </a:cubicBezTo>
                <a:cubicBezTo>
                  <a:pt x="283816" y="461306"/>
                  <a:pt x="279078" y="498725"/>
                  <a:pt x="281430" y="535082"/>
                </a:cubicBezTo>
                <a:lnTo>
                  <a:pt x="286364" y="553803"/>
                </a:lnTo>
                <a:lnTo>
                  <a:pt x="243336" y="549465"/>
                </a:lnTo>
                <a:cubicBezTo>
                  <a:pt x="108945" y="549465"/>
                  <a:pt x="0" y="658410"/>
                  <a:pt x="0" y="792801"/>
                </a:cubicBezTo>
                <a:cubicBezTo>
                  <a:pt x="0" y="910393"/>
                  <a:pt x="83411" y="1008503"/>
                  <a:pt x="194295" y="1031194"/>
                </a:cubicBezTo>
                <a:lnTo>
                  <a:pt x="225480" y="1034337"/>
                </a:lnTo>
                <a:lnTo>
                  <a:pt x="225480" y="1036136"/>
                </a:lnTo>
                <a:lnTo>
                  <a:pt x="243326" y="1036136"/>
                </a:lnTo>
                <a:lnTo>
                  <a:pt x="243336" y="1036137"/>
                </a:lnTo>
                <a:lnTo>
                  <a:pt x="243346" y="1036136"/>
                </a:lnTo>
                <a:lnTo>
                  <a:pt x="1559441" y="1036136"/>
                </a:lnTo>
                <a:lnTo>
                  <a:pt x="1559451" y="1036137"/>
                </a:lnTo>
                <a:lnTo>
                  <a:pt x="1559461" y="1036136"/>
                </a:lnTo>
                <a:lnTo>
                  <a:pt x="1561106" y="1036136"/>
                </a:lnTo>
                <a:lnTo>
                  <a:pt x="1561106" y="1035970"/>
                </a:lnTo>
                <a:lnTo>
                  <a:pt x="1622477" y="1029784"/>
                </a:lnTo>
                <a:cubicBezTo>
                  <a:pt x="1764984" y="1000623"/>
                  <a:pt x="1872183" y="874533"/>
                  <a:pt x="1872183" y="723405"/>
                </a:cubicBezTo>
                <a:cubicBezTo>
                  <a:pt x="1872183" y="615457"/>
                  <a:pt x="1817490" y="520283"/>
                  <a:pt x="1734302" y="464083"/>
                </a:cubicBezTo>
                <a:lnTo>
                  <a:pt x="1686652" y="438219"/>
                </a:lnTo>
                <a:lnTo>
                  <a:pt x="1694497" y="405461"/>
                </a:lnTo>
                <a:cubicBezTo>
                  <a:pt x="1705836" y="321158"/>
                  <a:pt x="1656855" y="237686"/>
                  <a:pt x="1573407" y="208586"/>
                </a:cubicBezTo>
                <a:cubicBezTo>
                  <a:pt x="1549564" y="200271"/>
                  <a:pt x="1525166" y="197182"/>
                  <a:pt x="1501459" y="198716"/>
                </a:cubicBezTo>
                <a:cubicBezTo>
                  <a:pt x="1465899" y="201016"/>
                  <a:pt x="1431897" y="213718"/>
                  <a:pt x="1403667" y="234785"/>
                </a:cubicBezTo>
                <a:lnTo>
                  <a:pt x="1380100" y="258434"/>
                </a:lnTo>
                <a:lnTo>
                  <a:pt x="1358970" y="201315"/>
                </a:lnTo>
                <a:cubicBezTo>
                  <a:pt x="1319349" y="119262"/>
                  <a:pt x="1248426" y="52325"/>
                  <a:pt x="1155592" y="19951"/>
                </a:cubicBezTo>
                <a:cubicBezTo>
                  <a:pt x="1109176" y="3765"/>
                  <a:pt x="1061675" y="-2249"/>
                  <a:pt x="1015523" y="737"/>
                </a:cubicBezTo>
                <a:close/>
              </a:path>
            </a:pathLst>
          </a:custGeom>
          <a:solidFill>
            <a:srgbClr val="FFFFFF"/>
          </a:solidFill>
          <a:ln w="38100" cap="flat" cmpd="sng" algn="ctr">
            <a:solidFill>
              <a:srgbClr val="36A4D7"/>
            </a:solidFill>
            <a:prstDash val="solid"/>
            <a:miter lim="800000"/>
          </a:ln>
          <a:effectLst/>
        </p:spPr>
        <p:txBody>
          <a:bodyPr rot="0" spcFirstLastPara="0" vertOverflow="overflow" horzOverflow="overflow" vert="horz" wrap="square" lIns="34250" tIns="17144" rIns="34250" bIns="17144" numCol="1" spcCol="0" rtlCol="0" fromWordArt="0" anchor="ctr" anchorCtr="0" forceAA="0" compatLnSpc="1">
            <a:prstTxWarp prst="textNoShape">
              <a:avLst/>
            </a:prstTxWarp>
            <a:noAutofit/>
          </a:bodyPr>
          <a:lstStyle/>
          <a:p>
            <a:pPr algn="ctr" defTabSz="913421">
              <a:defRPr/>
            </a:pPr>
            <a:endParaRPr lang="en-US" dirty="0">
              <a:solidFill>
                <a:srgbClr val="FFFFFF"/>
              </a:solidFill>
              <a:latin typeface="Arial"/>
              <a:sym typeface="CiscoSans Light"/>
            </a:endParaRPr>
          </a:p>
        </p:txBody>
      </p:sp>
      <p:pic>
        <p:nvPicPr>
          <p:cNvPr id="60" name="image4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9113" y="1265980"/>
            <a:ext cx="935162" cy="935162"/>
          </a:xfrm>
          <a:prstGeom prst="rect">
            <a:avLst/>
          </a:prstGeom>
          <a:ln w="12700" cap="flat">
            <a:noFill/>
            <a:miter lim="400000"/>
          </a:ln>
          <a:effectLst/>
        </p:spPr>
      </p:pic>
      <p:grpSp>
        <p:nvGrpSpPr>
          <p:cNvPr id="61" name="Group 13"/>
          <p:cNvGrpSpPr/>
          <p:nvPr/>
        </p:nvGrpSpPr>
        <p:grpSpPr>
          <a:xfrm>
            <a:off x="6364047" y="3308238"/>
            <a:ext cx="1818023" cy="1200979"/>
            <a:chOff x="792786" y="3413462"/>
            <a:chExt cx="3679551" cy="2369963"/>
          </a:xfrm>
        </p:grpSpPr>
        <p:pic>
          <p:nvPicPr>
            <p:cNvPr id="62" name="7.png"/>
            <p:cNvPicPr/>
            <p:nvPr/>
          </p:nvPicPr>
          <p:blipFill rotWithShape="1">
            <a:blip r:embed="rId4" cstate="screen">
              <a:extLst>
                <a:ext uri="{28A0092B-C50C-407E-A947-70E740481C1C}">
                  <a14:useLocalDpi xmlns:a14="http://schemas.microsoft.com/office/drawing/2010/main"/>
                </a:ext>
              </a:extLst>
            </a:blip>
            <a:srcRect/>
            <a:stretch/>
          </p:blipFill>
          <p:spPr>
            <a:xfrm>
              <a:off x="792786" y="3755429"/>
              <a:ext cx="3679551" cy="2027996"/>
            </a:xfrm>
            <a:prstGeom prst="rect">
              <a:avLst/>
            </a:prstGeom>
            <a:ln w="12700">
              <a:miter lim="400000"/>
            </a:ln>
          </p:spPr>
        </p:pic>
        <p:pic>
          <p:nvPicPr>
            <p:cNvPr id="63" name="Picture 2" descr="Y:\Production\Cisco Projects\C97 Presentation (PPT-PDF)\C97-737489-00\support file\AP67687.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78358" y="3413462"/>
              <a:ext cx="808415" cy="425734"/>
            </a:xfrm>
            <a:prstGeom prst="rect">
              <a:avLst/>
            </a:prstGeom>
            <a:noFill/>
          </p:spPr>
        </p:pic>
      </p:grpSp>
      <p:pic>
        <p:nvPicPr>
          <p:cNvPr id="64" name="pasted-image.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2616" y="3525767"/>
            <a:ext cx="1405930" cy="780858"/>
          </a:xfrm>
          <a:prstGeom prst="rect">
            <a:avLst/>
          </a:prstGeom>
          <a:ln w="12700">
            <a:miter lim="400000"/>
          </a:ln>
          <a:effectLst>
            <a:outerShdw blurRad="381000" rotWithShape="0">
              <a:srgbClr val="000000">
                <a:alpha val="30000"/>
              </a:srgbClr>
            </a:outerShdw>
          </a:effectLst>
        </p:spPr>
      </p:pic>
      <p:pic>
        <p:nvPicPr>
          <p:cNvPr id="65" name="pasted-image.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55915" y="3847759"/>
            <a:ext cx="245208" cy="539597"/>
          </a:xfrm>
          <a:prstGeom prst="rect">
            <a:avLst/>
          </a:prstGeom>
          <a:ln w="12700">
            <a:miter lim="400000"/>
          </a:ln>
          <a:effectLst>
            <a:outerShdw blurRad="381000" rotWithShape="0">
              <a:srgbClr val="000000">
                <a:alpha val="30000"/>
              </a:srgbClr>
            </a:outerShdw>
          </a:effectLst>
        </p:spPr>
      </p:pic>
      <p:grpSp>
        <p:nvGrpSpPr>
          <p:cNvPr id="66" name="Group 131"/>
          <p:cNvGrpSpPr>
            <a:grpSpLocks noChangeAspect="1"/>
          </p:cNvGrpSpPr>
          <p:nvPr/>
        </p:nvGrpSpPr>
        <p:grpSpPr>
          <a:xfrm>
            <a:off x="4577064" y="3933350"/>
            <a:ext cx="199116" cy="365760"/>
            <a:chOff x="0" y="-276703"/>
            <a:chExt cx="4254498" cy="7815177"/>
          </a:xfrm>
        </p:grpSpPr>
        <p:pic>
          <p:nvPicPr>
            <p:cNvPr id="67" name="pasted-imag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276703"/>
              <a:ext cx="4241801" cy="7812668"/>
            </a:xfrm>
            <a:prstGeom prst="rect">
              <a:avLst/>
            </a:prstGeom>
            <a:ln w="3175" cap="flat">
              <a:noFill/>
              <a:prstDash val="solid"/>
              <a:miter lim="400000"/>
            </a:ln>
            <a:effectLst/>
          </p:spPr>
        </p:pic>
        <p:pic>
          <p:nvPicPr>
            <p:cNvPr id="68" name="IMG_1386.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2697" y="9924"/>
              <a:ext cx="4241801" cy="7528550"/>
            </a:xfrm>
            <a:prstGeom prst="rect">
              <a:avLst/>
            </a:prstGeom>
            <a:ln w="12700" cap="flat">
              <a:noFill/>
              <a:miter lim="400000"/>
            </a:ln>
            <a:effectLst/>
          </p:spPr>
        </p:pic>
      </p:grpSp>
      <p:pic>
        <p:nvPicPr>
          <p:cNvPr id="69" name="pasted-image.pdf"/>
          <p:cNvPicPr>
            <a:picLocks/>
          </p:cNvPicPr>
          <p:nvPr/>
        </p:nvPicPr>
        <p:blipFill>
          <a:blip r:embed="rId10" cstate="screen">
            <a:extLst>
              <a:ext uri="{28A0092B-C50C-407E-A947-70E740481C1C}">
                <a14:useLocalDpi xmlns:a14="http://schemas.microsoft.com/office/drawing/2010/main"/>
              </a:ext>
            </a:extLst>
          </a:blip>
          <a:stretch>
            <a:fillRect/>
          </a:stretch>
        </p:blipFill>
        <p:spPr>
          <a:xfrm>
            <a:off x="4999519" y="3580851"/>
            <a:ext cx="1051560" cy="632842"/>
          </a:xfrm>
          <a:prstGeom prst="rect">
            <a:avLst/>
          </a:prstGeom>
          <a:ln w="3175">
            <a:noFill/>
            <a:miter lim="400000"/>
          </a:ln>
        </p:spPr>
      </p:pic>
      <p:pic>
        <p:nvPicPr>
          <p:cNvPr id="70" name="Picture 2"/>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5674933" y="3993706"/>
            <a:ext cx="1107221" cy="103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372248" y="1364907"/>
            <a:ext cx="4436761" cy="3139321"/>
          </a:xfrm>
          <a:prstGeom prst="rect">
            <a:avLst/>
          </a:prstGeom>
          <a:noFill/>
        </p:spPr>
        <p:txBody>
          <a:bodyPr wrap="square" rtlCol="0">
            <a:spAutoFit/>
          </a:bodyPr>
          <a:lstStyle/>
          <a:p>
            <a:pPr marL="342900" indent="-342900">
              <a:buFont typeface="+mj-lt"/>
              <a:buAutoNum type="arabicPeriod"/>
            </a:pPr>
            <a:r>
              <a:rPr kumimoji="1" lang="ja-JP" altLang="en-US" dirty="0" smtClean="0"/>
              <a:t>あらゆるデバイスがクラウドに登録</a:t>
            </a:r>
            <a:endParaRPr kumimoji="1" lang="en-US" altLang="ja-JP" dirty="0" smtClean="0"/>
          </a:p>
          <a:p>
            <a:pPr marL="342900" indent="-342900">
              <a:buFont typeface="+mj-lt"/>
              <a:buAutoNum type="arabicPeriod"/>
            </a:pPr>
            <a:endParaRPr kumimoji="1" lang="en-US" altLang="ja-JP" dirty="0"/>
          </a:p>
          <a:p>
            <a:pPr marL="342900" indent="-342900">
              <a:buFont typeface="+mj-lt"/>
              <a:buAutoNum type="arabicPeriod"/>
            </a:pPr>
            <a:r>
              <a:rPr kumimoji="1" lang="ja-JP" altLang="en-US" dirty="0" smtClean="0"/>
              <a:t>クラウドから一括管理</a:t>
            </a:r>
            <a:endParaRPr kumimoji="1" lang="en-US" altLang="ja-JP" dirty="0" smtClean="0"/>
          </a:p>
          <a:p>
            <a:pPr marL="342900" indent="-342900">
              <a:buFont typeface="+mj-lt"/>
              <a:buAutoNum type="arabicPeriod"/>
            </a:pPr>
            <a:endParaRPr kumimoji="1" lang="en-US" altLang="ja-JP" dirty="0"/>
          </a:p>
          <a:p>
            <a:pPr marL="342900" indent="-342900">
              <a:buFont typeface="+mj-lt"/>
              <a:buAutoNum type="arabicPeriod"/>
            </a:pPr>
            <a:r>
              <a:rPr kumimoji="1" lang="ja-JP" altLang="en-US" dirty="0" smtClean="0"/>
              <a:t>エンタープライズの</a:t>
            </a:r>
            <a:r>
              <a:rPr kumimoji="1" lang="ja-JP" altLang="en-US" dirty="0" smtClean="0"/>
              <a:t>セキュリティ </a:t>
            </a:r>
            <a:r>
              <a:rPr kumimoji="1" lang="ja-JP" altLang="en-US" dirty="0" smtClean="0"/>
              <a:t>レベル</a:t>
            </a:r>
            <a:endParaRPr kumimoji="1" lang="en-US" altLang="ja-JP" dirty="0" smtClean="0"/>
          </a:p>
          <a:p>
            <a:pPr marL="342900" indent="-342900">
              <a:buFont typeface="+mj-lt"/>
              <a:buAutoNum type="arabicPeriod"/>
            </a:pPr>
            <a:endParaRPr kumimoji="1" lang="en-US" altLang="ja-JP" dirty="0"/>
          </a:p>
          <a:p>
            <a:pPr marL="342900" indent="-342900">
              <a:buFont typeface="+mj-lt"/>
              <a:buAutoNum type="arabicPeriod"/>
            </a:pPr>
            <a:r>
              <a:rPr kumimoji="1" lang="ja-JP" altLang="en-US" dirty="0" smtClean="0"/>
              <a:t>他社ツールとも接続可能</a:t>
            </a:r>
            <a:endParaRPr kumimoji="1" lang="en-US" altLang="ja-JP" dirty="0" smtClean="0"/>
          </a:p>
          <a:p>
            <a:pPr marL="342900" indent="-342900">
              <a:buFont typeface="+mj-lt"/>
              <a:buAutoNum type="arabicPeriod"/>
            </a:pPr>
            <a:endParaRPr kumimoji="1" lang="en-US" altLang="ja-JP" dirty="0"/>
          </a:p>
          <a:p>
            <a:pPr marL="342900" indent="-342900">
              <a:buFont typeface="+mj-lt"/>
              <a:buAutoNum type="arabicPeriod"/>
            </a:pPr>
            <a:r>
              <a:rPr kumimoji="1" lang="ja-JP" altLang="en-US" dirty="0" smtClean="0"/>
              <a:t>共通のユーザ インターフェース</a:t>
            </a:r>
            <a:endParaRPr kumimoji="1" lang="en-US" altLang="ja-JP" dirty="0" smtClean="0"/>
          </a:p>
          <a:p>
            <a:pPr marL="342900" indent="-342900">
              <a:buFont typeface="+mj-lt"/>
              <a:buAutoNum type="arabicPeriod"/>
            </a:pPr>
            <a:endParaRPr kumimoji="1" lang="en-US" altLang="ja-JP" dirty="0"/>
          </a:p>
          <a:p>
            <a:pPr marL="342900" indent="-342900">
              <a:buFont typeface="+mj-lt"/>
              <a:buAutoNum type="arabicPeriod"/>
            </a:pPr>
            <a:endParaRPr kumimoji="1" lang="ja-JP" altLang="en-US" dirty="0"/>
          </a:p>
        </p:txBody>
      </p:sp>
    </p:spTree>
    <p:extLst>
      <p:ext uri="{BB962C8B-B14F-4D97-AF65-F5344CB8AC3E}">
        <p14:creationId xmlns:p14="http://schemas.microsoft.com/office/powerpoint/2010/main" val="1822086577"/>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Shape 161"/>
          <p:cNvSpPr/>
          <p:nvPr/>
        </p:nvSpPr>
        <p:spPr>
          <a:xfrm>
            <a:off x="-9525" y="1311274"/>
            <a:ext cx="9144000" cy="1190625"/>
          </a:xfrm>
          <a:prstGeom prst="rect">
            <a:avLst/>
          </a:prstGeom>
          <a:solidFill>
            <a:srgbClr val="FFFFFF">
              <a:alpha val="96000"/>
            </a:srgbClr>
          </a:solidFill>
          <a:ln w="12700">
            <a:miter lim="400000"/>
          </a:ln>
        </p:spPr>
        <p:txBody>
          <a:bodyPr lIns="19049" tIns="19049" rIns="19049" bIns="19049" anchor="ctr"/>
          <a:lstStyle/>
          <a:p>
            <a:pPr algn="ctr">
              <a:defRPr sz="3200">
                <a:solidFill>
                  <a:srgbClr val="FFFFFF"/>
                </a:solidFill>
              </a:defRPr>
            </a:pPr>
            <a:endParaRPr sz="1200"/>
          </a:p>
        </p:txBody>
      </p:sp>
      <p:sp>
        <p:nvSpPr>
          <p:cNvPr id="6" name="Shape 227"/>
          <p:cNvSpPr/>
          <p:nvPr/>
        </p:nvSpPr>
        <p:spPr>
          <a:xfrm>
            <a:off x="558800" y="1549400"/>
            <a:ext cx="8001000" cy="661988"/>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lnSpcReduction="10000"/>
          </a:bodyPr>
          <a:lstStyle/>
          <a:p>
            <a:pPr algn="ctr">
              <a:lnSpc>
                <a:spcPct val="110000"/>
              </a:lnSpc>
              <a:defRPr sz="6400">
                <a:solidFill>
                  <a:srgbClr val="444444"/>
                </a:solidFill>
                <a:latin typeface="CiscoSans UltraLight"/>
                <a:ea typeface="CiscoSans UltraLight"/>
                <a:cs typeface="CiscoSans UltraLight"/>
                <a:sym typeface="CiscoSans UltraLight"/>
              </a:defRPr>
            </a:pPr>
            <a:r>
              <a:rPr lang="ja-JP" altLang="en-US" sz="2400" dirty="0" smtClean="0">
                <a:latin typeface="MS PGothic" charset="-128"/>
                <a:ea typeface="MS PGothic" charset="-128"/>
                <a:cs typeface="MS PGothic" charset="-128"/>
              </a:rPr>
              <a:t>ハードウェア＋ソフトウェア＋クラウド</a:t>
            </a:r>
            <a:endParaRPr sz="2400" dirty="0" smtClean="0">
              <a:latin typeface="MS PGothic" charset="-128"/>
              <a:ea typeface="MS PGothic" charset="-128"/>
              <a:cs typeface="MS PGothic" charset="-128"/>
            </a:endParaRPr>
          </a:p>
          <a:p>
            <a:pPr algn="ctr">
              <a:lnSpc>
                <a:spcPct val="110000"/>
              </a:lnSpc>
              <a:defRPr sz="3200">
                <a:solidFill>
                  <a:srgbClr val="444444">
                    <a:alpha val="48000"/>
                  </a:srgbClr>
                </a:solidFill>
                <a:latin typeface="CiscoSans ExtraLight"/>
                <a:ea typeface="CiscoSans ExtraLight"/>
                <a:cs typeface="CiscoSans ExtraLight"/>
                <a:sym typeface="CiscoSans ExtraLight"/>
              </a:defRPr>
            </a:pPr>
            <a:r>
              <a:rPr lang="en-US" sz="1400" b="1" dirty="0" smtClean="0">
                <a:latin typeface="MS PGothic" charset="-128"/>
                <a:ea typeface="MS PGothic" charset="-128"/>
                <a:cs typeface="MS PGothic" charset="-128"/>
              </a:rPr>
              <a:t>The industry’s most advanced collaboration suite</a:t>
            </a:r>
            <a:endParaRPr sz="1400" b="1" dirty="0">
              <a:latin typeface="MS PGothic" charset="-128"/>
              <a:ea typeface="MS PGothic" charset="-128"/>
              <a:cs typeface="MS PGothic" charset="-128"/>
            </a:endParaRPr>
          </a:p>
        </p:txBody>
      </p:sp>
    </p:spTree>
    <p:extLst>
      <p:ext uri="{BB962C8B-B14F-4D97-AF65-F5344CB8AC3E}">
        <p14:creationId xmlns:p14="http://schemas.microsoft.com/office/powerpoint/2010/main" val="2564046400"/>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65" y="497880"/>
            <a:ext cx="9132630" cy="4645620"/>
          </a:xfrm>
          <a:prstGeom prst="rect">
            <a:avLst/>
          </a:prstGeom>
        </p:spPr>
      </p:pic>
      <p:sp>
        <p:nvSpPr>
          <p:cNvPr id="3" name="角丸四角形 2"/>
          <p:cNvSpPr/>
          <p:nvPr/>
        </p:nvSpPr>
        <p:spPr>
          <a:xfrm>
            <a:off x="186372" y="1842055"/>
            <a:ext cx="8688794" cy="2995590"/>
          </a:xfrm>
          <a:prstGeom prst="roundRect">
            <a:avLst/>
          </a:prstGeom>
          <a:solidFill>
            <a:schemeClr val="bg2">
              <a:alpha val="48000"/>
            </a:schemeClr>
          </a:solidFill>
        </p:spPr>
        <p:txBody>
          <a:bodyPr wrap="square" rtlCol="0" anchor="ctr">
            <a:noAutofit/>
          </a:bodyPr>
          <a:lstStyle/>
          <a:p>
            <a:pPr algn="ctr"/>
            <a:endParaRPr kumimoji="1" lang="ja-JP" altLang="en-US" dirty="0">
              <a:solidFill>
                <a:schemeClr val="bg1"/>
              </a:solidFill>
              <a:latin typeface="+mj-lt"/>
            </a:endParaRPr>
          </a:p>
        </p:txBody>
      </p:sp>
      <p:grpSp>
        <p:nvGrpSpPr>
          <p:cNvPr id="20" name="図形グループ 19"/>
          <p:cNvGrpSpPr/>
          <p:nvPr/>
        </p:nvGrpSpPr>
        <p:grpSpPr>
          <a:xfrm>
            <a:off x="4111140" y="1842055"/>
            <a:ext cx="4935944" cy="2879620"/>
            <a:chOff x="2286000" y="1200150"/>
            <a:chExt cx="4935944" cy="2879620"/>
          </a:xfrm>
          <a:noFill/>
        </p:grpSpPr>
        <p:graphicFrame>
          <p:nvGraphicFramePr>
            <p:cNvPr id="6" name="グラフ 5"/>
            <p:cNvGraphicFramePr>
              <a:graphicFrameLocks/>
            </p:cNvGraphicFramePr>
            <p:nvPr>
              <p:extLst/>
            </p:nvPr>
          </p:nvGraphicFramePr>
          <p:xfrm>
            <a:off x="2286000" y="120015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4791157" y="2564160"/>
              <a:ext cx="856184" cy="276999"/>
            </a:xfrm>
            <a:prstGeom prst="rect">
              <a:avLst/>
            </a:prstGeom>
            <a:grpFill/>
          </p:spPr>
          <p:txBody>
            <a:bodyPr wrap="square" rtlCol="0">
              <a:spAutoFit/>
            </a:bodyPr>
            <a:lstStyle/>
            <a:p>
              <a:r>
                <a:rPr kumimoji="1" lang="en-US" altLang="ja-JP" sz="1200" dirty="0"/>
                <a:t>C</a:t>
              </a:r>
              <a:r>
                <a:rPr kumimoji="1" lang="en-US" altLang="ja-JP" sz="1200" dirty="0" smtClean="0"/>
                <a:t>isco</a:t>
              </a:r>
              <a:endParaRPr kumimoji="1" lang="ja-JP" altLang="en-US" sz="1200" dirty="0"/>
            </a:p>
          </p:txBody>
        </p:sp>
        <p:sp>
          <p:nvSpPr>
            <p:cNvPr id="8" name="テキスト ボックス 7"/>
            <p:cNvSpPr txBox="1"/>
            <p:nvPr/>
          </p:nvSpPr>
          <p:spPr>
            <a:xfrm>
              <a:off x="6300225" y="3178066"/>
              <a:ext cx="806505" cy="276999"/>
            </a:xfrm>
            <a:prstGeom prst="rect">
              <a:avLst/>
            </a:prstGeom>
            <a:grpFill/>
          </p:spPr>
          <p:txBody>
            <a:bodyPr wrap="square" rtlCol="0">
              <a:spAutoFit/>
            </a:bodyPr>
            <a:lstStyle/>
            <a:p>
              <a:r>
                <a:rPr kumimoji="1" lang="en-US" altLang="ja-JP" sz="1200" dirty="0"/>
                <a:t>C</a:t>
              </a:r>
              <a:r>
                <a:rPr kumimoji="1" lang="en-US" altLang="ja-JP" sz="1200" dirty="0" smtClean="0"/>
                <a:t>isco</a:t>
              </a:r>
              <a:endParaRPr kumimoji="1" lang="ja-JP" altLang="en-US" sz="1200" dirty="0"/>
            </a:p>
          </p:txBody>
        </p:sp>
        <p:sp>
          <p:nvSpPr>
            <p:cNvPr id="9" name="テキスト ボックス 8"/>
            <p:cNvSpPr txBox="1"/>
            <p:nvPr/>
          </p:nvSpPr>
          <p:spPr>
            <a:xfrm>
              <a:off x="3074205" y="1768061"/>
              <a:ext cx="806505" cy="276999"/>
            </a:xfrm>
            <a:prstGeom prst="rect">
              <a:avLst/>
            </a:prstGeom>
            <a:grpFill/>
          </p:spPr>
          <p:txBody>
            <a:bodyPr wrap="square" rtlCol="0">
              <a:spAutoFit/>
            </a:bodyPr>
            <a:lstStyle/>
            <a:p>
              <a:r>
                <a:rPr kumimoji="1" lang="en-US" altLang="ja-JP" sz="1200" dirty="0"/>
                <a:t>C</a:t>
              </a:r>
              <a:r>
                <a:rPr kumimoji="1" lang="en-US" altLang="ja-JP" sz="1200" dirty="0" smtClean="0"/>
                <a:t>isco</a:t>
              </a:r>
              <a:endParaRPr kumimoji="1" lang="ja-JP" altLang="en-US" sz="1200" dirty="0"/>
            </a:p>
          </p:txBody>
        </p:sp>
        <p:sp>
          <p:nvSpPr>
            <p:cNvPr id="10" name="テキスト ボックス 9"/>
            <p:cNvSpPr txBox="1"/>
            <p:nvPr/>
          </p:nvSpPr>
          <p:spPr>
            <a:xfrm>
              <a:off x="3553365" y="1937070"/>
              <a:ext cx="806505" cy="261610"/>
            </a:xfrm>
            <a:prstGeom prst="rect">
              <a:avLst/>
            </a:prstGeom>
            <a:grpFill/>
          </p:spPr>
          <p:txBody>
            <a:bodyPr wrap="square" rtlCol="0">
              <a:spAutoFit/>
            </a:bodyPr>
            <a:lstStyle/>
            <a:p>
              <a:r>
                <a:rPr kumimoji="1" lang="en-US" altLang="ja-JP" sz="1100" dirty="0" smtClean="0"/>
                <a:t>Microsoft</a:t>
              </a:r>
              <a:endParaRPr kumimoji="1" lang="ja-JP" altLang="en-US" sz="1100" dirty="0"/>
            </a:p>
          </p:txBody>
        </p:sp>
        <p:sp>
          <p:nvSpPr>
            <p:cNvPr id="11" name="テキスト ボックス 10"/>
            <p:cNvSpPr txBox="1"/>
            <p:nvPr/>
          </p:nvSpPr>
          <p:spPr>
            <a:xfrm>
              <a:off x="2862075" y="2106079"/>
              <a:ext cx="806505" cy="246221"/>
            </a:xfrm>
            <a:prstGeom prst="rect">
              <a:avLst/>
            </a:prstGeom>
            <a:grpFill/>
          </p:spPr>
          <p:txBody>
            <a:bodyPr wrap="square" rtlCol="0">
              <a:spAutoFit/>
            </a:bodyPr>
            <a:lstStyle/>
            <a:p>
              <a:r>
                <a:rPr kumimoji="1" lang="en-US" altLang="ja-JP" sz="1000" dirty="0" smtClean="0"/>
                <a:t>AT&amp;T</a:t>
              </a:r>
              <a:endParaRPr kumimoji="1" lang="ja-JP" altLang="en-US" sz="1000" dirty="0"/>
            </a:p>
          </p:txBody>
        </p:sp>
        <p:sp>
          <p:nvSpPr>
            <p:cNvPr id="12" name="テキスト ボックス 11"/>
            <p:cNvSpPr txBox="1"/>
            <p:nvPr/>
          </p:nvSpPr>
          <p:spPr>
            <a:xfrm>
              <a:off x="4264760" y="2390705"/>
              <a:ext cx="806505" cy="261610"/>
            </a:xfrm>
            <a:prstGeom prst="rect">
              <a:avLst/>
            </a:prstGeom>
            <a:grpFill/>
          </p:spPr>
          <p:txBody>
            <a:bodyPr wrap="square" rtlCol="0">
              <a:spAutoFit/>
            </a:bodyPr>
            <a:lstStyle/>
            <a:p>
              <a:r>
                <a:rPr kumimoji="1" lang="en-US" altLang="ja-JP" sz="1100" dirty="0" smtClean="0"/>
                <a:t>Microsoft</a:t>
              </a:r>
              <a:endParaRPr kumimoji="1" lang="ja-JP" altLang="en-US" sz="1100" dirty="0"/>
            </a:p>
          </p:txBody>
        </p:sp>
        <p:sp>
          <p:nvSpPr>
            <p:cNvPr id="13" name="テキスト ボックス 12"/>
            <p:cNvSpPr txBox="1"/>
            <p:nvPr/>
          </p:nvSpPr>
          <p:spPr>
            <a:xfrm>
              <a:off x="3285432" y="2697945"/>
              <a:ext cx="806505" cy="246221"/>
            </a:xfrm>
            <a:prstGeom prst="rect">
              <a:avLst/>
            </a:prstGeom>
            <a:grpFill/>
          </p:spPr>
          <p:txBody>
            <a:bodyPr wrap="square" rtlCol="0">
              <a:spAutoFit/>
            </a:bodyPr>
            <a:lstStyle/>
            <a:p>
              <a:r>
                <a:rPr kumimoji="1" lang="en-US" altLang="ja-JP" sz="1000" dirty="0" smtClean="0"/>
                <a:t>IBM</a:t>
              </a:r>
              <a:endParaRPr kumimoji="1" lang="ja-JP" altLang="en-US" sz="1000" dirty="0"/>
            </a:p>
          </p:txBody>
        </p:sp>
        <p:sp>
          <p:nvSpPr>
            <p:cNvPr id="14" name="テキスト ボックス 13"/>
            <p:cNvSpPr txBox="1"/>
            <p:nvPr/>
          </p:nvSpPr>
          <p:spPr>
            <a:xfrm>
              <a:off x="4668012" y="3039835"/>
              <a:ext cx="806505" cy="261610"/>
            </a:xfrm>
            <a:prstGeom prst="rect">
              <a:avLst/>
            </a:prstGeom>
            <a:grpFill/>
          </p:spPr>
          <p:txBody>
            <a:bodyPr wrap="square" rtlCol="0">
              <a:spAutoFit/>
            </a:bodyPr>
            <a:lstStyle/>
            <a:p>
              <a:r>
                <a:rPr kumimoji="1" lang="en-US" altLang="ja-JP" sz="1050" dirty="0" smtClean="0"/>
                <a:t>Microsoft</a:t>
              </a:r>
              <a:endParaRPr kumimoji="1" lang="ja-JP" altLang="en-US" sz="1050" dirty="0"/>
            </a:p>
          </p:txBody>
        </p:sp>
        <p:sp>
          <p:nvSpPr>
            <p:cNvPr id="15" name="テキスト ボックス 14"/>
            <p:cNvSpPr txBox="1"/>
            <p:nvPr/>
          </p:nvSpPr>
          <p:spPr>
            <a:xfrm>
              <a:off x="3650280" y="3339850"/>
              <a:ext cx="806505" cy="261610"/>
            </a:xfrm>
            <a:prstGeom prst="rect">
              <a:avLst/>
            </a:prstGeom>
            <a:grpFill/>
          </p:spPr>
          <p:txBody>
            <a:bodyPr wrap="square" rtlCol="0">
              <a:spAutoFit/>
            </a:bodyPr>
            <a:lstStyle/>
            <a:p>
              <a:r>
                <a:rPr kumimoji="1" lang="en-US" altLang="ja-JP" sz="1050" smtClean="0"/>
                <a:t>AVAYA</a:t>
              </a:r>
              <a:endParaRPr kumimoji="1" lang="ja-JP" altLang="en-US" sz="1050" dirty="0"/>
            </a:p>
          </p:txBody>
        </p:sp>
        <p:sp>
          <p:nvSpPr>
            <p:cNvPr id="16" name="テキスト ボックス 15"/>
            <p:cNvSpPr txBox="1"/>
            <p:nvPr/>
          </p:nvSpPr>
          <p:spPr>
            <a:xfrm>
              <a:off x="5071264" y="3864326"/>
              <a:ext cx="2150680" cy="215444"/>
            </a:xfrm>
            <a:prstGeom prst="rect">
              <a:avLst/>
            </a:prstGeom>
            <a:grpFill/>
          </p:spPr>
          <p:txBody>
            <a:bodyPr wrap="square" rtlCol="0">
              <a:spAutoFit/>
            </a:bodyPr>
            <a:lstStyle/>
            <a:p>
              <a:r>
                <a:rPr kumimoji="1" lang="en-US" altLang="ja-JP" sz="800" dirty="0" smtClean="0"/>
                <a:t>source: Synergy Research Group</a:t>
              </a:r>
              <a:endParaRPr kumimoji="1" lang="ja-JP" altLang="en-US" sz="800" dirty="0"/>
            </a:p>
          </p:txBody>
        </p:sp>
      </p:grpSp>
      <p:sp>
        <p:nvSpPr>
          <p:cNvPr id="22" name="正方形/長方形 21"/>
          <p:cNvSpPr/>
          <p:nvPr/>
        </p:nvSpPr>
        <p:spPr>
          <a:xfrm>
            <a:off x="-1805" y="-1385"/>
            <a:ext cx="9144000" cy="536285"/>
          </a:xfrm>
          <a:prstGeom prst="rect">
            <a:avLst/>
          </a:prstGeom>
          <a:solidFill>
            <a:srgbClr val="86DBF2"/>
          </a:solidFill>
        </p:spPr>
        <p:txBody>
          <a:bodyPr wrap="square" rtlCol="0" anchor="ctr">
            <a:noAutofit/>
          </a:bodyPr>
          <a:lstStyle/>
          <a:p>
            <a:pPr algn="ctr"/>
            <a:endParaRPr kumimoji="1" lang="ja-JP" altLang="en-US" dirty="0">
              <a:solidFill>
                <a:schemeClr val="bg1"/>
              </a:solidFill>
              <a:latin typeface="+mj-lt"/>
            </a:endParaRPr>
          </a:p>
        </p:txBody>
      </p:sp>
      <p:sp>
        <p:nvSpPr>
          <p:cNvPr id="23"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400" dirty="0" smtClean="0">
                <a:solidFill>
                  <a:srgbClr val="004BAF"/>
                </a:solidFill>
                <a:latin typeface="MS PGothic" charset="-128"/>
                <a:ea typeface="MS PGothic" charset="-128"/>
                <a:cs typeface="MS PGothic" charset="-128"/>
              </a:rPr>
              <a:t>早まるコラボレーション ツールのクラウドへのシフト</a:t>
            </a:r>
            <a:endParaRPr kumimoji="1" lang="ja-JP" altLang="en-US" sz="2400" dirty="0">
              <a:solidFill>
                <a:srgbClr val="004BAF"/>
              </a:solidFill>
              <a:latin typeface="MS PGothic" charset="-128"/>
              <a:ea typeface="MS PGothic" charset="-128"/>
              <a:cs typeface="MS PGothic" charset="-128"/>
            </a:endParaRPr>
          </a:p>
        </p:txBody>
      </p:sp>
      <p:sp>
        <p:nvSpPr>
          <p:cNvPr id="24" name="テキスト ボックス 23"/>
          <p:cNvSpPr txBox="1"/>
          <p:nvPr/>
        </p:nvSpPr>
        <p:spPr>
          <a:xfrm>
            <a:off x="186371" y="865312"/>
            <a:ext cx="6306781" cy="646331"/>
          </a:xfrm>
          <a:prstGeom prst="rect">
            <a:avLst/>
          </a:prstGeom>
          <a:solidFill>
            <a:schemeClr val="bg2">
              <a:alpha val="32000"/>
            </a:schemeClr>
          </a:solidFill>
        </p:spPr>
        <p:txBody>
          <a:bodyPr wrap="square" rtlCol="0">
            <a:spAutoFit/>
          </a:bodyPr>
          <a:lstStyle/>
          <a:p>
            <a:r>
              <a:rPr kumimoji="1" lang="ja-JP" altLang="en-US" dirty="0" smtClean="0">
                <a:solidFill>
                  <a:schemeClr val="bg1"/>
                </a:solidFill>
              </a:rPr>
              <a:t>オンプレミス ベースは４％のダウン　　に対して、</a:t>
            </a:r>
            <a:endParaRPr kumimoji="1" lang="en-US" altLang="ja-JP" dirty="0" smtClean="0">
              <a:solidFill>
                <a:schemeClr val="bg1"/>
              </a:solidFill>
            </a:endParaRPr>
          </a:p>
          <a:p>
            <a:r>
              <a:rPr kumimoji="1" lang="ja-JP" altLang="en-US" dirty="0">
                <a:solidFill>
                  <a:schemeClr val="bg1"/>
                </a:solidFill>
              </a:rPr>
              <a:t>　</a:t>
            </a:r>
            <a:r>
              <a:rPr kumimoji="1" lang="ja-JP" altLang="en-US" dirty="0" smtClean="0">
                <a:solidFill>
                  <a:schemeClr val="bg1"/>
                </a:solidFill>
              </a:rPr>
              <a:t>　　　クラウド ホステドベースは９％の　　増加　（対前年比）</a:t>
            </a:r>
            <a:endParaRPr kumimoji="1" lang="ja-JP" altLang="en-US" dirty="0">
              <a:solidFill>
                <a:schemeClr val="bg1"/>
              </a:solidFill>
            </a:endParaRPr>
          </a:p>
        </p:txBody>
      </p:sp>
      <p:sp>
        <p:nvSpPr>
          <p:cNvPr id="25" name="テキスト ボックス 24"/>
          <p:cNvSpPr txBox="1"/>
          <p:nvPr/>
        </p:nvSpPr>
        <p:spPr>
          <a:xfrm>
            <a:off x="347451" y="1944102"/>
            <a:ext cx="3888958" cy="2893100"/>
          </a:xfrm>
          <a:prstGeom prst="rect">
            <a:avLst/>
          </a:prstGeom>
          <a:noFill/>
        </p:spPr>
        <p:txBody>
          <a:bodyPr wrap="square" rtlCol="0">
            <a:spAutoFit/>
          </a:bodyPr>
          <a:lstStyle/>
          <a:p>
            <a:pPr marL="342900" indent="-342900">
              <a:buFont typeface="Arial" charset="0"/>
              <a:buChar char="•"/>
            </a:pPr>
            <a:r>
              <a:rPr kumimoji="1" lang="ja-JP" altLang="en-US" sz="1400" dirty="0" smtClean="0">
                <a:solidFill>
                  <a:schemeClr val="tx1">
                    <a:lumMod val="75000"/>
                  </a:schemeClr>
                </a:solidFill>
              </a:rPr>
              <a:t>資産から利用料へのシフトでの費用の予測、最適化を実現</a:t>
            </a:r>
            <a:endParaRPr kumimoji="1" lang="en-US" altLang="ja-JP" sz="1400" dirty="0" smtClean="0">
              <a:solidFill>
                <a:schemeClr val="tx1">
                  <a:lumMod val="75000"/>
                </a:schemeClr>
              </a:solidFill>
            </a:endParaRPr>
          </a:p>
          <a:p>
            <a:pPr marL="342900" indent="-342900">
              <a:buFont typeface="Arial" charset="0"/>
              <a:buChar char="•"/>
            </a:pPr>
            <a:endParaRPr kumimoji="1" lang="en-US" altLang="ja-JP" sz="1400" dirty="0">
              <a:solidFill>
                <a:schemeClr val="tx1">
                  <a:lumMod val="75000"/>
                </a:schemeClr>
              </a:solidFill>
            </a:endParaRPr>
          </a:p>
          <a:p>
            <a:pPr marL="342900" indent="-342900">
              <a:buFont typeface="Arial" charset="0"/>
              <a:buChar char="•"/>
            </a:pPr>
            <a:r>
              <a:rPr kumimoji="1" lang="ja-JP" altLang="en-US" sz="1400" dirty="0" smtClean="0">
                <a:solidFill>
                  <a:schemeClr val="tx1">
                    <a:lumMod val="75000"/>
                  </a:schemeClr>
                </a:solidFill>
              </a:rPr>
              <a:t>初期投資の抑えが早い着手を後押し</a:t>
            </a:r>
            <a:r>
              <a:rPr kumimoji="1" lang="en-US" altLang="ja-JP" sz="1400" dirty="0" smtClean="0">
                <a:solidFill>
                  <a:schemeClr val="tx1">
                    <a:lumMod val="75000"/>
                  </a:schemeClr>
                </a:solidFill>
              </a:rPr>
              <a:t>     </a:t>
            </a:r>
            <a:r>
              <a:rPr kumimoji="1" lang="ja-JP" altLang="en-US" sz="1400" dirty="0" smtClean="0">
                <a:solidFill>
                  <a:schemeClr val="tx1">
                    <a:lumMod val="75000"/>
                  </a:schemeClr>
                </a:solidFill>
              </a:rPr>
              <a:t>　（早期着手＝早まる</a:t>
            </a:r>
            <a:r>
              <a:rPr kumimoji="1" lang="en-US" altLang="ja-JP" sz="1400" dirty="0" smtClean="0">
                <a:solidFill>
                  <a:schemeClr val="tx1">
                    <a:lumMod val="75000"/>
                  </a:schemeClr>
                </a:solidFill>
              </a:rPr>
              <a:t>ROI)</a:t>
            </a:r>
          </a:p>
          <a:p>
            <a:pPr marL="342900" indent="-342900">
              <a:buFont typeface="Arial" charset="0"/>
              <a:buChar char="•"/>
            </a:pPr>
            <a:endParaRPr kumimoji="1" lang="en-US" altLang="ja-JP" sz="1400" dirty="0">
              <a:solidFill>
                <a:schemeClr val="tx1">
                  <a:lumMod val="75000"/>
                </a:schemeClr>
              </a:solidFill>
            </a:endParaRPr>
          </a:p>
          <a:p>
            <a:pPr marL="342900" indent="-342900">
              <a:buFont typeface="Arial" charset="0"/>
              <a:buChar char="•"/>
            </a:pPr>
            <a:r>
              <a:rPr kumimoji="1" lang="en-US" altLang="ja-JP" sz="1400" dirty="0" smtClean="0">
                <a:solidFill>
                  <a:schemeClr val="tx1">
                    <a:lumMod val="75000"/>
                  </a:schemeClr>
                </a:solidFill>
              </a:rPr>
              <a:t>IT</a:t>
            </a:r>
            <a:r>
              <a:rPr kumimoji="1" lang="ja-JP" altLang="en-US" sz="1400" dirty="0" smtClean="0">
                <a:solidFill>
                  <a:schemeClr val="tx1">
                    <a:lumMod val="75000"/>
                  </a:schemeClr>
                </a:solidFill>
              </a:rPr>
              <a:t>担当者の負荷、コスト削減</a:t>
            </a:r>
            <a:endParaRPr kumimoji="1" lang="en-US" altLang="ja-JP" sz="1400" dirty="0" smtClean="0">
              <a:solidFill>
                <a:schemeClr val="tx1">
                  <a:lumMod val="75000"/>
                </a:schemeClr>
              </a:solidFill>
            </a:endParaRPr>
          </a:p>
          <a:p>
            <a:pPr marL="342900" indent="-342900">
              <a:buFont typeface="Arial" charset="0"/>
              <a:buChar char="•"/>
            </a:pPr>
            <a:endParaRPr kumimoji="1" lang="en-US" altLang="ja-JP" sz="1400" dirty="0">
              <a:solidFill>
                <a:schemeClr val="tx1">
                  <a:lumMod val="75000"/>
                </a:schemeClr>
              </a:solidFill>
            </a:endParaRPr>
          </a:p>
          <a:p>
            <a:pPr marL="342900" indent="-342900">
              <a:buFont typeface="Arial" charset="0"/>
              <a:buChar char="•"/>
            </a:pPr>
            <a:r>
              <a:rPr kumimoji="1" lang="ja-JP" altLang="en-US" sz="1400" dirty="0" smtClean="0">
                <a:solidFill>
                  <a:schemeClr val="tx1">
                    <a:lumMod val="75000"/>
                  </a:schemeClr>
                </a:solidFill>
              </a:rPr>
              <a:t>一貫した操作性、品質</a:t>
            </a:r>
            <a:r>
              <a:rPr kumimoji="1" lang="en-US" altLang="ja-JP" sz="1400" dirty="0" smtClean="0">
                <a:solidFill>
                  <a:schemeClr val="tx1">
                    <a:lumMod val="75000"/>
                  </a:schemeClr>
                </a:solidFill>
              </a:rPr>
              <a:t>/ </a:t>
            </a:r>
            <a:r>
              <a:rPr kumimoji="1" lang="ja-JP" altLang="en-US" sz="1400" dirty="0" smtClean="0">
                <a:solidFill>
                  <a:schemeClr val="tx1">
                    <a:lumMod val="75000"/>
                  </a:schemeClr>
                </a:solidFill>
              </a:rPr>
              <a:t>陳腐化しない（</a:t>
            </a:r>
            <a:r>
              <a:rPr kumimoji="1" lang="en-US" altLang="ja-JP" sz="1400" dirty="0" smtClean="0">
                <a:solidFill>
                  <a:schemeClr val="tx1">
                    <a:lumMod val="75000"/>
                  </a:schemeClr>
                </a:solidFill>
              </a:rPr>
              <a:t>Always up to date)</a:t>
            </a:r>
          </a:p>
          <a:p>
            <a:pPr marL="342900" indent="-342900">
              <a:buFont typeface="Arial" charset="0"/>
              <a:buChar char="•"/>
            </a:pPr>
            <a:endParaRPr kumimoji="1" lang="en-US" altLang="ja-JP" sz="1400" dirty="0" smtClean="0">
              <a:solidFill>
                <a:schemeClr val="tx1">
                  <a:lumMod val="75000"/>
                </a:schemeClr>
              </a:solidFill>
            </a:endParaRPr>
          </a:p>
          <a:p>
            <a:pPr marL="342900" indent="-342900">
              <a:buFont typeface="Arial" charset="0"/>
              <a:buChar char="•"/>
            </a:pPr>
            <a:r>
              <a:rPr kumimoji="1" lang="ja-JP" altLang="en-US" sz="1400" smtClean="0">
                <a:solidFill>
                  <a:schemeClr val="tx1">
                    <a:lumMod val="75000"/>
                  </a:schemeClr>
                </a:solidFill>
              </a:rPr>
              <a:t>エンタープライズ </a:t>
            </a:r>
            <a:r>
              <a:rPr kumimoji="1" lang="ja-JP" altLang="en-US" sz="1400" smtClean="0">
                <a:solidFill>
                  <a:schemeClr val="tx1">
                    <a:lumMod val="75000"/>
                  </a:schemeClr>
                </a:solidFill>
              </a:rPr>
              <a:t>セキュリティ</a:t>
            </a:r>
            <a:endParaRPr kumimoji="1" lang="en-US" altLang="ja-JP" sz="1400" dirty="0" smtClean="0">
              <a:solidFill>
                <a:schemeClr val="tx1">
                  <a:lumMod val="75000"/>
                </a:schemeClr>
              </a:solidFill>
            </a:endParaRPr>
          </a:p>
          <a:p>
            <a:pPr marL="342900" indent="-342900">
              <a:buFont typeface="Arial" charset="0"/>
              <a:buChar char="•"/>
            </a:pPr>
            <a:endParaRPr kumimoji="1" lang="en-US" altLang="ja-JP" sz="1400" dirty="0">
              <a:solidFill>
                <a:schemeClr val="tx1">
                  <a:lumMod val="75000"/>
                </a:schemeClr>
              </a:solidFill>
            </a:endParaRPr>
          </a:p>
        </p:txBody>
      </p:sp>
      <p:sp>
        <p:nvSpPr>
          <p:cNvPr id="4" name="下矢印 3"/>
          <p:cNvSpPr/>
          <p:nvPr/>
        </p:nvSpPr>
        <p:spPr>
          <a:xfrm>
            <a:off x="3625887" y="958740"/>
            <a:ext cx="268835" cy="255744"/>
          </a:xfrm>
          <a:prstGeom prst="downArrow">
            <a:avLst/>
          </a:prstGeom>
          <a:solidFill>
            <a:srgbClr val="1F4E83"/>
          </a:solidFill>
        </p:spPr>
        <p:txBody>
          <a:bodyPr wrap="square" rtlCol="0" anchor="ctr">
            <a:noAutofit/>
          </a:bodyPr>
          <a:lstStyle/>
          <a:p>
            <a:pPr algn="ctr"/>
            <a:endParaRPr kumimoji="1" lang="ja-JP" altLang="en-US" dirty="0">
              <a:solidFill>
                <a:schemeClr val="bg1"/>
              </a:solidFill>
              <a:latin typeface="+mj-lt"/>
            </a:endParaRPr>
          </a:p>
        </p:txBody>
      </p:sp>
      <p:sp>
        <p:nvSpPr>
          <p:cNvPr id="21" name="下矢印 20"/>
          <p:cNvSpPr/>
          <p:nvPr/>
        </p:nvSpPr>
        <p:spPr>
          <a:xfrm flipV="1">
            <a:off x="4020937" y="1228094"/>
            <a:ext cx="243824" cy="229911"/>
          </a:xfrm>
          <a:prstGeom prst="downArrow">
            <a:avLst/>
          </a:prstGeom>
          <a:solidFill>
            <a:srgbClr val="FF0000"/>
          </a:solidFill>
        </p:spPr>
        <p:txBody>
          <a:bodyPr wrap="square" rtlCol="0" anchor="ctr">
            <a:noAutofit/>
          </a:bodyPr>
          <a:lstStyle/>
          <a:p>
            <a:pPr algn="ctr"/>
            <a:endParaRPr kumimoji="1" lang="ja-JP" altLang="en-US" dirty="0">
              <a:solidFill>
                <a:schemeClr val="bg1"/>
              </a:solidFill>
              <a:latin typeface="+mj-lt"/>
            </a:endParaRPr>
          </a:p>
        </p:txBody>
      </p:sp>
      <p:sp>
        <p:nvSpPr>
          <p:cNvPr id="5" name="テキスト ボックス 4"/>
          <p:cNvSpPr txBox="1"/>
          <p:nvPr/>
        </p:nvSpPr>
        <p:spPr>
          <a:xfrm>
            <a:off x="3476555" y="2936656"/>
            <a:ext cx="1866900" cy="276999"/>
          </a:xfrm>
          <a:prstGeom prst="rect">
            <a:avLst/>
          </a:prstGeom>
          <a:noFill/>
        </p:spPr>
        <p:txBody>
          <a:bodyPr wrap="square" rtlCol="0">
            <a:spAutoFit/>
          </a:bodyPr>
          <a:lstStyle/>
          <a:p>
            <a:r>
              <a:rPr kumimoji="1" lang="en-US" altLang="ja-JP" sz="1200" dirty="0" smtClean="0">
                <a:latin typeface="+mn-lt"/>
              </a:rPr>
              <a:t>Global Collaboration</a:t>
            </a:r>
            <a:endParaRPr kumimoji="1" lang="ja-JP" altLang="en-US" sz="1200" dirty="0" smtClean="0">
              <a:latin typeface="+mn-lt"/>
            </a:endParaRPr>
          </a:p>
        </p:txBody>
      </p:sp>
      <p:sp>
        <p:nvSpPr>
          <p:cNvPr id="26" name="テキスト ボックス 25"/>
          <p:cNvSpPr txBox="1"/>
          <p:nvPr/>
        </p:nvSpPr>
        <p:spPr>
          <a:xfrm>
            <a:off x="3476555" y="2250491"/>
            <a:ext cx="1866900" cy="276999"/>
          </a:xfrm>
          <a:prstGeom prst="rect">
            <a:avLst/>
          </a:prstGeom>
          <a:noFill/>
        </p:spPr>
        <p:txBody>
          <a:bodyPr wrap="square" rtlCol="0">
            <a:spAutoFit/>
          </a:bodyPr>
          <a:lstStyle/>
          <a:p>
            <a:r>
              <a:rPr kumimoji="1" lang="en-US" altLang="ja-JP" sz="1200" dirty="0" smtClean="0">
                <a:latin typeface="+mn-lt"/>
              </a:rPr>
              <a:t>Cloud Collaboration</a:t>
            </a:r>
            <a:endParaRPr kumimoji="1" lang="ja-JP" altLang="en-US" sz="1200" dirty="0" smtClean="0">
              <a:latin typeface="+mn-lt"/>
            </a:endParaRPr>
          </a:p>
        </p:txBody>
      </p:sp>
      <p:sp>
        <p:nvSpPr>
          <p:cNvPr id="27" name="テキスト ボックス 26"/>
          <p:cNvSpPr txBox="1"/>
          <p:nvPr/>
        </p:nvSpPr>
        <p:spPr>
          <a:xfrm>
            <a:off x="3511499" y="3519744"/>
            <a:ext cx="1866900" cy="276999"/>
          </a:xfrm>
          <a:prstGeom prst="rect">
            <a:avLst/>
          </a:prstGeom>
          <a:noFill/>
        </p:spPr>
        <p:txBody>
          <a:bodyPr wrap="square" rtlCol="0">
            <a:spAutoFit/>
          </a:bodyPr>
          <a:lstStyle/>
          <a:p>
            <a:r>
              <a:rPr kumimoji="1" lang="en-US" altLang="ja-JP" sz="1200" dirty="0" smtClean="0">
                <a:latin typeface="+mn-lt"/>
              </a:rPr>
              <a:t>Premise Collaboration</a:t>
            </a:r>
            <a:endParaRPr kumimoji="1" lang="ja-JP" altLang="en-US" sz="1200" dirty="0" smtClean="0">
              <a:latin typeface="+mn-lt"/>
            </a:endParaRPr>
          </a:p>
        </p:txBody>
      </p:sp>
    </p:spTree>
    <p:extLst>
      <p:ext uri="{BB962C8B-B14F-4D97-AF65-F5344CB8AC3E}">
        <p14:creationId xmlns:p14="http://schemas.microsoft.com/office/powerpoint/2010/main" val="2701562620"/>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9310" y="3462720"/>
            <a:ext cx="1157031" cy="12528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1231" y="1428750"/>
            <a:ext cx="1745655" cy="134281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14487" y="1596248"/>
            <a:ext cx="1422399" cy="1234536"/>
          </a:xfrm>
          <a:prstGeom prst="rect">
            <a:avLst/>
          </a:prstGeom>
        </p:spPr>
      </p:pic>
      <p:sp>
        <p:nvSpPr>
          <p:cNvPr id="18" name="Freeform 17"/>
          <p:cNvSpPr/>
          <p:nvPr/>
        </p:nvSpPr>
        <p:spPr>
          <a:xfrm>
            <a:off x="685511" y="5926916"/>
            <a:ext cx="2607419" cy="383195"/>
          </a:xfrm>
          <a:custGeom>
            <a:avLst/>
            <a:gdLst>
              <a:gd name="connsiteX0" fmla="*/ 0 w 4062781"/>
              <a:gd name="connsiteY0" fmla="*/ 0 h 490193"/>
              <a:gd name="connsiteX1" fmla="*/ 4062781 w 4062781"/>
              <a:gd name="connsiteY1" fmla="*/ 0 h 490193"/>
              <a:gd name="connsiteX2" fmla="*/ 4062781 w 4062781"/>
              <a:gd name="connsiteY2" fmla="*/ 490193 h 490193"/>
              <a:gd name="connsiteX3" fmla="*/ 0 w 4062781"/>
              <a:gd name="connsiteY3" fmla="*/ 490193 h 490193"/>
              <a:gd name="connsiteX4" fmla="*/ 0 w 4062781"/>
              <a:gd name="connsiteY4" fmla="*/ 0 h 49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781" h="490193">
                <a:moveTo>
                  <a:pt x="0" y="0"/>
                </a:moveTo>
                <a:lnTo>
                  <a:pt x="4062781" y="0"/>
                </a:lnTo>
                <a:lnTo>
                  <a:pt x="4062781" y="490193"/>
                </a:lnTo>
                <a:lnTo>
                  <a:pt x="0" y="49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324077" bIns="0" numCol="1" spcCol="953" anchor="t" anchorCtr="0">
            <a:noAutofit/>
          </a:bodyPr>
          <a:lstStyle/>
          <a:p>
            <a:pPr algn="r" defTabSz="610478" eaLnBrk="0" hangingPunct="0">
              <a:lnSpc>
                <a:spcPct val="90000"/>
              </a:lnSpc>
              <a:spcBef>
                <a:spcPct val="0"/>
              </a:spcBef>
              <a:defRPr/>
            </a:pPr>
            <a:endParaRPr lang="en-US" sz="1400" b="1" dirty="0">
              <a:solidFill>
                <a:srgbClr val="000000"/>
              </a:solidFill>
              <a:ea typeface="MS PGothic" panose="020B0600070205080204" pitchFamily="34" charset="-128"/>
            </a:endParaRPr>
          </a:p>
        </p:txBody>
      </p:sp>
      <p:sp>
        <p:nvSpPr>
          <p:cNvPr id="21" name="Freeform 20"/>
          <p:cNvSpPr/>
          <p:nvPr/>
        </p:nvSpPr>
        <p:spPr>
          <a:xfrm>
            <a:off x="3458779" y="5926895"/>
            <a:ext cx="2520882" cy="399141"/>
          </a:xfrm>
          <a:custGeom>
            <a:avLst/>
            <a:gdLst>
              <a:gd name="connsiteX0" fmla="*/ 0 w 4062781"/>
              <a:gd name="connsiteY0" fmla="*/ 0 h 490193"/>
              <a:gd name="connsiteX1" fmla="*/ 4062781 w 4062781"/>
              <a:gd name="connsiteY1" fmla="*/ 0 h 490193"/>
              <a:gd name="connsiteX2" fmla="*/ 4062781 w 4062781"/>
              <a:gd name="connsiteY2" fmla="*/ 490193 h 490193"/>
              <a:gd name="connsiteX3" fmla="*/ 0 w 4062781"/>
              <a:gd name="connsiteY3" fmla="*/ 490193 h 490193"/>
              <a:gd name="connsiteX4" fmla="*/ 0 w 4062781"/>
              <a:gd name="connsiteY4" fmla="*/ 0 h 49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2781" h="490193">
                <a:moveTo>
                  <a:pt x="0" y="0"/>
                </a:moveTo>
                <a:lnTo>
                  <a:pt x="4062781" y="0"/>
                </a:lnTo>
                <a:lnTo>
                  <a:pt x="4062781" y="490193"/>
                </a:lnTo>
                <a:lnTo>
                  <a:pt x="0" y="4901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324077" bIns="-1" numCol="1" spcCol="953" anchor="t" anchorCtr="0">
            <a:noAutofit/>
          </a:bodyPr>
          <a:lstStyle/>
          <a:p>
            <a:pPr algn="r" defTabSz="610478" eaLnBrk="0" hangingPunct="0">
              <a:lnSpc>
                <a:spcPct val="90000"/>
              </a:lnSpc>
              <a:spcBef>
                <a:spcPct val="0"/>
              </a:spcBef>
              <a:spcAft>
                <a:spcPct val="35000"/>
              </a:spcAft>
              <a:defRPr/>
            </a:pPr>
            <a:endParaRPr lang="en-US" sz="1400" b="1" dirty="0">
              <a:solidFill>
                <a:srgbClr val="000000"/>
              </a:solidFill>
              <a:ea typeface="MS PGothic" panose="020B0600070205080204" pitchFamily="34" charset="-128"/>
            </a:endParaRPr>
          </a:p>
        </p:txBody>
      </p:sp>
      <p:sp>
        <p:nvSpPr>
          <p:cNvPr id="3" name="Rectangle 2"/>
          <p:cNvSpPr/>
          <p:nvPr/>
        </p:nvSpPr>
        <p:spPr>
          <a:xfrm>
            <a:off x="134043" y="5286807"/>
            <a:ext cx="2743199" cy="640080"/>
          </a:xfrm>
          <a:prstGeom prst="rect">
            <a:avLst/>
          </a:prstGeom>
        </p:spPr>
        <p:txBody>
          <a:bodyPr wrap="square" lIns="274229" tIns="45705" rIns="91410" bIns="45705" anchor="b" anchorCtr="0">
            <a:noAutofit/>
          </a:bodyPr>
          <a:lstStyle/>
          <a:p>
            <a:pPr defTabSz="456878"/>
            <a:endParaRPr lang="en-US" sz="2000" dirty="0">
              <a:solidFill>
                <a:srgbClr val="FFFFFF"/>
              </a:solidFill>
              <a:ea typeface="MS PGothic" panose="020B0600070205080204" pitchFamily="34" charset="-128"/>
            </a:endParaRPr>
          </a:p>
        </p:txBody>
      </p:sp>
      <p:sp>
        <p:nvSpPr>
          <p:cNvPr id="6" name="Rectangle 5"/>
          <p:cNvSpPr/>
          <p:nvPr/>
        </p:nvSpPr>
        <p:spPr>
          <a:xfrm>
            <a:off x="4679216" y="5286807"/>
            <a:ext cx="2743201" cy="640080"/>
          </a:xfrm>
          <a:prstGeom prst="rect">
            <a:avLst/>
          </a:prstGeom>
        </p:spPr>
        <p:txBody>
          <a:bodyPr wrap="square" lIns="274229" tIns="45705" rIns="91410" bIns="45705" anchor="b" anchorCtr="0">
            <a:noAutofit/>
          </a:bodyPr>
          <a:lstStyle/>
          <a:p>
            <a:pPr defTabSz="456878"/>
            <a:endParaRPr lang="en-US" sz="2000" dirty="0">
              <a:solidFill>
                <a:srgbClr val="FFFFFF"/>
              </a:solidFill>
              <a:ea typeface="MS PGothic" panose="020B0600070205080204" pitchFamily="34" charset="-128"/>
            </a:endParaRPr>
          </a:p>
        </p:txBody>
      </p:sp>
      <p:grpSp>
        <p:nvGrpSpPr>
          <p:cNvPr id="32" name="Group 31"/>
          <p:cNvGrpSpPr/>
          <p:nvPr/>
        </p:nvGrpSpPr>
        <p:grpSpPr>
          <a:xfrm>
            <a:off x="978551" y="895350"/>
            <a:ext cx="2369536" cy="2519562"/>
            <a:chOff x="647931" y="1309521"/>
            <a:chExt cx="7848138" cy="3032255"/>
          </a:xfrm>
        </p:grpSpPr>
        <p:sp>
          <p:nvSpPr>
            <p:cNvPr id="33" name="Rounded Rectangle 32"/>
            <p:cNvSpPr/>
            <p:nvPr/>
          </p:nvSpPr>
          <p:spPr>
            <a:xfrm>
              <a:off x="647931" y="1428736"/>
              <a:ext cx="7848138" cy="2790562"/>
            </a:xfrm>
            <a:prstGeom prst="roundRect">
              <a:avLst>
                <a:gd name="adj" fmla="val 50000"/>
              </a:avLst>
            </a:prstGeom>
            <a:noFill/>
            <a:ln w="44450" cap="rnd" cmpd="sng" algn="ctr">
              <a:solidFill>
                <a:srgbClr val="0070C0"/>
              </a:solidFill>
              <a:prstDash val="solid"/>
            </a:ln>
            <a:effectLst/>
          </p:spPr>
          <p:txBody>
            <a:bodyPr lIns="91428" tIns="45714" rIns="91428" bIns="45714" rtlCol="0" anchor="ctr"/>
            <a:lstStyle/>
            <a:p>
              <a:pPr algn="ctr" defTabSz="456869"/>
              <a:endParaRPr lang="en-US" kern="0" dirty="0">
                <a:solidFill>
                  <a:srgbClr val="FFFFFF"/>
                </a:solidFill>
                <a:latin typeface="Arial Regular" charset="0"/>
                <a:ea typeface="MS PGothic" panose="020B0600070205080204" pitchFamily="34" charset="-128"/>
              </a:endParaRPr>
            </a:p>
          </p:txBody>
        </p:sp>
        <p:sp>
          <p:nvSpPr>
            <p:cNvPr id="34" name="Isosceles Triangle 33"/>
            <p:cNvSpPr>
              <a:spLocks noChangeAspect="1"/>
            </p:cNvSpPr>
            <p:nvPr/>
          </p:nvSpPr>
          <p:spPr>
            <a:xfrm rot="5400000">
              <a:off x="2892308" y="1340995"/>
              <a:ext cx="242298" cy="179349"/>
            </a:xfrm>
            <a:prstGeom prst="triangle">
              <a:avLst/>
            </a:prstGeom>
            <a:solidFill>
              <a:srgbClr val="4AB5C2"/>
            </a:solidFill>
            <a:ln w="25400" cap="flat" cmpd="sng" algn="ctr">
              <a:solidFill>
                <a:srgbClr val="0070C0"/>
              </a:solidFill>
              <a:prstDash val="solid"/>
            </a:ln>
            <a:effectLst/>
          </p:spPr>
          <p:txBody>
            <a:bodyPr lIns="91394" tIns="45697" rIns="91394" bIns="45697" rtlCol="0" anchor="ctr"/>
            <a:lstStyle/>
            <a:p>
              <a:pPr algn="ctr" defTabSz="456881">
                <a:defRPr/>
              </a:pPr>
              <a:endParaRPr lang="en-US" kern="0" dirty="0">
                <a:solidFill>
                  <a:srgbClr val="FFFFFF"/>
                </a:solidFill>
                <a:latin typeface="Arial Regular" charset="0"/>
                <a:ea typeface="MS PGothic" panose="020B0600070205080204" pitchFamily="34" charset="-128"/>
              </a:endParaRPr>
            </a:p>
          </p:txBody>
        </p:sp>
        <p:sp>
          <p:nvSpPr>
            <p:cNvPr id="37" name="Isosceles Triangle 36"/>
            <p:cNvSpPr/>
            <p:nvPr/>
          </p:nvSpPr>
          <p:spPr>
            <a:xfrm rot="16200000">
              <a:off x="6027058" y="4128640"/>
              <a:ext cx="244952" cy="181319"/>
            </a:xfrm>
            <a:prstGeom prst="triangle">
              <a:avLst/>
            </a:prstGeom>
            <a:solidFill>
              <a:srgbClr val="50B6AA"/>
            </a:solidFill>
            <a:ln w="25400" cap="flat" cmpd="sng" algn="ctr">
              <a:solidFill>
                <a:srgbClr val="0070C0"/>
              </a:solidFill>
              <a:prstDash val="solid"/>
            </a:ln>
            <a:effectLst/>
          </p:spPr>
          <p:txBody>
            <a:bodyPr lIns="91394" tIns="45697" rIns="91394" bIns="45697" rtlCol="0" anchor="ctr"/>
            <a:lstStyle/>
            <a:p>
              <a:pPr algn="ctr" defTabSz="456881">
                <a:defRPr/>
              </a:pPr>
              <a:endParaRPr lang="en-US" kern="0" dirty="0">
                <a:solidFill>
                  <a:srgbClr val="FFFFFF"/>
                </a:solidFill>
                <a:latin typeface="Arial Regular" charset="0"/>
                <a:ea typeface="MS PGothic" panose="020B0600070205080204" pitchFamily="34" charset="-128"/>
              </a:endParaRPr>
            </a:p>
          </p:txBody>
        </p:sp>
      </p:grpSp>
      <p:grpSp>
        <p:nvGrpSpPr>
          <p:cNvPr id="25" name="Group 24"/>
          <p:cNvGrpSpPr/>
          <p:nvPr/>
        </p:nvGrpSpPr>
        <p:grpSpPr>
          <a:xfrm>
            <a:off x="2814687" y="890388"/>
            <a:ext cx="2369536" cy="2519562"/>
            <a:chOff x="647931" y="1309521"/>
            <a:chExt cx="7848138" cy="3032255"/>
          </a:xfrm>
        </p:grpSpPr>
        <p:sp>
          <p:nvSpPr>
            <p:cNvPr id="26" name="Rounded Rectangle 25"/>
            <p:cNvSpPr/>
            <p:nvPr/>
          </p:nvSpPr>
          <p:spPr>
            <a:xfrm>
              <a:off x="647931" y="1428736"/>
              <a:ext cx="7848138" cy="2790562"/>
            </a:xfrm>
            <a:prstGeom prst="roundRect">
              <a:avLst>
                <a:gd name="adj" fmla="val 50000"/>
              </a:avLst>
            </a:prstGeom>
            <a:noFill/>
            <a:ln w="44450" cap="rnd" cmpd="sng" algn="ctr">
              <a:solidFill>
                <a:srgbClr val="00B050"/>
              </a:solidFill>
              <a:prstDash val="solid"/>
            </a:ln>
            <a:effectLst/>
          </p:spPr>
          <p:txBody>
            <a:bodyPr lIns="91428" tIns="45714" rIns="91428" bIns="45714" rtlCol="0" anchor="ctr"/>
            <a:lstStyle/>
            <a:p>
              <a:pPr algn="ctr" defTabSz="456869"/>
              <a:endParaRPr lang="en-US" kern="0" dirty="0">
                <a:solidFill>
                  <a:srgbClr val="FFFFFF"/>
                </a:solidFill>
                <a:latin typeface="Arial Regular" charset="0"/>
                <a:ea typeface="MS PGothic" panose="020B0600070205080204" pitchFamily="34" charset="-128"/>
              </a:endParaRPr>
            </a:p>
          </p:txBody>
        </p:sp>
        <p:sp>
          <p:nvSpPr>
            <p:cNvPr id="27" name="Isosceles Triangle 33"/>
            <p:cNvSpPr>
              <a:spLocks noChangeAspect="1"/>
            </p:cNvSpPr>
            <p:nvPr/>
          </p:nvSpPr>
          <p:spPr>
            <a:xfrm rot="5400000">
              <a:off x="2892308" y="1340995"/>
              <a:ext cx="242298" cy="179349"/>
            </a:xfrm>
            <a:prstGeom prst="triangle">
              <a:avLst/>
            </a:prstGeom>
            <a:solidFill>
              <a:srgbClr val="4AB5C2"/>
            </a:solidFill>
            <a:ln w="25400" cap="flat" cmpd="sng" algn="ctr">
              <a:solidFill>
                <a:srgbClr val="00B050"/>
              </a:solidFill>
              <a:prstDash val="solid"/>
            </a:ln>
            <a:effectLst/>
          </p:spPr>
          <p:txBody>
            <a:bodyPr lIns="91394" tIns="45697" rIns="91394" bIns="45697" rtlCol="0" anchor="ctr"/>
            <a:lstStyle/>
            <a:p>
              <a:pPr algn="ctr" defTabSz="456881">
                <a:defRPr/>
              </a:pPr>
              <a:endParaRPr lang="en-US" kern="0" dirty="0">
                <a:solidFill>
                  <a:srgbClr val="FFFFFF"/>
                </a:solidFill>
                <a:latin typeface="Arial Regular" charset="0"/>
                <a:ea typeface="MS PGothic" panose="020B0600070205080204" pitchFamily="34" charset="-128"/>
              </a:endParaRPr>
            </a:p>
          </p:txBody>
        </p:sp>
        <p:sp>
          <p:nvSpPr>
            <p:cNvPr id="28" name="Isosceles Triangle 36"/>
            <p:cNvSpPr/>
            <p:nvPr/>
          </p:nvSpPr>
          <p:spPr>
            <a:xfrm rot="16200000">
              <a:off x="6027058" y="4128640"/>
              <a:ext cx="244952" cy="181319"/>
            </a:xfrm>
            <a:prstGeom prst="triangle">
              <a:avLst/>
            </a:prstGeom>
            <a:solidFill>
              <a:srgbClr val="50B6AA"/>
            </a:solidFill>
            <a:ln w="25400" cap="flat" cmpd="sng" algn="ctr">
              <a:solidFill>
                <a:srgbClr val="00B050"/>
              </a:solidFill>
              <a:prstDash val="solid"/>
            </a:ln>
            <a:effectLst/>
          </p:spPr>
          <p:txBody>
            <a:bodyPr lIns="91394" tIns="45697" rIns="91394" bIns="45697" rtlCol="0" anchor="ctr"/>
            <a:lstStyle/>
            <a:p>
              <a:pPr algn="ctr" defTabSz="456881">
                <a:defRPr/>
              </a:pPr>
              <a:endParaRPr lang="en-US" kern="0" dirty="0">
                <a:solidFill>
                  <a:srgbClr val="FFFFFF"/>
                </a:solidFill>
                <a:latin typeface="Arial Regular" charset="0"/>
                <a:ea typeface="MS PGothic" panose="020B0600070205080204" pitchFamily="34" charset="-128"/>
              </a:endParaRPr>
            </a:p>
          </p:txBody>
        </p:sp>
      </p:grpSp>
      <p:grpSp>
        <p:nvGrpSpPr>
          <p:cNvPr id="29" name="Group 28"/>
          <p:cNvGrpSpPr/>
          <p:nvPr/>
        </p:nvGrpSpPr>
        <p:grpSpPr>
          <a:xfrm>
            <a:off x="1969151" y="2490588"/>
            <a:ext cx="2369536" cy="2519562"/>
            <a:chOff x="647931" y="1309521"/>
            <a:chExt cx="7848138" cy="3032255"/>
          </a:xfrm>
        </p:grpSpPr>
        <p:sp>
          <p:nvSpPr>
            <p:cNvPr id="30" name="Rounded Rectangle 29"/>
            <p:cNvSpPr/>
            <p:nvPr/>
          </p:nvSpPr>
          <p:spPr>
            <a:xfrm>
              <a:off x="647931" y="1428736"/>
              <a:ext cx="7848138" cy="2790562"/>
            </a:xfrm>
            <a:prstGeom prst="roundRect">
              <a:avLst>
                <a:gd name="adj" fmla="val 50000"/>
              </a:avLst>
            </a:prstGeom>
            <a:noFill/>
            <a:ln w="44450" cap="rnd" cmpd="sng" algn="ctr">
              <a:solidFill>
                <a:srgbClr val="FFC000"/>
              </a:solidFill>
              <a:prstDash val="solid"/>
            </a:ln>
            <a:effectLst/>
          </p:spPr>
          <p:txBody>
            <a:bodyPr lIns="91428" tIns="45714" rIns="91428" bIns="45714" rtlCol="0" anchor="ctr"/>
            <a:lstStyle/>
            <a:p>
              <a:pPr algn="ctr" defTabSz="456869"/>
              <a:endParaRPr lang="en-US" kern="0" dirty="0">
                <a:solidFill>
                  <a:srgbClr val="FFFFFF"/>
                </a:solidFill>
                <a:latin typeface="Arial Regular" charset="0"/>
                <a:ea typeface="MS PGothic" panose="020B0600070205080204" pitchFamily="34" charset="-128"/>
              </a:endParaRPr>
            </a:p>
          </p:txBody>
        </p:sp>
        <p:sp>
          <p:nvSpPr>
            <p:cNvPr id="31" name="Isosceles Triangle 33"/>
            <p:cNvSpPr>
              <a:spLocks noChangeAspect="1"/>
            </p:cNvSpPr>
            <p:nvPr/>
          </p:nvSpPr>
          <p:spPr>
            <a:xfrm rot="5400000">
              <a:off x="2892308" y="1340995"/>
              <a:ext cx="242298" cy="179349"/>
            </a:xfrm>
            <a:prstGeom prst="triangle">
              <a:avLst/>
            </a:prstGeom>
            <a:solidFill>
              <a:srgbClr val="4AB5C2"/>
            </a:solidFill>
            <a:ln w="25400" cap="flat" cmpd="sng" algn="ctr">
              <a:solidFill>
                <a:srgbClr val="FFC000"/>
              </a:solidFill>
              <a:prstDash val="solid"/>
            </a:ln>
            <a:effectLst/>
          </p:spPr>
          <p:txBody>
            <a:bodyPr lIns="91394" tIns="45697" rIns="91394" bIns="45697" rtlCol="0" anchor="ctr"/>
            <a:lstStyle/>
            <a:p>
              <a:pPr algn="ctr" defTabSz="456881">
                <a:defRPr/>
              </a:pPr>
              <a:endParaRPr lang="en-US" kern="0" dirty="0">
                <a:solidFill>
                  <a:srgbClr val="FFFFFF"/>
                </a:solidFill>
                <a:latin typeface="Arial Regular" charset="0"/>
                <a:ea typeface="MS PGothic" panose="020B0600070205080204" pitchFamily="34" charset="-128"/>
              </a:endParaRPr>
            </a:p>
          </p:txBody>
        </p:sp>
        <p:sp>
          <p:nvSpPr>
            <p:cNvPr id="41" name="Isosceles Triangle 36"/>
            <p:cNvSpPr/>
            <p:nvPr/>
          </p:nvSpPr>
          <p:spPr>
            <a:xfrm rot="16200000">
              <a:off x="6027058" y="4128640"/>
              <a:ext cx="244952" cy="181319"/>
            </a:xfrm>
            <a:prstGeom prst="triangle">
              <a:avLst/>
            </a:prstGeom>
            <a:solidFill>
              <a:srgbClr val="50B6AA"/>
            </a:solidFill>
            <a:ln w="25400" cap="flat" cmpd="sng" algn="ctr">
              <a:solidFill>
                <a:srgbClr val="FFC000"/>
              </a:solidFill>
              <a:prstDash val="solid"/>
            </a:ln>
            <a:effectLst/>
          </p:spPr>
          <p:txBody>
            <a:bodyPr lIns="91394" tIns="45697" rIns="91394" bIns="45697" rtlCol="0" anchor="ctr"/>
            <a:lstStyle/>
            <a:p>
              <a:pPr algn="ctr" defTabSz="456881">
                <a:defRPr/>
              </a:pPr>
              <a:endParaRPr lang="en-US" kern="0" dirty="0">
                <a:solidFill>
                  <a:srgbClr val="FFFFFF"/>
                </a:solidFill>
                <a:latin typeface="Arial Regular" charset="0"/>
                <a:ea typeface="MS PGothic" panose="020B0600070205080204" pitchFamily="34" charset="-128"/>
              </a:endParaRPr>
            </a:p>
          </p:txBody>
        </p:sp>
      </p:grpSp>
      <p:sp>
        <p:nvSpPr>
          <p:cNvPr id="23" name="正方形/長方形 22"/>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2"/>
              </a:solidFill>
              <a:latin typeface="+mj-lt"/>
            </a:endParaRPr>
          </a:p>
        </p:txBody>
      </p:sp>
      <p:sp>
        <p:nvSpPr>
          <p:cNvPr id="24"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シスコ コラボレーション</a:t>
            </a:r>
            <a:r>
              <a:rPr kumimoji="1" lang="ja-JP" altLang="en-US" sz="2800" dirty="0" smtClean="0">
                <a:solidFill>
                  <a:schemeClr val="bg1"/>
                </a:solidFill>
                <a:latin typeface="MS PGothic" charset="-128"/>
                <a:ea typeface="MS PGothic" charset="-128"/>
                <a:cs typeface="MS PGothic" charset="-128"/>
              </a:rPr>
              <a:t>戦略</a:t>
            </a:r>
            <a:endParaRPr kumimoji="1" lang="ja-JP" altLang="en-US" sz="2800" dirty="0">
              <a:solidFill>
                <a:schemeClr val="bg1"/>
              </a:solidFill>
              <a:latin typeface="MS PGothic" charset="-128"/>
              <a:ea typeface="MS PGothic" charset="-128"/>
              <a:cs typeface="MS PGothic" charset="-128"/>
            </a:endParaRPr>
          </a:p>
        </p:txBody>
      </p:sp>
      <p:sp>
        <p:nvSpPr>
          <p:cNvPr id="9" name="円/楕円 8"/>
          <p:cNvSpPr/>
          <p:nvPr/>
        </p:nvSpPr>
        <p:spPr>
          <a:xfrm>
            <a:off x="2411641" y="2419978"/>
            <a:ext cx="1484555" cy="817581"/>
          </a:xfrm>
          <a:prstGeom prst="ellipse">
            <a:avLst/>
          </a:prstGeom>
          <a:gradFill flip="none" rotWithShape="1">
            <a:gsLst>
              <a:gs pos="0">
                <a:schemeClr val="bg1">
                  <a:lumMod val="60000"/>
                  <a:lumOff val="40000"/>
                  <a:shade val="30000"/>
                  <a:satMod val="115000"/>
                </a:schemeClr>
              </a:gs>
              <a:gs pos="50000">
                <a:schemeClr val="bg1">
                  <a:lumMod val="60000"/>
                  <a:lumOff val="40000"/>
                  <a:shade val="67500"/>
                  <a:satMod val="115000"/>
                </a:schemeClr>
              </a:gs>
              <a:gs pos="100000">
                <a:schemeClr val="bg1">
                  <a:lumMod val="60000"/>
                  <a:lumOff val="40000"/>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solidFill>
                  <a:schemeClr val="bg2"/>
                </a:solidFill>
              </a:rPr>
              <a:t>App Centric</a:t>
            </a:r>
            <a:endParaRPr kumimoji="1" lang="ja-JP" altLang="en-US" dirty="0" smtClean="0">
              <a:solidFill>
                <a:schemeClr val="bg2"/>
              </a:solidFill>
            </a:endParaRPr>
          </a:p>
        </p:txBody>
      </p:sp>
      <p:grpSp>
        <p:nvGrpSpPr>
          <p:cNvPr id="45" name="図形グループ 44"/>
          <p:cNvGrpSpPr/>
          <p:nvPr/>
        </p:nvGrpSpPr>
        <p:grpSpPr>
          <a:xfrm>
            <a:off x="3321522" y="3453887"/>
            <a:ext cx="489831" cy="870382"/>
            <a:chOff x="7000674" y="1205817"/>
            <a:chExt cx="1488636" cy="3203804"/>
          </a:xfrm>
        </p:grpSpPr>
        <p:pic>
          <p:nvPicPr>
            <p:cNvPr id="46" name="pasted-image.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0674" y="1205817"/>
              <a:ext cx="1488636" cy="3203804"/>
            </a:xfrm>
            <a:prstGeom prst="rect">
              <a:avLst/>
            </a:prstGeom>
            <a:ln w="12700">
              <a:miter lim="400000"/>
            </a:ln>
            <a:effectLst>
              <a:outerShdw blurRad="381000" rotWithShape="0">
                <a:srgbClr val="000000">
                  <a:alpha val="30000"/>
                </a:srgbClr>
              </a:outerShdw>
            </a:effectLst>
          </p:spPr>
        </p:pic>
        <p:pic>
          <p:nvPicPr>
            <p:cNvPr id="47" name="B3 - New Video Layouts.png"/>
            <p:cNvPicPr>
              <a:picLocks/>
            </p:cNvPicPr>
            <p:nvPr/>
          </p:nvPicPr>
          <p:blipFill>
            <a:blip r:embed="rId7" cstate="screen">
              <a:extLst>
                <a:ext uri="{28A0092B-C50C-407E-A947-70E740481C1C}">
                  <a14:useLocalDpi xmlns:a14="http://schemas.microsoft.com/office/drawing/2010/main"/>
                </a:ext>
              </a:extLst>
            </a:blip>
            <a:stretch>
              <a:fillRect/>
            </a:stretch>
          </p:blipFill>
          <p:spPr>
            <a:xfrm>
              <a:off x="7095442" y="1633417"/>
              <a:ext cx="1298086" cy="2308572"/>
            </a:xfrm>
            <a:prstGeom prst="rect">
              <a:avLst/>
            </a:prstGeom>
            <a:ln w="12700">
              <a:solidFill>
                <a:srgbClr val="53585F"/>
              </a:solidFill>
              <a:miter lim="400000"/>
            </a:ln>
          </p:spPr>
        </p:pic>
      </p:grpSp>
      <p:pic>
        <p:nvPicPr>
          <p:cNvPr id="48" name="Picture 15"/>
          <p:cNvPicPr>
            <a:picLocks noChangeAspect="1"/>
          </p:cNvPicPr>
          <p:nvPr/>
        </p:nvPicPr>
        <p:blipFill rotWithShape="1">
          <a:blip r:embed="rId8" cstate="screen">
            <a:extLst>
              <a:ext uri="{28A0092B-C50C-407E-A947-70E740481C1C}">
                <a14:useLocalDpi xmlns:a14="http://schemas.microsoft.com/office/drawing/2010/main"/>
              </a:ext>
            </a:extLst>
          </a:blip>
          <a:srcRect b="-529"/>
          <a:stretch/>
        </p:blipFill>
        <p:spPr>
          <a:xfrm>
            <a:off x="6299556" y="841024"/>
            <a:ext cx="1726788" cy="3672611"/>
          </a:xfrm>
          <a:prstGeom prst="rect">
            <a:avLst/>
          </a:prstGeom>
        </p:spPr>
      </p:pic>
      <p:sp>
        <p:nvSpPr>
          <p:cNvPr id="49" name="Rounded Rectangle 1"/>
          <p:cNvSpPr/>
          <p:nvPr/>
        </p:nvSpPr>
        <p:spPr>
          <a:xfrm>
            <a:off x="6411550" y="1368463"/>
            <a:ext cx="1536200" cy="2649945"/>
          </a:xfrm>
          <a:prstGeom prst="roundRect">
            <a:avLst>
              <a:gd name="adj" fmla="val 1145"/>
            </a:avLst>
          </a:prstGeom>
          <a:solidFill>
            <a:srgbClr val="2968AF"/>
          </a:solidFill>
        </p:spPr>
        <p:txBody>
          <a:bodyPr wrap="square" lIns="91438" tIns="45719" rIns="91438" bIns="45719" rtlCol="0" anchor="ctr">
            <a:noAutofit/>
          </a:bodyPr>
          <a:lstStyle/>
          <a:p>
            <a:pPr algn="ctr"/>
            <a:endParaRPr lang="en-US" dirty="0">
              <a:solidFill>
                <a:schemeClr val="bg1"/>
              </a:solidFill>
              <a:latin typeface="+mj-lt"/>
            </a:endParaRPr>
          </a:p>
        </p:txBody>
      </p:sp>
      <p:grpSp>
        <p:nvGrpSpPr>
          <p:cNvPr id="50" name="Depress"/>
          <p:cNvGrpSpPr/>
          <p:nvPr/>
        </p:nvGrpSpPr>
        <p:grpSpPr>
          <a:xfrm>
            <a:off x="5944509" y="1368463"/>
            <a:ext cx="2387291" cy="2399585"/>
            <a:chOff x="289201" y="842387"/>
            <a:chExt cx="538680" cy="538677"/>
          </a:xfrm>
          <a:noFill/>
        </p:grpSpPr>
        <p:sp>
          <p:nvSpPr>
            <p:cNvPr id="51" name="Oval 44"/>
            <p:cNvSpPr/>
            <p:nvPr/>
          </p:nvSpPr>
          <p:spPr>
            <a:xfrm>
              <a:off x="375040" y="928225"/>
              <a:ext cx="367004" cy="367002"/>
            </a:xfrm>
            <a:prstGeom prst="ellipse">
              <a:avLst/>
            </a:prstGeom>
            <a:grpFill/>
            <a:ln w="285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45"/>
            <p:cNvSpPr/>
            <p:nvPr/>
          </p:nvSpPr>
          <p:spPr>
            <a:xfrm>
              <a:off x="289201" y="842387"/>
              <a:ext cx="538680" cy="538677"/>
            </a:xfrm>
            <a:prstGeom prst="ellipse">
              <a:avLst/>
            </a:prstGeom>
            <a:grp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46"/>
            <p:cNvSpPr/>
            <p:nvPr/>
          </p:nvSpPr>
          <p:spPr>
            <a:xfrm>
              <a:off x="454619" y="1007805"/>
              <a:ext cx="207844" cy="207841"/>
            </a:xfrm>
            <a:prstGeom prst="ellipse">
              <a:avLst/>
            </a:prstGeom>
            <a:grpFill/>
            <a:ln w="28575">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4"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85778" y="2292832"/>
            <a:ext cx="544333" cy="54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Hand"/>
          <p:cNvSpPr>
            <a:spLocks/>
          </p:cNvSpPr>
          <p:nvPr/>
        </p:nvSpPr>
        <p:spPr bwMode="auto">
          <a:xfrm>
            <a:off x="5758665" y="2581211"/>
            <a:ext cx="2568128" cy="3895117"/>
          </a:xfrm>
          <a:custGeom>
            <a:avLst/>
            <a:gdLst>
              <a:gd name="T0" fmla="*/ 1324 w 1466"/>
              <a:gd name="T1" fmla="*/ 1714 h 2225"/>
              <a:gd name="T2" fmla="*/ 1247 w 1466"/>
              <a:gd name="T3" fmla="*/ 1501 h 2225"/>
              <a:gd name="T4" fmla="*/ 1217 w 1466"/>
              <a:gd name="T5" fmla="*/ 1364 h 2225"/>
              <a:gd name="T6" fmla="*/ 1239 w 1466"/>
              <a:gd name="T7" fmla="*/ 1283 h 2225"/>
              <a:gd name="T8" fmla="*/ 1273 w 1466"/>
              <a:gd name="T9" fmla="*/ 1169 h 2225"/>
              <a:gd name="T10" fmla="*/ 1353 w 1466"/>
              <a:gd name="T11" fmla="*/ 930 h 2225"/>
              <a:gd name="T12" fmla="*/ 1338 w 1466"/>
              <a:gd name="T13" fmla="*/ 784 h 2225"/>
              <a:gd name="T14" fmla="*/ 1241 w 1466"/>
              <a:gd name="T15" fmla="*/ 745 h 2225"/>
              <a:gd name="T16" fmla="*/ 1184 w 1466"/>
              <a:gd name="T17" fmla="*/ 682 h 2225"/>
              <a:gd name="T18" fmla="*/ 1109 w 1466"/>
              <a:gd name="T19" fmla="*/ 638 h 2225"/>
              <a:gd name="T20" fmla="*/ 1068 w 1466"/>
              <a:gd name="T21" fmla="*/ 628 h 2225"/>
              <a:gd name="T22" fmla="*/ 1057 w 1466"/>
              <a:gd name="T23" fmla="*/ 611 h 2225"/>
              <a:gd name="T24" fmla="*/ 987 w 1466"/>
              <a:gd name="T25" fmla="*/ 510 h 2225"/>
              <a:gd name="T26" fmla="*/ 899 w 1466"/>
              <a:gd name="T27" fmla="*/ 513 h 2225"/>
              <a:gd name="T28" fmla="*/ 831 w 1466"/>
              <a:gd name="T29" fmla="*/ 518 h 2225"/>
              <a:gd name="T30" fmla="*/ 813 w 1466"/>
              <a:gd name="T31" fmla="*/ 491 h 2225"/>
              <a:gd name="T32" fmla="*/ 827 w 1466"/>
              <a:gd name="T33" fmla="*/ 338 h 2225"/>
              <a:gd name="T34" fmla="*/ 848 w 1466"/>
              <a:gd name="T35" fmla="*/ 138 h 2225"/>
              <a:gd name="T36" fmla="*/ 799 w 1466"/>
              <a:gd name="T37" fmla="*/ 4 h 2225"/>
              <a:gd name="T38" fmla="*/ 707 w 1466"/>
              <a:gd name="T39" fmla="*/ 106 h 2225"/>
              <a:gd name="T40" fmla="*/ 664 w 1466"/>
              <a:gd name="T41" fmla="*/ 276 h 2225"/>
              <a:gd name="T42" fmla="*/ 628 w 1466"/>
              <a:gd name="T43" fmla="*/ 505 h 2225"/>
              <a:gd name="T44" fmla="*/ 555 w 1466"/>
              <a:gd name="T45" fmla="*/ 759 h 2225"/>
              <a:gd name="T46" fmla="*/ 482 w 1466"/>
              <a:gd name="T47" fmla="*/ 850 h 2225"/>
              <a:gd name="T48" fmla="*/ 320 w 1466"/>
              <a:gd name="T49" fmla="*/ 689 h 2225"/>
              <a:gd name="T50" fmla="*/ 175 w 1466"/>
              <a:gd name="T51" fmla="*/ 576 h 2225"/>
              <a:gd name="T52" fmla="*/ 6 w 1466"/>
              <a:gd name="T53" fmla="*/ 599 h 2225"/>
              <a:gd name="T54" fmla="*/ 17 w 1466"/>
              <a:gd name="T55" fmla="*/ 641 h 2225"/>
              <a:gd name="T56" fmla="*/ 136 w 1466"/>
              <a:gd name="T57" fmla="*/ 751 h 2225"/>
              <a:gd name="T58" fmla="*/ 257 w 1466"/>
              <a:gd name="T59" fmla="*/ 922 h 2225"/>
              <a:gd name="T60" fmla="*/ 425 w 1466"/>
              <a:gd name="T61" fmla="*/ 1203 h 2225"/>
              <a:gd name="T62" fmla="*/ 560 w 1466"/>
              <a:gd name="T63" fmla="*/ 1400 h 2225"/>
              <a:gd name="T64" fmla="*/ 582 w 1466"/>
              <a:gd name="T65" fmla="*/ 1437 h 2225"/>
              <a:gd name="T66" fmla="*/ 737 w 1466"/>
              <a:gd name="T67" fmla="*/ 1774 h 2225"/>
              <a:gd name="T68" fmla="*/ 891 w 1466"/>
              <a:gd name="T69" fmla="*/ 2225 h 2225"/>
              <a:gd name="T70" fmla="*/ 1466 w 1466"/>
              <a:gd name="T71" fmla="*/ 2036 h 2225"/>
              <a:gd name="T72" fmla="*/ 1324 w 1466"/>
              <a:gd name="T73" fmla="*/ 1714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6" h="2225">
                <a:moveTo>
                  <a:pt x="1324" y="1714"/>
                </a:moveTo>
                <a:cubicBezTo>
                  <a:pt x="1274" y="1585"/>
                  <a:pt x="1307" y="1558"/>
                  <a:pt x="1247" y="1501"/>
                </a:cubicBezTo>
                <a:cubicBezTo>
                  <a:pt x="1239" y="1493"/>
                  <a:pt x="1194" y="1455"/>
                  <a:pt x="1217" y="1364"/>
                </a:cubicBezTo>
                <a:cubicBezTo>
                  <a:pt x="1224" y="1340"/>
                  <a:pt x="1234" y="1318"/>
                  <a:pt x="1239" y="1283"/>
                </a:cubicBezTo>
                <a:cubicBezTo>
                  <a:pt x="1243" y="1253"/>
                  <a:pt x="1257" y="1212"/>
                  <a:pt x="1273" y="1169"/>
                </a:cubicBezTo>
                <a:cubicBezTo>
                  <a:pt x="1283" y="1140"/>
                  <a:pt x="1330" y="1014"/>
                  <a:pt x="1353" y="930"/>
                </a:cubicBezTo>
                <a:cubicBezTo>
                  <a:pt x="1379" y="833"/>
                  <a:pt x="1355" y="800"/>
                  <a:pt x="1338" y="784"/>
                </a:cubicBezTo>
                <a:cubicBezTo>
                  <a:pt x="1305" y="750"/>
                  <a:pt x="1271" y="761"/>
                  <a:pt x="1241" y="745"/>
                </a:cubicBezTo>
                <a:cubicBezTo>
                  <a:pt x="1208" y="733"/>
                  <a:pt x="1189" y="690"/>
                  <a:pt x="1184" y="682"/>
                </a:cubicBezTo>
                <a:cubicBezTo>
                  <a:pt x="1163" y="648"/>
                  <a:pt x="1142" y="640"/>
                  <a:pt x="1109" y="638"/>
                </a:cubicBezTo>
                <a:cubicBezTo>
                  <a:pt x="1101" y="637"/>
                  <a:pt x="1080" y="640"/>
                  <a:pt x="1068" y="628"/>
                </a:cubicBezTo>
                <a:cubicBezTo>
                  <a:pt x="1062" y="623"/>
                  <a:pt x="1059" y="617"/>
                  <a:pt x="1057" y="611"/>
                </a:cubicBezTo>
                <a:cubicBezTo>
                  <a:pt x="1049" y="583"/>
                  <a:pt x="1035" y="534"/>
                  <a:pt x="987" y="510"/>
                </a:cubicBezTo>
                <a:cubicBezTo>
                  <a:pt x="960" y="497"/>
                  <a:pt x="924" y="503"/>
                  <a:pt x="899" y="513"/>
                </a:cubicBezTo>
                <a:cubicBezTo>
                  <a:pt x="883" y="520"/>
                  <a:pt x="851" y="523"/>
                  <a:pt x="831" y="518"/>
                </a:cubicBezTo>
                <a:cubicBezTo>
                  <a:pt x="826" y="516"/>
                  <a:pt x="813" y="509"/>
                  <a:pt x="813" y="491"/>
                </a:cubicBezTo>
                <a:cubicBezTo>
                  <a:pt x="813" y="458"/>
                  <a:pt x="829" y="397"/>
                  <a:pt x="827" y="338"/>
                </a:cubicBezTo>
                <a:cubicBezTo>
                  <a:pt x="824" y="262"/>
                  <a:pt x="839" y="196"/>
                  <a:pt x="848" y="138"/>
                </a:cubicBezTo>
                <a:cubicBezTo>
                  <a:pt x="857" y="80"/>
                  <a:pt x="856" y="8"/>
                  <a:pt x="799" y="4"/>
                </a:cubicBezTo>
                <a:cubicBezTo>
                  <a:pt x="741" y="0"/>
                  <a:pt x="707" y="106"/>
                  <a:pt x="707" y="106"/>
                </a:cubicBezTo>
                <a:cubicBezTo>
                  <a:pt x="707" y="106"/>
                  <a:pt x="689" y="204"/>
                  <a:pt x="664" y="276"/>
                </a:cubicBezTo>
                <a:cubicBezTo>
                  <a:pt x="639" y="347"/>
                  <a:pt x="648" y="418"/>
                  <a:pt x="628" y="505"/>
                </a:cubicBezTo>
                <a:cubicBezTo>
                  <a:pt x="609" y="591"/>
                  <a:pt x="573" y="703"/>
                  <a:pt x="555" y="759"/>
                </a:cubicBezTo>
                <a:cubicBezTo>
                  <a:pt x="536" y="816"/>
                  <a:pt x="521" y="830"/>
                  <a:pt x="482" y="850"/>
                </a:cubicBezTo>
                <a:cubicBezTo>
                  <a:pt x="449" y="841"/>
                  <a:pt x="347" y="730"/>
                  <a:pt x="320" y="689"/>
                </a:cubicBezTo>
                <a:cubicBezTo>
                  <a:pt x="293" y="647"/>
                  <a:pt x="274" y="620"/>
                  <a:pt x="175" y="576"/>
                </a:cubicBezTo>
                <a:cubicBezTo>
                  <a:pt x="76" y="532"/>
                  <a:pt x="14" y="567"/>
                  <a:pt x="6" y="599"/>
                </a:cubicBezTo>
                <a:cubicBezTo>
                  <a:pt x="0" y="625"/>
                  <a:pt x="17" y="641"/>
                  <a:pt x="17" y="641"/>
                </a:cubicBezTo>
                <a:cubicBezTo>
                  <a:pt x="17" y="641"/>
                  <a:pt x="111" y="684"/>
                  <a:pt x="136" y="751"/>
                </a:cubicBezTo>
                <a:cubicBezTo>
                  <a:pt x="162" y="818"/>
                  <a:pt x="226" y="819"/>
                  <a:pt x="257" y="922"/>
                </a:cubicBezTo>
                <a:cubicBezTo>
                  <a:pt x="288" y="1025"/>
                  <a:pt x="322" y="1063"/>
                  <a:pt x="425" y="1203"/>
                </a:cubicBezTo>
                <a:cubicBezTo>
                  <a:pt x="474" y="1255"/>
                  <a:pt x="520" y="1326"/>
                  <a:pt x="560" y="1400"/>
                </a:cubicBezTo>
                <a:cubicBezTo>
                  <a:pt x="566" y="1412"/>
                  <a:pt x="574" y="1425"/>
                  <a:pt x="582" y="1437"/>
                </a:cubicBezTo>
                <a:cubicBezTo>
                  <a:pt x="623" y="1505"/>
                  <a:pt x="737" y="1774"/>
                  <a:pt x="737" y="1774"/>
                </a:cubicBezTo>
                <a:cubicBezTo>
                  <a:pt x="891" y="2225"/>
                  <a:pt x="891" y="2225"/>
                  <a:pt x="891" y="2225"/>
                </a:cubicBezTo>
                <a:cubicBezTo>
                  <a:pt x="1466" y="2036"/>
                  <a:pt x="1466" y="2036"/>
                  <a:pt x="1466" y="2036"/>
                </a:cubicBezTo>
                <a:cubicBezTo>
                  <a:pt x="1466" y="2036"/>
                  <a:pt x="1375" y="1843"/>
                  <a:pt x="1324" y="1714"/>
                </a:cubicBezTo>
              </a:path>
            </a:pathLst>
          </a:custGeom>
          <a:solidFill>
            <a:schemeClr val="bg1">
              <a:lumMod val="65000"/>
              <a:alpha val="39000"/>
            </a:schemeClr>
          </a:solidFill>
          <a:ln w="25400">
            <a:solidFill>
              <a:schemeClr val="bg1">
                <a:lumMod val="65000"/>
              </a:schemeClr>
            </a:solidFill>
          </a:ln>
        </p:spPr>
        <p:txBody>
          <a:bodyPr vert="horz" wrap="square" lIns="91434" tIns="45717" rIns="91434" bIns="45717" numCol="1" anchor="t" anchorCtr="0" compatLnSpc="1">
            <a:prstTxWarp prst="textNoShape">
              <a:avLst/>
            </a:prstTxWarp>
          </a:bodyPr>
          <a:lstStyle/>
          <a:p>
            <a:endParaRPr lang="en-US"/>
          </a:p>
        </p:txBody>
      </p:sp>
    </p:spTree>
    <p:extLst>
      <p:ext uri="{BB962C8B-B14F-4D97-AF65-F5344CB8AC3E}">
        <p14:creationId xmlns:p14="http://schemas.microsoft.com/office/powerpoint/2010/main" val="3132057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10" presetClass="entr" presetSubtype="0" fill="hold" grpId="1"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750"/>
                                        <p:tgtEl>
                                          <p:spTgt spid="55"/>
                                        </p:tgtEl>
                                      </p:cBhvr>
                                    </p:animEffect>
                                  </p:childTnLst>
                                </p:cTn>
                              </p:par>
                              <p:par>
                                <p:cTn id="12" presetID="42" presetClass="path" presetSubtype="0" accel="18000" decel="6000" fill="hold" grpId="0" nodeType="withEffect">
                                  <p:stCondLst>
                                    <p:cond delay="0"/>
                                  </p:stCondLst>
                                  <p:childTnLst>
                                    <p:animMotion origin="layout" path="M -0.00417 0.06635 L 1.11111E-6 4.44444E-6 " pathEditMode="relative" rAng="0" ptsTypes="AA">
                                      <p:cBhvr>
                                        <p:cTn id="13" dur="1250" fill="hold"/>
                                        <p:tgtEl>
                                          <p:spTgt spid="55"/>
                                        </p:tgtEl>
                                        <p:attrNameLst>
                                          <p:attrName>ppt_x</p:attrName>
                                          <p:attrName>ppt_y</p:attrName>
                                        </p:attrNameLst>
                                      </p:cBhvr>
                                      <p:rCtr x="208" y="-3333"/>
                                    </p:animMotion>
                                  </p:childTnLst>
                                </p:cTn>
                              </p:par>
                              <p:par>
                                <p:cTn id="14" presetID="6" presetClass="entr" presetSubtype="32" fill="hold" nodeType="withEffect">
                                  <p:stCondLst>
                                    <p:cond delay="1250"/>
                                  </p:stCondLst>
                                  <p:childTnLst>
                                    <p:set>
                                      <p:cBhvr>
                                        <p:cTn id="15" dur="1" fill="hold">
                                          <p:stCondLst>
                                            <p:cond delay="0"/>
                                          </p:stCondLst>
                                        </p:cTn>
                                        <p:tgtEl>
                                          <p:spTgt spid="50"/>
                                        </p:tgtEl>
                                        <p:attrNameLst>
                                          <p:attrName>style.visibility</p:attrName>
                                        </p:attrNameLst>
                                      </p:cBhvr>
                                      <p:to>
                                        <p:strVal val="visible"/>
                                      </p:to>
                                    </p:set>
                                    <p:animEffect transition="in" filter="circle(out)">
                                      <p:cBhvr>
                                        <p:cTn id="16" dur="500"/>
                                        <p:tgtEl>
                                          <p:spTgt spid="50"/>
                                        </p:tgtEl>
                                      </p:cBhvr>
                                    </p:animEffect>
                                  </p:childTnLst>
                                </p:cTn>
                              </p:par>
                              <p:par>
                                <p:cTn id="17" presetID="6" presetClass="emph" presetSubtype="0" decel="59000" fill="hold" nodeType="withEffect">
                                  <p:stCondLst>
                                    <p:cond delay="750"/>
                                  </p:stCondLst>
                                  <p:childTnLst>
                                    <p:animScale>
                                      <p:cBhvr>
                                        <p:cTn id="18" dur="1250" fill="hold"/>
                                        <p:tgtEl>
                                          <p:spTgt spid="50"/>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500" fill="hold"/>
                                        <p:tgtEl>
                                          <p:spTgt spid="49"/>
                                        </p:tgtEl>
                                        <p:attrNameLst>
                                          <p:attrName>ppt_x</p:attrName>
                                        </p:attrNameLst>
                                      </p:cBhvr>
                                      <p:tavLst>
                                        <p:tav tm="0">
                                          <p:val>
                                            <p:strVal val="#ppt_x"/>
                                          </p:val>
                                        </p:tav>
                                        <p:tav tm="100000">
                                          <p:val>
                                            <p:strVal val="#ppt_x"/>
                                          </p:val>
                                        </p:tav>
                                      </p:tavLst>
                                    </p:anim>
                                    <p:anim calcmode="lin" valueType="num">
                                      <p:cBhvr additive="base">
                                        <p:cTn id="28" dur="500" fill="hold"/>
                                        <p:tgtEl>
                                          <p:spTgt spid="4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par>
                                <p:cTn id="37" presetID="2" presetClass="entr" presetSubtype="4" fill="hold" grpId="2"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ppt_x"/>
                                          </p:val>
                                        </p:tav>
                                        <p:tav tm="100000">
                                          <p:val>
                                            <p:strVal val="#ppt_x"/>
                                          </p:val>
                                        </p:tav>
                                      </p:tavLst>
                                    </p:anim>
                                    <p:anim calcmode="lin" valueType="num">
                                      <p:cBhvr additive="base">
                                        <p:cTn id="4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9" grpId="0" animBg="1"/>
      <p:bldP spid="55" grpId="0" animBg="1"/>
      <p:bldP spid="55" grpId="1" animBg="1"/>
      <p:bldP spid="5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p:cNvPicPr>
          <p:nvPr/>
        </p:nvPicPr>
        <p:blipFill rotWithShape="1">
          <a:blip r:embed="rId2" cstate="screen">
            <a:alphaModFix amt="70000"/>
            <a:extLst>
              <a:ext uri="{28A0092B-C50C-407E-A947-70E740481C1C}">
                <a14:useLocalDpi xmlns:a14="http://schemas.microsoft.com/office/drawing/2010/main"/>
              </a:ext>
            </a:extLst>
          </a:blip>
          <a:srcRect/>
          <a:stretch/>
        </p:blipFill>
        <p:spPr>
          <a:xfrm>
            <a:off x="-17237" y="-12700"/>
            <a:ext cx="9178475" cy="5168900"/>
          </a:xfrm>
          <a:prstGeom prst="rect">
            <a:avLst/>
          </a:prstGeom>
          <a:noFill/>
          <a:ln>
            <a:noFill/>
          </a:ln>
        </p:spPr>
      </p:pic>
      <p:sp>
        <p:nvSpPr>
          <p:cNvPr id="2" name="正方形/長方形 1"/>
          <p:cNvSpPr/>
          <p:nvPr/>
        </p:nvSpPr>
        <p:spPr>
          <a:xfrm>
            <a:off x="-1805" y="-1385"/>
            <a:ext cx="9144000" cy="536285"/>
          </a:xfrm>
          <a:prstGeom prst="rect">
            <a:avLst/>
          </a:prstGeom>
          <a:solidFill>
            <a:schemeClr val="accent1"/>
          </a:solidFill>
        </p:spPr>
        <p:txBody>
          <a:bodyPr wrap="square" rtlCol="0" anchor="ctr">
            <a:noAutofit/>
          </a:bodyPr>
          <a:lstStyle/>
          <a:p>
            <a:pPr algn="ctr"/>
            <a:endParaRPr kumimoji="1" lang="ja-JP" altLang="en-US" dirty="0">
              <a:solidFill>
                <a:schemeClr val="bg2"/>
              </a:solidFill>
              <a:latin typeface="+mj-lt"/>
            </a:endParaRPr>
          </a:p>
        </p:txBody>
      </p:sp>
      <p:sp>
        <p:nvSpPr>
          <p:cNvPr id="3" name="タイトル 2"/>
          <p:cNvSpPr txBox="1">
            <a:spLocks/>
          </p:cNvSpPr>
          <p:nvPr/>
        </p:nvSpPr>
        <p:spPr>
          <a:xfrm>
            <a:off x="-18695" y="73283"/>
            <a:ext cx="8345488" cy="731837"/>
          </a:xfrm>
          <a:prstGeom prst="rect">
            <a:avLst/>
          </a:prstGeom>
        </p:spPr>
        <p:txBody>
          <a:bodyPr/>
          <a:lstStyle>
            <a:lvl1pPr algn="l" defTabSz="684196" rtl="0" eaLnBrk="1" fontAlgn="base" hangingPunct="1">
              <a:lnSpc>
                <a:spcPct val="80000"/>
              </a:lnSpc>
              <a:spcBef>
                <a:spcPct val="0"/>
              </a:spcBef>
              <a:spcAft>
                <a:spcPct val="0"/>
              </a:spcAft>
              <a:defRPr lang="en-US" sz="3600" b="0" i="0" kern="1200" dirty="0">
                <a:solidFill>
                  <a:srgbClr val="676767"/>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kumimoji="1" lang="ja-JP" altLang="en-US" sz="2800" dirty="0" smtClean="0">
                <a:solidFill>
                  <a:schemeClr val="bg1"/>
                </a:solidFill>
                <a:latin typeface="MS PGothic" charset="-128"/>
                <a:ea typeface="MS PGothic" charset="-128"/>
                <a:cs typeface="MS PGothic" charset="-128"/>
              </a:rPr>
              <a:t>アジェンダ</a:t>
            </a:r>
            <a:endParaRPr kumimoji="1" lang="ja-JP" altLang="en-US" sz="2800" dirty="0">
              <a:solidFill>
                <a:schemeClr val="bg1"/>
              </a:solidFill>
              <a:latin typeface="MS PGothic" charset="-128"/>
              <a:ea typeface="MS PGothic" charset="-128"/>
              <a:cs typeface="MS PGothic" charset="-128"/>
            </a:endParaRPr>
          </a:p>
        </p:txBody>
      </p:sp>
      <p:sp>
        <p:nvSpPr>
          <p:cNvPr id="6" name="角丸四角形 5"/>
          <p:cNvSpPr/>
          <p:nvPr/>
        </p:nvSpPr>
        <p:spPr>
          <a:xfrm>
            <a:off x="270639" y="1304385"/>
            <a:ext cx="8168631" cy="729695"/>
          </a:xfrm>
          <a:prstGeom prst="roundRect">
            <a:avLst/>
          </a:prstGeom>
          <a:solidFill>
            <a:schemeClr val="bg1">
              <a:alpha val="85000"/>
            </a:schemeClr>
          </a:solidFill>
        </p:spPr>
        <p:txBody>
          <a:bodyPr wrap="square" rtlCol="0" anchor="ctr">
            <a:noAutofit/>
          </a:bodyPr>
          <a:lstStyle/>
          <a:p>
            <a:r>
              <a:rPr kumimoji="1" lang="ja-JP" altLang="en-US" sz="2400" dirty="0" smtClean="0">
                <a:solidFill>
                  <a:schemeClr val="bg2"/>
                </a:solidFill>
                <a:latin typeface="+mj-lt"/>
              </a:rPr>
              <a:t>１</a:t>
            </a:r>
            <a:r>
              <a:rPr kumimoji="1" lang="ja-JP" altLang="en-US" sz="2400" dirty="0" smtClean="0">
                <a:solidFill>
                  <a:schemeClr val="bg2"/>
                </a:solidFill>
                <a:latin typeface="+mj-lt"/>
              </a:rPr>
              <a:t>，</a:t>
            </a:r>
            <a:r>
              <a:rPr kumimoji="1" lang="en-US" altLang="ja-JP" sz="2400" dirty="0" smtClean="0">
                <a:solidFill>
                  <a:schemeClr val="bg2"/>
                </a:solidFill>
                <a:latin typeface="+mj-lt"/>
              </a:rPr>
              <a:t>Cisco Spark </a:t>
            </a:r>
            <a:r>
              <a:rPr kumimoji="1" lang="en-US" altLang="ja-JP" sz="2400" dirty="0" smtClean="0">
                <a:solidFill>
                  <a:schemeClr val="bg2"/>
                </a:solidFill>
                <a:latin typeface="+mj-lt"/>
              </a:rPr>
              <a:t>Message</a:t>
            </a:r>
            <a:r>
              <a:rPr kumimoji="1" lang="ja-JP" altLang="en-US" sz="2400" dirty="0" smtClean="0">
                <a:solidFill>
                  <a:schemeClr val="bg2"/>
                </a:solidFill>
                <a:latin typeface="+mj-lt"/>
              </a:rPr>
              <a:t>と </a:t>
            </a:r>
            <a:r>
              <a:rPr kumimoji="1" lang="en-US" altLang="ja-JP" sz="2400" dirty="0" smtClean="0">
                <a:solidFill>
                  <a:schemeClr val="bg2"/>
                </a:solidFill>
                <a:latin typeface="+mj-lt"/>
              </a:rPr>
              <a:t>Cisco Spark </a:t>
            </a:r>
            <a:r>
              <a:rPr kumimoji="1" lang="en-US" altLang="ja-JP" sz="2400" dirty="0" smtClean="0">
                <a:solidFill>
                  <a:schemeClr val="bg2"/>
                </a:solidFill>
                <a:latin typeface="+mj-lt"/>
              </a:rPr>
              <a:t>Board</a:t>
            </a:r>
            <a:r>
              <a:rPr kumimoji="1" lang="ja-JP" altLang="en-US" sz="2400" dirty="0" smtClean="0">
                <a:solidFill>
                  <a:schemeClr val="bg2"/>
                </a:solidFill>
                <a:latin typeface="+mj-lt"/>
              </a:rPr>
              <a:t>を提案する</a:t>
            </a:r>
            <a:endParaRPr kumimoji="1" lang="ja-JP" altLang="en-US" sz="2400" dirty="0">
              <a:solidFill>
                <a:schemeClr val="bg2"/>
              </a:solidFill>
              <a:latin typeface="+mj-lt"/>
            </a:endParaRPr>
          </a:p>
        </p:txBody>
      </p:sp>
      <p:sp>
        <p:nvSpPr>
          <p:cNvPr id="7" name="角丸四角形 6"/>
          <p:cNvSpPr/>
          <p:nvPr/>
        </p:nvSpPr>
        <p:spPr>
          <a:xfrm>
            <a:off x="270641" y="2187450"/>
            <a:ext cx="6375230" cy="729695"/>
          </a:xfrm>
          <a:prstGeom prst="roundRect">
            <a:avLst/>
          </a:prstGeom>
          <a:solidFill>
            <a:schemeClr val="bg1">
              <a:alpha val="85000"/>
            </a:schemeClr>
          </a:solidFill>
        </p:spPr>
        <p:txBody>
          <a:bodyPr wrap="square" rtlCol="0" anchor="ctr">
            <a:noAutofit/>
          </a:bodyPr>
          <a:lstStyle/>
          <a:p>
            <a:r>
              <a:rPr kumimoji="1" lang="ja-JP" altLang="en-US" sz="2400" dirty="0" smtClean="0">
                <a:solidFill>
                  <a:schemeClr val="bg2"/>
                </a:solidFill>
                <a:latin typeface="+mj-lt"/>
              </a:rPr>
              <a:t>２</a:t>
            </a:r>
            <a:r>
              <a:rPr kumimoji="1" lang="ja-JP" altLang="en-US" sz="2400" dirty="0" smtClean="0">
                <a:solidFill>
                  <a:schemeClr val="bg2"/>
                </a:solidFill>
                <a:latin typeface="+mj-lt"/>
              </a:rPr>
              <a:t>，</a:t>
            </a:r>
            <a:r>
              <a:rPr kumimoji="1" lang="en-US" altLang="ja-JP" sz="2400" dirty="0" smtClean="0">
                <a:solidFill>
                  <a:schemeClr val="bg2"/>
                </a:solidFill>
                <a:latin typeface="+mj-lt"/>
              </a:rPr>
              <a:t>Cisco Telepresence</a:t>
            </a:r>
            <a:r>
              <a:rPr kumimoji="1" lang="ja-JP" altLang="en-US" sz="2400" dirty="0" smtClean="0">
                <a:solidFill>
                  <a:schemeClr val="bg2"/>
                </a:solidFill>
                <a:latin typeface="+mj-lt"/>
              </a:rPr>
              <a:t>を提案する</a:t>
            </a:r>
            <a:endParaRPr kumimoji="1" lang="ja-JP" altLang="en-US" sz="2400" dirty="0">
              <a:solidFill>
                <a:schemeClr val="bg2"/>
              </a:solidFill>
              <a:latin typeface="+mj-lt"/>
            </a:endParaRPr>
          </a:p>
        </p:txBody>
      </p:sp>
      <p:sp>
        <p:nvSpPr>
          <p:cNvPr id="8" name="角丸四角形 7"/>
          <p:cNvSpPr/>
          <p:nvPr/>
        </p:nvSpPr>
        <p:spPr>
          <a:xfrm>
            <a:off x="270641" y="3071015"/>
            <a:ext cx="6483284" cy="729695"/>
          </a:xfrm>
          <a:prstGeom prst="roundRect">
            <a:avLst/>
          </a:prstGeom>
          <a:solidFill>
            <a:schemeClr val="bg1">
              <a:alpha val="85000"/>
            </a:schemeClr>
          </a:solidFill>
        </p:spPr>
        <p:txBody>
          <a:bodyPr wrap="square" rtlCol="0" anchor="ctr">
            <a:noAutofit/>
          </a:bodyPr>
          <a:lstStyle/>
          <a:p>
            <a:r>
              <a:rPr kumimoji="1" lang="ja-JP" altLang="en-US" sz="2400" dirty="0" smtClean="0">
                <a:solidFill>
                  <a:schemeClr val="bg2"/>
                </a:solidFill>
                <a:latin typeface="+mj-lt"/>
              </a:rPr>
              <a:t>３，</a:t>
            </a:r>
            <a:r>
              <a:rPr kumimoji="1" lang="en-US" altLang="ja-JP" sz="2400" dirty="0" smtClean="0">
                <a:solidFill>
                  <a:schemeClr val="bg2"/>
                </a:solidFill>
                <a:latin typeface="+mj-lt"/>
              </a:rPr>
              <a:t>Calling</a:t>
            </a:r>
            <a:r>
              <a:rPr kumimoji="1" lang="ja-JP" altLang="en-US" sz="2400" dirty="0" smtClean="0">
                <a:solidFill>
                  <a:schemeClr val="bg2"/>
                </a:solidFill>
                <a:latin typeface="+mj-lt"/>
              </a:rPr>
              <a:t>の提案する</a:t>
            </a:r>
            <a:endParaRPr kumimoji="1" lang="ja-JP" altLang="en-US" sz="2400" dirty="0">
              <a:solidFill>
                <a:schemeClr val="bg2"/>
              </a:solidFill>
              <a:latin typeface="+mj-lt"/>
            </a:endParaRPr>
          </a:p>
        </p:txBody>
      </p:sp>
    </p:spTree>
    <p:extLst>
      <p:ext uri="{BB962C8B-B14F-4D97-AF65-F5344CB8AC3E}">
        <p14:creationId xmlns:p14="http://schemas.microsoft.com/office/powerpoint/2010/main" val="321425529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75" y="-38100"/>
            <a:ext cx="9178475" cy="5168900"/>
          </a:xfrm>
          <a:prstGeom prst="rect">
            <a:avLst/>
          </a:prstGeom>
        </p:spPr>
      </p:pic>
      <p:sp>
        <p:nvSpPr>
          <p:cNvPr id="4" name="テキスト ボックス 3"/>
          <p:cNvSpPr txBox="1"/>
          <p:nvPr/>
        </p:nvSpPr>
        <p:spPr>
          <a:xfrm rot="817075">
            <a:off x="3629673" y="634526"/>
            <a:ext cx="2037978" cy="369332"/>
          </a:xfrm>
          <a:prstGeom prst="rect">
            <a:avLst/>
          </a:prstGeom>
          <a:solidFill>
            <a:schemeClr val="bg2"/>
          </a:solidFill>
        </p:spPr>
        <p:txBody>
          <a:bodyPr wrap="square" rtlCol="0">
            <a:spAutoFit/>
          </a:bodyPr>
          <a:lstStyle/>
          <a:p>
            <a:r>
              <a:rPr kumimoji="1" lang="en-US" altLang="ja-JP" dirty="0" smtClean="0">
                <a:solidFill>
                  <a:srgbClr val="FF0000"/>
                </a:solidFill>
                <a:latin typeface="Abadi MT Condensed Extra Bold" charset="0"/>
                <a:ea typeface="Abadi MT Condensed Extra Bold" charset="0"/>
                <a:cs typeface="Abadi MT Condensed Extra Bold" charset="0"/>
              </a:rPr>
              <a:t>Spark Board</a:t>
            </a:r>
            <a:endParaRPr kumimoji="1" lang="ja-JP" altLang="en-US" dirty="0" smtClean="0">
              <a:solidFill>
                <a:srgbClr val="FF0000"/>
              </a:solidFill>
              <a:latin typeface="Abadi MT Condensed Extra Bold" charset="0"/>
              <a:ea typeface="Abadi MT Condensed Extra Bold" charset="0"/>
              <a:cs typeface="Abadi MT Condensed Extra Bold" charset="0"/>
            </a:endParaRPr>
          </a:p>
        </p:txBody>
      </p:sp>
      <p:sp>
        <p:nvSpPr>
          <p:cNvPr id="5" name="フリーフォーム 4"/>
          <p:cNvSpPr/>
          <p:nvPr/>
        </p:nvSpPr>
        <p:spPr>
          <a:xfrm>
            <a:off x="3261650" y="1027522"/>
            <a:ext cx="1018119" cy="618442"/>
          </a:xfrm>
          <a:custGeom>
            <a:avLst/>
            <a:gdLst>
              <a:gd name="connsiteX0" fmla="*/ 1018119 w 1018119"/>
              <a:gd name="connsiteY0" fmla="*/ 0 h 618442"/>
              <a:gd name="connsiteX1" fmla="*/ 999265 w 1018119"/>
              <a:gd name="connsiteY1" fmla="*/ 75414 h 618442"/>
              <a:gd name="connsiteX2" fmla="*/ 970985 w 1018119"/>
              <a:gd name="connsiteY2" fmla="*/ 113121 h 618442"/>
              <a:gd name="connsiteX3" fmla="*/ 961558 w 1018119"/>
              <a:gd name="connsiteY3" fmla="*/ 141402 h 618442"/>
              <a:gd name="connsiteX4" fmla="*/ 914424 w 1018119"/>
              <a:gd name="connsiteY4" fmla="*/ 207389 h 618442"/>
              <a:gd name="connsiteX5" fmla="*/ 886144 w 1018119"/>
              <a:gd name="connsiteY5" fmla="*/ 235670 h 618442"/>
              <a:gd name="connsiteX6" fmla="*/ 810729 w 1018119"/>
              <a:gd name="connsiteY6" fmla="*/ 273377 h 618442"/>
              <a:gd name="connsiteX7" fmla="*/ 782449 w 1018119"/>
              <a:gd name="connsiteY7" fmla="*/ 292231 h 618442"/>
              <a:gd name="connsiteX8" fmla="*/ 556206 w 1018119"/>
              <a:gd name="connsiteY8" fmla="*/ 254523 h 618442"/>
              <a:gd name="connsiteX9" fmla="*/ 527925 w 1018119"/>
              <a:gd name="connsiteY9" fmla="*/ 226243 h 618442"/>
              <a:gd name="connsiteX10" fmla="*/ 527925 w 1018119"/>
              <a:gd name="connsiteY10" fmla="*/ 103694 h 618442"/>
              <a:gd name="connsiteX11" fmla="*/ 641047 w 1018119"/>
              <a:gd name="connsiteY11" fmla="*/ 47134 h 618442"/>
              <a:gd name="connsiteX12" fmla="*/ 763595 w 1018119"/>
              <a:gd name="connsiteY12" fmla="*/ 84841 h 618442"/>
              <a:gd name="connsiteX13" fmla="*/ 810729 w 1018119"/>
              <a:gd name="connsiteY13" fmla="*/ 150829 h 618442"/>
              <a:gd name="connsiteX14" fmla="*/ 810729 w 1018119"/>
              <a:gd name="connsiteY14" fmla="*/ 339365 h 618442"/>
              <a:gd name="connsiteX15" fmla="*/ 763595 w 1018119"/>
              <a:gd name="connsiteY15" fmla="*/ 367645 h 618442"/>
              <a:gd name="connsiteX16" fmla="*/ 707035 w 1018119"/>
              <a:gd name="connsiteY16" fmla="*/ 395925 h 618442"/>
              <a:gd name="connsiteX17" fmla="*/ 678754 w 1018119"/>
              <a:gd name="connsiteY17" fmla="*/ 414779 h 618442"/>
              <a:gd name="connsiteX18" fmla="*/ 650474 w 1018119"/>
              <a:gd name="connsiteY18" fmla="*/ 424206 h 618442"/>
              <a:gd name="connsiteX19" fmla="*/ 603340 w 1018119"/>
              <a:gd name="connsiteY19" fmla="*/ 443059 h 618442"/>
              <a:gd name="connsiteX20" fmla="*/ 546779 w 1018119"/>
              <a:gd name="connsiteY20" fmla="*/ 471340 h 618442"/>
              <a:gd name="connsiteX21" fmla="*/ 471364 w 1018119"/>
              <a:gd name="connsiteY21" fmla="*/ 490193 h 618442"/>
              <a:gd name="connsiteX22" fmla="*/ 414804 w 1018119"/>
              <a:gd name="connsiteY22" fmla="*/ 509047 h 618442"/>
              <a:gd name="connsiteX23" fmla="*/ 226268 w 1018119"/>
              <a:gd name="connsiteY23" fmla="*/ 546754 h 618442"/>
              <a:gd name="connsiteX24" fmla="*/ 169707 w 1018119"/>
              <a:gd name="connsiteY24" fmla="*/ 565608 h 618442"/>
              <a:gd name="connsiteX25" fmla="*/ 56585 w 1018119"/>
              <a:gd name="connsiteY25" fmla="*/ 593888 h 618442"/>
              <a:gd name="connsiteX26" fmla="*/ 24 w 1018119"/>
              <a:gd name="connsiteY26" fmla="*/ 603315 h 61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8119" h="618442">
                <a:moveTo>
                  <a:pt x="1018119" y="0"/>
                </a:moveTo>
                <a:cubicBezTo>
                  <a:pt x="1015732" y="11937"/>
                  <a:pt x="1008185" y="59805"/>
                  <a:pt x="999265" y="75414"/>
                </a:cubicBezTo>
                <a:cubicBezTo>
                  <a:pt x="991470" y="89055"/>
                  <a:pt x="980412" y="100552"/>
                  <a:pt x="970985" y="113121"/>
                </a:cubicBezTo>
                <a:cubicBezTo>
                  <a:pt x="967843" y="122548"/>
                  <a:pt x="966002" y="132514"/>
                  <a:pt x="961558" y="141402"/>
                </a:cubicBezTo>
                <a:cubicBezTo>
                  <a:pt x="955588" y="153342"/>
                  <a:pt x="919551" y="201408"/>
                  <a:pt x="914424" y="207389"/>
                </a:cubicBezTo>
                <a:cubicBezTo>
                  <a:pt x="905748" y="217511"/>
                  <a:pt x="897391" y="228513"/>
                  <a:pt x="886144" y="235670"/>
                </a:cubicBezTo>
                <a:cubicBezTo>
                  <a:pt x="862433" y="250759"/>
                  <a:pt x="834114" y="257787"/>
                  <a:pt x="810729" y="273377"/>
                </a:cubicBezTo>
                <a:lnTo>
                  <a:pt x="782449" y="292231"/>
                </a:lnTo>
                <a:cubicBezTo>
                  <a:pt x="472876" y="278159"/>
                  <a:pt x="628320" y="341060"/>
                  <a:pt x="556206" y="254523"/>
                </a:cubicBezTo>
                <a:cubicBezTo>
                  <a:pt x="547671" y="244281"/>
                  <a:pt x="537352" y="235670"/>
                  <a:pt x="527925" y="226243"/>
                </a:cubicBezTo>
                <a:cubicBezTo>
                  <a:pt x="518221" y="187429"/>
                  <a:pt x="502518" y="143216"/>
                  <a:pt x="527925" y="103694"/>
                </a:cubicBezTo>
                <a:cubicBezTo>
                  <a:pt x="552743" y="65088"/>
                  <a:pt x="601495" y="57021"/>
                  <a:pt x="641047" y="47134"/>
                </a:cubicBezTo>
                <a:cubicBezTo>
                  <a:pt x="681024" y="52845"/>
                  <a:pt x="732086" y="53332"/>
                  <a:pt x="763595" y="84841"/>
                </a:cubicBezTo>
                <a:cubicBezTo>
                  <a:pt x="775294" y="96540"/>
                  <a:pt x="800021" y="134766"/>
                  <a:pt x="810729" y="150829"/>
                </a:cubicBezTo>
                <a:cubicBezTo>
                  <a:pt x="819497" y="212205"/>
                  <a:pt x="833759" y="277952"/>
                  <a:pt x="810729" y="339365"/>
                </a:cubicBezTo>
                <a:cubicBezTo>
                  <a:pt x="804296" y="356521"/>
                  <a:pt x="779132" y="357934"/>
                  <a:pt x="763595" y="367645"/>
                </a:cubicBezTo>
                <a:cubicBezTo>
                  <a:pt x="721824" y="393752"/>
                  <a:pt x="750644" y="381390"/>
                  <a:pt x="707035" y="395925"/>
                </a:cubicBezTo>
                <a:cubicBezTo>
                  <a:pt x="697608" y="402210"/>
                  <a:pt x="688888" y="409712"/>
                  <a:pt x="678754" y="414779"/>
                </a:cubicBezTo>
                <a:cubicBezTo>
                  <a:pt x="669866" y="419223"/>
                  <a:pt x="659778" y="420717"/>
                  <a:pt x="650474" y="424206"/>
                </a:cubicBezTo>
                <a:cubicBezTo>
                  <a:pt x="634630" y="430148"/>
                  <a:pt x="618745" y="436057"/>
                  <a:pt x="603340" y="443059"/>
                </a:cubicBezTo>
                <a:cubicBezTo>
                  <a:pt x="584150" y="451782"/>
                  <a:pt x="566630" y="464250"/>
                  <a:pt x="546779" y="471340"/>
                </a:cubicBezTo>
                <a:cubicBezTo>
                  <a:pt x="522377" y="480055"/>
                  <a:pt x="496279" y="483074"/>
                  <a:pt x="471364" y="490193"/>
                </a:cubicBezTo>
                <a:cubicBezTo>
                  <a:pt x="452255" y="495653"/>
                  <a:pt x="434183" y="504643"/>
                  <a:pt x="414804" y="509047"/>
                </a:cubicBezTo>
                <a:cubicBezTo>
                  <a:pt x="398826" y="512678"/>
                  <a:pt x="276220" y="531768"/>
                  <a:pt x="226268" y="546754"/>
                </a:cubicBezTo>
                <a:cubicBezTo>
                  <a:pt x="207233" y="552465"/>
                  <a:pt x="188987" y="560788"/>
                  <a:pt x="169707" y="565608"/>
                </a:cubicBezTo>
                <a:cubicBezTo>
                  <a:pt x="132000" y="575035"/>
                  <a:pt x="93458" y="581597"/>
                  <a:pt x="56585" y="593888"/>
                </a:cubicBezTo>
                <a:cubicBezTo>
                  <a:pt x="-2957" y="613736"/>
                  <a:pt x="24" y="632616"/>
                  <a:pt x="24" y="603315"/>
                </a:cubicBezTo>
              </a:path>
            </a:pathLst>
          </a:custGeom>
          <a:noFill/>
          <a:ln>
            <a:solidFill>
              <a:srgbClr val="FF0000"/>
            </a:solidFill>
            <a:headEnd type="none" w="med" len="med"/>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rot="817075">
            <a:off x="2247953" y="3781719"/>
            <a:ext cx="2733773" cy="369332"/>
          </a:xfrm>
          <a:prstGeom prst="rect">
            <a:avLst/>
          </a:prstGeom>
          <a:solidFill>
            <a:schemeClr val="bg2">
              <a:alpha val="58000"/>
            </a:schemeClr>
          </a:solidFill>
        </p:spPr>
        <p:txBody>
          <a:bodyPr wrap="square" rtlCol="0">
            <a:spAutoFit/>
          </a:bodyPr>
          <a:lstStyle/>
          <a:p>
            <a:r>
              <a:rPr kumimoji="1" lang="en-US" altLang="ja-JP" dirty="0" smtClean="0">
                <a:solidFill>
                  <a:srgbClr val="FF0000"/>
                </a:solidFill>
                <a:latin typeface="Abadi MT Condensed Extra Bold" charset="0"/>
                <a:ea typeface="Abadi MT Condensed Extra Bold" charset="0"/>
                <a:cs typeface="Abadi MT Condensed Extra Bold" charset="0"/>
              </a:rPr>
              <a:t>Spark Message</a:t>
            </a:r>
            <a:endParaRPr kumimoji="1" lang="ja-JP" altLang="en-US" dirty="0" smtClean="0">
              <a:solidFill>
                <a:srgbClr val="FF0000"/>
              </a:solidFill>
              <a:latin typeface="Abadi MT Condensed Extra Bold" charset="0"/>
              <a:ea typeface="Abadi MT Condensed Extra Bold" charset="0"/>
              <a:cs typeface="Abadi MT Condensed Extra Bold" charset="0"/>
            </a:endParaRPr>
          </a:p>
        </p:txBody>
      </p:sp>
      <p:sp>
        <p:nvSpPr>
          <p:cNvPr id="9" name="フリーフォーム 8"/>
          <p:cNvSpPr/>
          <p:nvPr/>
        </p:nvSpPr>
        <p:spPr>
          <a:xfrm>
            <a:off x="2865748" y="2535810"/>
            <a:ext cx="631596" cy="1046376"/>
          </a:xfrm>
          <a:custGeom>
            <a:avLst/>
            <a:gdLst>
              <a:gd name="connsiteX0" fmla="*/ 216817 w 631596"/>
              <a:gd name="connsiteY0" fmla="*/ 1046376 h 1046376"/>
              <a:gd name="connsiteX1" fmla="*/ 207390 w 631596"/>
              <a:gd name="connsiteY1" fmla="*/ 1008668 h 1046376"/>
              <a:gd name="connsiteX2" fmla="*/ 188537 w 631596"/>
              <a:gd name="connsiteY2" fmla="*/ 857839 h 1046376"/>
              <a:gd name="connsiteX3" fmla="*/ 169683 w 631596"/>
              <a:gd name="connsiteY3" fmla="*/ 725864 h 1046376"/>
              <a:gd name="connsiteX4" fmla="*/ 179110 w 631596"/>
              <a:gd name="connsiteY4" fmla="*/ 452487 h 1046376"/>
              <a:gd name="connsiteX5" fmla="*/ 226244 w 631596"/>
              <a:gd name="connsiteY5" fmla="*/ 424206 h 1046376"/>
              <a:gd name="connsiteX6" fmla="*/ 301658 w 631596"/>
              <a:gd name="connsiteY6" fmla="*/ 386499 h 1046376"/>
              <a:gd name="connsiteX7" fmla="*/ 424207 w 631596"/>
              <a:gd name="connsiteY7" fmla="*/ 395926 h 1046376"/>
              <a:gd name="connsiteX8" fmla="*/ 443060 w 631596"/>
              <a:gd name="connsiteY8" fmla="*/ 433633 h 1046376"/>
              <a:gd name="connsiteX9" fmla="*/ 433633 w 631596"/>
              <a:gd name="connsiteY9" fmla="*/ 565609 h 1046376"/>
              <a:gd name="connsiteX10" fmla="*/ 377073 w 631596"/>
              <a:gd name="connsiteY10" fmla="*/ 622169 h 1046376"/>
              <a:gd name="connsiteX11" fmla="*/ 311085 w 631596"/>
              <a:gd name="connsiteY11" fmla="*/ 650450 h 1046376"/>
              <a:gd name="connsiteX12" fmla="*/ 273378 w 631596"/>
              <a:gd name="connsiteY12" fmla="*/ 669303 h 1046376"/>
              <a:gd name="connsiteX13" fmla="*/ 207390 w 631596"/>
              <a:gd name="connsiteY13" fmla="*/ 688157 h 1046376"/>
              <a:gd name="connsiteX14" fmla="*/ 84842 w 631596"/>
              <a:gd name="connsiteY14" fmla="*/ 678730 h 1046376"/>
              <a:gd name="connsiteX15" fmla="*/ 56561 w 631596"/>
              <a:gd name="connsiteY15" fmla="*/ 659877 h 1046376"/>
              <a:gd name="connsiteX16" fmla="*/ 18854 w 631596"/>
              <a:gd name="connsiteY16" fmla="*/ 603316 h 1046376"/>
              <a:gd name="connsiteX17" fmla="*/ 9427 w 631596"/>
              <a:gd name="connsiteY17" fmla="*/ 556182 h 1046376"/>
              <a:gd name="connsiteX18" fmla="*/ 0 w 631596"/>
              <a:gd name="connsiteY18" fmla="*/ 518475 h 1046376"/>
              <a:gd name="connsiteX19" fmla="*/ 9427 w 631596"/>
              <a:gd name="connsiteY19" fmla="*/ 367646 h 1046376"/>
              <a:gd name="connsiteX20" fmla="*/ 28281 w 631596"/>
              <a:gd name="connsiteY20" fmla="*/ 339365 h 1046376"/>
              <a:gd name="connsiteX21" fmla="*/ 150829 w 631596"/>
              <a:gd name="connsiteY21" fmla="*/ 226244 h 1046376"/>
              <a:gd name="connsiteX22" fmla="*/ 188537 w 631596"/>
              <a:gd name="connsiteY22" fmla="*/ 207390 h 1046376"/>
              <a:gd name="connsiteX23" fmla="*/ 235671 w 631596"/>
              <a:gd name="connsiteY23" fmla="*/ 169683 h 1046376"/>
              <a:gd name="connsiteX24" fmla="*/ 273378 w 631596"/>
              <a:gd name="connsiteY24" fmla="*/ 141402 h 1046376"/>
              <a:gd name="connsiteX25" fmla="*/ 320512 w 631596"/>
              <a:gd name="connsiteY25" fmla="*/ 113122 h 1046376"/>
              <a:gd name="connsiteX26" fmla="*/ 348792 w 631596"/>
              <a:gd name="connsiteY26" fmla="*/ 94268 h 1046376"/>
              <a:gd name="connsiteX27" fmla="*/ 414780 w 631596"/>
              <a:gd name="connsiteY27" fmla="*/ 65988 h 1046376"/>
              <a:gd name="connsiteX28" fmla="*/ 518475 w 631596"/>
              <a:gd name="connsiteY28" fmla="*/ 28281 h 1046376"/>
              <a:gd name="connsiteX29" fmla="*/ 575036 w 631596"/>
              <a:gd name="connsiteY29" fmla="*/ 9427 h 1046376"/>
              <a:gd name="connsiteX30" fmla="*/ 603316 w 631596"/>
              <a:gd name="connsiteY30" fmla="*/ 0 h 1046376"/>
              <a:gd name="connsiteX31" fmla="*/ 631596 w 631596"/>
              <a:gd name="connsiteY31" fmla="*/ 0 h 104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1596" h="1046376">
                <a:moveTo>
                  <a:pt x="216817" y="1046376"/>
                </a:moveTo>
                <a:cubicBezTo>
                  <a:pt x="213675" y="1033807"/>
                  <a:pt x="209312" y="1021481"/>
                  <a:pt x="207390" y="1008668"/>
                </a:cubicBezTo>
                <a:cubicBezTo>
                  <a:pt x="199874" y="958561"/>
                  <a:pt x="198474" y="907523"/>
                  <a:pt x="188537" y="857839"/>
                </a:cubicBezTo>
                <a:cubicBezTo>
                  <a:pt x="173530" y="782803"/>
                  <a:pt x="180879" y="826629"/>
                  <a:pt x="169683" y="725864"/>
                </a:cubicBezTo>
                <a:cubicBezTo>
                  <a:pt x="172825" y="634738"/>
                  <a:pt x="162307" y="542105"/>
                  <a:pt x="179110" y="452487"/>
                </a:cubicBezTo>
                <a:cubicBezTo>
                  <a:pt x="182487" y="434478"/>
                  <a:pt x="209856" y="432400"/>
                  <a:pt x="226244" y="424206"/>
                </a:cubicBezTo>
                <a:cubicBezTo>
                  <a:pt x="318489" y="378084"/>
                  <a:pt x="236138" y="430180"/>
                  <a:pt x="301658" y="386499"/>
                </a:cubicBezTo>
                <a:cubicBezTo>
                  <a:pt x="342508" y="389641"/>
                  <a:pt x="385339" y="382970"/>
                  <a:pt x="424207" y="395926"/>
                </a:cubicBezTo>
                <a:cubicBezTo>
                  <a:pt x="437538" y="400370"/>
                  <a:pt x="442281" y="419602"/>
                  <a:pt x="443060" y="433633"/>
                </a:cubicBezTo>
                <a:cubicBezTo>
                  <a:pt x="445506" y="477669"/>
                  <a:pt x="448203" y="523981"/>
                  <a:pt x="433633" y="565609"/>
                </a:cubicBezTo>
                <a:cubicBezTo>
                  <a:pt x="424825" y="590775"/>
                  <a:pt x="399258" y="607379"/>
                  <a:pt x="377073" y="622169"/>
                </a:cubicBezTo>
                <a:cubicBezTo>
                  <a:pt x="319762" y="660376"/>
                  <a:pt x="380652" y="624362"/>
                  <a:pt x="311085" y="650450"/>
                </a:cubicBezTo>
                <a:cubicBezTo>
                  <a:pt x="297927" y="655384"/>
                  <a:pt x="286294" y="663768"/>
                  <a:pt x="273378" y="669303"/>
                </a:cubicBezTo>
                <a:cubicBezTo>
                  <a:pt x="254444" y="677417"/>
                  <a:pt x="226525" y="683373"/>
                  <a:pt x="207390" y="688157"/>
                </a:cubicBezTo>
                <a:cubicBezTo>
                  <a:pt x="166541" y="685015"/>
                  <a:pt x="125110" y="686280"/>
                  <a:pt x="84842" y="678730"/>
                </a:cubicBezTo>
                <a:cubicBezTo>
                  <a:pt x="73706" y="676642"/>
                  <a:pt x="64022" y="668403"/>
                  <a:pt x="56561" y="659877"/>
                </a:cubicBezTo>
                <a:cubicBezTo>
                  <a:pt x="41640" y="642824"/>
                  <a:pt x="18854" y="603316"/>
                  <a:pt x="18854" y="603316"/>
                </a:cubicBezTo>
                <a:cubicBezTo>
                  <a:pt x="15712" y="587605"/>
                  <a:pt x="12903" y="571823"/>
                  <a:pt x="9427" y="556182"/>
                </a:cubicBezTo>
                <a:cubicBezTo>
                  <a:pt x="6616" y="543535"/>
                  <a:pt x="0" y="531431"/>
                  <a:pt x="0" y="518475"/>
                </a:cubicBezTo>
                <a:cubicBezTo>
                  <a:pt x="0" y="468101"/>
                  <a:pt x="1570" y="417404"/>
                  <a:pt x="9427" y="367646"/>
                </a:cubicBezTo>
                <a:cubicBezTo>
                  <a:pt x="11194" y="356455"/>
                  <a:pt x="20702" y="347786"/>
                  <a:pt x="28281" y="339365"/>
                </a:cubicBezTo>
                <a:cubicBezTo>
                  <a:pt x="56023" y="308540"/>
                  <a:pt x="114237" y="251859"/>
                  <a:pt x="150829" y="226244"/>
                </a:cubicBezTo>
                <a:cubicBezTo>
                  <a:pt x="162342" y="218185"/>
                  <a:pt x="175968" y="213675"/>
                  <a:pt x="188537" y="207390"/>
                </a:cubicBezTo>
                <a:cubicBezTo>
                  <a:pt x="224312" y="153727"/>
                  <a:pt x="186634" y="197704"/>
                  <a:pt x="235671" y="169683"/>
                </a:cubicBezTo>
                <a:cubicBezTo>
                  <a:pt x="249312" y="161888"/>
                  <a:pt x="260305" y="150117"/>
                  <a:pt x="273378" y="141402"/>
                </a:cubicBezTo>
                <a:cubicBezTo>
                  <a:pt x="288623" y="131239"/>
                  <a:pt x="304975" y="122833"/>
                  <a:pt x="320512" y="113122"/>
                </a:cubicBezTo>
                <a:cubicBezTo>
                  <a:pt x="330119" y="107117"/>
                  <a:pt x="338955" y="99889"/>
                  <a:pt x="348792" y="94268"/>
                </a:cubicBezTo>
                <a:cubicBezTo>
                  <a:pt x="381406" y="75632"/>
                  <a:pt x="383054" y="76563"/>
                  <a:pt x="414780" y="65988"/>
                </a:cubicBezTo>
                <a:cubicBezTo>
                  <a:pt x="474066" y="26463"/>
                  <a:pt x="410464" y="64285"/>
                  <a:pt x="518475" y="28281"/>
                </a:cubicBezTo>
                <a:lnTo>
                  <a:pt x="575036" y="9427"/>
                </a:lnTo>
                <a:cubicBezTo>
                  <a:pt x="584463" y="6285"/>
                  <a:pt x="593379" y="0"/>
                  <a:pt x="603316" y="0"/>
                </a:cubicBezTo>
                <a:lnTo>
                  <a:pt x="631596" y="0"/>
                </a:lnTo>
              </a:path>
            </a:pathLst>
          </a:custGeom>
          <a:noFill/>
          <a:ln>
            <a:solidFill>
              <a:srgbClr val="FF0000"/>
            </a:solidFill>
            <a:headEnd type="none" w="med" len="med"/>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751322" y="4239948"/>
            <a:ext cx="8450920" cy="729695"/>
          </a:xfrm>
          <a:prstGeom prst="roundRect">
            <a:avLst/>
          </a:prstGeom>
          <a:solidFill>
            <a:schemeClr val="bg1">
              <a:alpha val="85000"/>
            </a:schemeClr>
          </a:solidFill>
        </p:spPr>
        <p:txBody>
          <a:bodyPr wrap="square" rtlCol="0" anchor="ctr">
            <a:noAutofit/>
          </a:bodyPr>
          <a:lstStyle/>
          <a:p>
            <a:r>
              <a:rPr kumimoji="1" lang="ja-JP" altLang="en-US" sz="2400" dirty="0" smtClean="0">
                <a:solidFill>
                  <a:schemeClr val="bg2"/>
                </a:solidFill>
                <a:latin typeface="+mj-lt"/>
              </a:rPr>
              <a:t>１</a:t>
            </a:r>
            <a:r>
              <a:rPr kumimoji="1" lang="ja-JP" altLang="en-US" sz="2400" dirty="0" smtClean="0">
                <a:solidFill>
                  <a:schemeClr val="bg2"/>
                </a:solidFill>
                <a:latin typeface="+mj-lt"/>
              </a:rPr>
              <a:t>，</a:t>
            </a:r>
            <a:r>
              <a:rPr kumimoji="1" lang="en-US" altLang="ja-JP" sz="2400" dirty="0" smtClean="0">
                <a:solidFill>
                  <a:schemeClr val="bg2"/>
                </a:solidFill>
                <a:latin typeface="+mj-lt"/>
              </a:rPr>
              <a:t>Cisco Spark </a:t>
            </a:r>
            <a:r>
              <a:rPr kumimoji="1" lang="en-US" altLang="ja-JP" sz="2400" dirty="0" smtClean="0">
                <a:solidFill>
                  <a:schemeClr val="bg2"/>
                </a:solidFill>
                <a:latin typeface="+mj-lt"/>
              </a:rPr>
              <a:t>Message</a:t>
            </a:r>
            <a:r>
              <a:rPr kumimoji="1" lang="ja-JP" altLang="en-US" sz="2400" dirty="0" smtClean="0">
                <a:solidFill>
                  <a:schemeClr val="bg2"/>
                </a:solidFill>
                <a:latin typeface="+mj-lt"/>
              </a:rPr>
              <a:t>と </a:t>
            </a:r>
            <a:r>
              <a:rPr kumimoji="1" lang="en-US" altLang="ja-JP" sz="2400" dirty="0" smtClean="0">
                <a:solidFill>
                  <a:schemeClr val="bg2"/>
                </a:solidFill>
                <a:latin typeface="+mj-lt"/>
              </a:rPr>
              <a:t>Cisco Spark </a:t>
            </a:r>
            <a:r>
              <a:rPr kumimoji="1" lang="en-US" altLang="ja-JP" sz="2400" dirty="0" smtClean="0">
                <a:solidFill>
                  <a:schemeClr val="bg2"/>
                </a:solidFill>
                <a:latin typeface="+mj-lt"/>
              </a:rPr>
              <a:t>Board</a:t>
            </a:r>
            <a:r>
              <a:rPr kumimoji="1" lang="ja-JP" altLang="en-US" sz="2400" dirty="0" smtClean="0">
                <a:solidFill>
                  <a:schemeClr val="bg2"/>
                </a:solidFill>
                <a:latin typeface="+mj-lt"/>
              </a:rPr>
              <a:t>を提案する</a:t>
            </a:r>
            <a:endParaRPr kumimoji="1" lang="ja-JP" altLang="en-US" sz="2400" dirty="0">
              <a:solidFill>
                <a:schemeClr val="bg2"/>
              </a:solidFill>
              <a:latin typeface="+mj-lt"/>
            </a:endParaRPr>
          </a:p>
        </p:txBody>
      </p:sp>
    </p:spTree>
    <p:extLst>
      <p:ext uri="{BB962C8B-B14F-4D97-AF65-F5344CB8AC3E}">
        <p14:creationId xmlns:p14="http://schemas.microsoft.com/office/powerpoint/2010/main" val="187377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snwl5d42TEO0Sr.KAVr4g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C1bvso2.wEW1guGD9dn0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ghTHiPFtiUapGxJQ.0onh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dExNn8vRLkykPANFmGZM1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R1M57i16kOkHCrfJ6WQvQ"/>
</p:tagLst>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6029</TotalTime>
  <Words>2767</Words>
  <Application>Microsoft Office PowerPoint</Application>
  <PresentationFormat>画面に合わせる (16:9)</PresentationFormat>
  <Paragraphs>628</Paragraphs>
  <Slides>64</Slides>
  <Notes>52</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64</vt:i4>
      </vt:variant>
    </vt:vector>
  </HeadingPairs>
  <TitlesOfParts>
    <vt:vector size="83" baseType="lpstr">
      <vt:lpstr>Abadi MT Condensed Extra Bold</vt:lpstr>
      <vt:lpstr>Arial Regular</vt:lpstr>
      <vt:lpstr>CiscoSans UltraLight</vt:lpstr>
      <vt:lpstr>CiscoSansTT</vt:lpstr>
      <vt:lpstr>CiscoSansTT Light</vt:lpstr>
      <vt:lpstr>CiscoSansTT Thin</vt:lpstr>
      <vt:lpstr>MS PGothic</vt:lpstr>
      <vt:lpstr>MS PGothic</vt:lpstr>
      <vt:lpstr>Meiryo</vt:lpstr>
      <vt:lpstr>Meiryo</vt:lpstr>
      <vt:lpstr>Arial</vt:lpstr>
      <vt:lpstr>Calibri</vt:lpstr>
      <vt:lpstr>CiscoSans</vt:lpstr>
      <vt:lpstr>CiscoSans ExtraLight</vt:lpstr>
      <vt:lpstr>CiscoSans Light</vt:lpstr>
      <vt:lpstr>CiscoSans Thin</vt:lpstr>
      <vt:lpstr>Helvetica</vt:lpstr>
      <vt:lpstr>Wingdings</vt:lpstr>
      <vt:lpstr>Blue theme 2016 16x9</vt:lpstr>
      <vt:lpstr>PowerPoint プレゼンテーション</vt:lpstr>
      <vt:lpstr>あなたが取り組む ワークスタイルの変革は？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なぜワークスタイル変革？</vt:lpstr>
      <vt:lpstr>多様な働き方を実現するために</vt:lpstr>
      <vt:lpstr>ワーク スタイル変革の実施状況</vt:lpstr>
      <vt:lpstr>PowerPoint プレゼンテーション</vt:lpstr>
      <vt:lpstr>コミュニケーションの活性化が鍵</vt:lpstr>
      <vt:lpstr>PowerPoint プレゼンテーション</vt:lpstr>
      <vt:lpstr>チームのコミュニケーション</vt:lpstr>
      <vt:lpstr>チームのコミュニケーション</vt:lpstr>
      <vt:lpstr>PowerPoint プレゼンテーション</vt:lpstr>
      <vt:lpstr>「ワーク」が変えられない現状の課題</vt:lpstr>
      <vt:lpstr>「ワーク」が変えられない現状の課題</vt:lpstr>
      <vt:lpstr>PowerPoint プレゼンテーション</vt:lpstr>
      <vt:lpstr>PowerPoint プレゼンテーション</vt:lpstr>
      <vt:lpstr>Cisco Sparkとは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ビジネス クラスのセキュリティ機能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ベスト オーバービュー「2.0」</vt:lpstr>
      <vt:lpstr> ベスト オーバービュー（会議室の人の位置に応じて変化）</vt:lpstr>
      <vt:lpstr>SpeakerTrack「2.0」</vt:lpstr>
      <vt:lpstr>PowerPoint プレゼンテーション</vt:lpstr>
      <vt:lpstr>PowerPoint プレゼンテーション</vt:lpstr>
      <vt:lpstr>自動スリープ解除</vt:lpstr>
      <vt:lpstr>  Cisco Spark Room Kit のシスコ推奨スクリーン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87</cp:revision>
  <cp:lastPrinted>2017-06-08T03:49:30Z</cp:lastPrinted>
  <dcterms:created xsi:type="dcterms:W3CDTF">2016-12-14T08:39:04Z</dcterms:created>
  <dcterms:modified xsi:type="dcterms:W3CDTF">2017-06-08T07:56:34Z</dcterms:modified>
</cp:coreProperties>
</file>