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79"/>
  </p:notesMasterIdLst>
  <p:handoutMasterIdLst>
    <p:handoutMasterId r:id="rId80"/>
  </p:handoutMasterIdLst>
  <p:sldIdLst>
    <p:sldId id="256"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279" r:id="rId78"/>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AF"/>
    <a:srgbClr val="FA661C"/>
    <a:srgbClr val="335FFA"/>
    <a:srgbClr val="58585B"/>
    <a:srgbClr val="58595B"/>
    <a:srgbClr val="E8EBF1"/>
    <a:srgbClr val="4D4D4D"/>
    <a:srgbClr val="AB0810"/>
    <a:srgbClr val="FDBE24"/>
    <a:srgbClr val="90B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88" autoAdjust="0"/>
    <p:restoredTop sz="89236" autoAdjust="0"/>
  </p:normalViewPr>
  <p:slideViewPr>
    <p:cSldViewPr snapToGrid="0" snapToObjects="1">
      <p:cViewPr varScale="1">
        <p:scale>
          <a:sx n="82" d="100"/>
          <a:sy n="82" d="100"/>
        </p:scale>
        <p:origin x="822" y="30"/>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6D8A6-5DB7-4AEA-BC56-948D3CFBA1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C1AA7A9C-0683-471F-934B-91CDDBD0A249}">
      <dgm:prSet phldrT="[テキスト]" custT="1"/>
      <dgm:spPr/>
      <dgm:t>
        <a:bodyPr/>
        <a:lstStyle/>
        <a:p>
          <a:r>
            <a:rPr kumimoji="1" lang="ja-JP" altLang="en-US" sz="2200" dirty="0" smtClean="0">
              <a:effectLst>
                <a:outerShdw blurRad="38100" dist="38100" dir="2700000" algn="tl">
                  <a:srgbClr val="000000">
                    <a:alpha val="43137"/>
                  </a:srgbClr>
                </a:outerShdw>
              </a:effectLst>
              <a:latin typeface="+mn-ea"/>
              <a:ea typeface="+mn-ea"/>
              <a:cs typeface="Meiryo" charset="-128"/>
            </a:rPr>
            <a:t>管理は全て</a:t>
          </a:r>
          <a:r>
            <a:rPr kumimoji="1" lang="en-US" altLang="ja-JP" sz="2200" dirty="0" smtClean="0">
              <a:effectLst>
                <a:outerShdw blurRad="38100" dist="38100" dir="2700000" algn="tl">
                  <a:srgbClr val="000000">
                    <a:alpha val="43137"/>
                  </a:srgbClr>
                </a:outerShdw>
              </a:effectLst>
              <a:latin typeface="+mn-ea"/>
              <a:ea typeface="+mn-ea"/>
              <a:cs typeface="Meiryo" charset="-128"/>
            </a:rPr>
            <a:t>Web</a:t>
          </a:r>
          <a:r>
            <a:rPr kumimoji="1" lang="ja-JP" altLang="en-US" sz="2200" dirty="0" smtClean="0">
              <a:effectLst>
                <a:outerShdw blurRad="38100" dist="38100" dir="2700000" algn="tl">
                  <a:srgbClr val="000000">
                    <a:alpha val="43137"/>
                  </a:srgbClr>
                </a:outerShdw>
              </a:effectLst>
              <a:latin typeface="+mn-ea"/>
              <a:ea typeface="+mn-ea"/>
              <a:cs typeface="Meiryo" charset="-128"/>
            </a:rPr>
            <a:t>上から</a:t>
          </a:r>
          <a:r>
            <a:rPr kumimoji="1" lang="ja-JP" altLang="en-US" sz="2200" dirty="0" smtClean="0">
              <a:effectLst>
                <a:outerShdw blurRad="38100" dist="38100" dir="2700000" algn="tl">
                  <a:srgbClr val="000000">
                    <a:alpha val="43137"/>
                  </a:srgbClr>
                </a:outerShdw>
              </a:effectLst>
              <a:latin typeface="+mn-ea"/>
              <a:ea typeface="+mn-ea"/>
              <a:cs typeface="Meiryo" charset="-128"/>
            </a:rPr>
            <a:t>行う クラウド マネージ型</a:t>
          </a:r>
          <a:endParaRPr kumimoji="1" lang="ja-JP" altLang="en-US" sz="2200" dirty="0">
            <a:effectLst>
              <a:outerShdw blurRad="38100" dist="38100" dir="2700000" algn="tl">
                <a:srgbClr val="000000">
                  <a:alpha val="43137"/>
                </a:srgbClr>
              </a:outerShdw>
            </a:effectLst>
            <a:latin typeface="+mn-ea"/>
            <a:ea typeface="+mn-ea"/>
          </a:endParaRPr>
        </a:p>
      </dgm:t>
    </dgm:pt>
    <dgm:pt modelId="{5BE02132-430B-4AD5-B64A-DD6EA12D51B1}" type="parTrans" cxnId="{FA13497B-9E53-43D1-A766-5C2AAD55701D}">
      <dgm:prSet/>
      <dgm:spPr/>
      <dgm:t>
        <a:bodyPr/>
        <a:lstStyle/>
        <a:p>
          <a:endParaRPr kumimoji="1" lang="ja-JP" altLang="en-US" sz="2400">
            <a:latin typeface="+mn-ea"/>
            <a:ea typeface="+mn-ea"/>
          </a:endParaRPr>
        </a:p>
      </dgm:t>
    </dgm:pt>
    <dgm:pt modelId="{955EE1D7-2BAC-418A-9119-AD8B3B6C13B8}" type="sibTrans" cxnId="{FA13497B-9E53-43D1-A766-5C2AAD55701D}">
      <dgm:prSet/>
      <dgm:spPr/>
      <dgm:t>
        <a:bodyPr/>
        <a:lstStyle/>
        <a:p>
          <a:endParaRPr kumimoji="1" lang="ja-JP" altLang="en-US" sz="2400">
            <a:latin typeface="+mn-ea"/>
            <a:ea typeface="+mn-ea"/>
          </a:endParaRPr>
        </a:p>
      </dgm:t>
    </dgm:pt>
    <dgm:pt modelId="{1496ECCD-6B73-40CD-808C-D835EF49EC71}">
      <dgm:prSet phldrT="[テキスト]" custT="1"/>
      <dgm:spPr/>
      <dgm:t>
        <a:bodyPr/>
        <a:lstStyle/>
        <a:p>
          <a:r>
            <a:rPr kumimoji="1" lang="ja-JP" altLang="en-US" sz="2200" baseline="0" dirty="0" smtClean="0">
              <a:effectLst>
                <a:outerShdw blurRad="38100" dist="38100" dir="2700000" algn="tl">
                  <a:srgbClr val="000000">
                    <a:alpha val="43137"/>
                  </a:srgbClr>
                </a:outerShdw>
              </a:effectLst>
              <a:latin typeface="+mn-ea"/>
              <a:ea typeface="+mn-ea"/>
              <a:cs typeface="メイリオ" panose="020B0604030504040204" pitchFamily="50" charset="-128"/>
            </a:rPr>
            <a:t>更なる付加価値を提供</a:t>
          </a:r>
          <a:endParaRPr kumimoji="1" lang="ja-JP" altLang="en-US" sz="2200" baseline="0" dirty="0">
            <a:effectLst>
              <a:outerShdw blurRad="38100" dist="38100" dir="2700000" algn="tl">
                <a:srgbClr val="000000">
                  <a:alpha val="43137"/>
                </a:srgbClr>
              </a:outerShdw>
            </a:effectLst>
            <a:latin typeface="+mn-ea"/>
            <a:ea typeface="+mn-ea"/>
            <a:cs typeface="メイリオ" panose="020B0604030504040204" pitchFamily="50" charset="-128"/>
          </a:endParaRPr>
        </a:p>
      </dgm:t>
    </dgm:pt>
    <dgm:pt modelId="{9591F90A-D9D2-4EE1-ABE4-4AACA398703F}" type="parTrans" cxnId="{4D259E62-7CAC-40A0-9CEB-3DDA104DB3B6}">
      <dgm:prSet/>
      <dgm:spPr/>
      <dgm:t>
        <a:bodyPr/>
        <a:lstStyle/>
        <a:p>
          <a:endParaRPr kumimoji="1" lang="ja-JP" altLang="en-US" sz="2400">
            <a:latin typeface="+mn-ea"/>
            <a:ea typeface="+mn-ea"/>
          </a:endParaRPr>
        </a:p>
      </dgm:t>
    </dgm:pt>
    <dgm:pt modelId="{502685D2-54E2-43DE-8BA2-CBBDE2B8B1B3}" type="sibTrans" cxnId="{4D259E62-7CAC-40A0-9CEB-3DDA104DB3B6}">
      <dgm:prSet/>
      <dgm:spPr/>
      <dgm:t>
        <a:bodyPr/>
        <a:lstStyle/>
        <a:p>
          <a:endParaRPr kumimoji="1" lang="ja-JP" altLang="en-US" sz="2400">
            <a:latin typeface="+mn-ea"/>
            <a:ea typeface="+mn-ea"/>
          </a:endParaRPr>
        </a:p>
      </dgm:t>
    </dgm:pt>
    <dgm:pt modelId="{E6399A90-8E37-47D9-A975-EFA52A30A66C}">
      <dgm:prSet phldrT="[テキスト]" custT="1"/>
      <dgm:spPr/>
      <dgm:t>
        <a:bodyPr/>
        <a:lstStyle/>
        <a:p>
          <a:r>
            <a:rPr kumimoji="1" lang="ja-JP" altLang="en-US" sz="1800" dirty="0" smtClean="0">
              <a:effectLst/>
              <a:latin typeface="+mn-ea"/>
              <a:ea typeface="+mn-ea"/>
            </a:rPr>
            <a:t>位置情報を利用したマーケティング情報の収集が出来ます</a:t>
          </a:r>
          <a:endParaRPr kumimoji="1" lang="ja-JP" altLang="en-US" sz="1800" dirty="0">
            <a:effectLst/>
            <a:latin typeface="+mn-ea"/>
            <a:ea typeface="+mn-ea"/>
          </a:endParaRPr>
        </a:p>
      </dgm:t>
    </dgm:pt>
    <dgm:pt modelId="{EF0E906B-2407-44EF-B544-FE40A67B96C2}" type="parTrans" cxnId="{D1FFC07C-886F-4571-A1B9-7E08247F7FC8}">
      <dgm:prSet/>
      <dgm:spPr/>
      <dgm:t>
        <a:bodyPr/>
        <a:lstStyle/>
        <a:p>
          <a:endParaRPr kumimoji="1" lang="ja-JP" altLang="en-US" sz="2400">
            <a:latin typeface="+mn-ea"/>
            <a:ea typeface="+mn-ea"/>
          </a:endParaRPr>
        </a:p>
      </dgm:t>
    </dgm:pt>
    <dgm:pt modelId="{AB97AB0D-983A-4B14-AE98-8F1034C2C8CE}" type="sibTrans" cxnId="{D1FFC07C-886F-4571-A1B9-7E08247F7FC8}">
      <dgm:prSet/>
      <dgm:spPr/>
      <dgm:t>
        <a:bodyPr/>
        <a:lstStyle/>
        <a:p>
          <a:endParaRPr kumimoji="1" lang="ja-JP" altLang="en-US" sz="2400">
            <a:latin typeface="+mn-ea"/>
            <a:ea typeface="+mn-ea"/>
          </a:endParaRPr>
        </a:p>
      </dgm:t>
    </dgm:pt>
    <dgm:pt modelId="{F3B8AEE3-A060-43EB-BE6D-355346454116}">
      <dgm:prSet phldrT="[テキスト]" custT="1"/>
      <dgm:spPr/>
      <dgm:t>
        <a:bodyPr/>
        <a:lstStyle/>
        <a:p>
          <a:pPr>
            <a:lnSpc>
              <a:spcPct val="100000"/>
            </a:lnSpc>
            <a:spcAft>
              <a:spcPts val="600"/>
            </a:spcAft>
          </a:pPr>
          <a:r>
            <a:rPr kumimoji="1" lang="ja-JP" altLang="en-US" sz="1800" dirty="0" smtClean="0">
              <a:effectLst/>
              <a:latin typeface="+mn-ea"/>
              <a:ea typeface="+mn-ea"/>
            </a:rPr>
            <a:t>インフラを担うポートフォリオを完備</a:t>
          </a:r>
          <a:endParaRPr kumimoji="1" lang="ja-JP" altLang="en-US" sz="1800" dirty="0">
            <a:effectLst/>
            <a:latin typeface="+mn-ea"/>
            <a:ea typeface="+mn-ea"/>
          </a:endParaRPr>
        </a:p>
      </dgm:t>
    </dgm:pt>
    <dgm:pt modelId="{8D9333E8-992E-4A51-8AF4-76E5904CC252}" type="parTrans" cxnId="{93442FFC-5BF8-4E37-A18F-91BBD30CF0F3}">
      <dgm:prSet/>
      <dgm:spPr/>
      <dgm:t>
        <a:bodyPr/>
        <a:lstStyle/>
        <a:p>
          <a:endParaRPr kumimoji="1" lang="ja-JP" altLang="en-US" sz="2400">
            <a:latin typeface="+mn-ea"/>
            <a:ea typeface="+mn-ea"/>
          </a:endParaRPr>
        </a:p>
      </dgm:t>
    </dgm:pt>
    <dgm:pt modelId="{0B3DA066-AD18-4076-AB33-E742F447924F}" type="sibTrans" cxnId="{93442FFC-5BF8-4E37-A18F-91BBD30CF0F3}">
      <dgm:prSet/>
      <dgm:spPr/>
      <dgm:t>
        <a:bodyPr/>
        <a:lstStyle/>
        <a:p>
          <a:endParaRPr kumimoji="1" lang="ja-JP" altLang="en-US" sz="2400">
            <a:latin typeface="+mn-ea"/>
            <a:ea typeface="+mn-ea"/>
          </a:endParaRPr>
        </a:p>
      </dgm:t>
    </dgm:pt>
    <dgm:pt modelId="{19EA4F48-F3BC-46D4-A887-21103A308392}">
      <dgm:prSet phldrT="[テキスト]" custT="1"/>
      <dgm:spPr/>
      <dgm:t>
        <a:bodyPr/>
        <a:lstStyle/>
        <a:p>
          <a:pPr>
            <a:lnSpc>
              <a:spcPct val="100000"/>
            </a:lnSpc>
            <a:spcAft>
              <a:spcPts val="600"/>
            </a:spcAft>
          </a:pPr>
          <a:r>
            <a:rPr kumimoji="1" lang="ja-JP" altLang="en-US" sz="1800" dirty="0" smtClean="0">
              <a:effectLst/>
              <a:latin typeface="+mn-ea"/>
              <a:ea typeface="+mn-ea"/>
            </a:rPr>
            <a:t>担当者が現地に赴き、直接設定する必要はありません</a:t>
          </a:r>
          <a:endParaRPr kumimoji="1" lang="ja-JP" altLang="en-US" sz="1800" dirty="0">
            <a:effectLst/>
            <a:latin typeface="+mn-ea"/>
            <a:ea typeface="+mn-ea"/>
          </a:endParaRPr>
        </a:p>
      </dgm:t>
    </dgm:pt>
    <dgm:pt modelId="{719B7F5D-70B2-40DA-B5DF-8FFD88A32473}" type="parTrans" cxnId="{DA2F4FEC-381F-4E25-8C9B-5610FFC4F8ED}">
      <dgm:prSet/>
      <dgm:spPr/>
      <dgm:t>
        <a:bodyPr/>
        <a:lstStyle/>
        <a:p>
          <a:endParaRPr kumimoji="1" lang="ja-JP" altLang="en-US" sz="2400">
            <a:latin typeface="+mn-ea"/>
            <a:ea typeface="+mn-ea"/>
          </a:endParaRPr>
        </a:p>
      </dgm:t>
    </dgm:pt>
    <dgm:pt modelId="{6569E4D9-1968-4E0A-9179-DE8112B96F3D}" type="sibTrans" cxnId="{DA2F4FEC-381F-4E25-8C9B-5610FFC4F8ED}">
      <dgm:prSet/>
      <dgm:spPr/>
      <dgm:t>
        <a:bodyPr/>
        <a:lstStyle/>
        <a:p>
          <a:endParaRPr kumimoji="1" lang="ja-JP" altLang="en-US" sz="2400">
            <a:latin typeface="+mn-ea"/>
            <a:ea typeface="+mn-ea"/>
          </a:endParaRPr>
        </a:p>
      </dgm:t>
    </dgm:pt>
    <dgm:pt modelId="{32B3E477-CB70-4B1D-88BF-903A15A4C9DD}">
      <dgm:prSet phldrT="[テキスト]" custT="1"/>
      <dgm:spPr/>
      <dgm:t>
        <a:bodyPr/>
        <a:lstStyle/>
        <a:p>
          <a:r>
            <a:rPr kumimoji="1" lang="ja-JP" altLang="en-US" sz="2200" dirty="0" smtClean="0">
              <a:effectLst>
                <a:outerShdw blurRad="38100" dist="38100" dir="2700000" algn="tl">
                  <a:srgbClr val="000000">
                    <a:alpha val="43137"/>
                  </a:srgbClr>
                </a:outerShdw>
              </a:effectLst>
              <a:latin typeface="+mn-ea"/>
              <a:ea typeface="+mn-ea"/>
            </a:rPr>
            <a:t>管理</a:t>
          </a:r>
          <a:r>
            <a:rPr kumimoji="1" lang="ja-JP" altLang="en-US" sz="2200" dirty="0" smtClean="0">
              <a:effectLst>
                <a:outerShdw blurRad="38100" dist="38100" dir="2700000" algn="tl">
                  <a:srgbClr val="000000">
                    <a:alpha val="43137"/>
                  </a:srgbClr>
                </a:outerShdw>
              </a:effectLst>
              <a:latin typeface="+mn-ea"/>
              <a:ea typeface="+mn-ea"/>
            </a:rPr>
            <a:t>しやすい 統合された ダッシュボード</a:t>
          </a:r>
          <a:endParaRPr kumimoji="1" lang="ja-JP" altLang="en-US" sz="2200" dirty="0">
            <a:effectLst>
              <a:outerShdw blurRad="38100" dist="38100" dir="2700000" algn="tl">
                <a:srgbClr val="000000">
                  <a:alpha val="43137"/>
                </a:srgbClr>
              </a:outerShdw>
            </a:effectLst>
            <a:latin typeface="+mn-ea"/>
            <a:ea typeface="+mn-ea"/>
          </a:endParaRPr>
        </a:p>
      </dgm:t>
    </dgm:pt>
    <dgm:pt modelId="{5BE2DAEC-A2E6-4368-9388-16A3403B45BC}" type="parTrans" cxnId="{C1351B47-E2F6-4864-82E0-083139FE2D80}">
      <dgm:prSet/>
      <dgm:spPr/>
      <dgm:t>
        <a:bodyPr/>
        <a:lstStyle/>
        <a:p>
          <a:endParaRPr kumimoji="1" lang="ja-JP" altLang="en-US" sz="2400">
            <a:latin typeface="+mn-ea"/>
            <a:ea typeface="+mn-ea"/>
          </a:endParaRPr>
        </a:p>
      </dgm:t>
    </dgm:pt>
    <dgm:pt modelId="{C89BA77F-80BD-4C88-AA86-EB7DF33EF115}" type="sibTrans" cxnId="{C1351B47-E2F6-4864-82E0-083139FE2D80}">
      <dgm:prSet/>
      <dgm:spPr/>
      <dgm:t>
        <a:bodyPr/>
        <a:lstStyle/>
        <a:p>
          <a:endParaRPr kumimoji="1" lang="ja-JP" altLang="en-US" sz="2400">
            <a:latin typeface="+mn-ea"/>
            <a:ea typeface="+mn-ea"/>
          </a:endParaRPr>
        </a:p>
      </dgm:t>
    </dgm:pt>
    <dgm:pt modelId="{42D08C34-4D8D-414E-A9B7-D83857054539}">
      <dgm:prSet phldrT="[テキスト]" custT="1"/>
      <dgm:spPr/>
      <dgm:t>
        <a:bodyPr/>
        <a:lstStyle/>
        <a:p>
          <a:pPr>
            <a:lnSpc>
              <a:spcPct val="100000"/>
            </a:lnSpc>
          </a:pPr>
          <a:r>
            <a:rPr kumimoji="1" lang="ja-JP" altLang="en-US" sz="1800" dirty="0" smtClean="0">
              <a:effectLst/>
              <a:latin typeface="+mn-ea"/>
              <a:ea typeface="+mn-ea"/>
            </a:rPr>
            <a:t>無線もセキュリティなど</a:t>
          </a:r>
          <a:r>
            <a:rPr kumimoji="1" lang="ja-JP" altLang="en-US" sz="1800" dirty="0" smtClean="0">
              <a:effectLst/>
              <a:latin typeface="+mn-ea"/>
              <a:ea typeface="+mn-ea"/>
            </a:rPr>
            <a:t>も ひとつ</a:t>
          </a:r>
          <a:r>
            <a:rPr kumimoji="1" lang="ja-JP" altLang="en-US" sz="1800" dirty="0" smtClean="0">
              <a:effectLst/>
              <a:latin typeface="+mn-ea"/>
              <a:ea typeface="+mn-ea"/>
            </a:rPr>
            <a:t>の管理画面で操作可能</a:t>
          </a:r>
          <a:endParaRPr kumimoji="1" lang="ja-JP" altLang="en-US" sz="1800" dirty="0">
            <a:effectLst/>
            <a:latin typeface="+mn-ea"/>
            <a:ea typeface="+mn-ea"/>
          </a:endParaRPr>
        </a:p>
      </dgm:t>
    </dgm:pt>
    <dgm:pt modelId="{0D64AED2-6518-469C-BF08-B126A3A8D99E}" type="parTrans" cxnId="{0D640B2C-13C2-434E-AA95-B9D25FC49BD6}">
      <dgm:prSet/>
      <dgm:spPr/>
      <dgm:t>
        <a:bodyPr/>
        <a:lstStyle/>
        <a:p>
          <a:endParaRPr kumimoji="1" lang="ja-JP" altLang="en-US" sz="2400">
            <a:latin typeface="+mn-ea"/>
            <a:ea typeface="+mn-ea"/>
          </a:endParaRPr>
        </a:p>
      </dgm:t>
    </dgm:pt>
    <dgm:pt modelId="{444EF7C7-2A4D-4096-9C8D-C67958CCEB00}" type="sibTrans" cxnId="{0D640B2C-13C2-434E-AA95-B9D25FC49BD6}">
      <dgm:prSet/>
      <dgm:spPr/>
      <dgm:t>
        <a:bodyPr/>
        <a:lstStyle/>
        <a:p>
          <a:endParaRPr kumimoji="1" lang="ja-JP" altLang="en-US" sz="2400">
            <a:latin typeface="+mn-ea"/>
            <a:ea typeface="+mn-ea"/>
          </a:endParaRPr>
        </a:p>
      </dgm:t>
    </dgm:pt>
    <dgm:pt modelId="{807D30CC-D9AE-4047-8B5B-95566A9F8FA2}">
      <dgm:prSet phldrT="[テキスト]" custT="1"/>
      <dgm:spPr/>
      <dgm:t>
        <a:bodyPr/>
        <a:lstStyle/>
        <a:p>
          <a:pPr>
            <a:lnSpc>
              <a:spcPct val="100000"/>
            </a:lnSpc>
          </a:pPr>
          <a:r>
            <a:rPr kumimoji="1" lang="ja-JP" altLang="en-US" sz="1800" dirty="0" smtClean="0">
              <a:effectLst/>
              <a:latin typeface="+mn-ea"/>
              <a:ea typeface="+mn-ea"/>
            </a:rPr>
            <a:t>管理者が少人数でも簡単に運用できます</a:t>
          </a:r>
          <a:endParaRPr kumimoji="1" lang="ja-JP" altLang="en-US" sz="1800" dirty="0">
            <a:effectLst/>
            <a:latin typeface="+mn-ea"/>
            <a:ea typeface="+mn-ea"/>
          </a:endParaRPr>
        </a:p>
      </dgm:t>
    </dgm:pt>
    <dgm:pt modelId="{19CF3825-62C4-4F8A-80E2-A55EB5B51D62}" type="parTrans" cxnId="{E5E9940F-D8DC-489B-BD7E-9B420AF4C7B2}">
      <dgm:prSet/>
      <dgm:spPr/>
      <dgm:t>
        <a:bodyPr/>
        <a:lstStyle/>
        <a:p>
          <a:endParaRPr kumimoji="1" lang="ja-JP" altLang="en-US" sz="2400">
            <a:latin typeface="+mn-ea"/>
            <a:ea typeface="+mn-ea"/>
          </a:endParaRPr>
        </a:p>
      </dgm:t>
    </dgm:pt>
    <dgm:pt modelId="{0A786331-1DF7-4DB1-A8CA-E1BBD997DB0D}" type="sibTrans" cxnId="{E5E9940F-D8DC-489B-BD7E-9B420AF4C7B2}">
      <dgm:prSet/>
      <dgm:spPr/>
      <dgm:t>
        <a:bodyPr/>
        <a:lstStyle/>
        <a:p>
          <a:endParaRPr kumimoji="1" lang="ja-JP" altLang="en-US" sz="2400">
            <a:latin typeface="+mn-ea"/>
            <a:ea typeface="+mn-ea"/>
          </a:endParaRPr>
        </a:p>
      </dgm:t>
    </dgm:pt>
    <dgm:pt modelId="{949AB5B6-5262-4304-B634-3433FA611FBF}">
      <dgm:prSet phldrT="[テキスト]" custT="1"/>
      <dgm:spPr/>
      <dgm:t>
        <a:bodyPr/>
        <a:lstStyle/>
        <a:p>
          <a:pPr>
            <a:lnSpc>
              <a:spcPct val="100000"/>
            </a:lnSpc>
          </a:pPr>
          <a:r>
            <a:rPr kumimoji="1" lang="ja-JP" altLang="en-US" sz="1800" dirty="0" smtClean="0">
              <a:effectLst/>
              <a:latin typeface="+mn-ea"/>
              <a:ea typeface="+mn-ea"/>
            </a:rPr>
            <a:t>ネットワークに精通していなくて</a:t>
          </a:r>
          <a:r>
            <a:rPr kumimoji="1" lang="ja-JP" altLang="en-US" sz="1800" dirty="0" smtClean="0">
              <a:effectLst/>
              <a:latin typeface="+mn-ea"/>
              <a:ea typeface="+mn-ea"/>
            </a:rPr>
            <a:t>も 視覚的</a:t>
          </a:r>
          <a:r>
            <a:rPr kumimoji="1" lang="ja-JP" altLang="en-US" sz="1800" dirty="0" smtClean="0">
              <a:effectLst/>
              <a:latin typeface="+mn-ea"/>
              <a:ea typeface="+mn-ea"/>
            </a:rPr>
            <a:t>なダッシュボード</a:t>
          </a:r>
          <a:r>
            <a:rPr kumimoji="1" lang="ja-JP" altLang="en-US" sz="1800" dirty="0" smtClean="0">
              <a:effectLst/>
              <a:latin typeface="+mn-ea"/>
              <a:ea typeface="+mn-ea"/>
            </a:rPr>
            <a:t>で管理</a:t>
          </a:r>
          <a:r>
            <a:rPr kumimoji="1" lang="ja-JP" altLang="en-US" sz="1800" dirty="0" smtClean="0">
              <a:effectLst/>
              <a:latin typeface="+mn-ea"/>
              <a:ea typeface="+mn-ea"/>
            </a:rPr>
            <a:t>も簡単！</a:t>
          </a:r>
          <a:endParaRPr kumimoji="1" lang="ja-JP" altLang="en-US" sz="1800" dirty="0">
            <a:effectLst/>
            <a:latin typeface="+mn-ea"/>
            <a:ea typeface="+mn-ea"/>
          </a:endParaRPr>
        </a:p>
      </dgm:t>
    </dgm:pt>
    <dgm:pt modelId="{34D02588-13AA-4B2F-8A8E-8DFE964E57CE}" type="parTrans" cxnId="{564B8F38-0A12-4187-82EF-6FA1FE3FE1BF}">
      <dgm:prSet/>
      <dgm:spPr/>
      <dgm:t>
        <a:bodyPr/>
        <a:lstStyle/>
        <a:p>
          <a:endParaRPr kumimoji="1" lang="ja-JP" altLang="en-US" sz="2400">
            <a:latin typeface="+mn-ea"/>
            <a:ea typeface="+mn-ea"/>
          </a:endParaRPr>
        </a:p>
      </dgm:t>
    </dgm:pt>
    <dgm:pt modelId="{615D32BB-C8B7-4B5B-A5C7-0614D7E45563}" type="sibTrans" cxnId="{564B8F38-0A12-4187-82EF-6FA1FE3FE1BF}">
      <dgm:prSet/>
      <dgm:spPr/>
      <dgm:t>
        <a:bodyPr/>
        <a:lstStyle/>
        <a:p>
          <a:endParaRPr kumimoji="1" lang="ja-JP" altLang="en-US" sz="2400">
            <a:latin typeface="+mn-ea"/>
            <a:ea typeface="+mn-ea"/>
          </a:endParaRPr>
        </a:p>
      </dgm:t>
    </dgm:pt>
    <dgm:pt modelId="{670C5F6D-BF47-433A-BE50-7DB3B1E9787D}">
      <dgm:prSet phldrT="[テキスト]" custT="1"/>
      <dgm:spPr/>
      <dgm:t>
        <a:bodyPr/>
        <a:lstStyle/>
        <a:p>
          <a:endParaRPr kumimoji="1" lang="ja-JP" altLang="en-US" sz="2400" dirty="0">
            <a:effectLst>
              <a:outerShdw blurRad="38100" dist="38100" dir="2700000" algn="tl">
                <a:srgbClr val="000000">
                  <a:alpha val="43137"/>
                </a:srgbClr>
              </a:outerShdw>
            </a:effectLst>
            <a:latin typeface="+mn-ea"/>
            <a:ea typeface="+mn-ea"/>
          </a:endParaRPr>
        </a:p>
      </dgm:t>
    </dgm:pt>
    <dgm:pt modelId="{A1914949-58B8-4880-8416-756A77B7FBD3}" type="parTrans" cxnId="{6FF5D4B0-1085-4675-B1AF-E812C5980BDD}">
      <dgm:prSet/>
      <dgm:spPr/>
      <dgm:t>
        <a:bodyPr/>
        <a:lstStyle/>
        <a:p>
          <a:endParaRPr kumimoji="1" lang="ja-JP" altLang="en-US" sz="2400">
            <a:latin typeface="+mn-ea"/>
            <a:ea typeface="+mn-ea"/>
          </a:endParaRPr>
        </a:p>
      </dgm:t>
    </dgm:pt>
    <dgm:pt modelId="{0F11E5A7-4159-4CF9-A616-A8AFEE2FA307}" type="sibTrans" cxnId="{6FF5D4B0-1085-4675-B1AF-E812C5980BDD}">
      <dgm:prSet/>
      <dgm:spPr/>
      <dgm:t>
        <a:bodyPr/>
        <a:lstStyle/>
        <a:p>
          <a:endParaRPr kumimoji="1" lang="ja-JP" altLang="en-US" sz="2400">
            <a:latin typeface="+mn-ea"/>
            <a:ea typeface="+mn-ea"/>
          </a:endParaRPr>
        </a:p>
      </dgm:t>
    </dgm:pt>
    <dgm:pt modelId="{A780F889-C128-4B38-ABE6-0E4EBAA27616}">
      <dgm:prSet phldrT="[テキスト]" custT="1"/>
      <dgm:spPr/>
      <dgm:t>
        <a:bodyPr/>
        <a:lstStyle/>
        <a:p>
          <a:r>
            <a:rPr kumimoji="1" lang="ja-JP" altLang="en-US" sz="1800" dirty="0" smtClean="0">
              <a:effectLst/>
              <a:latin typeface="+mn-ea"/>
              <a:ea typeface="+mn-ea"/>
            </a:rPr>
            <a:t>ユーザ トラフィックや 利用</a:t>
          </a:r>
          <a:r>
            <a:rPr kumimoji="1" lang="ja-JP" altLang="en-US" sz="1800" dirty="0" smtClean="0">
              <a:effectLst/>
              <a:latin typeface="+mn-ea"/>
              <a:ea typeface="+mn-ea"/>
            </a:rPr>
            <a:t>しているアプリケーションが可視化可能</a:t>
          </a:r>
          <a:endParaRPr kumimoji="1" lang="ja-JP" altLang="en-US" sz="1800" dirty="0">
            <a:effectLst/>
            <a:latin typeface="+mn-ea"/>
            <a:ea typeface="+mn-ea"/>
          </a:endParaRPr>
        </a:p>
      </dgm:t>
    </dgm:pt>
    <dgm:pt modelId="{BE2C1B35-3A0D-4F0A-9BAE-BE94B7AD0960}" type="parTrans" cxnId="{94141B86-869F-4260-BFDE-62E744F3B041}">
      <dgm:prSet/>
      <dgm:spPr/>
      <dgm:t>
        <a:bodyPr/>
        <a:lstStyle/>
        <a:p>
          <a:endParaRPr kumimoji="1" lang="ja-JP" altLang="en-US" sz="2400">
            <a:latin typeface="+mn-ea"/>
            <a:ea typeface="+mn-ea"/>
          </a:endParaRPr>
        </a:p>
      </dgm:t>
    </dgm:pt>
    <dgm:pt modelId="{834CDF56-09BB-47D9-8D29-CE880974AB52}" type="sibTrans" cxnId="{94141B86-869F-4260-BFDE-62E744F3B041}">
      <dgm:prSet/>
      <dgm:spPr/>
      <dgm:t>
        <a:bodyPr/>
        <a:lstStyle/>
        <a:p>
          <a:endParaRPr kumimoji="1" lang="ja-JP" altLang="en-US" sz="2400">
            <a:latin typeface="+mn-ea"/>
            <a:ea typeface="+mn-ea"/>
          </a:endParaRPr>
        </a:p>
      </dgm:t>
    </dgm:pt>
    <dgm:pt modelId="{34D9BE2E-1694-4C01-851E-C5A958EDC634}" type="pres">
      <dgm:prSet presAssocID="{1FB6D8A6-5DB7-4AEA-BC56-948D3CFBA1BB}" presName="linear" presStyleCnt="0">
        <dgm:presLayoutVars>
          <dgm:animLvl val="lvl"/>
          <dgm:resizeHandles val="exact"/>
        </dgm:presLayoutVars>
      </dgm:prSet>
      <dgm:spPr/>
      <dgm:t>
        <a:bodyPr/>
        <a:lstStyle/>
        <a:p>
          <a:endParaRPr kumimoji="1" lang="ja-JP" altLang="en-US"/>
        </a:p>
      </dgm:t>
    </dgm:pt>
    <dgm:pt modelId="{F9351AD8-52CC-4773-A43F-DED1EA86C1D5}" type="pres">
      <dgm:prSet presAssocID="{C1AA7A9C-0683-471F-934B-91CDDBD0A249}" presName="parentText" presStyleLbl="node1" presStyleIdx="0" presStyleCnt="3" custScaleY="74554">
        <dgm:presLayoutVars>
          <dgm:chMax val="0"/>
          <dgm:bulletEnabled val="1"/>
        </dgm:presLayoutVars>
      </dgm:prSet>
      <dgm:spPr/>
      <dgm:t>
        <a:bodyPr/>
        <a:lstStyle/>
        <a:p>
          <a:endParaRPr kumimoji="1" lang="ja-JP" altLang="en-US"/>
        </a:p>
      </dgm:t>
    </dgm:pt>
    <dgm:pt modelId="{4C644DCA-C14F-4A30-BA75-725DCE6A227A}" type="pres">
      <dgm:prSet presAssocID="{C1AA7A9C-0683-471F-934B-91CDDBD0A249}" presName="childText" presStyleLbl="revTx" presStyleIdx="0" presStyleCnt="3" custScaleY="106090">
        <dgm:presLayoutVars>
          <dgm:bulletEnabled val="1"/>
        </dgm:presLayoutVars>
      </dgm:prSet>
      <dgm:spPr/>
      <dgm:t>
        <a:bodyPr/>
        <a:lstStyle/>
        <a:p>
          <a:endParaRPr kumimoji="1" lang="ja-JP" altLang="en-US"/>
        </a:p>
      </dgm:t>
    </dgm:pt>
    <dgm:pt modelId="{7CB139A5-8EA3-4EAE-B216-DF9C0D8F232B}" type="pres">
      <dgm:prSet presAssocID="{32B3E477-CB70-4B1D-88BF-903A15A4C9DD}" presName="parentText" presStyleLbl="node1" presStyleIdx="1" presStyleCnt="3" custScaleY="68459">
        <dgm:presLayoutVars>
          <dgm:chMax val="0"/>
          <dgm:bulletEnabled val="1"/>
        </dgm:presLayoutVars>
      </dgm:prSet>
      <dgm:spPr/>
      <dgm:t>
        <a:bodyPr/>
        <a:lstStyle/>
        <a:p>
          <a:endParaRPr kumimoji="1" lang="ja-JP" altLang="en-US"/>
        </a:p>
      </dgm:t>
    </dgm:pt>
    <dgm:pt modelId="{C5BF563C-EFB0-4C39-8AE6-AB9ECE9EF6EF}" type="pres">
      <dgm:prSet presAssocID="{32B3E477-CB70-4B1D-88BF-903A15A4C9DD}" presName="childText" presStyleLbl="revTx" presStyleIdx="1" presStyleCnt="3" custScaleY="112129">
        <dgm:presLayoutVars>
          <dgm:bulletEnabled val="1"/>
        </dgm:presLayoutVars>
      </dgm:prSet>
      <dgm:spPr/>
      <dgm:t>
        <a:bodyPr/>
        <a:lstStyle/>
        <a:p>
          <a:endParaRPr kumimoji="1" lang="ja-JP" altLang="en-US"/>
        </a:p>
      </dgm:t>
    </dgm:pt>
    <dgm:pt modelId="{4C134F4C-50B2-48CD-A036-ABA2B58A9889}" type="pres">
      <dgm:prSet presAssocID="{1496ECCD-6B73-40CD-808C-D835EF49EC71}" presName="parentText" presStyleLbl="node1" presStyleIdx="2" presStyleCnt="3" custScaleY="68725">
        <dgm:presLayoutVars>
          <dgm:chMax val="0"/>
          <dgm:bulletEnabled val="1"/>
        </dgm:presLayoutVars>
      </dgm:prSet>
      <dgm:spPr/>
      <dgm:t>
        <a:bodyPr/>
        <a:lstStyle/>
        <a:p>
          <a:endParaRPr kumimoji="1" lang="ja-JP" altLang="en-US"/>
        </a:p>
      </dgm:t>
    </dgm:pt>
    <dgm:pt modelId="{5E9A9AD5-15FC-4CCA-85B6-998A5F2E648B}" type="pres">
      <dgm:prSet presAssocID="{1496ECCD-6B73-40CD-808C-D835EF49EC71}" presName="childText" presStyleLbl="revTx" presStyleIdx="2" presStyleCnt="3">
        <dgm:presLayoutVars>
          <dgm:bulletEnabled val="1"/>
        </dgm:presLayoutVars>
      </dgm:prSet>
      <dgm:spPr/>
      <dgm:t>
        <a:bodyPr/>
        <a:lstStyle/>
        <a:p>
          <a:endParaRPr kumimoji="1" lang="ja-JP" altLang="en-US"/>
        </a:p>
      </dgm:t>
    </dgm:pt>
  </dgm:ptLst>
  <dgm:cxnLst>
    <dgm:cxn modelId="{8414F6B4-6B38-4FDC-8C0C-988421EB9278}" type="presOf" srcId="{1FB6D8A6-5DB7-4AEA-BC56-948D3CFBA1BB}" destId="{34D9BE2E-1694-4C01-851E-C5A958EDC634}" srcOrd="0" destOrd="0" presId="urn:microsoft.com/office/officeart/2005/8/layout/vList2"/>
    <dgm:cxn modelId="{4D259E62-7CAC-40A0-9CEB-3DDA104DB3B6}" srcId="{1FB6D8A6-5DB7-4AEA-BC56-948D3CFBA1BB}" destId="{1496ECCD-6B73-40CD-808C-D835EF49EC71}" srcOrd="2" destOrd="0" parTransId="{9591F90A-D9D2-4EE1-ABE4-4AACA398703F}" sibTransId="{502685D2-54E2-43DE-8BA2-CBBDE2B8B1B3}"/>
    <dgm:cxn modelId="{1E75C555-DA4F-48ED-B63A-2B11F9153925}" type="presOf" srcId="{A780F889-C128-4B38-ABE6-0E4EBAA27616}" destId="{5E9A9AD5-15FC-4CCA-85B6-998A5F2E648B}" srcOrd="0" destOrd="0" presId="urn:microsoft.com/office/officeart/2005/8/layout/vList2"/>
    <dgm:cxn modelId="{4F1284B9-13FB-4BE0-8497-D204606BB25E}" type="presOf" srcId="{949AB5B6-5262-4304-B634-3433FA611FBF}" destId="{C5BF563C-EFB0-4C39-8AE6-AB9ECE9EF6EF}" srcOrd="0" destOrd="2" presId="urn:microsoft.com/office/officeart/2005/8/layout/vList2"/>
    <dgm:cxn modelId="{94141B86-869F-4260-BFDE-62E744F3B041}" srcId="{1496ECCD-6B73-40CD-808C-D835EF49EC71}" destId="{A780F889-C128-4B38-ABE6-0E4EBAA27616}" srcOrd="0" destOrd="0" parTransId="{BE2C1B35-3A0D-4F0A-9BAE-BE94B7AD0960}" sibTransId="{834CDF56-09BB-47D9-8D29-CE880974AB52}"/>
    <dgm:cxn modelId="{E6F71AB6-BAC7-4DFD-A976-432D14EDAB72}" type="presOf" srcId="{670C5F6D-BF47-433A-BE50-7DB3B1E9787D}" destId="{5E9A9AD5-15FC-4CCA-85B6-998A5F2E648B}" srcOrd="0" destOrd="2" presId="urn:microsoft.com/office/officeart/2005/8/layout/vList2"/>
    <dgm:cxn modelId="{0D2D46CA-DB6C-4A27-AB15-EE39EDC0FCD2}" type="presOf" srcId="{E6399A90-8E37-47D9-A975-EFA52A30A66C}" destId="{5E9A9AD5-15FC-4CCA-85B6-998A5F2E648B}" srcOrd="0" destOrd="1" presId="urn:microsoft.com/office/officeart/2005/8/layout/vList2"/>
    <dgm:cxn modelId="{6FF5D4B0-1085-4675-B1AF-E812C5980BDD}" srcId="{1496ECCD-6B73-40CD-808C-D835EF49EC71}" destId="{670C5F6D-BF47-433A-BE50-7DB3B1E9787D}" srcOrd="2" destOrd="0" parTransId="{A1914949-58B8-4880-8416-756A77B7FBD3}" sibTransId="{0F11E5A7-4159-4CF9-A616-A8AFEE2FA307}"/>
    <dgm:cxn modelId="{0D640B2C-13C2-434E-AA95-B9D25FC49BD6}" srcId="{32B3E477-CB70-4B1D-88BF-903A15A4C9DD}" destId="{42D08C34-4D8D-414E-A9B7-D83857054539}" srcOrd="0" destOrd="0" parTransId="{0D64AED2-6518-469C-BF08-B126A3A8D99E}" sibTransId="{444EF7C7-2A4D-4096-9C8D-C67958CCEB00}"/>
    <dgm:cxn modelId="{C1351B47-E2F6-4864-82E0-083139FE2D80}" srcId="{1FB6D8A6-5DB7-4AEA-BC56-948D3CFBA1BB}" destId="{32B3E477-CB70-4B1D-88BF-903A15A4C9DD}" srcOrd="1" destOrd="0" parTransId="{5BE2DAEC-A2E6-4368-9388-16A3403B45BC}" sibTransId="{C89BA77F-80BD-4C88-AA86-EB7DF33EF115}"/>
    <dgm:cxn modelId="{29DF00BA-99F6-4B3B-A8A5-E17015A0593A}" type="presOf" srcId="{42D08C34-4D8D-414E-A9B7-D83857054539}" destId="{C5BF563C-EFB0-4C39-8AE6-AB9ECE9EF6EF}" srcOrd="0" destOrd="0" presId="urn:microsoft.com/office/officeart/2005/8/layout/vList2"/>
    <dgm:cxn modelId="{E5E9940F-D8DC-489B-BD7E-9B420AF4C7B2}" srcId="{32B3E477-CB70-4B1D-88BF-903A15A4C9DD}" destId="{807D30CC-D9AE-4047-8B5B-95566A9F8FA2}" srcOrd="1" destOrd="0" parTransId="{19CF3825-62C4-4F8A-80E2-A55EB5B51D62}" sibTransId="{0A786331-1DF7-4DB1-A8CA-E1BBD997DB0D}"/>
    <dgm:cxn modelId="{80E4E856-E81E-4E81-B165-9C9361D2DD5F}" type="presOf" srcId="{F3B8AEE3-A060-43EB-BE6D-355346454116}" destId="{4C644DCA-C14F-4A30-BA75-725DCE6A227A}" srcOrd="0" destOrd="0" presId="urn:microsoft.com/office/officeart/2005/8/layout/vList2"/>
    <dgm:cxn modelId="{564B8F38-0A12-4187-82EF-6FA1FE3FE1BF}" srcId="{32B3E477-CB70-4B1D-88BF-903A15A4C9DD}" destId="{949AB5B6-5262-4304-B634-3433FA611FBF}" srcOrd="2" destOrd="0" parTransId="{34D02588-13AA-4B2F-8A8E-8DFE964E57CE}" sibTransId="{615D32BB-C8B7-4B5B-A5C7-0614D7E45563}"/>
    <dgm:cxn modelId="{DA2F4FEC-381F-4E25-8C9B-5610FFC4F8ED}" srcId="{C1AA7A9C-0683-471F-934B-91CDDBD0A249}" destId="{19EA4F48-F3BC-46D4-A887-21103A308392}" srcOrd="1" destOrd="0" parTransId="{719B7F5D-70B2-40DA-B5DF-8FFD88A32473}" sibTransId="{6569E4D9-1968-4E0A-9179-DE8112B96F3D}"/>
    <dgm:cxn modelId="{93442FFC-5BF8-4E37-A18F-91BBD30CF0F3}" srcId="{C1AA7A9C-0683-471F-934B-91CDDBD0A249}" destId="{F3B8AEE3-A060-43EB-BE6D-355346454116}" srcOrd="0" destOrd="0" parTransId="{8D9333E8-992E-4A51-8AF4-76E5904CC252}" sibTransId="{0B3DA066-AD18-4076-AB33-E742F447924F}"/>
    <dgm:cxn modelId="{3B882198-8ECD-423A-9C9B-4A91279397D9}" type="presOf" srcId="{807D30CC-D9AE-4047-8B5B-95566A9F8FA2}" destId="{C5BF563C-EFB0-4C39-8AE6-AB9ECE9EF6EF}" srcOrd="0" destOrd="1" presId="urn:microsoft.com/office/officeart/2005/8/layout/vList2"/>
    <dgm:cxn modelId="{FA13497B-9E53-43D1-A766-5C2AAD55701D}" srcId="{1FB6D8A6-5DB7-4AEA-BC56-948D3CFBA1BB}" destId="{C1AA7A9C-0683-471F-934B-91CDDBD0A249}" srcOrd="0" destOrd="0" parTransId="{5BE02132-430B-4AD5-B64A-DD6EA12D51B1}" sibTransId="{955EE1D7-2BAC-418A-9119-AD8B3B6C13B8}"/>
    <dgm:cxn modelId="{0F358981-4BAC-4212-9E06-11EA36D15840}" type="presOf" srcId="{C1AA7A9C-0683-471F-934B-91CDDBD0A249}" destId="{F9351AD8-52CC-4773-A43F-DED1EA86C1D5}" srcOrd="0" destOrd="0" presId="urn:microsoft.com/office/officeart/2005/8/layout/vList2"/>
    <dgm:cxn modelId="{D1FFC07C-886F-4571-A1B9-7E08247F7FC8}" srcId="{1496ECCD-6B73-40CD-808C-D835EF49EC71}" destId="{E6399A90-8E37-47D9-A975-EFA52A30A66C}" srcOrd="1" destOrd="0" parTransId="{EF0E906B-2407-44EF-B544-FE40A67B96C2}" sibTransId="{AB97AB0D-983A-4B14-AE98-8F1034C2C8CE}"/>
    <dgm:cxn modelId="{3C38CB8A-CD42-4F73-8618-06E1BAB49FE1}" type="presOf" srcId="{1496ECCD-6B73-40CD-808C-D835EF49EC71}" destId="{4C134F4C-50B2-48CD-A036-ABA2B58A9889}" srcOrd="0" destOrd="0" presId="urn:microsoft.com/office/officeart/2005/8/layout/vList2"/>
    <dgm:cxn modelId="{90BBA450-2BE9-4437-AA04-09AC2F7AC6D3}" type="presOf" srcId="{32B3E477-CB70-4B1D-88BF-903A15A4C9DD}" destId="{7CB139A5-8EA3-4EAE-B216-DF9C0D8F232B}" srcOrd="0" destOrd="0" presId="urn:microsoft.com/office/officeart/2005/8/layout/vList2"/>
    <dgm:cxn modelId="{DE6E626E-47F3-40B5-9601-1B9BD5CC73A6}" type="presOf" srcId="{19EA4F48-F3BC-46D4-A887-21103A308392}" destId="{4C644DCA-C14F-4A30-BA75-725DCE6A227A}" srcOrd="0" destOrd="1" presId="urn:microsoft.com/office/officeart/2005/8/layout/vList2"/>
    <dgm:cxn modelId="{0F50BBF3-F466-4630-96F8-3815CCEB4757}" type="presParOf" srcId="{34D9BE2E-1694-4C01-851E-C5A958EDC634}" destId="{F9351AD8-52CC-4773-A43F-DED1EA86C1D5}" srcOrd="0" destOrd="0" presId="urn:microsoft.com/office/officeart/2005/8/layout/vList2"/>
    <dgm:cxn modelId="{280BC1B9-2ABC-4547-AB06-8025B4C13821}" type="presParOf" srcId="{34D9BE2E-1694-4C01-851E-C5A958EDC634}" destId="{4C644DCA-C14F-4A30-BA75-725DCE6A227A}" srcOrd="1" destOrd="0" presId="urn:microsoft.com/office/officeart/2005/8/layout/vList2"/>
    <dgm:cxn modelId="{F69DFB3A-9090-47E2-9EA9-34EAF9054F58}" type="presParOf" srcId="{34D9BE2E-1694-4C01-851E-C5A958EDC634}" destId="{7CB139A5-8EA3-4EAE-B216-DF9C0D8F232B}" srcOrd="2" destOrd="0" presId="urn:microsoft.com/office/officeart/2005/8/layout/vList2"/>
    <dgm:cxn modelId="{B23D6A1C-0A6D-4AA0-8EFA-0E7AAAFAFF64}" type="presParOf" srcId="{34D9BE2E-1694-4C01-851E-C5A958EDC634}" destId="{C5BF563C-EFB0-4C39-8AE6-AB9ECE9EF6EF}" srcOrd="3" destOrd="0" presId="urn:microsoft.com/office/officeart/2005/8/layout/vList2"/>
    <dgm:cxn modelId="{960BF478-A0EA-4A91-917E-76C55BC9C169}" type="presParOf" srcId="{34D9BE2E-1694-4C01-851E-C5A958EDC634}" destId="{4C134F4C-50B2-48CD-A036-ABA2B58A9889}" srcOrd="4" destOrd="0" presId="urn:microsoft.com/office/officeart/2005/8/layout/vList2"/>
    <dgm:cxn modelId="{D3FCC543-4B19-4A2E-94EA-465AC35A74C0}" type="presParOf" srcId="{34D9BE2E-1694-4C01-851E-C5A958EDC634}" destId="{5E9A9AD5-15FC-4CCA-85B6-998A5F2E648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478D6-C272-4822-A14D-61C352A1166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kumimoji="1" lang="ja-JP" altLang="en-US"/>
        </a:p>
      </dgm:t>
    </dgm:pt>
    <dgm:pt modelId="{892A1466-455B-4539-95F4-75D47FC1E8CC}">
      <dgm:prSet phldrT="[テキスト]"/>
      <dgm:spPr/>
      <dgm:t>
        <a:bodyPr/>
        <a:lstStyle/>
        <a:p>
          <a:r>
            <a:rPr kumimoji="1" lang="ja-JP" altLang="en-US" dirty="0" smtClean="0"/>
            <a:t>企業</a:t>
          </a:r>
          <a:endParaRPr kumimoji="1" lang="ja-JP" altLang="en-US" dirty="0"/>
        </a:p>
      </dgm:t>
    </dgm:pt>
    <dgm:pt modelId="{52AEC603-DA11-485A-A076-61B79F1C2A41}" type="parTrans" cxnId="{D6400CAD-A130-466D-8B1C-34C3CE923C4C}">
      <dgm:prSet/>
      <dgm:spPr/>
      <dgm:t>
        <a:bodyPr/>
        <a:lstStyle/>
        <a:p>
          <a:endParaRPr kumimoji="1" lang="ja-JP" altLang="en-US"/>
        </a:p>
      </dgm:t>
    </dgm:pt>
    <dgm:pt modelId="{B98E3199-E650-4852-B46B-188CD0706833}" type="sibTrans" cxnId="{D6400CAD-A130-466D-8B1C-34C3CE923C4C}">
      <dgm:prSet/>
      <dgm:spPr/>
      <dgm:t>
        <a:bodyPr/>
        <a:lstStyle/>
        <a:p>
          <a:endParaRPr kumimoji="1" lang="ja-JP" altLang="en-US"/>
        </a:p>
      </dgm:t>
    </dgm:pt>
    <dgm:pt modelId="{00F628EB-38CC-4EF0-AF80-D267335DCF5F}">
      <dgm:prSet phldrT="[テキスト]"/>
      <dgm:spPr/>
      <dgm:t>
        <a:bodyPr/>
        <a:lstStyle/>
        <a:p>
          <a:r>
            <a:rPr kumimoji="1" lang="en-US" altLang="ja-JP" dirty="0" smtClean="0"/>
            <a:t>A</a:t>
          </a:r>
          <a:r>
            <a:rPr kumimoji="1" lang="ja-JP" altLang="en-US" dirty="0" smtClean="0"/>
            <a:t>本社</a:t>
          </a:r>
          <a:endParaRPr kumimoji="1" lang="ja-JP" altLang="en-US" dirty="0"/>
        </a:p>
      </dgm:t>
    </dgm:pt>
    <dgm:pt modelId="{7CD6D51E-0949-4F6C-96F0-6E580DA9C2CF}" type="parTrans" cxnId="{35CA0F57-EF45-4D4F-ABDB-1DFDD9EAE511}">
      <dgm:prSet/>
      <dgm:spPr/>
      <dgm:t>
        <a:bodyPr/>
        <a:lstStyle/>
        <a:p>
          <a:endParaRPr kumimoji="1" lang="ja-JP" altLang="en-US"/>
        </a:p>
      </dgm:t>
    </dgm:pt>
    <dgm:pt modelId="{7FE323D3-20D9-4A89-A346-04EEFADDE8F1}" type="sibTrans" cxnId="{35CA0F57-EF45-4D4F-ABDB-1DFDD9EAE511}">
      <dgm:prSet/>
      <dgm:spPr/>
      <dgm:t>
        <a:bodyPr/>
        <a:lstStyle/>
        <a:p>
          <a:endParaRPr kumimoji="1" lang="ja-JP" altLang="en-US"/>
        </a:p>
      </dgm:t>
    </dgm:pt>
    <dgm:pt modelId="{2C103787-FE15-47FC-AD55-B9E05A35DEDB}">
      <dgm:prSet phldrT="[テキスト]"/>
      <dgm:spPr/>
      <dgm:t>
        <a:bodyPr/>
        <a:lstStyle/>
        <a:p>
          <a:r>
            <a:rPr kumimoji="1" lang="en-US" altLang="ja-JP" dirty="0" smtClean="0"/>
            <a:t>B</a:t>
          </a:r>
          <a:r>
            <a:rPr kumimoji="1" lang="ja-JP" altLang="en-US" dirty="0" smtClean="0"/>
            <a:t>拠点</a:t>
          </a:r>
          <a:endParaRPr kumimoji="1" lang="ja-JP" altLang="en-US" dirty="0"/>
        </a:p>
      </dgm:t>
    </dgm:pt>
    <dgm:pt modelId="{5B5404F3-F22B-4FEC-AF7C-F3A083D89CAA}" type="parTrans" cxnId="{A29F3F9D-4A1A-4AFA-AB47-9578EA2E41BB}">
      <dgm:prSet/>
      <dgm:spPr/>
      <dgm:t>
        <a:bodyPr/>
        <a:lstStyle/>
        <a:p>
          <a:endParaRPr kumimoji="1" lang="ja-JP" altLang="en-US"/>
        </a:p>
      </dgm:t>
    </dgm:pt>
    <dgm:pt modelId="{17927032-1748-4904-B0B3-1148D3E1950F}" type="sibTrans" cxnId="{A29F3F9D-4A1A-4AFA-AB47-9578EA2E41BB}">
      <dgm:prSet/>
      <dgm:spPr/>
      <dgm:t>
        <a:bodyPr/>
        <a:lstStyle/>
        <a:p>
          <a:endParaRPr kumimoji="1" lang="ja-JP" altLang="en-US"/>
        </a:p>
      </dgm:t>
    </dgm:pt>
    <dgm:pt modelId="{FCA6E72A-1452-4BA1-A30A-5C22C2F38AEC}">
      <dgm:prSet phldrT="[テキスト]"/>
      <dgm:spPr/>
      <dgm:t>
        <a:bodyPr/>
        <a:lstStyle/>
        <a:p>
          <a:r>
            <a:rPr kumimoji="1" lang="en-US" altLang="ja-JP" dirty="0" smtClean="0"/>
            <a:t>C</a:t>
          </a:r>
          <a:r>
            <a:rPr kumimoji="1" lang="ja-JP" altLang="en-US" dirty="0" smtClean="0"/>
            <a:t>店舗</a:t>
          </a:r>
          <a:endParaRPr kumimoji="1" lang="ja-JP" altLang="en-US" dirty="0"/>
        </a:p>
      </dgm:t>
    </dgm:pt>
    <dgm:pt modelId="{16683258-B1C4-4211-B595-6220613AECDE}" type="parTrans" cxnId="{0399CF24-60F1-42C7-BB1C-34727CFE24C6}">
      <dgm:prSet/>
      <dgm:spPr/>
      <dgm:t>
        <a:bodyPr/>
        <a:lstStyle/>
        <a:p>
          <a:endParaRPr kumimoji="1" lang="ja-JP" altLang="en-US"/>
        </a:p>
      </dgm:t>
    </dgm:pt>
    <dgm:pt modelId="{5AA3F090-4FCB-4A52-A47E-AA40ABAA9254}" type="sibTrans" cxnId="{0399CF24-60F1-42C7-BB1C-34727CFE24C6}">
      <dgm:prSet/>
      <dgm:spPr/>
      <dgm:t>
        <a:bodyPr/>
        <a:lstStyle/>
        <a:p>
          <a:endParaRPr kumimoji="1" lang="ja-JP" altLang="en-US"/>
        </a:p>
      </dgm:t>
    </dgm:pt>
    <dgm:pt modelId="{6F8895E1-FC16-41D1-AC5C-851BDBF91D90}">
      <dgm:prSet phldrT="[テキスト]"/>
      <dgm:spPr/>
      <dgm:t>
        <a:bodyPr/>
        <a:lstStyle/>
        <a:p>
          <a:r>
            <a:rPr kumimoji="1" lang="en-US" altLang="ja-JP" dirty="0" smtClean="0"/>
            <a:t>D</a:t>
          </a:r>
          <a:r>
            <a:rPr kumimoji="1" lang="ja-JP" altLang="en-US" dirty="0" smtClean="0"/>
            <a:t>支店</a:t>
          </a:r>
          <a:endParaRPr kumimoji="1" lang="ja-JP" altLang="en-US" dirty="0"/>
        </a:p>
      </dgm:t>
    </dgm:pt>
    <dgm:pt modelId="{802383E0-90BB-4A6D-8A9A-F79A8AACC30A}" type="parTrans" cxnId="{EDDDE132-66B9-4836-B4F4-DB5838C14106}">
      <dgm:prSet/>
      <dgm:spPr/>
      <dgm:t>
        <a:bodyPr/>
        <a:lstStyle/>
        <a:p>
          <a:endParaRPr kumimoji="1" lang="ja-JP" altLang="en-US"/>
        </a:p>
      </dgm:t>
    </dgm:pt>
    <dgm:pt modelId="{9DCA2657-04F9-4287-A2A7-540694AD6EC0}" type="sibTrans" cxnId="{EDDDE132-66B9-4836-B4F4-DB5838C14106}">
      <dgm:prSet/>
      <dgm:spPr/>
      <dgm:t>
        <a:bodyPr/>
        <a:lstStyle/>
        <a:p>
          <a:endParaRPr kumimoji="1" lang="ja-JP" altLang="en-US"/>
        </a:p>
      </dgm:t>
    </dgm:pt>
    <dgm:pt modelId="{6760BC7F-4C7B-4EAD-99C9-04C1D3D23D96}" type="pres">
      <dgm:prSet presAssocID="{8FD478D6-C272-4822-A14D-61C352A11666}" presName="hierChild1" presStyleCnt="0">
        <dgm:presLayoutVars>
          <dgm:chPref val="1"/>
          <dgm:dir/>
          <dgm:animOne val="branch"/>
          <dgm:animLvl val="lvl"/>
          <dgm:resizeHandles/>
        </dgm:presLayoutVars>
      </dgm:prSet>
      <dgm:spPr/>
      <dgm:t>
        <a:bodyPr/>
        <a:lstStyle/>
        <a:p>
          <a:endParaRPr kumimoji="1" lang="ja-JP" altLang="en-US"/>
        </a:p>
      </dgm:t>
    </dgm:pt>
    <dgm:pt modelId="{EFD8A1E5-AFD9-48BF-BC07-6A0300148B78}" type="pres">
      <dgm:prSet presAssocID="{892A1466-455B-4539-95F4-75D47FC1E8CC}" presName="hierRoot1" presStyleCnt="0"/>
      <dgm:spPr/>
    </dgm:pt>
    <dgm:pt modelId="{E58B8315-2EDF-453F-A786-70FBBEE8BA31}" type="pres">
      <dgm:prSet presAssocID="{892A1466-455B-4539-95F4-75D47FC1E8CC}" presName="composite" presStyleCnt="0"/>
      <dgm:spPr/>
    </dgm:pt>
    <dgm:pt modelId="{96B8DB94-1332-47C2-90DF-4DA8ACB98326}" type="pres">
      <dgm:prSet presAssocID="{892A1466-455B-4539-95F4-75D47FC1E8CC}" presName="background" presStyleLbl="node0" presStyleIdx="0" presStyleCnt="1"/>
      <dgm:spPr/>
    </dgm:pt>
    <dgm:pt modelId="{DE91EBB8-2776-41ED-BF92-65BF2E4F1190}" type="pres">
      <dgm:prSet presAssocID="{892A1466-455B-4539-95F4-75D47FC1E8CC}" presName="text" presStyleLbl="fgAcc0" presStyleIdx="0" presStyleCnt="1">
        <dgm:presLayoutVars>
          <dgm:chPref val="3"/>
        </dgm:presLayoutVars>
      </dgm:prSet>
      <dgm:spPr/>
      <dgm:t>
        <a:bodyPr/>
        <a:lstStyle/>
        <a:p>
          <a:endParaRPr kumimoji="1" lang="ja-JP" altLang="en-US"/>
        </a:p>
      </dgm:t>
    </dgm:pt>
    <dgm:pt modelId="{0422F381-597D-4E74-9FBE-C751B4DE0CC6}" type="pres">
      <dgm:prSet presAssocID="{892A1466-455B-4539-95F4-75D47FC1E8CC}" presName="hierChild2" presStyleCnt="0"/>
      <dgm:spPr/>
    </dgm:pt>
    <dgm:pt modelId="{1CE36199-7259-4F12-B3F3-63D3AA66F265}" type="pres">
      <dgm:prSet presAssocID="{7CD6D51E-0949-4F6C-96F0-6E580DA9C2CF}" presName="Name10" presStyleLbl="parChTrans1D2" presStyleIdx="0" presStyleCnt="4"/>
      <dgm:spPr/>
      <dgm:t>
        <a:bodyPr/>
        <a:lstStyle/>
        <a:p>
          <a:endParaRPr kumimoji="1" lang="ja-JP" altLang="en-US"/>
        </a:p>
      </dgm:t>
    </dgm:pt>
    <dgm:pt modelId="{916CC767-D814-404F-A068-2EB5E1E8C978}" type="pres">
      <dgm:prSet presAssocID="{00F628EB-38CC-4EF0-AF80-D267335DCF5F}" presName="hierRoot2" presStyleCnt="0"/>
      <dgm:spPr/>
    </dgm:pt>
    <dgm:pt modelId="{3247B8C0-31C4-48F9-B87E-0FCE4CECA850}" type="pres">
      <dgm:prSet presAssocID="{00F628EB-38CC-4EF0-AF80-D267335DCF5F}" presName="composite2" presStyleCnt="0"/>
      <dgm:spPr/>
    </dgm:pt>
    <dgm:pt modelId="{A1BA235A-531F-4439-ACA3-C422C22F19D8}" type="pres">
      <dgm:prSet presAssocID="{00F628EB-38CC-4EF0-AF80-D267335DCF5F}" presName="background2" presStyleLbl="node2" presStyleIdx="0" presStyleCnt="4"/>
      <dgm:spPr/>
    </dgm:pt>
    <dgm:pt modelId="{6BC84B86-EB52-4BD6-8257-D74A2E707B38}" type="pres">
      <dgm:prSet presAssocID="{00F628EB-38CC-4EF0-AF80-D267335DCF5F}" presName="text2" presStyleLbl="fgAcc2" presStyleIdx="0" presStyleCnt="4">
        <dgm:presLayoutVars>
          <dgm:chPref val="3"/>
        </dgm:presLayoutVars>
      </dgm:prSet>
      <dgm:spPr/>
      <dgm:t>
        <a:bodyPr/>
        <a:lstStyle/>
        <a:p>
          <a:endParaRPr kumimoji="1" lang="ja-JP" altLang="en-US"/>
        </a:p>
      </dgm:t>
    </dgm:pt>
    <dgm:pt modelId="{99981275-F865-4D09-95C6-B67800AD5BB2}" type="pres">
      <dgm:prSet presAssocID="{00F628EB-38CC-4EF0-AF80-D267335DCF5F}" presName="hierChild3" presStyleCnt="0"/>
      <dgm:spPr/>
    </dgm:pt>
    <dgm:pt modelId="{BB32B4D8-95F3-4C6E-B235-0EB30E4B70B6}" type="pres">
      <dgm:prSet presAssocID="{5B5404F3-F22B-4FEC-AF7C-F3A083D89CAA}" presName="Name10" presStyleLbl="parChTrans1D2" presStyleIdx="1" presStyleCnt="4"/>
      <dgm:spPr/>
      <dgm:t>
        <a:bodyPr/>
        <a:lstStyle/>
        <a:p>
          <a:endParaRPr kumimoji="1" lang="ja-JP" altLang="en-US"/>
        </a:p>
      </dgm:t>
    </dgm:pt>
    <dgm:pt modelId="{71440F6D-3FCB-4DA9-B6F7-7B77D893959B}" type="pres">
      <dgm:prSet presAssocID="{2C103787-FE15-47FC-AD55-B9E05A35DEDB}" presName="hierRoot2" presStyleCnt="0"/>
      <dgm:spPr/>
    </dgm:pt>
    <dgm:pt modelId="{947C6579-6A14-4146-9B55-97522A1A0865}" type="pres">
      <dgm:prSet presAssocID="{2C103787-FE15-47FC-AD55-B9E05A35DEDB}" presName="composite2" presStyleCnt="0"/>
      <dgm:spPr/>
    </dgm:pt>
    <dgm:pt modelId="{D345AB64-27A2-4421-8A1D-26A3D9F1F988}" type="pres">
      <dgm:prSet presAssocID="{2C103787-FE15-47FC-AD55-B9E05A35DEDB}" presName="background2" presStyleLbl="node2" presStyleIdx="1" presStyleCnt="4"/>
      <dgm:spPr/>
    </dgm:pt>
    <dgm:pt modelId="{08C1E9DB-B1C6-4B36-B9E7-794A75D51F06}" type="pres">
      <dgm:prSet presAssocID="{2C103787-FE15-47FC-AD55-B9E05A35DEDB}" presName="text2" presStyleLbl="fgAcc2" presStyleIdx="1" presStyleCnt="4">
        <dgm:presLayoutVars>
          <dgm:chPref val="3"/>
        </dgm:presLayoutVars>
      </dgm:prSet>
      <dgm:spPr/>
      <dgm:t>
        <a:bodyPr/>
        <a:lstStyle/>
        <a:p>
          <a:endParaRPr kumimoji="1" lang="ja-JP" altLang="en-US"/>
        </a:p>
      </dgm:t>
    </dgm:pt>
    <dgm:pt modelId="{36E46282-A818-4750-82E2-C8257FD320DB}" type="pres">
      <dgm:prSet presAssocID="{2C103787-FE15-47FC-AD55-B9E05A35DEDB}" presName="hierChild3" presStyleCnt="0"/>
      <dgm:spPr/>
    </dgm:pt>
    <dgm:pt modelId="{23A516A4-E5FF-44F6-AB38-EC8C32A0F4E1}" type="pres">
      <dgm:prSet presAssocID="{16683258-B1C4-4211-B595-6220613AECDE}" presName="Name10" presStyleLbl="parChTrans1D2" presStyleIdx="2" presStyleCnt="4"/>
      <dgm:spPr/>
      <dgm:t>
        <a:bodyPr/>
        <a:lstStyle/>
        <a:p>
          <a:endParaRPr kumimoji="1" lang="ja-JP" altLang="en-US"/>
        </a:p>
      </dgm:t>
    </dgm:pt>
    <dgm:pt modelId="{24D965D8-45FC-44C3-B086-6066D4CAA542}" type="pres">
      <dgm:prSet presAssocID="{FCA6E72A-1452-4BA1-A30A-5C22C2F38AEC}" presName="hierRoot2" presStyleCnt="0"/>
      <dgm:spPr/>
    </dgm:pt>
    <dgm:pt modelId="{30520D8F-7742-447B-9FDA-DDCD9DC31E5B}" type="pres">
      <dgm:prSet presAssocID="{FCA6E72A-1452-4BA1-A30A-5C22C2F38AEC}" presName="composite2" presStyleCnt="0"/>
      <dgm:spPr/>
    </dgm:pt>
    <dgm:pt modelId="{CF1BBCDF-8D82-4485-A092-FC9A4F97A1E4}" type="pres">
      <dgm:prSet presAssocID="{FCA6E72A-1452-4BA1-A30A-5C22C2F38AEC}" presName="background2" presStyleLbl="node2" presStyleIdx="2" presStyleCnt="4"/>
      <dgm:spPr/>
    </dgm:pt>
    <dgm:pt modelId="{290F47F9-12E0-43CF-962A-A74FAC4CFA41}" type="pres">
      <dgm:prSet presAssocID="{FCA6E72A-1452-4BA1-A30A-5C22C2F38AEC}" presName="text2" presStyleLbl="fgAcc2" presStyleIdx="2" presStyleCnt="4">
        <dgm:presLayoutVars>
          <dgm:chPref val="3"/>
        </dgm:presLayoutVars>
      </dgm:prSet>
      <dgm:spPr/>
      <dgm:t>
        <a:bodyPr/>
        <a:lstStyle/>
        <a:p>
          <a:endParaRPr kumimoji="1" lang="ja-JP" altLang="en-US"/>
        </a:p>
      </dgm:t>
    </dgm:pt>
    <dgm:pt modelId="{1D32C660-CCEB-49BC-BCD1-3CDD5F22A77E}" type="pres">
      <dgm:prSet presAssocID="{FCA6E72A-1452-4BA1-A30A-5C22C2F38AEC}" presName="hierChild3" presStyleCnt="0"/>
      <dgm:spPr/>
    </dgm:pt>
    <dgm:pt modelId="{973ED51B-CD9D-4B41-9598-A9FF11EFC230}" type="pres">
      <dgm:prSet presAssocID="{802383E0-90BB-4A6D-8A9A-F79A8AACC30A}" presName="Name10" presStyleLbl="parChTrans1D2" presStyleIdx="3" presStyleCnt="4"/>
      <dgm:spPr/>
      <dgm:t>
        <a:bodyPr/>
        <a:lstStyle/>
        <a:p>
          <a:endParaRPr kumimoji="1" lang="ja-JP" altLang="en-US"/>
        </a:p>
      </dgm:t>
    </dgm:pt>
    <dgm:pt modelId="{021A3767-1238-4F9A-B35F-FEF6B121980B}" type="pres">
      <dgm:prSet presAssocID="{6F8895E1-FC16-41D1-AC5C-851BDBF91D90}" presName="hierRoot2" presStyleCnt="0"/>
      <dgm:spPr/>
    </dgm:pt>
    <dgm:pt modelId="{3E7B9FBE-06D8-44EE-B72F-945ED6A6CD40}" type="pres">
      <dgm:prSet presAssocID="{6F8895E1-FC16-41D1-AC5C-851BDBF91D90}" presName="composite2" presStyleCnt="0"/>
      <dgm:spPr/>
    </dgm:pt>
    <dgm:pt modelId="{14B6C351-439B-4806-A97A-C03A1D0AF298}" type="pres">
      <dgm:prSet presAssocID="{6F8895E1-FC16-41D1-AC5C-851BDBF91D90}" presName="background2" presStyleLbl="node2" presStyleIdx="3" presStyleCnt="4"/>
      <dgm:spPr/>
    </dgm:pt>
    <dgm:pt modelId="{EA5C2F71-E083-4186-A0B8-2DE16037B650}" type="pres">
      <dgm:prSet presAssocID="{6F8895E1-FC16-41D1-AC5C-851BDBF91D90}" presName="text2" presStyleLbl="fgAcc2" presStyleIdx="3" presStyleCnt="4">
        <dgm:presLayoutVars>
          <dgm:chPref val="3"/>
        </dgm:presLayoutVars>
      </dgm:prSet>
      <dgm:spPr/>
      <dgm:t>
        <a:bodyPr/>
        <a:lstStyle/>
        <a:p>
          <a:endParaRPr kumimoji="1" lang="ja-JP" altLang="en-US"/>
        </a:p>
      </dgm:t>
    </dgm:pt>
    <dgm:pt modelId="{0FDDA6F9-2CAA-45FD-93F2-7CAD0213E22D}" type="pres">
      <dgm:prSet presAssocID="{6F8895E1-FC16-41D1-AC5C-851BDBF91D90}" presName="hierChild3" presStyleCnt="0"/>
      <dgm:spPr/>
    </dgm:pt>
  </dgm:ptLst>
  <dgm:cxnLst>
    <dgm:cxn modelId="{C0F98D5C-B72C-4EB4-8C9F-8A2E39F2D2A5}" type="presOf" srcId="{7CD6D51E-0949-4F6C-96F0-6E580DA9C2CF}" destId="{1CE36199-7259-4F12-B3F3-63D3AA66F265}" srcOrd="0" destOrd="0" presId="urn:microsoft.com/office/officeart/2005/8/layout/hierarchy1"/>
    <dgm:cxn modelId="{1FD697A0-88CC-4461-A144-5993939101CE}" type="presOf" srcId="{6F8895E1-FC16-41D1-AC5C-851BDBF91D90}" destId="{EA5C2F71-E083-4186-A0B8-2DE16037B650}" srcOrd="0" destOrd="0" presId="urn:microsoft.com/office/officeart/2005/8/layout/hierarchy1"/>
    <dgm:cxn modelId="{C6BFEC60-187A-4A57-A7A0-B545B563356C}" type="presOf" srcId="{5B5404F3-F22B-4FEC-AF7C-F3A083D89CAA}" destId="{BB32B4D8-95F3-4C6E-B235-0EB30E4B70B6}" srcOrd="0" destOrd="0" presId="urn:microsoft.com/office/officeart/2005/8/layout/hierarchy1"/>
    <dgm:cxn modelId="{5C06BF03-B7B1-4AED-95F2-2FFF04E21552}" type="presOf" srcId="{2C103787-FE15-47FC-AD55-B9E05A35DEDB}" destId="{08C1E9DB-B1C6-4B36-B9E7-794A75D51F06}" srcOrd="0" destOrd="0" presId="urn:microsoft.com/office/officeart/2005/8/layout/hierarchy1"/>
    <dgm:cxn modelId="{35CA0F57-EF45-4D4F-ABDB-1DFDD9EAE511}" srcId="{892A1466-455B-4539-95F4-75D47FC1E8CC}" destId="{00F628EB-38CC-4EF0-AF80-D267335DCF5F}" srcOrd="0" destOrd="0" parTransId="{7CD6D51E-0949-4F6C-96F0-6E580DA9C2CF}" sibTransId="{7FE323D3-20D9-4A89-A346-04EEFADDE8F1}"/>
    <dgm:cxn modelId="{32E2F48F-F74F-495C-A264-84733FD63A3D}" type="presOf" srcId="{892A1466-455B-4539-95F4-75D47FC1E8CC}" destId="{DE91EBB8-2776-41ED-BF92-65BF2E4F1190}" srcOrd="0" destOrd="0" presId="urn:microsoft.com/office/officeart/2005/8/layout/hierarchy1"/>
    <dgm:cxn modelId="{D6400CAD-A130-466D-8B1C-34C3CE923C4C}" srcId="{8FD478D6-C272-4822-A14D-61C352A11666}" destId="{892A1466-455B-4539-95F4-75D47FC1E8CC}" srcOrd="0" destOrd="0" parTransId="{52AEC603-DA11-485A-A076-61B79F1C2A41}" sibTransId="{B98E3199-E650-4852-B46B-188CD0706833}"/>
    <dgm:cxn modelId="{A29F3F9D-4A1A-4AFA-AB47-9578EA2E41BB}" srcId="{892A1466-455B-4539-95F4-75D47FC1E8CC}" destId="{2C103787-FE15-47FC-AD55-B9E05A35DEDB}" srcOrd="1" destOrd="0" parTransId="{5B5404F3-F22B-4FEC-AF7C-F3A083D89CAA}" sibTransId="{17927032-1748-4904-B0B3-1148D3E1950F}"/>
    <dgm:cxn modelId="{EC776520-859C-4E12-B260-207E8E2E3A8C}" type="presOf" srcId="{FCA6E72A-1452-4BA1-A30A-5C22C2F38AEC}" destId="{290F47F9-12E0-43CF-962A-A74FAC4CFA41}" srcOrd="0" destOrd="0" presId="urn:microsoft.com/office/officeart/2005/8/layout/hierarchy1"/>
    <dgm:cxn modelId="{75E55E68-EEBE-469A-B1EE-A5AF2EC7200C}" type="presOf" srcId="{16683258-B1C4-4211-B595-6220613AECDE}" destId="{23A516A4-E5FF-44F6-AB38-EC8C32A0F4E1}" srcOrd="0" destOrd="0" presId="urn:microsoft.com/office/officeart/2005/8/layout/hierarchy1"/>
    <dgm:cxn modelId="{479D8878-63B3-40DB-9C8E-171FB6EF21FD}" type="presOf" srcId="{802383E0-90BB-4A6D-8A9A-F79A8AACC30A}" destId="{973ED51B-CD9D-4B41-9598-A9FF11EFC230}" srcOrd="0" destOrd="0" presId="urn:microsoft.com/office/officeart/2005/8/layout/hierarchy1"/>
    <dgm:cxn modelId="{0A16F820-02C4-4B59-B1C3-45F785400237}" type="presOf" srcId="{00F628EB-38CC-4EF0-AF80-D267335DCF5F}" destId="{6BC84B86-EB52-4BD6-8257-D74A2E707B38}" srcOrd="0" destOrd="0" presId="urn:microsoft.com/office/officeart/2005/8/layout/hierarchy1"/>
    <dgm:cxn modelId="{0399CF24-60F1-42C7-BB1C-34727CFE24C6}" srcId="{892A1466-455B-4539-95F4-75D47FC1E8CC}" destId="{FCA6E72A-1452-4BA1-A30A-5C22C2F38AEC}" srcOrd="2" destOrd="0" parTransId="{16683258-B1C4-4211-B595-6220613AECDE}" sibTransId="{5AA3F090-4FCB-4A52-A47E-AA40ABAA9254}"/>
    <dgm:cxn modelId="{EDDDE132-66B9-4836-B4F4-DB5838C14106}" srcId="{892A1466-455B-4539-95F4-75D47FC1E8CC}" destId="{6F8895E1-FC16-41D1-AC5C-851BDBF91D90}" srcOrd="3" destOrd="0" parTransId="{802383E0-90BB-4A6D-8A9A-F79A8AACC30A}" sibTransId="{9DCA2657-04F9-4287-A2A7-540694AD6EC0}"/>
    <dgm:cxn modelId="{ED539CED-403C-4DA7-A0A0-AC33AF1E2CEB}" type="presOf" srcId="{8FD478D6-C272-4822-A14D-61C352A11666}" destId="{6760BC7F-4C7B-4EAD-99C9-04C1D3D23D96}" srcOrd="0" destOrd="0" presId="urn:microsoft.com/office/officeart/2005/8/layout/hierarchy1"/>
    <dgm:cxn modelId="{928AEC53-59EC-492E-9B79-C75A7222921D}" type="presParOf" srcId="{6760BC7F-4C7B-4EAD-99C9-04C1D3D23D96}" destId="{EFD8A1E5-AFD9-48BF-BC07-6A0300148B78}" srcOrd="0" destOrd="0" presId="urn:microsoft.com/office/officeart/2005/8/layout/hierarchy1"/>
    <dgm:cxn modelId="{23128C79-472F-4CE8-BB48-DFC2D549026F}" type="presParOf" srcId="{EFD8A1E5-AFD9-48BF-BC07-6A0300148B78}" destId="{E58B8315-2EDF-453F-A786-70FBBEE8BA31}" srcOrd="0" destOrd="0" presId="urn:microsoft.com/office/officeart/2005/8/layout/hierarchy1"/>
    <dgm:cxn modelId="{B0E3FB2B-7D73-4614-B9CE-1C1C62A8494E}" type="presParOf" srcId="{E58B8315-2EDF-453F-A786-70FBBEE8BA31}" destId="{96B8DB94-1332-47C2-90DF-4DA8ACB98326}" srcOrd="0" destOrd="0" presId="urn:microsoft.com/office/officeart/2005/8/layout/hierarchy1"/>
    <dgm:cxn modelId="{F868D055-F176-4692-8673-1FEA896013DF}" type="presParOf" srcId="{E58B8315-2EDF-453F-A786-70FBBEE8BA31}" destId="{DE91EBB8-2776-41ED-BF92-65BF2E4F1190}" srcOrd="1" destOrd="0" presId="urn:microsoft.com/office/officeart/2005/8/layout/hierarchy1"/>
    <dgm:cxn modelId="{4122CBAE-3303-4304-99EF-58E4C3A603FE}" type="presParOf" srcId="{EFD8A1E5-AFD9-48BF-BC07-6A0300148B78}" destId="{0422F381-597D-4E74-9FBE-C751B4DE0CC6}" srcOrd="1" destOrd="0" presId="urn:microsoft.com/office/officeart/2005/8/layout/hierarchy1"/>
    <dgm:cxn modelId="{BB52A4CD-2927-474D-8342-7F15C62C2E88}" type="presParOf" srcId="{0422F381-597D-4E74-9FBE-C751B4DE0CC6}" destId="{1CE36199-7259-4F12-B3F3-63D3AA66F265}" srcOrd="0" destOrd="0" presId="urn:microsoft.com/office/officeart/2005/8/layout/hierarchy1"/>
    <dgm:cxn modelId="{86D5C22B-6FCE-42A7-BF62-71A794059D16}" type="presParOf" srcId="{0422F381-597D-4E74-9FBE-C751B4DE0CC6}" destId="{916CC767-D814-404F-A068-2EB5E1E8C978}" srcOrd="1" destOrd="0" presId="urn:microsoft.com/office/officeart/2005/8/layout/hierarchy1"/>
    <dgm:cxn modelId="{8209C634-3560-458D-B70F-821E3AAC775B}" type="presParOf" srcId="{916CC767-D814-404F-A068-2EB5E1E8C978}" destId="{3247B8C0-31C4-48F9-B87E-0FCE4CECA850}" srcOrd="0" destOrd="0" presId="urn:microsoft.com/office/officeart/2005/8/layout/hierarchy1"/>
    <dgm:cxn modelId="{B794360A-FD29-4513-980F-FB57FC7582D5}" type="presParOf" srcId="{3247B8C0-31C4-48F9-B87E-0FCE4CECA850}" destId="{A1BA235A-531F-4439-ACA3-C422C22F19D8}" srcOrd="0" destOrd="0" presId="urn:microsoft.com/office/officeart/2005/8/layout/hierarchy1"/>
    <dgm:cxn modelId="{F370A86D-3CD4-4541-90D1-45B06F33E201}" type="presParOf" srcId="{3247B8C0-31C4-48F9-B87E-0FCE4CECA850}" destId="{6BC84B86-EB52-4BD6-8257-D74A2E707B38}" srcOrd="1" destOrd="0" presId="urn:microsoft.com/office/officeart/2005/8/layout/hierarchy1"/>
    <dgm:cxn modelId="{3FF0EACB-BD33-4805-8184-7F77125BC447}" type="presParOf" srcId="{916CC767-D814-404F-A068-2EB5E1E8C978}" destId="{99981275-F865-4D09-95C6-B67800AD5BB2}" srcOrd="1" destOrd="0" presId="urn:microsoft.com/office/officeart/2005/8/layout/hierarchy1"/>
    <dgm:cxn modelId="{1C2650B5-3E18-4DEB-A07A-FC2679E1D213}" type="presParOf" srcId="{0422F381-597D-4E74-9FBE-C751B4DE0CC6}" destId="{BB32B4D8-95F3-4C6E-B235-0EB30E4B70B6}" srcOrd="2" destOrd="0" presId="urn:microsoft.com/office/officeart/2005/8/layout/hierarchy1"/>
    <dgm:cxn modelId="{BDD0B74B-DACF-48F3-9FCF-975713768F57}" type="presParOf" srcId="{0422F381-597D-4E74-9FBE-C751B4DE0CC6}" destId="{71440F6D-3FCB-4DA9-B6F7-7B77D893959B}" srcOrd="3" destOrd="0" presId="urn:microsoft.com/office/officeart/2005/8/layout/hierarchy1"/>
    <dgm:cxn modelId="{F640D523-AF9D-457A-A88B-32AEC62B8253}" type="presParOf" srcId="{71440F6D-3FCB-4DA9-B6F7-7B77D893959B}" destId="{947C6579-6A14-4146-9B55-97522A1A0865}" srcOrd="0" destOrd="0" presId="urn:microsoft.com/office/officeart/2005/8/layout/hierarchy1"/>
    <dgm:cxn modelId="{5D729D08-A3D3-40DE-ACAB-338662E98F60}" type="presParOf" srcId="{947C6579-6A14-4146-9B55-97522A1A0865}" destId="{D345AB64-27A2-4421-8A1D-26A3D9F1F988}" srcOrd="0" destOrd="0" presId="urn:microsoft.com/office/officeart/2005/8/layout/hierarchy1"/>
    <dgm:cxn modelId="{EADE2832-75EC-4805-86F6-CEF355114677}" type="presParOf" srcId="{947C6579-6A14-4146-9B55-97522A1A0865}" destId="{08C1E9DB-B1C6-4B36-B9E7-794A75D51F06}" srcOrd="1" destOrd="0" presId="urn:microsoft.com/office/officeart/2005/8/layout/hierarchy1"/>
    <dgm:cxn modelId="{24C641F6-E9CA-4134-9D18-E0EEA00DAD64}" type="presParOf" srcId="{71440F6D-3FCB-4DA9-B6F7-7B77D893959B}" destId="{36E46282-A818-4750-82E2-C8257FD320DB}" srcOrd="1" destOrd="0" presId="urn:microsoft.com/office/officeart/2005/8/layout/hierarchy1"/>
    <dgm:cxn modelId="{F5801003-7523-46C3-AEF6-CA4F51002B90}" type="presParOf" srcId="{0422F381-597D-4E74-9FBE-C751B4DE0CC6}" destId="{23A516A4-E5FF-44F6-AB38-EC8C32A0F4E1}" srcOrd="4" destOrd="0" presId="urn:microsoft.com/office/officeart/2005/8/layout/hierarchy1"/>
    <dgm:cxn modelId="{A234BBCC-6167-4CB5-B475-4BE446177FDD}" type="presParOf" srcId="{0422F381-597D-4E74-9FBE-C751B4DE0CC6}" destId="{24D965D8-45FC-44C3-B086-6066D4CAA542}" srcOrd="5" destOrd="0" presId="urn:microsoft.com/office/officeart/2005/8/layout/hierarchy1"/>
    <dgm:cxn modelId="{32452DF9-CAD9-487F-AC33-B379EBB83189}" type="presParOf" srcId="{24D965D8-45FC-44C3-B086-6066D4CAA542}" destId="{30520D8F-7742-447B-9FDA-DDCD9DC31E5B}" srcOrd="0" destOrd="0" presId="urn:microsoft.com/office/officeart/2005/8/layout/hierarchy1"/>
    <dgm:cxn modelId="{9BC62FAF-CD50-4418-AB2B-B1622A249787}" type="presParOf" srcId="{30520D8F-7742-447B-9FDA-DDCD9DC31E5B}" destId="{CF1BBCDF-8D82-4485-A092-FC9A4F97A1E4}" srcOrd="0" destOrd="0" presId="urn:microsoft.com/office/officeart/2005/8/layout/hierarchy1"/>
    <dgm:cxn modelId="{CD3BC5E1-84C3-4E98-B1E6-CF8EE6000750}" type="presParOf" srcId="{30520D8F-7742-447B-9FDA-DDCD9DC31E5B}" destId="{290F47F9-12E0-43CF-962A-A74FAC4CFA41}" srcOrd="1" destOrd="0" presId="urn:microsoft.com/office/officeart/2005/8/layout/hierarchy1"/>
    <dgm:cxn modelId="{E895B56E-AAA2-495E-BF31-A0C8E28ED36E}" type="presParOf" srcId="{24D965D8-45FC-44C3-B086-6066D4CAA542}" destId="{1D32C660-CCEB-49BC-BCD1-3CDD5F22A77E}" srcOrd="1" destOrd="0" presId="urn:microsoft.com/office/officeart/2005/8/layout/hierarchy1"/>
    <dgm:cxn modelId="{1AF283C5-5E8A-487B-8DEF-C579BFC1506A}" type="presParOf" srcId="{0422F381-597D-4E74-9FBE-C751B4DE0CC6}" destId="{973ED51B-CD9D-4B41-9598-A9FF11EFC230}" srcOrd="6" destOrd="0" presId="urn:microsoft.com/office/officeart/2005/8/layout/hierarchy1"/>
    <dgm:cxn modelId="{F7C05412-41E5-4A14-A388-6D994BC284F8}" type="presParOf" srcId="{0422F381-597D-4E74-9FBE-C751B4DE0CC6}" destId="{021A3767-1238-4F9A-B35F-FEF6B121980B}" srcOrd="7" destOrd="0" presId="urn:microsoft.com/office/officeart/2005/8/layout/hierarchy1"/>
    <dgm:cxn modelId="{890E99B8-2C40-4F36-8AC5-8BA7EABDAC5E}" type="presParOf" srcId="{021A3767-1238-4F9A-B35F-FEF6B121980B}" destId="{3E7B9FBE-06D8-44EE-B72F-945ED6A6CD40}" srcOrd="0" destOrd="0" presId="urn:microsoft.com/office/officeart/2005/8/layout/hierarchy1"/>
    <dgm:cxn modelId="{D735A20E-94E2-48E6-B85A-D348A5E0C1D7}" type="presParOf" srcId="{3E7B9FBE-06D8-44EE-B72F-945ED6A6CD40}" destId="{14B6C351-439B-4806-A97A-C03A1D0AF298}" srcOrd="0" destOrd="0" presId="urn:microsoft.com/office/officeart/2005/8/layout/hierarchy1"/>
    <dgm:cxn modelId="{B9D6D83B-60BD-441B-8FA4-F630093CA5F3}" type="presParOf" srcId="{3E7B9FBE-06D8-44EE-B72F-945ED6A6CD40}" destId="{EA5C2F71-E083-4186-A0B8-2DE16037B650}" srcOrd="1" destOrd="0" presId="urn:microsoft.com/office/officeart/2005/8/layout/hierarchy1"/>
    <dgm:cxn modelId="{0A953FE9-1457-422A-8D26-30678A85755D}" type="presParOf" srcId="{021A3767-1238-4F9A-B35F-FEF6B121980B}" destId="{0FDDA6F9-2CAA-45FD-93F2-7CAD0213E22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51AD8-52CC-4773-A43F-DED1EA86C1D5}">
      <dsp:nvSpPr>
        <dsp:cNvPr id="0" name=""/>
        <dsp:cNvSpPr/>
      </dsp:nvSpPr>
      <dsp:spPr>
        <a:xfrm>
          <a:off x="0" y="21310"/>
          <a:ext cx="8674555" cy="4605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kumimoji="1" lang="ja-JP" altLang="en-US" sz="2200" kern="1200" dirty="0" smtClean="0">
              <a:effectLst>
                <a:outerShdw blurRad="38100" dist="38100" dir="2700000" algn="tl">
                  <a:srgbClr val="000000">
                    <a:alpha val="43137"/>
                  </a:srgbClr>
                </a:outerShdw>
              </a:effectLst>
              <a:latin typeface="+mn-ea"/>
              <a:ea typeface="+mn-ea"/>
              <a:cs typeface="Meiryo" charset="-128"/>
            </a:rPr>
            <a:t>管理は全て</a:t>
          </a:r>
          <a:r>
            <a:rPr kumimoji="1" lang="en-US" altLang="ja-JP" sz="2200" kern="1200" dirty="0" smtClean="0">
              <a:effectLst>
                <a:outerShdw blurRad="38100" dist="38100" dir="2700000" algn="tl">
                  <a:srgbClr val="000000">
                    <a:alpha val="43137"/>
                  </a:srgbClr>
                </a:outerShdw>
              </a:effectLst>
              <a:latin typeface="+mn-ea"/>
              <a:ea typeface="+mn-ea"/>
              <a:cs typeface="Meiryo" charset="-128"/>
            </a:rPr>
            <a:t>Web</a:t>
          </a:r>
          <a:r>
            <a:rPr kumimoji="1" lang="ja-JP" altLang="en-US" sz="2200" kern="1200" dirty="0" smtClean="0">
              <a:effectLst>
                <a:outerShdw blurRad="38100" dist="38100" dir="2700000" algn="tl">
                  <a:srgbClr val="000000">
                    <a:alpha val="43137"/>
                  </a:srgbClr>
                </a:outerShdw>
              </a:effectLst>
              <a:latin typeface="+mn-ea"/>
              <a:ea typeface="+mn-ea"/>
              <a:cs typeface="Meiryo" charset="-128"/>
            </a:rPr>
            <a:t>上から</a:t>
          </a:r>
          <a:r>
            <a:rPr kumimoji="1" lang="ja-JP" altLang="en-US" sz="2200" kern="1200" dirty="0" smtClean="0">
              <a:effectLst>
                <a:outerShdw blurRad="38100" dist="38100" dir="2700000" algn="tl">
                  <a:srgbClr val="000000">
                    <a:alpha val="43137"/>
                  </a:srgbClr>
                </a:outerShdw>
              </a:effectLst>
              <a:latin typeface="+mn-ea"/>
              <a:ea typeface="+mn-ea"/>
              <a:cs typeface="Meiryo" charset="-128"/>
            </a:rPr>
            <a:t>行う クラウド マネージ型</a:t>
          </a:r>
          <a:endParaRPr kumimoji="1" lang="ja-JP" altLang="en-US" sz="2200" kern="1200" dirty="0">
            <a:effectLst>
              <a:outerShdw blurRad="38100" dist="38100" dir="2700000" algn="tl">
                <a:srgbClr val="000000">
                  <a:alpha val="43137"/>
                </a:srgbClr>
              </a:outerShdw>
            </a:effectLst>
            <a:latin typeface="+mn-ea"/>
            <a:ea typeface="+mn-ea"/>
          </a:endParaRPr>
        </a:p>
      </dsp:txBody>
      <dsp:txXfrm>
        <a:off x="22483" y="43793"/>
        <a:ext cx="8629589" cy="415598"/>
      </dsp:txXfrm>
    </dsp:sp>
    <dsp:sp modelId="{4C644DCA-C14F-4A30-BA75-725DCE6A227A}">
      <dsp:nvSpPr>
        <dsp:cNvPr id="0" name=""/>
        <dsp:cNvSpPr/>
      </dsp:nvSpPr>
      <dsp:spPr>
        <a:xfrm>
          <a:off x="0" y="481875"/>
          <a:ext cx="8674555" cy="760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417" tIns="22860" rIns="128016" bIns="22860" numCol="1" spcCol="1270" anchor="t" anchorCtr="0">
          <a:noAutofit/>
        </a:bodyPr>
        <a:lstStyle/>
        <a:p>
          <a:pPr marL="171450" lvl="1" indent="-171450" algn="l" defTabSz="800100">
            <a:lnSpc>
              <a:spcPct val="100000"/>
            </a:lnSpc>
            <a:spcBef>
              <a:spcPct val="0"/>
            </a:spcBef>
            <a:spcAft>
              <a:spcPts val="600"/>
            </a:spcAft>
            <a:buChar char="••"/>
          </a:pPr>
          <a:r>
            <a:rPr kumimoji="1" lang="ja-JP" altLang="en-US" sz="1800" kern="1200" dirty="0" smtClean="0">
              <a:effectLst/>
              <a:latin typeface="+mn-ea"/>
              <a:ea typeface="+mn-ea"/>
            </a:rPr>
            <a:t>インフラを担うポートフォリオを完備</a:t>
          </a:r>
          <a:endParaRPr kumimoji="1" lang="ja-JP" altLang="en-US" sz="1800" kern="1200" dirty="0">
            <a:effectLst/>
            <a:latin typeface="+mn-ea"/>
            <a:ea typeface="+mn-ea"/>
          </a:endParaRPr>
        </a:p>
        <a:p>
          <a:pPr marL="171450" lvl="1" indent="-171450" algn="l" defTabSz="800100">
            <a:lnSpc>
              <a:spcPct val="100000"/>
            </a:lnSpc>
            <a:spcBef>
              <a:spcPct val="0"/>
            </a:spcBef>
            <a:spcAft>
              <a:spcPts val="600"/>
            </a:spcAft>
            <a:buChar char="••"/>
          </a:pPr>
          <a:r>
            <a:rPr kumimoji="1" lang="ja-JP" altLang="en-US" sz="1800" kern="1200" dirty="0" smtClean="0">
              <a:effectLst/>
              <a:latin typeface="+mn-ea"/>
              <a:ea typeface="+mn-ea"/>
            </a:rPr>
            <a:t>担当者が現地に赴き、直接設定する必要はありません</a:t>
          </a:r>
          <a:endParaRPr kumimoji="1" lang="ja-JP" altLang="en-US" sz="1800" kern="1200" dirty="0">
            <a:effectLst/>
            <a:latin typeface="+mn-ea"/>
            <a:ea typeface="+mn-ea"/>
          </a:endParaRPr>
        </a:p>
      </dsp:txBody>
      <dsp:txXfrm>
        <a:off x="0" y="481875"/>
        <a:ext cx="8674555" cy="760935"/>
      </dsp:txXfrm>
    </dsp:sp>
    <dsp:sp modelId="{7CB139A5-8EA3-4EAE-B216-DF9C0D8F232B}">
      <dsp:nvSpPr>
        <dsp:cNvPr id="0" name=""/>
        <dsp:cNvSpPr/>
      </dsp:nvSpPr>
      <dsp:spPr>
        <a:xfrm>
          <a:off x="0" y="1242811"/>
          <a:ext cx="8674555" cy="4229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kumimoji="1" lang="ja-JP" altLang="en-US" sz="2200" kern="1200" dirty="0" smtClean="0">
              <a:effectLst>
                <a:outerShdw blurRad="38100" dist="38100" dir="2700000" algn="tl">
                  <a:srgbClr val="000000">
                    <a:alpha val="43137"/>
                  </a:srgbClr>
                </a:outerShdw>
              </a:effectLst>
              <a:latin typeface="+mn-ea"/>
              <a:ea typeface="+mn-ea"/>
            </a:rPr>
            <a:t>管理</a:t>
          </a:r>
          <a:r>
            <a:rPr kumimoji="1" lang="ja-JP" altLang="en-US" sz="2200" kern="1200" dirty="0" smtClean="0">
              <a:effectLst>
                <a:outerShdw blurRad="38100" dist="38100" dir="2700000" algn="tl">
                  <a:srgbClr val="000000">
                    <a:alpha val="43137"/>
                  </a:srgbClr>
                </a:outerShdw>
              </a:effectLst>
              <a:latin typeface="+mn-ea"/>
              <a:ea typeface="+mn-ea"/>
            </a:rPr>
            <a:t>しやすい 統合された ダッシュボード</a:t>
          </a:r>
          <a:endParaRPr kumimoji="1" lang="ja-JP" altLang="en-US" sz="2200" kern="1200" dirty="0">
            <a:effectLst>
              <a:outerShdw blurRad="38100" dist="38100" dir="2700000" algn="tl">
                <a:srgbClr val="000000">
                  <a:alpha val="43137"/>
                </a:srgbClr>
              </a:outerShdw>
            </a:effectLst>
            <a:latin typeface="+mn-ea"/>
            <a:ea typeface="+mn-ea"/>
          </a:endParaRPr>
        </a:p>
      </dsp:txBody>
      <dsp:txXfrm>
        <a:off x="20645" y="1263456"/>
        <a:ext cx="8633265" cy="381622"/>
      </dsp:txXfrm>
    </dsp:sp>
    <dsp:sp modelId="{C5BF563C-EFB0-4C39-8AE6-AB9ECE9EF6EF}">
      <dsp:nvSpPr>
        <dsp:cNvPr id="0" name=""/>
        <dsp:cNvSpPr/>
      </dsp:nvSpPr>
      <dsp:spPr>
        <a:xfrm>
          <a:off x="0" y="1665723"/>
          <a:ext cx="8674555" cy="118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417" tIns="22860" rIns="128016" bIns="22860" numCol="1" spcCol="1270" anchor="t" anchorCtr="0">
          <a:noAutofit/>
        </a:bodyPr>
        <a:lstStyle/>
        <a:p>
          <a:pPr marL="171450" lvl="1" indent="-171450" algn="l" defTabSz="800100">
            <a:lnSpc>
              <a:spcPct val="100000"/>
            </a:lnSpc>
            <a:spcBef>
              <a:spcPct val="0"/>
            </a:spcBef>
            <a:spcAft>
              <a:spcPct val="20000"/>
            </a:spcAft>
            <a:buChar char="••"/>
          </a:pPr>
          <a:r>
            <a:rPr kumimoji="1" lang="ja-JP" altLang="en-US" sz="1800" kern="1200" dirty="0" smtClean="0">
              <a:effectLst/>
              <a:latin typeface="+mn-ea"/>
              <a:ea typeface="+mn-ea"/>
            </a:rPr>
            <a:t>無線もセキュリティなど</a:t>
          </a:r>
          <a:r>
            <a:rPr kumimoji="1" lang="ja-JP" altLang="en-US" sz="1800" kern="1200" dirty="0" smtClean="0">
              <a:effectLst/>
              <a:latin typeface="+mn-ea"/>
              <a:ea typeface="+mn-ea"/>
            </a:rPr>
            <a:t>も ひとつ</a:t>
          </a:r>
          <a:r>
            <a:rPr kumimoji="1" lang="ja-JP" altLang="en-US" sz="1800" kern="1200" dirty="0" smtClean="0">
              <a:effectLst/>
              <a:latin typeface="+mn-ea"/>
              <a:ea typeface="+mn-ea"/>
            </a:rPr>
            <a:t>の管理画面で操作可能</a:t>
          </a:r>
          <a:endParaRPr kumimoji="1" lang="ja-JP" altLang="en-US" sz="1800" kern="1200" dirty="0">
            <a:effectLst/>
            <a:latin typeface="+mn-ea"/>
            <a:ea typeface="+mn-ea"/>
          </a:endParaRPr>
        </a:p>
        <a:p>
          <a:pPr marL="171450" lvl="1" indent="-171450" algn="l" defTabSz="800100">
            <a:lnSpc>
              <a:spcPct val="100000"/>
            </a:lnSpc>
            <a:spcBef>
              <a:spcPct val="0"/>
            </a:spcBef>
            <a:spcAft>
              <a:spcPct val="20000"/>
            </a:spcAft>
            <a:buChar char="••"/>
          </a:pPr>
          <a:r>
            <a:rPr kumimoji="1" lang="ja-JP" altLang="en-US" sz="1800" kern="1200" dirty="0" smtClean="0">
              <a:effectLst/>
              <a:latin typeface="+mn-ea"/>
              <a:ea typeface="+mn-ea"/>
            </a:rPr>
            <a:t>管理者が少人数でも簡単に運用できます</a:t>
          </a:r>
          <a:endParaRPr kumimoji="1" lang="ja-JP" altLang="en-US" sz="1800" kern="1200" dirty="0">
            <a:effectLst/>
            <a:latin typeface="+mn-ea"/>
            <a:ea typeface="+mn-ea"/>
          </a:endParaRPr>
        </a:p>
        <a:p>
          <a:pPr marL="171450" lvl="1" indent="-171450" algn="l" defTabSz="800100">
            <a:lnSpc>
              <a:spcPct val="100000"/>
            </a:lnSpc>
            <a:spcBef>
              <a:spcPct val="0"/>
            </a:spcBef>
            <a:spcAft>
              <a:spcPct val="20000"/>
            </a:spcAft>
            <a:buChar char="••"/>
          </a:pPr>
          <a:r>
            <a:rPr kumimoji="1" lang="ja-JP" altLang="en-US" sz="1800" kern="1200" dirty="0" smtClean="0">
              <a:effectLst/>
              <a:latin typeface="+mn-ea"/>
              <a:ea typeface="+mn-ea"/>
            </a:rPr>
            <a:t>ネットワークに精通していなくて</a:t>
          </a:r>
          <a:r>
            <a:rPr kumimoji="1" lang="ja-JP" altLang="en-US" sz="1800" kern="1200" dirty="0" smtClean="0">
              <a:effectLst/>
              <a:latin typeface="+mn-ea"/>
              <a:ea typeface="+mn-ea"/>
            </a:rPr>
            <a:t>も 視覚的</a:t>
          </a:r>
          <a:r>
            <a:rPr kumimoji="1" lang="ja-JP" altLang="en-US" sz="1800" kern="1200" dirty="0" smtClean="0">
              <a:effectLst/>
              <a:latin typeface="+mn-ea"/>
              <a:ea typeface="+mn-ea"/>
            </a:rPr>
            <a:t>なダッシュボード</a:t>
          </a:r>
          <a:r>
            <a:rPr kumimoji="1" lang="ja-JP" altLang="en-US" sz="1800" kern="1200" dirty="0" smtClean="0">
              <a:effectLst/>
              <a:latin typeface="+mn-ea"/>
              <a:ea typeface="+mn-ea"/>
            </a:rPr>
            <a:t>で管理</a:t>
          </a:r>
          <a:r>
            <a:rPr kumimoji="1" lang="ja-JP" altLang="en-US" sz="1800" kern="1200" dirty="0" smtClean="0">
              <a:effectLst/>
              <a:latin typeface="+mn-ea"/>
              <a:ea typeface="+mn-ea"/>
            </a:rPr>
            <a:t>も簡単！</a:t>
          </a:r>
          <a:endParaRPr kumimoji="1" lang="ja-JP" altLang="en-US" sz="1800" kern="1200" dirty="0">
            <a:effectLst/>
            <a:latin typeface="+mn-ea"/>
            <a:ea typeface="+mn-ea"/>
          </a:endParaRPr>
        </a:p>
      </dsp:txBody>
      <dsp:txXfrm>
        <a:off x="0" y="1665723"/>
        <a:ext cx="8674555" cy="1187227"/>
      </dsp:txXfrm>
    </dsp:sp>
    <dsp:sp modelId="{4C134F4C-50B2-48CD-A036-ABA2B58A9889}">
      <dsp:nvSpPr>
        <dsp:cNvPr id="0" name=""/>
        <dsp:cNvSpPr/>
      </dsp:nvSpPr>
      <dsp:spPr>
        <a:xfrm>
          <a:off x="0" y="2852950"/>
          <a:ext cx="8674555" cy="4245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kumimoji="1" lang="ja-JP" altLang="en-US" sz="2200" kern="1200" baseline="0" dirty="0" smtClean="0">
              <a:effectLst>
                <a:outerShdw blurRad="38100" dist="38100" dir="2700000" algn="tl">
                  <a:srgbClr val="000000">
                    <a:alpha val="43137"/>
                  </a:srgbClr>
                </a:outerShdw>
              </a:effectLst>
              <a:latin typeface="+mn-ea"/>
              <a:ea typeface="+mn-ea"/>
              <a:cs typeface="メイリオ" panose="020B0604030504040204" pitchFamily="50" charset="-128"/>
            </a:rPr>
            <a:t>更なる付加価値を提供</a:t>
          </a:r>
          <a:endParaRPr kumimoji="1" lang="ja-JP" altLang="en-US" sz="2200" kern="1200" baseline="0" dirty="0">
            <a:effectLst>
              <a:outerShdw blurRad="38100" dist="38100" dir="2700000" algn="tl">
                <a:srgbClr val="000000">
                  <a:alpha val="43137"/>
                </a:srgbClr>
              </a:outerShdw>
            </a:effectLst>
            <a:latin typeface="+mn-ea"/>
            <a:ea typeface="+mn-ea"/>
            <a:cs typeface="メイリオ" panose="020B0604030504040204" pitchFamily="50" charset="-128"/>
          </a:endParaRPr>
        </a:p>
      </dsp:txBody>
      <dsp:txXfrm>
        <a:off x="20725" y="2873675"/>
        <a:ext cx="8633105" cy="383105"/>
      </dsp:txXfrm>
    </dsp:sp>
    <dsp:sp modelId="{5E9A9AD5-15FC-4CCA-85B6-998A5F2E648B}">
      <dsp:nvSpPr>
        <dsp:cNvPr id="0" name=""/>
        <dsp:cNvSpPr/>
      </dsp:nvSpPr>
      <dsp:spPr>
        <a:xfrm>
          <a:off x="0" y="3277506"/>
          <a:ext cx="8674555" cy="1058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417" tIns="22860" rIns="128016" bIns="22860" numCol="1" spcCol="1270" anchor="t" anchorCtr="0">
          <a:noAutofit/>
        </a:bodyPr>
        <a:lstStyle/>
        <a:p>
          <a:pPr marL="171450" lvl="1" indent="-171450" algn="l" defTabSz="800100">
            <a:lnSpc>
              <a:spcPct val="90000"/>
            </a:lnSpc>
            <a:spcBef>
              <a:spcPct val="0"/>
            </a:spcBef>
            <a:spcAft>
              <a:spcPct val="20000"/>
            </a:spcAft>
            <a:buChar char="••"/>
          </a:pPr>
          <a:r>
            <a:rPr kumimoji="1" lang="ja-JP" altLang="en-US" sz="1800" kern="1200" dirty="0" smtClean="0">
              <a:effectLst/>
              <a:latin typeface="+mn-ea"/>
              <a:ea typeface="+mn-ea"/>
            </a:rPr>
            <a:t>ユーザ トラフィックや 利用</a:t>
          </a:r>
          <a:r>
            <a:rPr kumimoji="1" lang="ja-JP" altLang="en-US" sz="1800" kern="1200" dirty="0" smtClean="0">
              <a:effectLst/>
              <a:latin typeface="+mn-ea"/>
              <a:ea typeface="+mn-ea"/>
            </a:rPr>
            <a:t>しているアプリケーションが可視化可能</a:t>
          </a:r>
          <a:endParaRPr kumimoji="1" lang="ja-JP" altLang="en-US" sz="1800" kern="1200" dirty="0">
            <a:effectLst/>
            <a:latin typeface="+mn-ea"/>
            <a:ea typeface="+mn-ea"/>
          </a:endParaRPr>
        </a:p>
        <a:p>
          <a:pPr marL="171450" lvl="1" indent="-171450" algn="l" defTabSz="800100">
            <a:lnSpc>
              <a:spcPct val="90000"/>
            </a:lnSpc>
            <a:spcBef>
              <a:spcPct val="0"/>
            </a:spcBef>
            <a:spcAft>
              <a:spcPct val="20000"/>
            </a:spcAft>
            <a:buChar char="••"/>
          </a:pPr>
          <a:r>
            <a:rPr kumimoji="1" lang="ja-JP" altLang="en-US" sz="1800" kern="1200" dirty="0" smtClean="0">
              <a:effectLst/>
              <a:latin typeface="+mn-ea"/>
              <a:ea typeface="+mn-ea"/>
            </a:rPr>
            <a:t>位置情報を利用したマーケティング情報の収集が出来ます</a:t>
          </a:r>
          <a:endParaRPr kumimoji="1" lang="ja-JP" altLang="en-US" sz="1800" kern="1200" dirty="0">
            <a:effectLst/>
            <a:latin typeface="+mn-ea"/>
            <a:ea typeface="+mn-ea"/>
          </a:endParaRPr>
        </a:p>
        <a:p>
          <a:pPr marL="228600" lvl="1" indent="-228600" algn="l" defTabSz="1066800">
            <a:lnSpc>
              <a:spcPct val="90000"/>
            </a:lnSpc>
            <a:spcBef>
              <a:spcPct val="0"/>
            </a:spcBef>
            <a:spcAft>
              <a:spcPct val="20000"/>
            </a:spcAft>
            <a:buChar char="••"/>
          </a:pPr>
          <a:endParaRPr kumimoji="1" lang="ja-JP" altLang="en-US" sz="2400" kern="1200" dirty="0">
            <a:effectLst>
              <a:outerShdw blurRad="38100" dist="38100" dir="2700000" algn="tl">
                <a:srgbClr val="000000">
                  <a:alpha val="43137"/>
                </a:srgbClr>
              </a:outerShdw>
            </a:effectLst>
            <a:latin typeface="+mn-ea"/>
            <a:ea typeface="+mn-ea"/>
          </a:endParaRPr>
        </a:p>
      </dsp:txBody>
      <dsp:txXfrm>
        <a:off x="0" y="3277506"/>
        <a:ext cx="8674555" cy="1058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ED51B-CD9D-4B41-9598-A9FF11EFC230}">
      <dsp:nvSpPr>
        <dsp:cNvPr id="0" name=""/>
        <dsp:cNvSpPr/>
      </dsp:nvSpPr>
      <dsp:spPr>
        <a:xfrm>
          <a:off x="2977157" y="1779270"/>
          <a:ext cx="2337792" cy="370858"/>
        </a:xfrm>
        <a:custGeom>
          <a:avLst/>
          <a:gdLst/>
          <a:ahLst/>
          <a:cxnLst/>
          <a:rect l="0" t="0" r="0" b="0"/>
          <a:pathLst>
            <a:path>
              <a:moveTo>
                <a:pt x="0" y="0"/>
              </a:moveTo>
              <a:lnTo>
                <a:pt x="0" y="252729"/>
              </a:lnTo>
              <a:lnTo>
                <a:pt x="2337792" y="252729"/>
              </a:lnTo>
              <a:lnTo>
                <a:pt x="2337792" y="3708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A516A4-E5FF-44F6-AB38-EC8C32A0F4E1}">
      <dsp:nvSpPr>
        <dsp:cNvPr id="0" name=""/>
        <dsp:cNvSpPr/>
      </dsp:nvSpPr>
      <dsp:spPr>
        <a:xfrm>
          <a:off x="2977157" y="1779270"/>
          <a:ext cx="779264" cy="370858"/>
        </a:xfrm>
        <a:custGeom>
          <a:avLst/>
          <a:gdLst/>
          <a:ahLst/>
          <a:cxnLst/>
          <a:rect l="0" t="0" r="0" b="0"/>
          <a:pathLst>
            <a:path>
              <a:moveTo>
                <a:pt x="0" y="0"/>
              </a:moveTo>
              <a:lnTo>
                <a:pt x="0" y="252729"/>
              </a:lnTo>
              <a:lnTo>
                <a:pt x="779264" y="252729"/>
              </a:lnTo>
              <a:lnTo>
                <a:pt x="779264" y="3708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32B4D8-95F3-4C6E-B235-0EB30E4B70B6}">
      <dsp:nvSpPr>
        <dsp:cNvPr id="0" name=""/>
        <dsp:cNvSpPr/>
      </dsp:nvSpPr>
      <dsp:spPr>
        <a:xfrm>
          <a:off x="2197893" y="1779270"/>
          <a:ext cx="779264" cy="370858"/>
        </a:xfrm>
        <a:custGeom>
          <a:avLst/>
          <a:gdLst/>
          <a:ahLst/>
          <a:cxnLst/>
          <a:rect l="0" t="0" r="0" b="0"/>
          <a:pathLst>
            <a:path>
              <a:moveTo>
                <a:pt x="779264" y="0"/>
              </a:moveTo>
              <a:lnTo>
                <a:pt x="779264" y="252729"/>
              </a:lnTo>
              <a:lnTo>
                <a:pt x="0" y="252729"/>
              </a:lnTo>
              <a:lnTo>
                <a:pt x="0" y="3708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E36199-7259-4F12-B3F3-63D3AA66F265}">
      <dsp:nvSpPr>
        <dsp:cNvPr id="0" name=""/>
        <dsp:cNvSpPr/>
      </dsp:nvSpPr>
      <dsp:spPr>
        <a:xfrm>
          <a:off x="639365" y="1779270"/>
          <a:ext cx="2337792" cy="370858"/>
        </a:xfrm>
        <a:custGeom>
          <a:avLst/>
          <a:gdLst/>
          <a:ahLst/>
          <a:cxnLst/>
          <a:rect l="0" t="0" r="0" b="0"/>
          <a:pathLst>
            <a:path>
              <a:moveTo>
                <a:pt x="2337792" y="0"/>
              </a:moveTo>
              <a:lnTo>
                <a:pt x="2337792" y="252729"/>
              </a:lnTo>
              <a:lnTo>
                <a:pt x="0" y="252729"/>
              </a:lnTo>
              <a:lnTo>
                <a:pt x="0" y="3708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B8DB94-1332-47C2-90DF-4DA8ACB98326}">
      <dsp:nvSpPr>
        <dsp:cNvPr id="0" name=""/>
        <dsp:cNvSpPr/>
      </dsp:nvSpPr>
      <dsp:spPr>
        <a:xfrm>
          <a:off x="2339578" y="969544"/>
          <a:ext cx="1275159" cy="8097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91EBB8-2776-41ED-BF92-65BF2E4F1190}">
      <dsp:nvSpPr>
        <dsp:cNvPr id="0" name=""/>
        <dsp:cNvSpPr/>
      </dsp:nvSpPr>
      <dsp:spPr>
        <a:xfrm>
          <a:off x="2481262" y="1104144"/>
          <a:ext cx="1275159" cy="8097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kumimoji="1" lang="ja-JP" altLang="en-US" sz="2900" kern="1200" dirty="0" smtClean="0"/>
            <a:t>企業</a:t>
          </a:r>
          <a:endParaRPr kumimoji="1" lang="ja-JP" altLang="en-US" sz="2900" kern="1200" dirty="0"/>
        </a:p>
      </dsp:txBody>
      <dsp:txXfrm>
        <a:off x="2504978" y="1127860"/>
        <a:ext cx="1227727" cy="762294"/>
      </dsp:txXfrm>
    </dsp:sp>
    <dsp:sp modelId="{A1BA235A-531F-4439-ACA3-C422C22F19D8}">
      <dsp:nvSpPr>
        <dsp:cNvPr id="0" name=""/>
        <dsp:cNvSpPr/>
      </dsp:nvSpPr>
      <dsp:spPr>
        <a:xfrm>
          <a:off x="1785" y="2150129"/>
          <a:ext cx="1275159" cy="8097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84B86-EB52-4BD6-8257-D74A2E707B38}">
      <dsp:nvSpPr>
        <dsp:cNvPr id="0" name=""/>
        <dsp:cNvSpPr/>
      </dsp:nvSpPr>
      <dsp:spPr>
        <a:xfrm>
          <a:off x="143470" y="2284729"/>
          <a:ext cx="1275159" cy="8097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kumimoji="1" lang="en-US" altLang="ja-JP" sz="2900" kern="1200" dirty="0" smtClean="0"/>
            <a:t>A</a:t>
          </a:r>
          <a:r>
            <a:rPr kumimoji="1" lang="ja-JP" altLang="en-US" sz="2900" kern="1200" dirty="0" smtClean="0"/>
            <a:t>本社</a:t>
          </a:r>
          <a:endParaRPr kumimoji="1" lang="ja-JP" altLang="en-US" sz="2900" kern="1200" dirty="0"/>
        </a:p>
      </dsp:txBody>
      <dsp:txXfrm>
        <a:off x="167186" y="2308445"/>
        <a:ext cx="1227727" cy="762294"/>
      </dsp:txXfrm>
    </dsp:sp>
    <dsp:sp modelId="{D345AB64-27A2-4421-8A1D-26A3D9F1F988}">
      <dsp:nvSpPr>
        <dsp:cNvPr id="0" name=""/>
        <dsp:cNvSpPr/>
      </dsp:nvSpPr>
      <dsp:spPr>
        <a:xfrm>
          <a:off x="1560314" y="2150129"/>
          <a:ext cx="1275159" cy="8097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C1E9DB-B1C6-4B36-B9E7-794A75D51F06}">
      <dsp:nvSpPr>
        <dsp:cNvPr id="0" name=""/>
        <dsp:cNvSpPr/>
      </dsp:nvSpPr>
      <dsp:spPr>
        <a:xfrm>
          <a:off x="1701998" y="2284729"/>
          <a:ext cx="1275159" cy="8097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kumimoji="1" lang="en-US" altLang="ja-JP" sz="2900" kern="1200" dirty="0" smtClean="0"/>
            <a:t>B</a:t>
          </a:r>
          <a:r>
            <a:rPr kumimoji="1" lang="ja-JP" altLang="en-US" sz="2900" kern="1200" dirty="0" smtClean="0"/>
            <a:t>拠点</a:t>
          </a:r>
          <a:endParaRPr kumimoji="1" lang="ja-JP" altLang="en-US" sz="2900" kern="1200" dirty="0"/>
        </a:p>
      </dsp:txBody>
      <dsp:txXfrm>
        <a:off x="1725714" y="2308445"/>
        <a:ext cx="1227727" cy="762294"/>
      </dsp:txXfrm>
    </dsp:sp>
    <dsp:sp modelId="{CF1BBCDF-8D82-4485-A092-FC9A4F97A1E4}">
      <dsp:nvSpPr>
        <dsp:cNvPr id="0" name=""/>
        <dsp:cNvSpPr/>
      </dsp:nvSpPr>
      <dsp:spPr>
        <a:xfrm>
          <a:off x="3118842" y="2150129"/>
          <a:ext cx="1275159" cy="8097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F47F9-12E0-43CF-962A-A74FAC4CFA41}">
      <dsp:nvSpPr>
        <dsp:cNvPr id="0" name=""/>
        <dsp:cNvSpPr/>
      </dsp:nvSpPr>
      <dsp:spPr>
        <a:xfrm>
          <a:off x="3260526" y="2284729"/>
          <a:ext cx="1275159" cy="8097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kumimoji="1" lang="en-US" altLang="ja-JP" sz="2900" kern="1200" dirty="0" smtClean="0"/>
            <a:t>C</a:t>
          </a:r>
          <a:r>
            <a:rPr kumimoji="1" lang="ja-JP" altLang="en-US" sz="2900" kern="1200" dirty="0" smtClean="0"/>
            <a:t>店舗</a:t>
          </a:r>
          <a:endParaRPr kumimoji="1" lang="ja-JP" altLang="en-US" sz="2900" kern="1200" dirty="0"/>
        </a:p>
      </dsp:txBody>
      <dsp:txXfrm>
        <a:off x="3284242" y="2308445"/>
        <a:ext cx="1227727" cy="762294"/>
      </dsp:txXfrm>
    </dsp:sp>
    <dsp:sp modelId="{14B6C351-439B-4806-A97A-C03A1D0AF298}">
      <dsp:nvSpPr>
        <dsp:cNvPr id="0" name=""/>
        <dsp:cNvSpPr/>
      </dsp:nvSpPr>
      <dsp:spPr>
        <a:xfrm>
          <a:off x="4677370" y="2150129"/>
          <a:ext cx="1275159" cy="8097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5C2F71-E083-4186-A0B8-2DE16037B650}">
      <dsp:nvSpPr>
        <dsp:cNvPr id="0" name=""/>
        <dsp:cNvSpPr/>
      </dsp:nvSpPr>
      <dsp:spPr>
        <a:xfrm>
          <a:off x="4819054" y="2284729"/>
          <a:ext cx="1275159" cy="8097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kumimoji="1" lang="en-US" altLang="ja-JP" sz="2900" kern="1200" dirty="0" smtClean="0"/>
            <a:t>D</a:t>
          </a:r>
          <a:r>
            <a:rPr kumimoji="1" lang="ja-JP" altLang="en-US" sz="2900" kern="1200" dirty="0" smtClean="0"/>
            <a:t>支店</a:t>
          </a:r>
          <a:endParaRPr kumimoji="1" lang="ja-JP" altLang="en-US" sz="2900" kern="1200" dirty="0"/>
        </a:p>
      </dsp:txBody>
      <dsp:txXfrm>
        <a:off x="4842770" y="2308445"/>
        <a:ext cx="1227727" cy="7622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7/25/2017</a:t>
            </a:fld>
            <a:endParaRPr 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7/25/2017</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C424A72-FF95-6D46-943B-A016EB56B475}" type="slidenum">
              <a:rPr lang="en-US" smtClean="0"/>
              <a:t>31</a:t>
            </a:fld>
            <a:endParaRPr lang="en-US"/>
          </a:p>
        </p:txBody>
      </p:sp>
    </p:spTree>
    <p:extLst>
      <p:ext uri="{BB962C8B-B14F-4D97-AF65-F5344CB8AC3E}">
        <p14:creationId xmlns:p14="http://schemas.microsoft.com/office/powerpoint/2010/main" val="989208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a:p>
        </p:txBody>
      </p:sp>
    </p:spTree>
    <p:extLst>
      <p:ext uri="{BB962C8B-B14F-4D97-AF65-F5344CB8AC3E}">
        <p14:creationId xmlns:p14="http://schemas.microsoft.com/office/powerpoint/2010/main" val="22467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1426B-E93A-F441-9B33-890563B9661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556493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1426B-E93A-F441-9B33-890563B9661E}" type="slidenum">
              <a:rPr lang="en-US" smtClean="0"/>
              <a:t>35</a:t>
            </a:fld>
            <a:endParaRPr lang="en-US"/>
          </a:p>
        </p:txBody>
      </p:sp>
    </p:spTree>
    <p:extLst>
      <p:ext uri="{BB962C8B-B14F-4D97-AF65-F5344CB8AC3E}">
        <p14:creationId xmlns:p14="http://schemas.microsoft.com/office/powerpoint/2010/main" val="100559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4" name="Slide Number Placeholder 3"/>
          <p:cNvSpPr>
            <a:spLocks noGrp="1"/>
          </p:cNvSpPr>
          <p:nvPr>
            <p:ph type="sldNum" sz="quarter" idx="10"/>
          </p:nvPr>
        </p:nvSpPr>
        <p:spPr/>
        <p:txBody>
          <a:bodyPr/>
          <a:lstStyle/>
          <a:p>
            <a:fld id="{341330B4-7791-C749-8001-E19381B7308C}" type="slidenum">
              <a:rPr lang="en-US" smtClean="0">
                <a:latin typeface="Calibri"/>
                <a:ea typeface="ＭＳ Ｐゴシック"/>
              </a:rPr>
              <a:pPr/>
              <a:t>36</a:t>
            </a:fld>
            <a:endParaRPr lang="ja-JP">
              <a:latin typeface="Calibri"/>
              <a:ea typeface="ＭＳ Ｐゴシック"/>
            </a:endParaRPr>
          </a:p>
        </p:txBody>
      </p:sp>
      <p:sp>
        <p:nvSpPr>
          <p:cNvPr id="5" name="Notes Placeholder 2"/>
          <p:cNvSpPr>
            <a:spLocks noGrp="1"/>
          </p:cNvSpPr>
          <p:nvPr>
            <p:ph type="body" idx="3"/>
          </p:nvPr>
        </p:nvSpPr>
        <p:spPr>
          <a:xfrm>
            <a:off x="685800" y="4416425"/>
            <a:ext cx="5486400" cy="4183063"/>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L3</a:t>
            </a:r>
            <a:r>
              <a:rPr lang="en-US" baseline="0" dirty="0" smtClean="0"/>
              <a:t> — make sure to call out “static routing and DHCP helper” at launch but OSPFv2 will come soon as feature update.</a:t>
            </a:r>
            <a:endParaRPr lang="en-US" dirty="0" smtClean="0"/>
          </a:p>
          <a:p>
            <a:endParaRPr lang="en-US" dirty="0"/>
          </a:p>
        </p:txBody>
      </p:sp>
    </p:spTree>
    <p:extLst>
      <p:ext uri="{BB962C8B-B14F-4D97-AF65-F5344CB8AC3E}">
        <p14:creationId xmlns:p14="http://schemas.microsoft.com/office/powerpoint/2010/main" val="1806711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solidFill>
                  <a:prstClr val="black"/>
                </a:solidFill>
                <a:ea typeface="ＭＳ Ｐゴシック" panose="020B0600070205080204" pitchFamily="50" charset="-128"/>
              </a:rPr>
              <a:pPr/>
              <a:t>46</a:t>
            </a:fld>
            <a:endParaRPr kumimoji="1" lang="ja-JP" altLang="en-US">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342937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solidFill>
                  <a:prstClr val="black"/>
                </a:solidFill>
                <a:ea typeface="ＭＳ Ｐゴシック" panose="020B0600070205080204" pitchFamily="50" charset="-128"/>
              </a:rPr>
              <a:pPr/>
              <a:t>49</a:t>
            </a:fld>
            <a:endParaRPr kumimoji="1" lang="ja-JP" altLang="en-US">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17585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solidFill>
                  <a:prstClr val="black"/>
                </a:solidFill>
                <a:ea typeface="ＭＳ Ｐゴシック" panose="020B0600070205080204" pitchFamily="50" charset="-128"/>
              </a:rPr>
              <a:pPr/>
              <a:t>51</a:t>
            </a:fld>
            <a:endParaRPr kumimoji="1" lang="ja-JP" altLang="en-US">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300655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07C1D-DFCC-EF46-9F61-E463BB1494D8}" type="slidenum">
              <a:rPr lang="en-US" altLang="ja-JP" smtClean="0">
                <a:latin typeface="Calibri"/>
                <a:ea typeface="ＭＳ Ｐゴシック"/>
              </a:rPr>
              <a:pPr/>
              <a:t>52</a:t>
            </a:fld>
            <a:endParaRPr lang="ja-JP" altLang="en-US" dirty="0">
              <a:latin typeface="Calibri"/>
              <a:ea typeface="ＭＳ Ｐゴシック"/>
            </a:endParaRPr>
          </a:p>
        </p:txBody>
      </p:sp>
    </p:spTree>
    <p:extLst>
      <p:ext uri="{BB962C8B-B14F-4D97-AF65-F5344CB8AC3E}">
        <p14:creationId xmlns:p14="http://schemas.microsoft.com/office/powerpoint/2010/main" val="255948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07C1D-DFCC-EF46-9F61-E463BB1494D8}" type="slidenum">
              <a:rPr lang="en-US" altLang="ja-JP" smtClean="0">
                <a:latin typeface="Calibri"/>
                <a:ea typeface="ＭＳ Ｐゴシック"/>
              </a:rPr>
              <a:pPr/>
              <a:t>58</a:t>
            </a:fld>
            <a:endParaRPr lang="ja-JP" altLang="en-US" dirty="0">
              <a:latin typeface="Calibri"/>
              <a:ea typeface="ＭＳ Ｐゴシック"/>
            </a:endParaRPr>
          </a:p>
        </p:txBody>
      </p:sp>
    </p:spTree>
    <p:extLst>
      <p:ext uri="{BB962C8B-B14F-4D97-AF65-F5344CB8AC3E}">
        <p14:creationId xmlns:p14="http://schemas.microsoft.com/office/powerpoint/2010/main" val="1840029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4</a:t>
            </a:fld>
            <a:endParaRPr kumimoji="1" lang="ja-JP" altLang="en-US"/>
          </a:p>
        </p:txBody>
      </p:sp>
    </p:spTree>
    <p:extLst>
      <p:ext uri="{BB962C8B-B14F-4D97-AF65-F5344CB8AC3E}">
        <p14:creationId xmlns:p14="http://schemas.microsoft.com/office/powerpoint/2010/main" val="4233633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smtClean="0"/>
          </a:p>
        </p:txBody>
      </p:sp>
      <p:sp>
        <p:nvSpPr>
          <p:cNvPr id="4" name="Slide Number Placeholder 3"/>
          <p:cNvSpPr>
            <a:spLocks noGrp="1"/>
          </p:cNvSpPr>
          <p:nvPr>
            <p:ph type="sldNum" sz="quarter" idx="10"/>
          </p:nvPr>
        </p:nvSpPr>
        <p:spPr/>
        <p:txBody>
          <a:bodyPr/>
          <a:lstStyle/>
          <a:p>
            <a:fld id="{ED57983A-DE11-C34E-BCCB-48DFFDA6E26C}" type="slidenum">
              <a:rPr lang="en-US" smtClean="0"/>
              <a:t>60</a:t>
            </a:fld>
            <a:endParaRPr lang="en-US"/>
          </a:p>
        </p:txBody>
      </p:sp>
    </p:spTree>
    <p:extLst>
      <p:ext uri="{BB962C8B-B14F-4D97-AF65-F5344CB8AC3E}">
        <p14:creationId xmlns:p14="http://schemas.microsoft.com/office/powerpoint/2010/main" val="1457358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solidFill>
                  <a:prstClr val="black"/>
                </a:solidFill>
                <a:ea typeface="ＭＳ Ｐゴシック" panose="020B0600070205080204" pitchFamily="50" charset="-128"/>
              </a:rPr>
              <a:pPr/>
              <a:t>61</a:t>
            </a:fld>
            <a:endParaRPr kumimoji="1" lang="ja-JP" altLang="en-US">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09601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3FC07C1D-DFCC-EF46-9F61-E463BB1494D8}" type="slidenum">
              <a:rPr lang="en-US" smtClean="0">
                <a:solidFill>
                  <a:prstClr val="black"/>
                </a:solidFill>
                <a:ea typeface="ＭＳ Ｐゴシック"/>
              </a:rPr>
              <a:pPr/>
              <a:t>5</a:t>
            </a:fld>
            <a:endParaRPr lang="ja-JP" altLang="en-US">
              <a:solidFill>
                <a:prstClr val="black"/>
              </a:solidFill>
              <a:ea typeface="ＭＳ Ｐゴシック"/>
            </a:endParaRPr>
          </a:p>
        </p:txBody>
      </p:sp>
    </p:spTree>
    <p:extLst>
      <p:ext uri="{BB962C8B-B14F-4D97-AF65-F5344CB8AC3E}">
        <p14:creationId xmlns:p14="http://schemas.microsoft.com/office/powerpoint/2010/main" val="401043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solidFill>
                  <a:prstClr val="black"/>
                </a:solidFill>
                <a:ea typeface="ＭＳ Ｐゴシック" panose="020B0600070205080204" pitchFamily="50" charset="-128"/>
              </a:rPr>
              <a:pPr/>
              <a:t>11</a:t>
            </a:fld>
            <a:endParaRPr kumimoji="1" lang="ja-JP" altLang="en-US">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94788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Meraki</a:t>
            </a:r>
            <a:r>
              <a:rPr lang="ja-JP" altLang="en-US" dirty="0" smtClean="0"/>
              <a:t>のグローバルでの案件　</a:t>
            </a:r>
            <a:r>
              <a:rPr lang="en-US" altLang="ja-JP" dirty="0" smtClean="0"/>
              <a:t>2</a:t>
            </a:r>
            <a:r>
              <a:rPr lang="ja-JP" altLang="en-US" dirty="0" smtClean="0"/>
              <a:t>週間</a:t>
            </a:r>
            <a:endParaRPr lang="en-US" dirty="0"/>
          </a:p>
        </p:txBody>
      </p:sp>
      <p:sp>
        <p:nvSpPr>
          <p:cNvPr id="4" name="Slide Number Placeholder 3"/>
          <p:cNvSpPr>
            <a:spLocks noGrp="1"/>
          </p:cNvSpPr>
          <p:nvPr>
            <p:ph type="sldNum" sz="quarter" idx="10"/>
          </p:nvPr>
        </p:nvSpPr>
        <p:spPr/>
        <p:txBody>
          <a:bodyPr/>
          <a:lstStyle/>
          <a:p>
            <a:fld id="{ED57983A-DE11-C34E-BCCB-48DFFDA6E26C}" type="slidenum">
              <a:rPr lang="en-US" smtClean="0"/>
              <a:t>20</a:t>
            </a:fld>
            <a:endParaRPr lang="en-US"/>
          </a:p>
        </p:txBody>
      </p:sp>
    </p:spTree>
    <p:extLst>
      <p:ext uri="{BB962C8B-B14F-4D97-AF65-F5344CB8AC3E}">
        <p14:creationId xmlns:p14="http://schemas.microsoft.com/office/powerpoint/2010/main" val="379115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solidFill>
                  <a:prstClr val="black"/>
                </a:solidFill>
                <a:ea typeface="ＭＳ Ｐゴシック" panose="020B0600070205080204" pitchFamily="50" charset="-128"/>
              </a:rPr>
              <a:pPr/>
              <a:t>23</a:t>
            </a:fld>
            <a:endParaRPr kumimoji="1" lang="ja-JP" altLang="en-US">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624917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xfrm>
            <a:off x="381000" y="685800"/>
            <a:ext cx="6096000" cy="3429000"/>
          </a:xfrm>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defTabSz="800100"/>
            <a:endParaRPr lang="en-US" dirty="0"/>
          </a:p>
        </p:txBody>
      </p:sp>
    </p:spTree>
    <p:extLst>
      <p:ext uri="{BB962C8B-B14F-4D97-AF65-F5344CB8AC3E}">
        <p14:creationId xmlns:p14="http://schemas.microsoft.com/office/powerpoint/2010/main" val="375875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29</a:t>
            </a:fld>
            <a:endParaRPr lang="en-US"/>
          </a:p>
        </p:txBody>
      </p:sp>
    </p:spTree>
    <p:extLst>
      <p:ext uri="{BB962C8B-B14F-4D97-AF65-F5344CB8AC3E}">
        <p14:creationId xmlns:p14="http://schemas.microsoft.com/office/powerpoint/2010/main" val="34289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731B8-960E-A247-805B-E23390E672A0}" type="slidenum">
              <a:rPr lang="en-US" smtClean="0"/>
              <a:t>30</a:t>
            </a:fld>
            <a:endParaRPr lang="en-US"/>
          </a:p>
        </p:txBody>
      </p:sp>
    </p:spTree>
    <p:extLst>
      <p:ext uri="{BB962C8B-B14F-4D97-AF65-F5344CB8AC3E}">
        <p14:creationId xmlns:p14="http://schemas.microsoft.com/office/powerpoint/2010/main" val="3195397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eneral copy">
    <p:spTree>
      <p:nvGrpSpPr>
        <p:cNvPr id="1" name=""/>
        <p:cNvGrpSpPr/>
        <p:nvPr/>
      </p:nvGrpSpPr>
      <p:grpSpPr>
        <a:xfrm>
          <a:off x="0" y="0"/>
          <a:ext cx="0" cy="0"/>
          <a:chOff x="0" y="0"/>
          <a:chExt cx="0" cy="0"/>
        </a:xfrm>
      </p:grpSpPr>
      <p:pic>
        <p:nvPicPr>
          <p:cNvPr id="14"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361020" y="4870001"/>
            <a:ext cx="793405" cy="154436"/>
          </a:xfrm>
          <a:prstGeom prst="rect">
            <a:avLst/>
          </a:prstGeom>
          <a:ln w="12700">
            <a:miter lim="400000"/>
          </a:ln>
        </p:spPr>
      </p:pic>
      <p:sp>
        <p:nvSpPr>
          <p:cNvPr id="15"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
        <p:nvSpPr>
          <p:cNvPr id="3" name="Title 2"/>
          <p:cNvSpPr>
            <a:spLocks noGrp="1"/>
          </p:cNvSpPr>
          <p:nvPr>
            <p:ph type="title" hasCustomPrompt="1"/>
          </p:nvPr>
        </p:nvSpPr>
        <p:spPr>
          <a:xfrm>
            <a:off x="361020" y="197512"/>
            <a:ext cx="7886700" cy="367230"/>
          </a:xfrm>
          <a:prstGeom prst="rect">
            <a:avLst/>
          </a:prstGeom>
        </p:spPr>
        <p:txBody>
          <a:bodyPr/>
          <a:lstStyle>
            <a:lvl1pPr>
              <a:defRPr sz="2475" b="0" i="0" baseline="0">
                <a:solidFill>
                  <a:schemeClr val="accent1"/>
                </a:solidFill>
                <a:latin typeface="Meiryo" charset="-128"/>
                <a:ea typeface="Meiryo" charset="-128"/>
                <a:cs typeface="Meiryo" charset="-128"/>
              </a:defRPr>
            </a:lvl1pPr>
          </a:lstStyle>
          <a:p>
            <a:r>
              <a:rPr lang="en-US" dirty="0" smtClean="0"/>
              <a:t>Title of slide</a:t>
            </a:r>
            <a:endParaRPr lang="en-US" dirty="0"/>
          </a:p>
        </p:txBody>
      </p:sp>
    </p:spTree>
    <p:extLst>
      <p:ext uri="{BB962C8B-B14F-4D97-AF65-F5344CB8AC3E}">
        <p14:creationId xmlns:p14="http://schemas.microsoft.com/office/powerpoint/2010/main" val="261654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6" name="Shape 36"/>
          <p:cNvSpPr>
            <a:spLocks noGrp="1"/>
          </p:cNvSpPr>
          <p:nvPr>
            <p:ph type="pic" sz="half" idx="13"/>
          </p:nvPr>
        </p:nvSpPr>
        <p:spPr>
          <a:xfrm>
            <a:off x="695325" y="1438275"/>
            <a:ext cx="3190875" cy="3190875"/>
          </a:xfrm>
          <a:prstGeom prst="rect">
            <a:avLst/>
          </a:prstGeom>
        </p:spPr>
        <p:txBody>
          <a:bodyPr lIns="91439" tIns="45719" rIns="91439" bIns="45719"/>
          <a:lstStyle/>
          <a:p>
            <a:endParaRPr/>
          </a:p>
        </p:txBody>
      </p:sp>
      <p:sp>
        <p:nvSpPr>
          <p:cNvPr id="37" name="Shape 37"/>
          <p:cNvSpPr>
            <a:spLocks noGrp="1"/>
          </p:cNvSpPr>
          <p:nvPr>
            <p:ph type="title"/>
          </p:nvPr>
        </p:nvSpPr>
        <p:spPr>
          <a:xfrm>
            <a:off x="490539" y="295275"/>
            <a:ext cx="8162925" cy="638175"/>
          </a:xfrm>
          <a:prstGeom prst="rect">
            <a:avLst/>
          </a:prstGeom>
        </p:spPr>
        <p:txBody>
          <a:bodyPr anchor="t"/>
          <a:lstStyle>
            <a:lvl1pPr>
              <a:defRPr sz="3600"/>
            </a:lvl1pPr>
          </a:lstStyle>
          <a:p>
            <a:r>
              <a:t>Title Text</a:t>
            </a:r>
          </a:p>
        </p:txBody>
      </p:sp>
      <p:sp>
        <p:nvSpPr>
          <p:cNvPr id="38" name="Shape 38"/>
          <p:cNvSpPr>
            <a:spLocks noGrp="1"/>
          </p:cNvSpPr>
          <p:nvPr>
            <p:ph type="body" sz="half" idx="1"/>
          </p:nvPr>
        </p:nvSpPr>
        <p:spPr>
          <a:xfrm>
            <a:off x="4572001" y="1438275"/>
            <a:ext cx="4081463" cy="3190875"/>
          </a:xfrm>
          <a:prstGeom prst="rect">
            <a:avLst/>
          </a:prstGeom>
        </p:spPr>
        <p:txBody>
          <a:bodyPr anchor="ctr"/>
          <a:lstStyle>
            <a:lvl1pPr>
              <a:spcBef>
                <a:spcPts val="1500"/>
              </a:spcBef>
            </a:lvl1pPr>
            <a:lvl2pPr marL="142877" indent="-142877">
              <a:spcBef>
                <a:spcPts val="938"/>
              </a:spcBef>
              <a:buSzPct val="80000"/>
              <a:buFont typeface="Gill Sans"/>
              <a:buChar char="•"/>
              <a:defRPr sz="1725">
                <a:solidFill>
                  <a:srgbClr val="FFFFFF"/>
                </a:solidFill>
              </a:defRPr>
            </a:lvl2pPr>
            <a:lvl3pPr marL="304804" indent="-161927">
              <a:spcBef>
                <a:spcPts val="938"/>
              </a:spcBef>
              <a:buSzPct val="80000"/>
              <a:buChar char="–"/>
              <a:defRPr sz="1650">
                <a:solidFill>
                  <a:srgbClr val="FFFFFF"/>
                </a:solidFill>
              </a:defRPr>
            </a:lvl3pPr>
            <a:lvl4pPr marL="466731" indent="-161927">
              <a:spcBef>
                <a:spcPts val="938"/>
              </a:spcBef>
              <a:buSzPct val="80000"/>
              <a:buChar char="–"/>
              <a:defRPr sz="1575">
                <a:solidFill>
                  <a:srgbClr val="FFFFFF"/>
                </a:solidFill>
              </a:defRPr>
            </a:lvl4pPr>
            <a:lvl5pPr marL="628658" indent="-161927">
              <a:spcBef>
                <a:spcPts val="938"/>
              </a:spcBef>
              <a:buSzPct val="80000"/>
              <a:buChar char="–"/>
              <a:defRPr sz="1575">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xfrm>
            <a:off x="8963026" y="4953000"/>
            <a:ext cx="138215" cy="142875"/>
          </a:xfrm>
          <a:prstGeom prst="rect">
            <a:avLst/>
          </a:prstGeom>
        </p:spPr>
        <p:txBody>
          <a:bodyPr/>
          <a:lstStyle/>
          <a:p>
            <a:pPr defTabSz="685775"/>
            <a:fld id="{86CB4B4D-7CA3-9044-876B-883B54F8677D}" type="slidenum">
              <a:rPr lang="uk-UA" smtClean="0">
                <a:solidFill>
                  <a:srgbClr val="A5A5A5"/>
                </a:solidFill>
              </a:rPr>
              <a:pPr defTabSz="685775"/>
              <a:t>‹#›</a:t>
            </a:fld>
            <a:endParaRPr lang="uk-UA">
              <a:solidFill>
                <a:srgbClr val="A5A5A5"/>
              </a:solidFill>
            </a:endParaRPr>
          </a:p>
        </p:txBody>
      </p:sp>
    </p:spTree>
    <p:extLst>
      <p:ext uri="{BB962C8B-B14F-4D97-AF65-F5344CB8AC3E}">
        <p14:creationId xmlns:p14="http://schemas.microsoft.com/office/powerpoint/2010/main" val="1478805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no-bottom-bar">
    <p:spTree>
      <p:nvGrpSpPr>
        <p:cNvPr id="1" name=""/>
        <p:cNvGrpSpPr/>
        <p:nvPr/>
      </p:nvGrpSpPr>
      <p:grpSpPr>
        <a:xfrm>
          <a:off x="0" y="0"/>
          <a:ext cx="0" cy="0"/>
          <a:chOff x="0" y="0"/>
          <a:chExt cx="0" cy="0"/>
        </a:xfrm>
      </p:grpSpPr>
      <p:sp>
        <p:nvSpPr>
          <p:cNvPr id="2" name="Title 1"/>
          <p:cNvSpPr>
            <a:spLocks noGrp="1"/>
          </p:cNvSpPr>
          <p:nvPr>
            <p:ph type="title"/>
          </p:nvPr>
        </p:nvSpPr>
        <p:spPr>
          <a:xfrm>
            <a:off x="229708" y="226314"/>
            <a:ext cx="8580923" cy="603504"/>
          </a:xfrm>
          <a:prstGeom prst="rect">
            <a:avLst/>
          </a:prstGeom>
        </p:spPr>
        <p:txBody>
          <a:bodyPr/>
          <a:lstStyle>
            <a:lvl1pPr algn="l" defTabSz="685809"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a:t>Click to edit Master title style</a:t>
            </a:r>
            <a:endParaRPr lang="en-US" dirty="0"/>
          </a:p>
        </p:txBody>
      </p:sp>
      <p:sp>
        <p:nvSpPr>
          <p:cNvPr id="3" name="Rectangle 2"/>
          <p:cNvSpPr/>
          <p:nvPr userDrawn="1"/>
        </p:nvSpPr>
        <p:spPr>
          <a:xfrm>
            <a:off x="304870" y="4762500"/>
            <a:ext cx="8505761" cy="16002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fontAlgn="auto">
              <a:spcBef>
                <a:spcPts val="0"/>
              </a:spcBef>
              <a:spcAft>
                <a:spcPts val="0"/>
              </a:spcAft>
            </a:pPr>
            <a:endParaRPr lang="en-US" sz="2700" dirty="0">
              <a:solidFill>
                <a:srgbClr val="FFFFFF"/>
              </a:solidFill>
            </a:endParaRPr>
          </a:p>
        </p:txBody>
      </p:sp>
    </p:spTree>
    <p:extLst>
      <p:ext uri="{BB962C8B-B14F-4D97-AF65-F5344CB8AC3E}">
        <p14:creationId xmlns:p14="http://schemas.microsoft.com/office/powerpoint/2010/main" val="398854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General cop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61020" y="348389"/>
            <a:ext cx="7886700" cy="367230"/>
          </a:xfrm>
          <a:prstGeom prst="rect">
            <a:avLst/>
          </a:prstGeom>
        </p:spPr>
        <p:txBody>
          <a:bodyPr/>
          <a:lstStyle>
            <a:lvl1pPr>
              <a:defRPr sz="2475" b="0" i="0" baseline="0">
                <a:solidFill>
                  <a:schemeClr val="accent1"/>
                </a:solidFill>
                <a:latin typeface="Proxima Nova Light" charset="0"/>
                <a:ea typeface="Proxima Nova Light" charset="0"/>
                <a:cs typeface="Proxima Nova Light" charset="0"/>
              </a:defRPr>
            </a:lvl1pPr>
          </a:lstStyle>
          <a:p>
            <a:r>
              <a:rPr lang="en-US" dirty="0" smtClean="0"/>
              <a:t>Title of slide</a:t>
            </a:r>
            <a:endParaRPr lang="en-US" dirty="0"/>
          </a:p>
        </p:txBody>
      </p:sp>
      <p:sp>
        <p:nvSpPr>
          <p:cNvPr id="6" name="Content Placeholder 5"/>
          <p:cNvSpPr>
            <a:spLocks noGrp="1"/>
          </p:cNvSpPr>
          <p:nvPr>
            <p:ph sz="quarter" idx="15" hasCustomPrompt="1"/>
          </p:nvPr>
        </p:nvSpPr>
        <p:spPr>
          <a:xfrm>
            <a:off x="361020" y="1060637"/>
            <a:ext cx="7886440" cy="229842"/>
          </a:xfrm>
          <a:prstGeom prst="rect">
            <a:avLst/>
          </a:prstGeom>
        </p:spPr>
        <p:txBody>
          <a:bodyPr/>
          <a:lstStyle>
            <a:lvl1pPr marL="0" indent="0">
              <a:buFontTx/>
              <a:buNone/>
              <a:defRPr sz="1350">
                <a:latin typeface="Proxima Nova Rg" panose="02000506030000020004" pitchFamily="2" charset="0"/>
              </a:defRPr>
            </a:lvl1pPr>
          </a:lstStyle>
          <a:p>
            <a:pPr lvl="0"/>
            <a:r>
              <a:rPr lang="en-US" dirty="0" smtClean="0"/>
              <a:t>Body copy</a:t>
            </a:r>
          </a:p>
        </p:txBody>
      </p:sp>
    </p:spTree>
    <p:extLst>
      <p:ext uri="{BB962C8B-B14F-4D97-AF65-F5344CB8AC3E}">
        <p14:creationId xmlns:p14="http://schemas.microsoft.com/office/powerpoint/2010/main" val="127707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9" name="Shape 86"/>
          <p:cNvSpPr/>
          <p:nvPr userDrawn="1"/>
        </p:nvSpPr>
        <p:spPr>
          <a:xfrm>
            <a:off x="0" y="4705350"/>
            <a:ext cx="9144000" cy="0"/>
          </a:xfrm>
          <a:prstGeom prst="line">
            <a:avLst/>
          </a:prstGeom>
          <a:ln w="25400">
            <a:solidFill>
              <a:srgbClr val="DCDEE0"/>
            </a:solidFill>
            <a:miter lim="400000"/>
          </a:ln>
        </p:spPr>
        <p:txBody>
          <a:bodyPr lIns="0" tIns="0" rIns="0" bIns="0" anchor="ctr"/>
          <a:lstStyle/>
          <a:p>
            <a:pPr defTabSz="685775" fontAlgn="auto">
              <a:spcBef>
                <a:spcPts val="0"/>
              </a:spcBef>
              <a:spcAft>
                <a:spcPts val="0"/>
              </a:spcAft>
              <a:defRPr sz="3200"/>
            </a:pPr>
            <a:endParaRPr sz="1200">
              <a:solidFill>
                <a:srgbClr val="A5A5A5"/>
              </a:solidFill>
              <a:latin typeface="Proxima Nova"/>
              <a:ea typeface=""/>
              <a:cs typeface=""/>
            </a:endParaRPr>
          </a:p>
        </p:txBody>
      </p:sp>
      <p:pic>
        <p:nvPicPr>
          <p:cNvPr id="7"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361022" y="4870001"/>
            <a:ext cx="793405" cy="154436"/>
          </a:xfrm>
          <a:prstGeom prst="rect">
            <a:avLst/>
          </a:prstGeom>
          <a:ln w="12700">
            <a:miter lim="400000"/>
          </a:ln>
        </p:spPr>
      </p:pic>
      <p:sp>
        <p:nvSpPr>
          <p:cNvPr id="5" name="Content Placeholder 3"/>
          <p:cNvSpPr>
            <a:spLocks noGrp="1"/>
          </p:cNvSpPr>
          <p:nvPr>
            <p:ph sz="quarter" idx="10"/>
          </p:nvPr>
        </p:nvSpPr>
        <p:spPr>
          <a:xfrm>
            <a:off x="4745296" y="4856330"/>
            <a:ext cx="4170107" cy="182396"/>
          </a:xfrm>
          <a:prstGeom prst="rect">
            <a:avLst/>
          </a:prstGeom>
        </p:spPr>
        <p:txBody>
          <a:bodyPr/>
          <a:lstStyle>
            <a:lvl1pPr marL="0" marR="0" indent="0" algn="r" defTabSz="685827" rtl="0" eaLnBrk="1" fontAlgn="auto" latinLnBrk="0" hangingPunct="1">
              <a:lnSpc>
                <a:spcPct val="90000"/>
              </a:lnSpc>
              <a:spcBef>
                <a:spcPts val="750"/>
              </a:spcBef>
              <a:spcAft>
                <a:spcPts val="0"/>
              </a:spcAft>
              <a:buClrTx/>
              <a:buSzTx/>
              <a:buFontTx/>
              <a:buNone/>
              <a:tabLst/>
              <a:defRPr sz="1350">
                <a:solidFill>
                  <a:schemeClr val="tx1"/>
                </a:solidFill>
                <a:latin typeface="Proxima Nova Rg" panose="02000506030000020004" pitchFamily="2" charset="0"/>
              </a:defRPr>
            </a:lvl1pPr>
          </a:lstStyle>
          <a:p>
            <a:pPr marL="0" marR="0" lvl="0" indent="0" algn="r" defTabSz="685827" rtl="0" eaLnBrk="1" fontAlgn="auto" latinLnBrk="0" hangingPunct="1">
              <a:lnSpc>
                <a:spcPct val="90000"/>
              </a:lnSpc>
              <a:spcBef>
                <a:spcPts val="750"/>
              </a:spcBef>
              <a:spcAft>
                <a:spcPts val="0"/>
              </a:spcAft>
              <a:buClrTx/>
              <a:buSzTx/>
              <a:buFontTx/>
              <a:buNone/>
              <a:tabLst/>
              <a:defRPr/>
            </a:pPr>
            <a:endParaRPr lang="en-US" dirty="0"/>
          </a:p>
        </p:txBody>
      </p:sp>
    </p:spTree>
    <p:extLst>
      <p:ext uri="{BB962C8B-B14F-4D97-AF65-F5344CB8AC3E}">
        <p14:creationId xmlns:p14="http://schemas.microsoft.com/office/powerpoint/2010/main" val="4191968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9_Full bleed photo">
    <p:spTree>
      <p:nvGrpSpPr>
        <p:cNvPr id="1" name=""/>
        <p:cNvGrpSpPr/>
        <p:nvPr/>
      </p:nvGrpSpPr>
      <p:grpSpPr>
        <a:xfrm>
          <a:off x="0" y="0"/>
          <a:ext cx="0" cy="0"/>
          <a:chOff x="0" y="0"/>
          <a:chExt cx="0" cy="0"/>
        </a:xfrm>
      </p:grpSpPr>
      <p:pic>
        <p:nvPicPr>
          <p:cNvPr id="6" name="Picture 2" descr="Screen Shot 2014-04-22 at 21.30.15.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550261"/>
            <a:ext cx="9144000" cy="359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7"/>
          <p:cNvSpPr>
            <a:spLocks noChangeArrowheads="1"/>
          </p:cNvSpPr>
          <p:nvPr userDrawn="1"/>
        </p:nvSpPr>
        <p:spPr bwMode="ltGray">
          <a:xfrm>
            <a:off x="8515168"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52" fontAlgn="auto">
              <a:spcBef>
                <a:spcPts val="0"/>
              </a:spcBef>
              <a:spcAft>
                <a:spcPts val="0"/>
              </a:spcAft>
              <a:defRPr/>
            </a:pPr>
            <a:fld id="{4ABDCABE-3F10-B64C-92F1-862014417034}" type="slidenum">
              <a:rPr lang="en-US" sz="600">
                <a:solidFill>
                  <a:schemeClr val="tx1">
                    <a:alpha val="60000"/>
                  </a:schemeClr>
                </a:solidFill>
                <a:latin typeface="+mn-lt"/>
                <a:ea typeface="+mn-ea"/>
                <a:cs typeface="CiscoSans Thin"/>
              </a:rPr>
              <a:pPr algn="r" defTabSz="610752" fontAlgn="auto">
                <a:spcBef>
                  <a:spcPts val="0"/>
                </a:spcBef>
                <a:spcAft>
                  <a:spcPts val="0"/>
                </a:spcAft>
                <a:defRPr/>
              </a:pPr>
              <a:t>‹#›</a:t>
            </a:fld>
            <a:endParaRPr lang="en-US" sz="600" dirty="0">
              <a:solidFill>
                <a:schemeClr val="tx1">
                  <a:alpha val="60000"/>
                </a:schemeClr>
              </a:solidFill>
              <a:latin typeface="+mn-lt"/>
              <a:ea typeface="+mn-ea"/>
              <a:cs typeface="CiscoSans Thin"/>
            </a:endParaRPr>
          </a:p>
        </p:txBody>
      </p:sp>
      <p:sp>
        <p:nvSpPr>
          <p:cNvPr id="12"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52" fontAlgn="auto">
              <a:spcBef>
                <a:spcPts val="0"/>
              </a:spcBef>
              <a:spcAft>
                <a:spcPts val="0"/>
              </a:spcAft>
              <a:defRPr/>
            </a:pPr>
            <a:r>
              <a:rPr lang="en-US" sz="600" kern="1200" dirty="0" smtClean="0">
                <a:solidFill>
                  <a:schemeClr val="bg2">
                    <a:alpha val="60000"/>
                  </a:schemeClr>
                </a:solidFill>
                <a:latin typeface="Arial" charset="0"/>
                <a:ea typeface="ＭＳ Ｐゴシック" charset="0"/>
                <a:cs typeface="CiscoSans Thin"/>
              </a:rPr>
              <a:t>© 2015  Cisco and/or its affiliates. All rights reserved.   Cisco Confidential</a:t>
            </a:r>
            <a:endParaRPr lang="en-US" sz="600" kern="1200" dirty="0">
              <a:solidFill>
                <a:schemeClr val="bg2">
                  <a:alpha val="60000"/>
                </a:schemeClr>
              </a:solidFill>
              <a:latin typeface="Arial" charset="0"/>
              <a:ea typeface="ＭＳ Ｐゴシック" charset="0"/>
              <a:cs typeface="CiscoSans Thin"/>
            </a:endParaRPr>
          </a:p>
        </p:txBody>
      </p:sp>
      <p:pic>
        <p:nvPicPr>
          <p:cNvPr id="10"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29671912"/>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10" y="226314"/>
            <a:ext cx="8580923" cy="603504"/>
          </a:xfrm>
          <a:prstGeom prst="rect">
            <a:avLst/>
          </a:prstGeom>
        </p:spPr>
        <p:txBody>
          <a:bodyPr/>
          <a:lstStyle>
            <a:lvl1pPr algn="l" defTabSz="685827" rtl="0" eaLnBrk="1" latinLnBrk="0" hangingPunct="1">
              <a:lnSpc>
                <a:spcPct val="80000"/>
              </a:lnSpc>
              <a:spcBef>
                <a:spcPct val="0"/>
              </a:spcBef>
              <a:buNone/>
              <a:defRPr lang="en-US" sz="27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96198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 - Minimal">
    <p:spTree>
      <p:nvGrpSpPr>
        <p:cNvPr id="1" name=""/>
        <p:cNvGrpSpPr/>
        <p:nvPr/>
      </p:nvGrpSpPr>
      <p:grpSpPr>
        <a:xfrm>
          <a:off x="0" y="0"/>
          <a:ext cx="0" cy="0"/>
          <a:chOff x="0" y="0"/>
          <a:chExt cx="0" cy="0"/>
        </a:xfrm>
      </p:grpSpPr>
      <p:sp>
        <p:nvSpPr>
          <p:cNvPr id="2" name="Title 1"/>
          <p:cNvSpPr>
            <a:spLocks noGrp="1"/>
          </p:cNvSpPr>
          <p:nvPr>
            <p:ph type="title"/>
          </p:nvPr>
        </p:nvSpPr>
        <p:spPr>
          <a:xfrm>
            <a:off x="229703" y="226314"/>
            <a:ext cx="8580923" cy="603504"/>
          </a:xfrm>
          <a:prstGeom prst="rect">
            <a:avLst/>
          </a:prstGeom>
        </p:spPr>
        <p:txBody>
          <a:bodyPr/>
          <a:lstStyle>
            <a:lvl1pPr algn="l" defTabSz="685900"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altLang="ja-JP" smtClean="0"/>
              <a:t>Click to edit Master title style</a:t>
            </a:r>
            <a:endParaRPr lang="en-US" dirty="0"/>
          </a:p>
        </p:txBody>
      </p:sp>
      <p:sp>
        <p:nvSpPr>
          <p:cNvPr id="4" name="Text Placeholder 3"/>
          <p:cNvSpPr>
            <a:spLocks noGrp="1"/>
          </p:cNvSpPr>
          <p:nvPr>
            <p:ph type="body" sz="quarter" idx="10"/>
          </p:nvPr>
        </p:nvSpPr>
        <p:spPr>
          <a:xfrm>
            <a:off x="154815" y="843029"/>
            <a:ext cx="8574443" cy="3723894"/>
          </a:xfrm>
          <a:prstGeom prst="rect">
            <a:avLst/>
          </a:prstGeom>
        </p:spPr>
        <p:txBody>
          <a:bodyPr lIns="68589" tIns="34295" rIns="68589" bIns="34295">
            <a:noAutofit/>
          </a:bodyPr>
          <a:lstStyle>
            <a:lvl1pPr marL="84547" indent="-84547">
              <a:lnSpc>
                <a:spcPct val="100000"/>
              </a:lnSpc>
              <a:spcBef>
                <a:spcPts val="2250"/>
              </a:spcBef>
              <a:buSzPct val="100000"/>
              <a:buFont typeface="Lucida Grande"/>
              <a:buChar char=" "/>
              <a:defRPr sz="1700" baseline="0">
                <a:solidFill>
                  <a:srgbClr val="435153"/>
                </a:solidFill>
                <a:latin typeface="+mj-lt"/>
              </a:defRPr>
            </a:lvl1pPr>
            <a:lvl2pPr marL="303654" indent="-130988">
              <a:lnSpc>
                <a:spcPct val="95000"/>
              </a:lnSpc>
              <a:spcBef>
                <a:spcPts val="450"/>
              </a:spcBef>
              <a:buClr>
                <a:schemeClr val="bg1">
                  <a:lumMod val="50000"/>
                </a:schemeClr>
              </a:buClr>
              <a:buFont typeface="Lucida Grande"/>
              <a:buChar char="-"/>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altLang="ja-JP" smtClean="0"/>
              <a:t>Click to edit Master text styles</a:t>
            </a:r>
          </a:p>
          <a:p>
            <a:pPr lvl="1"/>
            <a:r>
              <a:rPr lang="en-US" altLang="ja-JP" smtClean="0"/>
              <a:t>Second level</a:t>
            </a:r>
          </a:p>
        </p:txBody>
      </p:sp>
    </p:spTree>
    <p:extLst>
      <p:ext uri="{BB962C8B-B14F-4D97-AF65-F5344CB8AC3E}">
        <p14:creationId xmlns:p14="http://schemas.microsoft.com/office/powerpoint/2010/main" val="175597910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General copy">
    <p:spTree>
      <p:nvGrpSpPr>
        <p:cNvPr id="1" name=""/>
        <p:cNvGrpSpPr/>
        <p:nvPr/>
      </p:nvGrpSpPr>
      <p:grpSpPr>
        <a:xfrm>
          <a:off x="0" y="0"/>
          <a:ext cx="0" cy="0"/>
          <a:chOff x="0" y="0"/>
          <a:chExt cx="0" cy="0"/>
        </a:xfrm>
      </p:grpSpPr>
      <p:pic>
        <p:nvPicPr>
          <p:cNvPr id="14" name="cisco-meraki-logo.jpg"/>
          <p:cNvPicPr/>
          <p:nvPr userDrawn="1"/>
        </p:nvPicPr>
        <p:blipFill>
          <a:blip r:embed="rId2">
            <a:extLst/>
          </a:blip>
          <a:stretch>
            <a:fillRect/>
          </a:stretch>
        </p:blipFill>
        <p:spPr>
          <a:xfrm>
            <a:off x="361020" y="4870001"/>
            <a:ext cx="793405" cy="154436"/>
          </a:xfrm>
          <a:prstGeom prst="rect">
            <a:avLst/>
          </a:prstGeom>
          <a:ln w="12700">
            <a:miter lim="400000"/>
          </a:ln>
        </p:spPr>
      </p:pic>
      <p:sp>
        <p:nvSpPr>
          <p:cNvPr id="15"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
        <p:nvSpPr>
          <p:cNvPr id="3" name="Title 2"/>
          <p:cNvSpPr>
            <a:spLocks noGrp="1"/>
          </p:cNvSpPr>
          <p:nvPr>
            <p:ph type="title" hasCustomPrompt="1"/>
          </p:nvPr>
        </p:nvSpPr>
        <p:spPr>
          <a:xfrm>
            <a:off x="361020" y="348388"/>
            <a:ext cx="7886700" cy="367230"/>
          </a:xfrm>
          <a:prstGeom prst="rect">
            <a:avLst/>
          </a:prstGeom>
        </p:spPr>
        <p:txBody>
          <a:bodyPr/>
          <a:lstStyle>
            <a:lvl1pPr>
              <a:defRPr sz="2475" baseline="0">
                <a:solidFill>
                  <a:schemeClr val="accent1"/>
                </a:solidFill>
                <a:latin typeface="+mn-lt"/>
              </a:defRPr>
            </a:lvl1pPr>
          </a:lstStyle>
          <a:p>
            <a:r>
              <a:rPr lang="en-US" dirty="0" smtClean="0"/>
              <a:t>Title of slide</a:t>
            </a:r>
            <a:endParaRPr lang="en-US" dirty="0"/>
          </a:p>
        </p:txBody>
      </p:sp>
      <p:sp>
        <p:nvSpPr>
          <p:cNvPr id="11" name="Text Placeholder 10"/>
          <p:cNvSpPr>
            <a:spLocks noGrp="1"/>
          </p:cNvSpPr>
          <p:nvPr>
            <p:ph type="body" sz="quarter" idx="13" hasCustomPrompt="1"/>
          </p:nvPr>
        </p:nvSpPr>
        <p:spPr>
          <a:xfrm>
            <a:off x="361020" y="1908967"/>
            <a:ext cx="7886700" cy="774598"/>
          </a:xfrm>
          <a:prstGeom prst="rect">
            <a:avLst/>
          </a:prstGeom>
        </p:spPr>
        <p:txBody>
          <a:bodyPr/>
          <a:lstStyle>
            <a:lvl1pPr>
              <a:defRPr sz="1350" baseline="0">
                <a:latin typeface="Proxima Nova" charset="0"/>
              </a:defRPr>
            </a:lvl1pPr>
            <a:lvl2pPr>
              <a:defRPr sz="1350"/>
            </a:lvl2pPr>
            <a:lvl3pPr>
              <a:defRPr sz="1350"/>
            </a:lvl3pPr>
            <a:lvl4pPr>
              <a:defRPr/>
            </a:lvl4pPr>
          </a:lstStyle>
          <a:p>
            <a:pPr lvl="0"/>
            <a:r>
              <a:rPr lang="en-US" dirty="0" smtClean="0"/>
              <a:t>Bullet</a:t>
            </a:r>
          </a:p>
          <a:p>
            <a:pPr lvl="0"/>
            <a:r>
              <a:rPr lang="en-US" dirty="0" smtClean="0"/>
              <a:t>Bullet </a:t>
            </a:r>
          </a:p>
          <a:p>
            <a:pPr lvl="0"/>
            <a:r>
              <a:rPr lang="en-US" dirty="0" smtClean="0"/>
              <a:t>Bullet</a:t>
            </a:r>
          </a:p>
        </p:txBody>
      </p:sp>
      <p:sp>
        <p:nvSpPr>
          <p:cNvPr id="4" name="Content Placeholder 3"/>
          <p:cNvSpPr>
            <a:spLocks noGrp="1"/>
          </p:cNvSpPr>
          <p:nvPr>
            <p:ph sz="quarter" idx="14" hasCustomPrompt="1"/>
          </p:nvPr>
        </p:nvSpPr>
        <p:spPr>
          <a:xfrm>
            <a:off x="361020" y="942975"/>
            <a:ext cx="7886440" cy="398808"/>
          </a:xfrm>
          <a:prstGeom prst="rect">
            <a:avLst/>
          </a:prstGeom>
        </p:spPr>
        <p:txBody>
          <a:bodyPr/>
          <a:lstStyle>
            <a:lvl1pPr marL="0" indent="0">
              <a:buFontTx/>
              <a:buNone/>
              <a:defRPr sz="1875" b="0" i="0">
                <a:latin typeface="Proxima Nova" charset="0"/>
                <a:ea typeface="Proxima Nova" charset="0"/>
                <a:cs typeface="Proxima Nova" charset="0"/>
              </a:defRPr>
            </a:lvl1pPr>
          </a:lstStyle>
          <a:p>
            <a:pPr lvl="0"/>
            <a:r>
              <a:rPr lang="en-US" dirty="0" smtClean="0"/>
              <a:t>Secondary headline</a:t>
            </a:r>
          </a:p>
        </p:txBody>
      </p:sp>
      <p:sp>
        <p:nvSpPr>
          <p:cNvPr id="6" name="Content Placeholder 5"/>
          <p:cNvSpPr>
            <a:spLocks noGrp="1"/>
          </p:cNvSpPr>
          <p:nvPr>
            <p:ph sz="quarter" idx="15" hasCustomPrompt="1"/>
          </p:nvPr>
        </p:nvSpPr>
        <p:spPr>
          <a:xfrm>
            <a:off x="361020" y="1514475"/>
            <a:ext cx="7886440" cy="229842"/>
          </a:xfrm>
          <a:prstGeom prst="rect">
            <a:avLst/>
          </a:prstGeom>
        </p:spPr>
        <p:txBody>
          <a:bodyPr/>
          <a:lstStyle>
            <a:lvl1pPr marL="0" indent="0">
              <a:buFontTx/>
              <a:buNone/>
              <a:defRPr sz="1350">
                <a:latin typeface="Proxima Nova Regular"/>
              </a:defRPr>
            </a:lvl1pPr>
          </a:lstStyle>
          <a:p>
            <a:pPr lvl="0"/>
            <a:r>
              <a:rPr lang="en-US" dirty="0" smtClean="0"/>
              <a:t>Body copy</a:t>
            </a:r>
          </a:p>
        </p:txBody>
      </p:sp>
      <p:sp>
        <p:nvSpPr>
          <p:cNvPr id="10" name="Content Placeholder 3"/>
          <p:cNvSpPr>
            <a:spLocks noGrp="1"/>
          </p:cNvSpPr>
          <p:nvPr>
            <p:ph sz="quarter" idx="10" hasCustomPrompt="1"/>
          </p:nvPr>
        </p:nvSpPr>
        <p:spPr>
          <a:xfrm>
            <a:off x="6786562" y="4856330"/>
            <a:ext cx="2128838" cy="168107"/>
          </a:xfrm>
          <a:prstGeom prst="rect">
            <a:avLst/>
          </a:prstGeom>
        </p:spPr>
        <p:txBody>
          <a:bodyPr/>
          <a:lstStyle>
            <a:lvl1pPr marL="0" indent="0" algn="r">
              <a:buFontTx/>
              <a:buNone/>
              <a:defRPr sz="1350">
                <a:solidFill>
                  <a:schemeClr val="tx1"/>
                </a:solidFill>
                <a:latin typeface="Proxima Nova Regular"/>
              </a:defRPr>
            </a:lvl1pPr>
          </a:lstStyle>
          <a:p>
            <a:pPr lvl="0"/>
            <a:r>
              <a:rPr lang="en-US" dirty="0" smtClean="0"/>
              <a:t>Title of presentation</a:t>
            </a:r>
            <a:endParaRPr lang="en-US" dirty="0"/>
          </a:p>
        </p:txBody>
      </p:sp>
    </p:spTree>
    <p:extLst>
      <p:ext uri="{BB962C8B-B14F-4D97-AF65-F5344CB8AC3E}">
        <p14:creationId xmlns:p14="http://schemas.microsoft.com/office/powerpoint/2010/main" val="4119944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9" name="Shape 86"/>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Tree>
    <p:extLst>
      <p:ext uri="{BB962C8B-B14F-4D97-AF65-F5344CB8AC3E}">
        <p14:creationId xmlns:p14="http://schemas.microsoft.com/office/powerpoint/2010/main" val="70542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964763665"/>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3"/>
            <a:ext cx="8345488" cy="416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endParaRPr kumimoji="1" lang="ja-JP" altLang="en-US" sz="1800">
              <a:solidFill>
                <a:srgbClr val="FFFFFF"/>
              </a:solidFill>
            </a:endParaRPr>
          </a:p>
        </p:txBody>
      </p:sp>
    </p:spTree>
    <p:extLst>
      <p:ext uri="{BB962C8B-B14F-4D97-AF65-F5344CB8AC3E}">
        <p14:creationId xmlns:p14="http://schemas.microsoft.com/office/powerpoint/2010/main" val="420410473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General copy">
    <p:spTree>
      <p:nvGrpSpPr>
        <p:cNvPr id="1" name=""/>
        <p:cNvGrpSpPr/>
        <p:nvPr/>
      </p:nvGrpSpPr>
      <p:grpSpPr>
        <a:xfrm>
          <a:off x="0" y="0"/>
          <a:ext cx="0" cy="0"/>
          <a:chOff x="0" y="0"/>
          <a:chExt cx="0" cy="0"/>
        </a:xfrm>
      </p:grpSpPr>
      <p:pic>
        <p:nvPicPr>
          <p:cNvPr id="14" name="cisco-meraki-logo.jpg"/>
          <p:cNvPicPr/>
          <p:nvPr userDrawn="1"/>
        </p:nvPicPr>
        <p:blipFill>
          <a:blip r:embed="rId2">
            <a:extLst/>
          </a:blip>
          <a:stretch>
            <a:fillRect/>
          </a:stretch>
        </p:blipFill>
        <p:spPr>
          <a:xfrm>
            <a:off x="361020" y="4870001"/>
            <a:ext cx="793405" cy="154436"/>
          </a:xfrm>
          <a:prstGeom prst="rect">
            <a:avLst/>
          </a:prstGeom>
          <a:ln w="12700">
            <a:miter lim="400000"/>
          </a:ln>
        </p:spPr>
      </p:pic>
      <p:sp>
        <p:nvSpPr>
          <p:cNvPr id="15"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
        <p:nvSpPr>
          <p:cNvPr id="3" name="Title 2"/>
          <p:cNvSpPr>
            <a:spLocks noGrp="1"/>
          </p:cNvSpPr>
          <p:nvPr>
            <p:ph type="title" hasCustomPrompt="1"/>
          </p:nvPr>
        </p:nvSpPr>
        <p:spPr>
          <a:xfrm>
            <a:off x="361020" y="348388"/>
            <a:ext cx="7886700" cy="367230"/>
          </a:xfrm>
          <a:prstGeom prst="rect">
            <a:avLst/>
          </a:prstGeom>
        </p:spPr>
        <p:txBody>
          <a:bodyPr/>
          <a:lstStyle>
            <a:lvl1pPr>
              <a:defRPr sz="2475" baseline="0">
                <a:solidFill>
                  <a:schemeClr val="accent1"/>
                </a:solidFill>
                <a:latin typeface="+mn-lt"/>
              </a:defRPr>
            </a:lvl1pPr>
          </a:lstStyle>
          <a:p>
            <a:r>
              <a:rPr lang="en-US" dirty="0" smtClean="0"/>
              <a:t>Title of slide</a:t>
            </a:r>
            <a:endParaRPr lang="en-US" dirty="0"/>
          </a:p>
        </p:txBody>
      </p:sp>
      <p:sp>
        <p:nvSpPr>
          <p:cNvPr id="11" name="Text Placeholder 10"/>
          <p:cNvSpPr>
            <a:spLocks noGrp="1"/>
          </p:cNvSpPr>
          <p:nvPr>
            <p:ph type="body" sz="quarter" idx="13" hasCustomPrompt="1"/>
          </p:nvPr>
        </p:nvSpPr>
        <p:spPr>
          <a:xfrm>
            <a:off x="361020" y="1908967"/>
            <a:ext cx="7886700" cy="774598"/>
          </a:xfrm>
          <a:prstGeom prst="rect">
            <a:avLst/>
          </a:prstGeom>
        </p:spPr>
        <p:txBody>
          <a:bodyPr/>
          <a:lstStyle>
            <a:lvl1pPr>
              <a:defRPr sz="1350" baseline="0">
                <a:latin typeface="Proxima Nova" charset="0"/>
              </a:defRPr>
            </a:lvl1pPr>
            <a:lvl2pPr>
              <a:defRPr sz="1350"/>
            </a:lvl2pPr>
            <a:lvl3pPr>
              <a:defRPr sz="1350"/>
            </a:lvl3pPr>
            <a:lvl4pPr>
              <a:defRPr/>
            </a:lvl4pPr>
          </a:lstStyle>
          <a:p>
            <a:pPr lvl="0"/>
            <a:r>
              <a:rPr lang="en-US" dirty="0" smtClean="0"/>
              <a:t>Bullet</a:t>
            </a:r>
          </a:p>
          <a:p>
            <a:pPr lvl="0"/>
            <a:r>
              <a:rPr lang="en-US" dirty="0" smtClean="0"/>
              <a:t>Bullet </a:t>
            </a:r>
          </a:p>
          <a:p>
            <a:pPr lvl="0"/>
            <a:r>
              <a:rPr lang="en-US" dirty="0" smtClean="0"/>
              <a:t>Bullet</a:t>
            </a:r>
          </a:p>
        </p:txBody>
      </p:sp>
      <p:sp>
        <p:nvSpPr>
          <p:cNvPr id="4" name="Content Placeholder 3"/>
          <p:cNvSpPr>
            <a:spLocks noGrp="1"/>
          </p:cNvSpPr>
          <p:nvPr>
            <p:ph sz="quarter" idx="14" hasCustomPrompt="1"/>
          </p:nvPr>
        </p:nvSpPr>
        <p:spPr>
          <a:xfrm>
            <a:off x="361020" y="942975"/>
            <a:ext cx="7886440" cy="398808"/>
          </a:xfrm>
          <a:prstGeom prst="rect">
            <a:avLst/>
          </a:prstGeom>
        </p:spPr>
        <p:txBody>
          <a:bodyPr/>
          <a:lstStyle>
            <a:lvl1pPr marL="0" indent="0">
              <a:buFontTx/>
              <a:buNone/>
              <a:defRPr sz="1875" b="0" i="0">
                <a:latin typeface="Proxima Nova" charset="0"/>
                <a:ea typeface="Proxima Nova" charset="0"/>
                <a:cs typeface="Proxima Nova" charset="0"/>
              </a:defRPr>
            </a:lvl1pPr>
          </a:lstStyle>
          <a:p>
            <a:pPr lvl="0"/>
            <a:r>
              <a:rPr lang="en-US" dirty="0" smtClean="0"/>
              <a:t>Secondary headline</a:t>
            </a:r>
          </a:p>
        </p:txBody>
      </p:sp>
      <p:sp>
        <p:nvSpPr>
          <p:cNvPr id="6" name="Content Placeholder 5"/>
          <p:cNvSpPr>
            <a:spLocks noGrp="1"/>
          </p:cNvSpPr>
          <p:nvPr>
            <p:ph sz="quarter" idx="15" hasCustomPrompt="1"/>
          </p:nvPr>
        </p:nvSpPr>
        <p:spPr>
          <a:xfrm>
            <a:off x="361020" y="1514475"/>
            <a:ext cx="7886440" cy="229842"/>
          </a:xfrm>
          <a:prstGeom prst="rect">
            <a:avLst/>
          </a:prstGeom>
        </p:spPr>
        <p:txBody>
          <a:bodyPr/>
          <a:lstStyle>
            <a:lvl1pPr marL="0" indent="0">
              <a:buFontTx/>
              <a:buNone/>
              <a:defRPr sz="1350">
                <a:latin typeface="Proxima Nova Regular"/>
              </a:defRPr>
            </a:lvl1pPr>
          </a:lstStyle>
          <a:p>
            <a:pPr lvl="0"/>
            <a:r>
              <a:rPr lang="en-US" dirty="0" smtClean="0"/>
              <a:t>Body copy</a:t>
            </a:r>
          </a:p>
        </p:txBody>
      </p:sp>
      <p:sp>
        <p:nvSpPr>
          <p:cNvPr id="10" name="Content Placeholder 3"/>
          <p:cNvSpPr>
            <a:spLocks noGrp="1"/>
          </p:cNvSpPr>
          <p:nvPr>
            <p:ph sz="quarter" idx="10" hasCustomPrompt="1"/>
          </p:nvPr>
        </p:nvSpPr>
        <p:spPr>
          <a:xfrm>
            <a:off x="6786562" y="4856330"/>
            <a:ext cx="2128838" cy="168107"/>
          </a:xfrm>
          <a:prstGeom prst="rect">
            <a:avLst/>
          </a:prstGeom>
        </p:spPr>
        <p:txBody>
          <a:bodyPr/>
          <a:lstStyle>
            <a:lvl1pPr marL="0" indent="0" algn="r">
              <a:buFontTx/>
              <a:buNone/>
              <a:defRPr sz="1350">
                <a:solidFill>
                  <a:schemeClr val="tx1"/>
                </a:solidFill>
                <a:latin typeface="Proxima Nova Regular"/>
              </a:defRPr>
            </a:lvl1pPr>
          </a:lstStyle>
          <a:p>
            <a:pPr lvl="0"/>
            <a:r>
              <a:rPr lang="en-US" dirty="0" smtClean="0"/>
              <a:t>Title of presentation</a:t>
            </a:r>
            <a:endParaRPr lang="en-US" dirty="0"/>
          </a:p>
        </p:txBody>
      </p:sp>
    </p:spTree>
    <p:extLst>
      <p:ext uri="{BB962C8B-B14F-4D97-AF65-F5344CB8AC3E}">
        <p14:creationId xmlns:p14="http://schemas.microsoft.com/office/powerpoint/2010/main" val="13542280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General copy">
    <p:spTree>
      <p:nvGrpSpPr>
        <p:cNvPr id="1" name=""/>
        <p:cNvGrpSpPr/>
        <p:nvPr/>
      </p:nvGrpSpPr>
      <p:grpSpPr>
        <a:xfrm>
          <a:off x="0" y="0"/>
          <a:ext cx="0" cy="0"/>
          <a:chOff x="0" y="0"/>
          <a:chExt cx="0" cy="0"/>
        </a:xfrm>
      </p:grpSpPr>
      <p:pic>
        <p:nvPicPr>
          <p:cNvPr id="14" name="cisco-meraki-logo.jpg"/>
          <p:cNvPicPr/>
          <p:nvPr userDrawn="1"/>
        </p:nvPicPr>
        <p:blipFill>
          <a:blip r:embed="rId2">
            <a:extLst/>
          </a:blip>
          <a:stretch>
            <a:fillRect/>
          </a:stretch>
        </p:blipFill>
        <p:spPr>
          <a:xfrm>
            <a:off x="361020" y="4870001"/>
            <a:ext cx="793405" cy="154436"/>
          </a:xfrm>
          <a:prstGeom prst="rect">
            <a:avLst/>
          </a:prstGeom>
          <a:ln w="12700">
            <a:miter lim="400000"/>
          </a:ln>
        </p:spPr>
      </p:pic>
      <p:sp>
        <p:nvSpPr>
          <p:cNvPr id="15"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lvl="0">
              <a:defRPr sz="3200"/>
            </a:pPr>
            <a:endParaRPr sz="1200"/>
          </a:p>
        </p:txBody>
      </p:sp>
      <p:sp>
        <p:nvSpPr>
          <p:cNvPr id="3" name="Title 2"/>
          <p:cNvSpPr>
            <a:spLocks noGrp="1"/>
          </p:cNvSpPr>
          <p:nvPr>
            <p:ph type="title" hasCustomPrompt="1"/>
          </p:nvPr>
        </p:nvSpPr>
        <p:spPr>
          <a:xfrm>
            <a:off x="361020" y="348388"/>
            <a:ext cx="7886700" cy="367230"/>
          </a:xfrm>
          <a:prstGeom prst="rect">
            <a:avLst/>
          </a:prstGeom>
        </p:spPr>
        <p:txBody>
          <a:bodyPr/>
          <a:lstStyle>
            <a:lvl1pPr>
              <a:defRPr sz="2475" baseline="0">
                <a:solidFill>
                  <a:schemeClr val="accent1"/>
                </a:solidFill>
                <a:latin typeface="+mn-lt"/>
              </a:defRPr>
            </a:lvl1pPr>
          </a:lstStyle>
          <a:p>
            <a:r>
              <a:rPr lang="en-US" dirty="0" smtClean="0"/>
              <a:t>Title of slide</a:t>
            </a:r>
            <a:endParaRPr lang="en-US" dirty="0"/>
          </a:p>
        </p:txBody>
      </p:sp>
      <p:sp>
        <p:nvSpPr>
          <p:cNvPr id="11" name="Text Placeholder 10"/>
          <p:cNvSpPr>
            <a:spLocks noGrp="1"/>
          </p:cNvSpPr>
          <p:nvPr>
            <p:ph type="body" sz="quarter" idx="13" hasCustomPrompt="1"/>
          </p:nvPr>
        </p:nvSpPr>
        <p:spPr>
          <a:xfrm>
            <a:off x="361020" y="1908967"/>
            <a:ext cx="7886700" cy="774598"/>
          </a:xfrm>
          <a:prstGeom prst="rect">
            <a:avLst/>
          </a:prstGeom>
        </p:spPr>
        <p:txBody>
          <a:bodyPr/>
          <a:lstStyle>
            <a:lvl1pPr>
              <a:defRPr sz="1350" baseline="0">
                <a:latin typeface="Proxima Nova" charset="0"/>
              </a:defRPr>
            </a:lvl1pPr>
            <a:lvl2pPr>
              <a:defRPr sz="1350"/>
            </a:lvl2pPr>
            <a:lvl3pPr>
              <a:defRPr sz="1350"/>
            </a:lvl3pPr>
            <a:lvl4pPr>
              <a:defRPr/>
            </a:lvl4pPr>
          </a:lstStyle>
          <a:p>
            <a:pPr lvl="0"/>
            <a:r>
              <a:rPr lang="en-US" dirty="0" smtClean="0"/>
              <a:t>Bullet</a:t>
            </a:r>
          </a:p>
          <a:p>
            <a:pPr lvl="0"/>
            <a:r>
              <a:rPr lang="en-US" dirty="0" smtClean="0"/>
              <a:t>Bullet </a:t>
            </a:r>
          </a:p>
          <a:p>
            <a:pPr lvl="0"/>
            <a:r>
              <a:rPr lang="en-US" dirty="0" smtClean="0"/>
              <a:t>Bullet</a:t>
            </a:r>
          </a:p>
        </p:txBody>
      </p:sp>
      <p:sp>
        <p:nvSpPr>
          <p:cNvPr id="4" name="Content Placeholder 3"/>
          <p:cNvSpPr>
            <a:spLocks noGrp="1"/>
          </p:cNvSpPr>
          <p:nvPr>
            <p:ph sz="quarter" idx="14" hasCustomPrompt="1"/>
          </p:nvPr>
        </p:nvSpPr>
        <p:spPr>
          <a:xfrm>
            <a:off x="361020" y="942975"/>
            <a:ext cx="7886440" cy="398808"/>
          </a:xfrm>
          <a:prstGeom prst="rect">
            <a:avLst/>
          </a:prstGeom>
        </p:spPr>
        <p:txBody>
          <a:bodyPr/>
          <a:lstStyle>
            <a:lvl1pPr marL="0" indent="0">
              <a:buFontTx/>
              <a:buNone/>
              <a:defRPr sz="1875" b="0" i="0">
                <a:latin typeface="Proxima Nova" charset="0"/>
                <a:ea typeface="Proxima Nova" charset="0"/>
                <a:cs typeface="Proxima Nova" charset="0"/>
              </a:defRPr>
            </a:lvl1pPr>
          </a:lstStyle>
          <a:p>
            <a:pPr lvl="0"/>
            <a:r>
              <a:rPr lang="en-US" dirty="0" smtClean="0"/>
              <a:t>Secondary headline</a:t>
            </a:r>
          </a:p>
        </p:txBody>
      </p:sp>
      <p:sp>
        <p:nvSpPr>
          <p:cNvPr id="6" name="Content Placeholder 5"/>
          <p:cNvSpPr>
            <a:spLocks noGrp="1"/>
          </p:cNvSpPr>
          <p:nvPr>
            <p:ph sz="quarter" idx="15" hasCustomPrompt="1"/>
          </p:nvPr>
        </p:nvSpPr>
        <p:spPr>
          <a:xfrm>
            <a:off x="361020" y="1514475"/>
            <a:ext cx="7886440" cy="229842"/>
          </a:xfrm>
          <a:prstGeom prst="rect">
            <a:avLst/>
          </a:prstGeom>
        </p:spPr>
        <p:txBody>
          <a:bodyPr/>
          <a:lstStyle>
            <a:lvl1pPr marL="0" indent="0">
              <a:buFontTx/>
              <a:buNone/>
              <a:defRPr sz="1350">
                <a:latin typeface="Proxima Nova Regular"/>
              </a:defRPr>
            </a:lvl1pPr>
          </a:lstStyle>
          <a:p>
            <a:pPr lvl="0"/>
            <a:r>
              <a:rPr lang="en-US" dirty="0" smtClean="0"/>
              <a:t>Body copy</a:t>
            </a:r>
          </a:p>
        </p:txBody>
      </p:sp>
      <p:sp>
        <p:nvSpPr>
          <p:cNvPr id="10" name="Content Placeholder 3"/>
          <p:cNvSpPr>
            <a:spLocks noGrp="1"/>
          </p:cNvSpPr>
          <p:nvPr>
            <p:ph sz="quarter" idx="10" hasCustomPrompt="1"/>
          </p:nvPr>
        </p:nvSpPr>
        <p:spPr>
          <a:xfrm>
            <a:off x="6786562" y="4856330"/>
            <a:ext cx="2128838" cy="168107"/>
          </a:xfrm>
          <a:prstGeom prst="rect">
            <a:avLst/>
          </a:prstGeom>
        </p:spPr>
        <p:txBody>
          <a:bodyPr/>
          <a:lstStyle>
            <a:lvl1pPr marL="0" indent="0" algn="r">
              <a:buFontTx/>
              <a:buNone/>
              <a:defRPr sz="1350">
                <a:solidFill>
                  <a:schemeClr val="tx1"/>
                </a:solidFill>
                <a:latin typeface="Proxima Nova Regular"/>
              </a:defRPr>
            </a:lvl1pPr>
          </a:lstStyle>
          <a:p>
            <a:pPr lvl="0"/>
            <a:r>
              <a:rPr lang="en-US" dirty="0" smtClean="0"/>
              <a:t>Title of presentation</a:t>
            </a:r>
            <a:endParaRPr lang="en-US" dirty="0"/>
          </a:p>
        </p:txBody>
      </p:sp>
    </p:spTree>
    <p:extLst>
      <p:ext uri="{BB962C8B-B14F-4D97-AF65-F5344CB8AC3E}">
        <p14:creationId xmlns:p14="http://schemas.microsoft.com/office/powerpoint/2010/main" val="21372899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32" indent="-223795">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902" indent="-215858">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67" indent="-171417">
              <a:buClr>
                <a:schemeClr val="tx1"/>
              </a:buClr>
              <a:buSzPct val="80000"/>
              <a:buFont typeface="Arial"/>
              <a:buChar char="•"/>
              <a:defRPr sz="1600" b="0" i="0">
                <a:solidFill>
                  <a:srgbClr val="676767"/>
                </a:solidFill>
                <a:latin typeface="+mn-lt"/>
                <a:cs typeface="CiscoSans ExtraLight"/>
              </a:defRPr>
            </a:lvl3pPr>
            <a:lvl4pPr marL="911046" indent="-171417">
              <a:buClr>
                <a:schemeClr val="tx1"/>
              </a:buClr>
              <a:buSzPct val="80000"/>
              <a:buFont typeface="Arial"/>
              <a:buChar char="•"/>
              <a:defRPr sz="1400" b="0" i="0">
                <a:solidFill>
                  <a:srgbClr val="676767"/>
                </a:solidFill>
                <a:latin typeface="+mn-lt"/>
                <a:cs typeface="CiscoSans ExtraLight"/>
              </a:defRPr>
            </a:lvl4pPr>
            <a:lvl5pPr marL="1082463" indent="-16824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396271391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72" r:id="rId2"/>
    <p:sldLayoutId id="214748397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tif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hyperlink" Target="https://blogs.cisco.com/wireless/cisco-edges-competition-by-being-a-gartner-wired-and-wireless-lan-access-magic-quadrant-leader"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documentation.meraki.com/zGeneral_Administration/Licensing/Using_the_License_Calculator"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meraki.cisco.com/blog/" TargetMode="External"/><Relationship Id="rId2" Type="http://schemas.openxmlformats.org/officeDocument/2006/relationships/hyperlink" Target="https://documentation.meraki.com/" TargetMode="External"/><Relationship Id="rId1" Type="http://schemas.openxmlformats.org/officeDocument/2006/relationships/slideLayout" Target="../slideLayouts/slideLayout6.xml"/><Relationship Id="rId5" Type="http://schemas.openxmlformats.org/officeDocument/2006/relationships/hyperlink" Target="https://meraki.cisco.com/products" TargetMode="External"/><Relationship Id="rId4" Type="http://schemas.openxmlformats.org/officeDocument/2006/relationships/hyperlink" Target="http://developers.meraki.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meraki.cisco.com/webinar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png"/><Relationship Id="rId5" Type="http://schemas.microsoft.com/office/2007/relationships/hdphoto" Target="../media/hdphoto1.wdp"/><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24.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8.png"/><Relationship Id="rId9" Type="http://schemas.openxmlformats.org/officeDocument/2006/relationships/image" Target="../media/image93.tiff"/></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65.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jpeg"/><Relationship Id="rId1" Type="http://schemas.openxmlformats.org/officeDocument/2006/relationships/slideLayout" Target="../slideLayouts/slideLayout9.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4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3.png"/><Relationship Id="rId7" Type="http://schemas.openxmlformats.org/officeDocument/2006/relationships/image" Target="../media/image38.png"/><Relationship Id="rId2" Type="http://schemas.openxmlformats.org/officeDocument/2006/relationships/image" Target="../media/image122.png"/><Relationship Id="rId1" Type="http://schemas.openxmlformats.org/officeDocument/2006/relationships/slideLayout" Target="../slideLayouts/slideLayout3.xml"/><Relationship Id="rId6" Type="http://schemas.openxmlformats.org/officeDocument/2006/relationships/image" Target="../media/image37.tiff"/><Relationship Id="rId5" Type="http://schemas.openxmlformats.org/officeDocument/2006/relationships/image" Target="../media/image36.png"/><Relationship Id="rId4" Type="http://schemas.openxmlformats.org/officeDocument/2006/relationships/image" Target="../media/image124.png"/><Relationship Id="rId9"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9.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7.png"/><Relationship Id="rId1" Type="http://schemas.openxmlformats.org/officeDocument/2006/relationships/slideLayout" Target="../slideLayouts/slideLayout3.xml"/><Relationship Id="rId5" Type="http://schemas.openxmlformats.org/officeDocument/2006/relationships/image" Target="../media/image138.jpe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www.cisco.com/web/JP/solution/enterprisenet/casestudy/1096_diamond-dining_cs.html" TargetMode="External"/><Relationship Id="rId7" Type="http://schemas.openxmlformats.org/officeDocument/2006/relationships/image" Target="../media/image144.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tiff"/></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tiff"/><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image" Target="../media/image149.tiff"/><Relationship Id="rId1" Type="http://schemas.openxmlformats.org/officeDocument/2006/relationships/slideLayout" Target="../slideLayouts/slideLayout2.xml"/><Relationship Id="rId4" Type="http://schemas.openxmlformats.org/officeDocument/2006/relationships/image" Target="../media/image151.tiff"/></Relationships>
</file>

<file path=ppt/slides/_rels/slide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xml"/><Relationship Id="rId5" Type="http://schemas.openxmlformats.org/officeDocument/2006/relationships/image" Target="../media/image155.png"/><Relationship Id="rId4" Type="http://schemas.openxmlformats.org/officeDocument/2006/relationships/image" Target="../media/image154.PNG"/></Relationships>
</file>

<file path=ppt/slides/_rels/slide56.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image" Target="../media/image156.tiff"/><Relationship Id="rId1" Type="http://schemas.openxmlformats.org/officeDocument/2006/relationships/slideLayout" Target="../slideLayouts/slideLayout18.xml"/><Relationship Id="rId6" Type="http://schemas.openxmlformats.org/officeDocument/2006/relationships/image" Target="../media/image160.tiff"/><Relationship Id="rId5" Type="http://schemas.openxmlformats.org/officeDocument/2006/relationships/image" Target="../media/image159.tiff"/><Relationship Id="rId4" Type="http://schemas.openxmlformats.org/officeDocument/2006/relationships/image" Target="../media/image158.tiff"/></Relationships>
</file>

<file path=ppt/slides/_rels/slide57.xml.rels><?xml version="1.0" encoding="UTF-8" standalone="yes"?>
<Relationships xmlns="http://schemas.openxmlformats.org/package/2006/relationships"><Relationship Id="rId3" Type="http://schemas.openxmlformats.org/officeDocument/2006/relationships/image" Target="../media/image162.tiff"/><Relationship Id="rId2" Type="http://schemas.openxmlformats.org/officeDocument/2006/relationships/image" Target="../media/image161.tiff"/><Relationship Id="rId1" Type="http://schemas.openxmlformats.org/officeDocument/2006/relationships/slideLayout" Target="../slideLayouts/slideLayout17.xml"/><Relationship Id="rId4" Type="http://schemas.openxmlformats.org/officeDocument/2006/relationships/image" Target="../media/image163.tiff"/></Relationships>
</file>

<file path=ppt/slides/_rels/slide58.xml.rels><?xml version="1.0" encoding="UTF-8" standalone="yes"?>
<Relationships xmlns="http://schemas.openxmlformats.org/package/2006/relationships"><Relationship Id="rId3" Type="http://schemas.openxmlformats.org/officeDocument/2006/relationships/hyperlink" Target="http://www.cisco.com/web/JP/solution/enterprisenet/casestudy/1096_diamond-dining_cs.html"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142.png"/><Relationship Id="rId4" Type="http://schemas.openxmlformats.org/officeDocument/2006/relationships/image" Target="../media/image141.tiff"/></Relationships>
</file>

<file path=ppt/slides/_rels/slide5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6.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169.jpg"/><Relationship Id="rId7" Type="http://schemas.openxmlformats.org/officeDocument/2006/relationships/image" Target="../media/image173.jpe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172.jpg"/><Relationship Id="rId5" Type="http://schemas.openxmlformats.org/officeDocument/2006/relationships/image" Target="../media/image171.png"/><Relationship Id="rId4" Type="http://schemas.openxmlformats.org/officeDocument/2006/relationships/image" Target="../media/image170.png"/></Relationships>
</file>

<file path=ppt/slides/_rels/slide6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xml"/><Relationship Id="rId4" Type="http://schemas.openxmlformats.org/officeDocument/2006/relationships/hyperlink" Target="https://documentation.meraki.com/zGeneral_Administration/Tools_and_Troubleshooting/Using_the_Cisco_Meraki_Device_Local_Status_Pag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9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9.tiff"/><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Placeholder 3"/>
          <p:cNvSpPr>
            <a:spLocks noGrp="1"/>
          </p:cNvSpPr>
          <p:nvPr>
            <p:ph type="body" sz="quarter" idx="11"/>
          </p:nvPr>
        </p:nvSpPr>
        <p:spPr bwMode="auto">
          <a:xfrm>
            <a:off x="465936" y="3869720"/>
            <a:ext cx="8299981" cy="40095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1600" smtClean="0"/>
              <a:t>2017</a:t>
            </a:r>
            <a:r>
              <a:rPr lang="ja-JP" altLang="en-US" sz="1600" dirty="0" smtClean="0"/>
              <a:t>年</a:t>
            </a:r>
            <a:r>
              <a:rPr lang="en-US" altLang="ja-JP" sz="1600" dirty="0"/>
              <a:t>8</a:t>
            </a:r>
            <a:r>
              <a:rPr lang="ja-JP" altLang="en-US" sz="1600" dirty="0" smtClean="0"/>
              <a:t>月</a:t>
            </a:r>
            <a:r>
              <a:rPr lang="en-US" altLang="ja-JP" sz="1600" dirty="0"/>
              <a:t/>
            </a:r>
            <a:br>
              <a:rPr lang="en-US" altLang="ja-JP" sz="1600" dirty="0"/>
            </a:br>
            <a:endParaRPr altLang="en-US" sz="1600" dirty="0">
              <a:ea typeface="ＭＳ Ｐゴシック" pitchFamily="34" charset="-128"/>
              <a:cs typeface="CiscoSans" pitchFamily="34" charset="0"/>
            </a:endParaRPr>
          </a:p>
        </p:txBody>
      </p:sp>
      <p:sp>
        <p:nvSpPr>
          <p:cNvPr id="8" name="Subtitle 1"/>
          <p:cNvSpPr txBox="1">
            <a:spLocks/>
          </p:cNvSpPr>
          <p:nvPr/>
        </p:nvSpPr>
        <p:spPr>
          <a:xfrm>
            <a:off x="465936" y="3471226"/>
            <a:ext cx="8452381" cy="254840"/>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400" b="0" i="0" kern="1200">
                <a:solidFill>
                  <a:srgbClr val="FFFFFE"/>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ja-JP" altLang="en-US" sz="1600" dirty="0" smtClean="0"/>
              <a:t>シスコシステムズ合同会社</a:t>
            </a:r>
            <a:endParaRPr lang="ja-JP" altLang="en-US" sz="1600" dirty="0"/>
          </a:p>
        </p:txBody>
      </p:sp>
      <p:sp>
        <p:nvSpPr>
          <p:cNvPr id="2" name="正方形/長方形 1"/>
          <p:cNvSpPr/>
          <p:nvPr/>
        </p:nvSpPr>
        <p:spPr>
          <a:xfrm>
            <a:off x="454288" y="1403633"/>
            <a:ext cx="8637294" cy="1077218"/>
          </a:xfrm>
          <a:prstGeom prst="rect">
            <a:avLst/>
          </a:prstGeom>
        </p:spPr>
        <p:txBody>
          <a:bodyPr wrap="square">
            <a:spAutoFit/>
          </a:bodyPr>
          <a:lstStyle/>
          <a:p>
            <a:r>
              <a:rPr lang="ja-JP" altLang="en-US" sz="3200" dirty="0">
                <a:solidFill>
                  <a:schemeClr val="bg1"/>
                </a:solidFill>
              </a:rPr>
              <a:t/>
            </a:r>
            <a:br>
              <a:rPr lang="ja-JP" altLang="en-US" sz="3200" dirty="0">
                <a:solidFill>
                  <a:schemeClr val="bg1"/>
                </a:solidFill>
              </a:rPr>
            </a:br>
            <a:endParaRPr lang="ja-JP" altLang="en-US" sz="3200" dirty="0">
              <a:solidFill>
                <a:schemeClr val="bg1"/>
              </a:solidFill>
            </a:endParaRPr>
          </a:p>
        </p:txBody>
      </p:sp>
      <p:sp>
        <p:nvSpPr>
          <p:cNvPr id="6" name="円形吹き出し 2"/>
          <p:cNvSpPr/>
          <p:nvPr/>
        </p:nvSpPr>
        <p:spPr>
          <a:xfrm>
            <a:off x="7037914" y="739720"/>
            <a:ext cx="1351294" cy="1141202"/>
          </a:xfrm>
          <a:custGeom>
            <a:avLst/>
            <a:gdLst>
              <a:gd name="connsiteX0" fmla="*/ -75776 w 972108"/>
              <a:gd name="connsiteY0" fmla="*/ 918180 h 900680"/>
              <a:gd name="connsiteX1" fmla="*/ 69195 w 972108"/>
              <a:gd name="connsiteY1" fmla="*/ 681928 h 900680"/>
              <a:gd name="connsiteX2" fmla="*/ 225002 w 972108"/>
              <a:gd name="connsiteY2" fmla="*/ 70465 h 900680"/>
              <a:gd name="connsiteX3" fmla="*/ 846670 w 972108"/>
              <a:gd name="connsiteY3" fmla="*/ 148395 h 900680"/>
              <a:gd name="connsiteX4" fmla="*/ 818762 w 972108"/>
              <a:gd name="connsiteY4" fmla="*/ 778640 h 900680"/>
              <a:gd name="connsiteX5" fmla="*/ 193184 w 972108"/>
              <a:gd name="connsiteY5" fmla="*/ 809749 h 900680"/>
              <a:gd name="connsiteX6" fmla="*/ -75776 w 972108"/>
              <a:gd name="connsiteY6" fmla="*/ 918180 h 900680"/>
              <a:gd name="connsiteX0" fmla="*/ 0 w 1047886"/>
              <a:gd name="connsiteY0" fmla="*/ 918195 h 918195"/>
              <a:gd name="connsiteX1" fmla="*/ 144971 w 1047886"/>
              <a:gd name="connsiteY1" fmla="*/ 681943 h 918195"/>
              <a:gd name="connsiteX2" fmla="*/ 300778 w 1047886"/>
              <a:gd name="connsiteY2" fmla="*/ 70480 h 918195"/>
              <a:gd name="connsiteX3" fmla="*/ 922446 w 1047886"/>
              <a:gd name="connsiteY3" fmla="*/ 148410 h 918195"/>
              <a:gd name="connsiteX4" fmla="*/ 894538 w 1047886"/>
              <a:gd name="connsiteY4" fmla="*/ 778655 h 918195"/>
              <a:gd name="connsiteX5" fmla="*/ 268960 w 1047886"/>
              <a:gd name="connsiteY5" fmla="*/ 809764 h 918195"/>
              <a:gd name="connsiteX6" fmla="*/ 0 w 1047886"/>
              <a:gd name="connsiteY6" fmla="*/ 918195 h 918195"/>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600" h="905838">
                <a:moveTo>
                  <a:pt x="0" y="905838"/>
                </a:moveTo>
                <a:cubicBezTo>
                  <a:pt x="75097" y="849741"/>
                  <a:pt x="131658" y="775111"/>
                  <a:pt x="169685" y="681943"/>
                </a:cubicBezTo>
                <a:cubicBezTo>
                  <a:pt x="34252" y="472672"/>
                  <a:pt x="103341" y="201533"/>
                  <a:pt x="325492" y="70480"/>
                </a:cubicBezTo>
                <a:cubicBezTo>
                  <a:pt x="525493" y="-47506"/>
                  <a:pt x="788189" y="-14576"/>
                  <a:pt x="947160" y="148410"/>
                </a:cubicBezTo>
                <a:cubicBezTo>
                  <a:pt x="1124722" y="330455"/>
                  <a:pt x="1112313" y="610698"/>
                  <a:pt x="919252" y="778655"/>
                </a:cubicBezTo>
                <a:cubicBezTo>
                  <a:pt x="746712" y="928759"/>
                  <a:pt x="482563" y="941895"/>
                  <a:pt x="293674" y="809764"/>
                </a:cubicBezTo>
                <a:cubicBezTo>
                  <a:pt x="208140" y="878860"/>
                  <a:pt x="141140" y="904705"/>
                  <a:pt x="0" y="905838"/>
                </a:cubicBezTo>
                <a:close/>
              </a:path>
            </a:pathLst>
          </a:custGeom>
          <a:solidFill>
            <a:schemeClr val="bg1"/>
          </a:solidFill>
          <a:ln w="57150">
            <a:solidFill>
              <a:schemeClr val="bg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lstStyle/>
          <a:p>
            <a:pPr algn="ctr"/>
            <a:r>
              <a:rPr kumimoji="1" lang="ja-JP" altLang="en-US" sz="2000" b="1" spc="-150" dirty="0" smtClean="0">
                <a:solidFill>
                  <a:schemeClr val="bg2">
                    <a:lumMod val="75000"/>
                  </a:schemeClr>
                </a:solidFill>
                <a:latin typeface="+mn-ea"/>
                <a:cs typeface="メイリオ" panose="020B0604030504040204" pitchFamily="50" charset="-128"/>
              </a:rPr>
              <a:t>ざっくり</a:t>
            </a:r>
            <a:endParaRPr kumimoji="1" lang="en-US" altLang="ja-JP" sz="2000" b="1" spc="-150" dirty="0">
              <a:solidFill>
                <a:schemeClr val="bg2">
                  <a:lumMod val="75000"/>
                </a:schemeClr>
              </a:solidFill>
              <a:latin typeface="+mn-ea"/>
              <a:cs typeface="メイリオ" panose="020B0604030504040204" pitchFamily="50" charset="-128"/>
            </a:endParaRPr>
          </a:p>
          <a:p>
            <a:pPr algn="ctr"/>
            <a:r>
              <a:rPr kumimoji="1" lang="ja-JP" altLang="en-US" sz="2000" b="1" spc="-150" dirty="0" smtClean="0">
                <a:solidFill>
                  <a:schemeClr val="bg2">
                    <a:lumMod val="75000"/>
                  </a:schemeClr>
                </a:solidFill>
                <a:latin typeface="+mn-ea"/>
                <a:cs typeface="メイリオ" panose="020B0604030504040204" pitchFamily="50" charset="-128"/>
              </a:rPr>
              <a:t>シリーズ</a:t>
            </a:r>
            <a:r>
              <a:rPr kumimoji="1" lang="en-US" altLang="ja-JP" sz="2000" b="1" spc="-150" dirty="0" smtClean="0">
                <a:solidFill>
                  <a:schemeClr val="bg2">
                    <a:lumMod val="75000"/>
                  </a:schemeClr>
                </a:solidFill>
                <a:latin typeface="+mn-ea"/>
                <a:cs typeface="メイリオ" panose="020B0604030504040204" pitchFamily="50" charset="-128"/>
              </a:rPr>
              <a:t> </a:t>
            </a:r>
            <a:endParaRPr kumimoji="1" lang="ja-JP" altLang="en-US" sz="2000" b="1" spc="-150" dirty="0">
              <a:solidFill>
                <a:schemeClr val="bg2">
                  <a:lumMod val="75000"/>
                </a:schemeClr>
              </a:solidFill>
              <a:latin typeface="+mn-ea"/>
              <a:cs typeface="メイリオ" panose="020B0604030504040204" pitchFamily="50" charset="-128"/>
            </a:endParaRPr>
          </a:p>
        </p:txBody>
      </p:sp>
      <p:sp>
        <p:nvSpPr>
          <p:cNvPr id="5" name="正方形/長方形 4"/>
          <p:cNvSpPr/>
          <p:nvPr/>
        </p:nvSpPr>
        <p:spPr>
          <a:xfrm>
            <a:off x="465936" y="1509921"/>
            <a:ext cx="7713968" cy="1446550"/>
          </a:xfrm>
          <a:prstGeom prst="rect">
            <a:avLst/>
          </a:prstGeom>
        </p:spPr>
        <p:txBody>
          <a:bodyPr wrap="square">
            <a:spAutoFit/>
          </a:bodyPr>
          <a:lstStyle/>
          <a:p>
            <a:r>
              <a:rPr kumimoji="1" lang="ja-JP" altLang="en-US" sz="4400" dirty="0">
                <a:solidFill>
                  <a:srgbClr val="FFFFFE"/>
                </a:solidFill>
                <a:latin typeface="Arial"/>
                <a:ea typeface="ＭＳ Ｐゴシック" charset="0"/>
              </a:rPr>
              <a:t>忙しい人のための</a:t>
            </a:r>
            <a:r>
              <a:rPr kumimoji="1" lang="en-US" altLang="ja-JP" sz="4400" dirty="0">
                <a:solidFill>
                  <a:srgbClr val="FFFFFE"/>
                </a:solidFill>
                <a:latin typeface="Arial"/>
                <a:ea typeface="ＭＳ Ｐゴシック" charset="0"/>
              </a:rPr>
              <a:t/>
            </a:r>
            <a:br>
              <a:rPr kumimoji="1" lang="en-US" altLang="ja-JP" sz="4400" dirty="0">
                <a:solidFill>
                  <a:srgbClr val="FFFFFE"/>
                </a:solidFill>
                <a:latin typeface="Arial"/>
                <a:ea typeface="ＭＳ Ｐゴシック" charset="0"/>
              </a:rPr>
            </a:br>
            <a:r>
              <a:rPr kumimoji="1" lang="en-US" altLang="ja-JP" sz="4400" dirty="0">
                <a:solidFill>
                  <a:srgbClr val="FFFFFE"/>
                </a:solidFill>
                <a:latin typeface="Arial"/>
                <a:ea typeface="ＭＳ Ｐゴシック" charset="0"/>
              </a:rPr>
              <a:t>Cisco </a:t>
            </a:r>
            <a:r>
              <a:rPr kumimoji="1" lang="en-US" altLang="ja-JP" sz="4400" dirty="0" smtClean="0">
                <a:solidFill>
                  <a:srgbClr val="FFFFFE"/>
                </a:solidFill>
                <a:latin typeface="Arial"/>
                <a:ea typeface="ＭＳ Ｐゴシック" charset="0"/>
              </a:rPr>
              <a:t>Meraki </a:t>
            </a:r>
            <a:r>
              <a:rPr kumimoji="1" lang="ja-JP" altLang="en-US" sz="4400" dirty="0" smtClean="0">
                <a:solidFill>
                  <a:srgbClr val="FFFFFE"/>
                </a:solidFill>
                <a:latin typeface="Arial"/>
                <a:ea typeface="ＭＳ Ｐゴシック" charset="0"/>
              </a:rPr>
              <a:t>提案</a:t>
            </a:r>
            <a:r>
              <a:rPr kumimoji="1" lang="ja-JP" altLang="en-US" sz="4400" dirty="0">
                <a:solidFill>
                  <a:srgbClr val="FFFFFE"/>
                </a:solidFill>
                <a:latin typeface="Arial"/>
                <a:ea typeface="ＭＳ Ｐゴシック" charset="0"/>
              </a:rPr>
              <a:t>ガイド</a:t>
            </a:r>
            <a:endParaRPr lang="ja-JP" altLang="en-US" dirty="0"/>
          </a:p>
        </p:txBody>
      </p:sp>
      <p:sp>
        <p:nvSpPr>
          <p:cNvPr id="7" name="正方形/長方形 6"/>
          <p:cNvSpPr/>
          <p:nvPr/>
        </p:nvSpPr>
        <p:spPr>
          <a:xfrm>
            <a:off x="4216724" y="4561323"/>
            <a:ext cx="4927276" cy="276999"/>
          </a:xfrm>
          <a:prstGeom prst="rect">
            <a:avLst/>
          </a:prstGeom>
        </p:spPr>
        <p:txBody>
          <a:bodyPr wrap="square">
            <a:spAutoFit/>
          </a:bodyPr>
          <a:lstStyle/>
          <a:p>
            <a:pPr defTabSz="457200" fontAlgn="base">
              <a:spcBef>
                <a:spcPct val="0"/>
              </a:spcBef>
              <a:spcAft>
                <a:spcPct val="0"/>
              </a:spcAft>
            </a:pPr>
            <a:r>
              <a:rPr kumimoji="0" lang="ja-JP" altLang="ja-JP" sz="1200" dirty="0">
                <a:solidFill>
                  <a:schemeClr val="bg1"/>
                </a:solidFill>
                <a:latin typeface="Arial" charset="0"/>
                <a:ea typeface="ＭＳ Ｐゴシック" pitchFamily="34" charset="-128"/>
              </a:rPr>
              <a:t>本資料に記載の各社社名、製品名は、各社の商標または登録商標です。</a:t>
            </a:r>
            <a:endParaRPr lang="ja-JP" altLang="en-US" sz="1200" dirty="0">
              <a:solidFill>
                <a:schemeClr val="bg1"/>
              </a:solidFill>
              <a:latin typeface="Arial" charset="0"/>
              <a:ea typeface="ＭＳ Ｐゴシック" pitchFamily="34" charset="-128"/>
            </a:endParaRPr>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MS PGothic" charset="-128"/>
                <a:ea typeface="MS PGothic" charset="-128"/>
                <a:cs typeface="MS PGothic" charset="-128"/>
              </a:rPr>
              <a:t>Meraki</a:t>
            </a:r>
            <a:r>
              <a:rPr lang="ja-JP" altLang="en-US" dirty="0" smtClean="0">
                <a:latin typeface="MS PGothic" charset="-128"/>
                <a:ea typeface="MS PGothic" charset="-128"/>
                <a:cs typeface="MS PGothic" charset="-128"/>
              </a:rPr>
              <a:t>をネットワーク全体に導入することで得られる要素</a:t>
            </a:r>
            <a:endParaRPr lang="en-US" dirty="0">
              <a:latin typeface="MS PGothic" charset="-128"/>
              <a:ea typeface="MS PGothic" charset="-128"/>
              <a:cs typeface="MS PGothic" charset="-128"/>
            </a:endParaRPr>
          </a:p>
        </p:txBody>
      </p:sp>
      <p:sp>
        <p:nvSpPr>
          <p:cNvPr id="3" name="Rectangle 2"/>
          <p:cNvSpPr/>
          <p:nvPr/>
        </p:nvSpPr>
        <p:spPr>
          <a:xfrm>
            <a:off x="341312" y="1311718"/>
            <a:ext cx="2811236" cy="3586436"/>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dirty="0">
              <a:solidFill>
                <a:srgbClr val="000000"/>
              </a:solidFill>
              <a:latin typeface="MS PGothic" charset="-128"/>
              <a:ea typeface="MS PGothic" charset="-128"/>
              <a:cs typeface="MS PGothic" charset="-128"/>
            </a:endParaRPr>
          </a:p>
        </p:txBody>
      </p:sp>
      <p:sp>
        <p:nvSpPr>
          <p:cNvPr id="4" name="Rectangle 3"/>
          <p:cNvSpPr/>
          <p:nvPr/>
        </p:nvSpPr>
        <p:spPr>
          <a:xfrm>
            <a:off x="3241179" y="1311717"/>
            <a:ext cx="2800774" cy="3586437"/>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altLang="ja-JP" dirty="0" smtClean="0">
              <a:solidFill>
                <a:srgbClr val="000000"/>
              </a:solidFill>
              <a:latin typeface="MS PGothic" charset="-128"/>
              <a:cs typeface="MS PGothic" charset="-128"/>
            </a:endParaRPr>
          </a:p>
        </p:txBody>
      </p:sp>
      <p:sp>
        <p:nvSpPr>
          <p:cNvPr id="5" name="Rectangle 4"/>
          <p:cNvSpPr/>
          <p:nvPr/>
        </p:nvSpPr>
        <p:spPr>
          <a:xfrm>
            <a:off x="6123309" y="1311717"/>
            <a:ext cx="2794606" cy="3586437"/>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algn="just">
              <a:buFont typeface="Arial" charset="0"/>
              <a:buChar char="•"/>
            </a:pPr>
            <a:endParaRPr lang="en-US" altLang="ja-JP" b="1" dirty="0" smtClean="0">
              <a:solidFill>
                <a:srgbClr val="000000"/>
              </a:solidFill>
              <a:latin typeface="MS PGothic" charset="-128"/>
              <a:cs typeface="MS PGothic" charset="-128"/>
            </a:endParaRPr>
          </a:p>
        </p:txBody>
      </p:sp>
      <p:sp>
        <p:nvSpPr>
          <p:cNvPr id="6" name="Rectangle 5"/>
          <p:cNvSpPr/>
          <p:nvPr/>
        </p:nvSpPr>
        <p:spPr>
          <a:xfrm>
            <a:off x="341312" y="680112"/>
            <a:ext cx="2803712" cy="595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solidFill>
                  <a:srgbClr val="FFFFFF"/>
                </a:solidFill>
                <a:latin typeface="MS PGothic" charset="-128"/>
                <a:cs typeface="MS PGothic" charset="-128"/>
              </a:rPr>
              <a:t>管理性</a:t>
            </a:r>
            <a:endParaRPr lang="en-US" altLang="ja-JP" sz="2025" b="1" dirty="0">
              <a:solidFill>
                <a:srgbClr val="FFFFFF"/>
              </a:solidFill>
              <a:latin typeface="MS PGothic" charset="-128"/>
              <a:cs typeface="MS PGothic" charset="-128"/>
            </a:endParaRPr>
          </a:p>
          <a:p>
            <a:pPr algn="ctr"/>
            <a:r>
              <a:rPr lang="ja-JP" altLang="en-US" sz="1500" b="1" dirty="0">
                <a:solidFill>
                  <a:srgbClr val="FFFFFF"/>
                </a:solidFill>
                <a:latin typeface="MS PGothic" charset="-128"/>
                <a:cs typeface="MS PGothic" charset="-128"/>
              </a:rPr>
              <a:t>管理</a:t>
            </a:r>
            <a:r>
              <a:rPr lang="ja-JP" altLang="en-US" sz="1500" b="1" dirty="0" smtClean="0">
                <a:solidFill>
                  <a:srgbClr val="FFFFFF"/>
                </a:solidFill>
                <a:latin typeface="MS PGothic" charset="-128"/>
                <a:cs typeface="MS PGothic" charset="-128"/>
              </a:rPr>
              <a:t>が より</a:t>
            </a:r>
            <a:r>
              <a:rPr lang="ja-JP" altLang="en-US" sz="1500" b="1" dirty="0">
                <a:solidFill>
                  <a:srgbClr val="FFFFFF"/>
                </a:solidFill>
                <a:latin typeface="MS PGothic" charset="-128"/>
                <a:cs typeface="MS PGothic" charset="-128"/>
              </a:rPr>
              <a:t>簡単に！</a:t>
            </a:r>
            <a:endParaRPr lang="en-US" sz="1500" b="1" dirty="0">
              <a:solidFill>
                <a:srgbClr val="FFFFFF"/>
              </a:solidFill>
              <a:latin typeface="MS PGothic" charset="-128"/>
              <a:ea typeface="MS PGothic" charset="-128"/>
              <a:cs typeface="MS PGothic" charset="-128"/>
            </a:endParaRPr>
          </a:p>
        </p:txBody>
      </p:sp>
      <p:sp>
        <p:nvSpPr>
          <p:cNvPr id="7" name="Rectangle 6"/>
          <p:cNvSpPr/>
          <p:nvPr/>
        </p:nvSpPr>
        <p:spPr>
          <a:xfrm>
            <a:off x="3227757" y="680112"/>
            <a:ext cx="2803712" cy="5954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solidFill>
                  <a:srgbClr val="FFFFFF"/>
                </a:solidFill>
                <a:latin typeface="MS PGothic" charset="-128"/>
                <a:cs typeface="MS PGothic" charset="-128"/>
              </a:rPr>
              <a:t>連携</a:t>
            </a:r>
            <a:endParaRPr lang="en-US" altLang="ja-JP" sz="2025" b="1" dirty="0">
              <a:solidFill>
                <a:srgbClr val="FFFFFF"/>
              </a:solidFill>
              <a:latin typeface="MS PGothic" charset="-128"/>
              <a:cs typeface="MS PGothic" charset="-128"/>
            </a:endParaRPr>
          </a:p>
          <a:p>
            <a:pPr algn="ctr"/>
            <a:r>
              <a:rPr lang="ja-JP" altLang="en-US" sz="1500" b="1" dirty="0">
                <a:solidFill>
                  <a:srgbClr val="FFFFFF"/>
                </a:solidFill>
                <a:latin typeface="MS PGothic" charset="-128"/>
                <a:cs typeface="MS PGothic" charset="-128"/>
              </a:rPr>
              <a:t>連携機能で</a:t>
            </a:r>
            <a:r>
              <a:rPr lang="ja-JP" altLang="en-US" sz="1500" b="1" dirty="0" smtClean="0">
                <a:solidFill>
                  <a:srgbClr val="FFFFFF"/>
                </a:solidFill>
                <a:latin typeface="MS PGothic" charset="-128"/>
                <a:cs typeface="MS PGothic" charset="-128"/>
              </a:rPr>
              <a:t>簡単 ＋ セキュア</a:t>
            </a:r>
            <a:endParaRPr lang="en-US" sz="1500" b="1" dirty="0">
              <a:solidFill>
                <a:srgbClr val="FFFFFF"/>
              </a:solidFill>
              <a:latin typeface="MS PGothic" charset="-128"/>
              <a:ea typeface="MS PGothic" charset="-128"/>
              <a:cs typeface="MS PGothic" charset="-128"/>
            </a:endParaRPr>
          </a:p>
        </p:txBody>
      </p:sp>
      <p:sp>
        <p:nvSpPr>
          <p:cNvPr id="8" name="Rectangle 7"/>
          <p:cNvSpPr/>
          <p:nvPr/>
        </p:nvSpPr>
        <p:spPr>
          <a:xfrm>
            <a:off x="6114202" y="680112"/>
            <a:ext cx="2803712" cy="609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solidFill>
                  <a:srgbClr val="FFFFFF"/>
                </a:solidFill>
                <a:latin typeface="MS PGothic" charset="-128"/>
                <a:cs typeface="MS PGothic" charset="-128"/>
              </a:rPr>
              <a:t>迅速な障害対応</a:t>
            </a:r>
            <a:endParaRPr lang="en-US" altLang="ja-JP" sz="2025" b="1" dirty="0">
              <a:solidFill>
                <a:srgbClr val="FFFFFF"/>
              </a:solidFill>
              <a:latin typeface="MS PGothic" charset="-128"/>
              <a:cs typeface="MS PGothic" charset="-128"/>
            </a:endParaRPr>
          </a:p>
          <a:p>
            <a:pPr algn="ctr"/>
            <a:r>
              <a:rPr lang="ja-JP" altLang="en-US" sz="1500" b="1" dirty="0">
                <a:solidFill>
                  <a:srgbClr val="FFFFFF"/>
                </a:solidFill>
                <a:latin typeface="MS PGothic" charset="-128"/>
                <a:cs typeface="MS PGothic" charset="-128"/>
              </a:rPr>
              <a:t>障害時</a:t>
            </a:r>
            <a:r>
              <a:rPr lang="ja-JP" altLang="en-US" sz="1500" b="1" dirty="0" smtClean="0">
                <a:solidFill>
                  <a:srgbClr val="FFFFFF"/>
                </a:solidFill>
                <a:latin typeface="MS PGothic" charset="-128"/>
                <a:cs typeface="MS PGothic" charset="-128"/>
              </a:rPr>
              <a:t>も シームレス</a:t>
            </a:r>
            <a:r>
              <a:rPr lang="ja-JP" altLang="en-US" sz="1500" b="1" dirty="0">
                <a:solidFill>
                  <a:srgbClr val="FFFFFF"/>
                </a:solidFill>
                <a:latin typeface="MS PGothic" charset="-128"/>
                <a:cs typeface="MS PGothic" charset="-128"/>
              </a:rPr>
              <a:t>に対応！</a:t>
            </a:r>
            <a:endParaRPr lang="en-US" sz="1500" b="1" dirty="0">
              <a:solidFill>
                <a:srgbClr val="FFFFFF"/>
              </a:solidFill>
              <a:latin typeface="MS PGothic" charset="-128"/>
              <a:ea typeface="MS PGothic" charset="-128"/>
              <a:cs typeface="MS PGothic" charset="-128"/>
            </a:endParaRPr>
          </a:p>
        </p:txBody>
      </p:sp>
      <p:pic>
        <p:nvPicPr>
          <p:cNvPr id="9" name="Picture 8"/>
          <p:cNvPicPr>
            <a:picLocks noChangeAspect="1"/>
          </p:cNvPicPr>
          <p:nvPr/>
        </p:nvPicPr>
        <p:blipFill rotWithShape="1">
          <a:blip r:embed="rId2"/>
          <a:srcRect r="21135" b="52154"/>
          <a:stretch/>
        </p:blipFill>
        <p:spPr>
          <a:xfrm>
            <a:off x="7603243" y="1830350"/>
            <a:ext cx="1207008" cy="652931"/>
          </a:xfrm>
          <a:prstGeom prst="rect">
            <a:avLst/>
          </a:prstGeom>
        </p:spPr>
      </p:pic>
      <p:sp>
        <p:nvSpPr>
          <p:cNvPr id="11" name="Rectangle 10"/>
          <p:cNvSpPr/>
          <p:nvPr/>
        </p:nvSpPr>
        <p:spPr>
          <a:xfrm>
            <a:off x="6172796" y="1323261"/>
            <a:ext cx="2704408" cy="584775"/>
          </a:xfrm>
          <a:prstGeom prst="rect">
            <a:avLst/>
          </a:prstGeom>
        </p:spPr>
        <p:txBody>
          <a:bodyPr wrap="square">
            <a:spAutoFit/>
          </a:bodyPr>
          <a:lstStyle/>
          <a:p>
            <a:pPr algn="just"/>
            <a:r>
              <a:rPr lang="ja-JP" altLang="en-US" sz="1600" b="1" dirty="0" smtClean="0">
                <a:solidFill>
                  <a:srgbClr val="000000"/>
                </a:solidFill>
                <a:latin typeface="+mn-ea"/>
                <a:ea typeface="+mn-ea"/>
                <a:cs typeface="MS PGothic" charset="-128"/>
              </a:rPr>
              <a:t>ネットワーク全体の健全性を</a:t>
            </a:r>
            <a:endParaRPr lang="en-US" altLang="ja-JP" sz="1600" b="1" dirty="0" smtClean="0">
              <a:solidFill>
                <a:srgbClr val="000000"/>
              </a:solidFill>
              <a:latin typeface="+mn-ea"/>
              <a:ea typeface="+mn-ea"/>
              <a:cs typeface="MS PGothic" charset="-128"/>
            </a:endParaRPr>
          </a:p>
          <a:p>
            <a:pPr algn="just"/>
            <a:r>
              <a:rPr lang="ja-JP" altLang="en-US" sz="1600" b="1" dirty="0" smtClean="0">
                <a:solidFill>
                  <a:srgbClr val="000000"/>
                </a:solidFill>
                <a:latin typeface="MS PGothic" charset="-128"/>
                <a:cs typeface="MS PGothic" charset="-128"/>
              </a:rPr>
              <a:t>一目で確認</a:t>
            </a:r>
            <a:endParaRPr lang="ja-JP" altLang="en-US" sz="1600" b="1" dirty="0">
              <a:solidFill>
                <a:srgbClr val="000000"/>
              </a:solidFill>
              <a:latin typeface="MS PGothic" charset="-128"/>
              <a:cs typeface="MS PGothic" charset="-128"/>
            </a:endParaRPr>
          </a:p>
        </p:txBody>
      </p:sp>
      <p:pic>
        <p:nvPicPr>
          <p:cNvPr id="12" name="Picture 11"/>
          <p:cNvPicPr>
            <a:picLocks noChangeAspect="1"/>
          </p:cNvPicPr>
          <p:nvPr/>
        </p:nvPicPr>
        <p:blipFill>
          <a:blip r:embed="rId3"/>
          <a:stretch>
            <a:fillRect/>
          </a:stretch>
        </p:blipFill>
        <p:spPr>
          <a:xfrm>
            <a:off x="6224881" y="1858411"/>
            <a:ext cx="1327115" cy="596809"/>
          </a:xfrm>
          <a:prstGeom prst="rect">
            <a:avLst/>
          </a:prstGeom>
        </p:spPr>
      </p:pic>
      <p:sp>
        <p:nvSpPr>
          <p:cNvPr id="13" name="Rectangle 12"/>
          <p:cNvSpPr/>
          <p:nvPr/>
        </p:nvSpPr>
        <p:spPr>
          <a:xfrm>
            <a:off x="317661" y="2739010"/>
            <a:ext cx="2864923" cy="830997"/>
          </a:xfrm>
          <a:prstGeom prst="rect">
            <a:avLst/>
          </a:prstGeom>
        </p:spPr>
        <p:txBody>
          <a:bodyPr wrap="square">
            <a:spAutoFit/>
          </a:bodyPr>
          <a:lstStyle/>
          <a:p>
            <a:r>
              <a:rPr lang="ja-JP" altLang="en-US" sz="1600" dirty="0" smtClean="0">
                <a:solidFill>
                  <a:srgbClr val="000000"/>
                </a:solidFill>
                <a:latin typeface="MS PGothic" charset="-128"/>
                <a:cs typeface="MS PGothic" charset="-128"/>
              </a:rPr>
              <a:t>端末のネットワーク接続（</a:t>
            </a:r>
            <a:r>
              <a:rPr lang="ja-JP" altLang="en-US" sz="1600" dirty="0" smtClean="0">
                <a:solidFill>
                  <a:srgbClr val="000000"/>
                </a:solidFill>
                <a:latin typeface="MS PGothic" charset="-128"/>
                <a:cs typeface="MS PGothic" charset="-128"/>
              </a:rPr>
              <a:t>有線</a:t>
            </a:r>
            <a:r>
              <a:rPr lang="en-US" altLang="ja-JP" sz="1600" dirty="0" smtClean="0">
                <a:solidFill>
                  <a:srgbClr val="000000"/>
                </a:solidFill>
                <a:latin typeface="MS PGothic" charset="-128"/>
                <a:cs typeface="MS PGothic" charset="-128"/>
              </a:rPr>
              <a:t>,</a:t>
            </a:r>
            <a:r>
              <a:rPr lang="ja-JP" altLang="en-US" sz="1600" dirty="0" smtClean="0">
                <a:solidFill>
                  <a:srgbClr val="000000"/>
                </a:solidFill>
                <a:latin typeface="MS PGothic" charset="-128"/>
                <a:cs typeface="MS PGothic" charset="-128"/>
              </a:rPr>
              <a:t>無線</a:t>
            </a:r>
            <a:r>
              <a:rPr lang="ja-JP" altLang="en-US" sz="1600" dirty="0" smtClean="0">
                <a:solidFill>
                  <a:srgbClr val="000000"/>
                </a:solidFill>
                <a:latin typeface="MS PGothic" charset="-128"/>
                <a:cs typeface="MS PGothic" charset="-128"/>
              </a:rPr>
              <a:t>）</a:t>
            </a:r>
            <a:r>
              <a:rPr lang="ja-JP" altLang="en-US" sz="1600" dirty="0" smtClean="0">
                <a:solidFill>
                  <a:srgbClr val="000000"/>
                </a:solidFill>
                <a:latin typeface="MS PGothic" charset="-128"/>
                <a:cs typeface="MS PGothic" charset="-128"/>
              </a:rPr>
              <a:t>から インストール アプリ</a:t>
            </a:r>
            <a:r>
              <a:rPr lang="ja-JP" altLang="en-US" sz="1600" dirty="0" smtClean="0">
                <a:solidFill>
                  <a:srgbClr val="000000"/>
                </a:solidFill>
                <a:latin typeface="MS PGothic" charset="-128"/>
                <a:cs typeface="MS PGothic" charset="-128"/>
              </a:rPr>
              <a:t>の状態までをシームレスに管理</a:t>
            </a:r>
            <a:endParaRPr lang="ja-JP" altLang="en-US" sz="1600" dirty="0">
              <a:solidFill>
                <a:srgbClr val="000000"/>
              </a:solidFill>
              <a:latin typeface="MS PGothic" charset="-128"/>
              <a:cs typeface="MS PGothic" charset="-128"/>
            </a:endParaRPr>
          </a:p>
        </p:txBody>
      </p:sp>
      <p:pic>
        <p:nvPicPr>
          <p:cNvPr id="15" name="Picture 14"/>
          <p:cNvPicPr>
            <a:picLocks noChangeAspect="1"/>
          </p:cNvPicPr>
          <p:nvPr/>
        </p:nvPicPr>
        <p:blipFill>
          <a:blip r:embed="rId4"/>
          <a:stretch>
            <a:fillRect/>
          </a:stretch>
        </p:blipFill>
        <p:spPr>
          <a:xfrm>
            <a:off x="1251996" y="4078639"/>
            <a:ext cx="1851880" cy="576995"/>
          </a:xfrm>
          <a:prstGeom prst="rect">
            <a:avLst/>
          </a:prstGeom>
        </p:spPr>
      </p:pic>
      <p:pic>
        <p:nvPicPr>
          <p:cNvPr id="16" name="Picture 15"/>
          <p:cNvPicPr>
            <a:picLocks noChangeAspect="1"/>
          </p:cNvPicPr>
          <p:nvPr/>
        </p:nvPicPr>
        <p:blipFill>
          <a:blip r:embed="rId5"/>
          <a:stretch>
            <a:fillRect/>
          </a:stretch>
        </p:blipFill>
        <p:spPr>
          <a:xfrm>
            <a:off x="451553" y="3685571"/>
            <a:ext cx="1378363" cy="852751"/>
          </a:xfrm>
          <a:prstGeom prst="rect">
            <a:avLst/>
          </a:prstGeom>
        </p:spPr>
      </p:pic>
      <p:pic>
        <p:nvPicPr>
          <p:cNvPr id="17" name="Picture 16"/>
          <p:cNvPicPr>
            <a:picLocks noChangeAspect="1"/>
          </p:cNvPicPr>
          <p:nvPr/>
        </p:nvPicPr>
        <p:blipFill>
          <a:blip r:embed="rId6"/>
          <a:stretch>
            <a:fillRect/>
          </a:stretch>
        </p:blipFill>
        <p:spPr>
          <a:xfrm>
            <a:off x="6214618" y="3004411"/>
            <a:ext cx="2001258" cy="1730817"/>
          </a:xfrm>
          <a:prstGeom prst="rect">
            <a:avLst/>
          </a:prstGeom>
        </p:spPr>
      </p:pic>
      <p:sp>
        <p:nvSpPr>
          <p:cNvPr id="19" name="Rectangle 18"/>
          <p:cNvSpPr/>
          <p:nvPr/>
        </p:nvSpPr>
        <p:spPr>
          <a:xfrm>
            <a:off x="6172796" y="2400598"/>
            <a:ext cx="2686524" cy="584775"/>
          </a:xfrm>
          <a:prstGeom prst="rect">
            <a:avLst/>
          </a:prstGeom>
        </p:spPr>
        <p:txBody>
          <a:bodyPr wrap="square">
            <a:spAutoFit/>
          </a:bodyPr>
          <a:lstStyle/>
          <a:p>
            <a:pPr algn="just"/>
            <a:r>
              <a:rPr lang="ja-JP" altLang="en-US" sz="1600" b="1" dirty="0" smtClean="0">
                <a:solidFill>
                  <a:srgbClr val="000000"/>
                </a:solidFill>
                <a:latin typeface="MS PGothic" charset="-128"/>
                <a:cs typeface="MS PGothic" charset="-128"/>
              </a:rPr>
              <a:t>製品に関係なく、サポートへの問合せを一元化</a:t>
            </a:r>
            <a:endParaRPr lang="ja-JP" altLang="en-US" sz="1600" b="1" dirty="0">
              <a:solidFill>
                <a:srgbClr val="000000"/>
              </a:solidFill>
              <a:latin typeface="MS PGothic" charset="-128"/>
              <a:cs typeface="MS PGothic" charset="-128"/>
            </a:endParaRPr>
          </a:p>
        </p:txBody>
      </p:sp>
      <p:sp>
        <p:nvSpPr>
          <p:cNvPr id="20" name="Right Brace 19"/>
          <p:cNvSpPr/>
          <p:nvPr/>
        </p:nvSpPr>
        <p:spPr>
          <a:xfrm>
            <a:off x="7158885" y="3032793"/>
            <a:ext cx="161047" cy="1218637"/>
          </a:xfrm>
          <a:prstGeom prst="rightBrace">
            <a:avLst>
              <a:gd name="adj1" fmla="val 43353"/>
              <a:gd name="adj2" fmla="val 33225"/>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8585B"/>
              </a:solidFill>
              <a:latin typeface="MS PGothic" charset="-128"/>
              <a:ea typeface="MS PGothic" charset="-128"/>
              <a:cs typeface="MS PGothic" charset="-128"/>
            </a:endParaRPr>
          </a:p>
        </p:txBody>
      </p:sp>
      <p:pic>
        <p:nvPicPr>
          <p:cNvPr id="21" name="Picture 20" descr="cloud-management-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2396" y="1323261"/>
            <a:ext cx="1705107" cy="1705107"/>
          </a:xfrm>
          <a:prstGeom prst="rect">
            <a:avLst/>
          </a:prstGeom>
        </p:spPr>
      </p:pic>
      <p:sp>
        <p:nvSpPr>
          <p:cNvPr id="22" name="Rectangle 21"/>
          <p:cNvSpPr/>
          <p:nvPr/>
        </p:nvSpPr>
        <p:spPr>
          <a:xfrm>
            <a:off x="300601" y="1468683"/>
            <a:ext cx="1667980" cy="1077218"/>
          </a:xfrm>
          <a:prstGeom prst="rect">
            <a:avLst/>
          </a:prstGeom>
        </p:spPr>
        <p:txBody>
          <a:bodyPr wrap="square">
            <a:spAutoFit/>
          </a:bodyPr>
          <a:lstStyle/>
          <a:p>
            <a:pPr algn="ctr"/>
            <a:r>
              <a:rPr lang="ja-JP" altLang="en-US" sz="1600" dirty="0" smtClean="0">
                <a:solidFill>
                  <a:srgbClr val="000000"/>
                </a:solidFill>
                <a:latin typeface="MS PGothic" charset="-128"/>
                <a:cs typeface="MS PGothic" charset="-128"/>
              </a:rPr>
              <a:t>全ての製品</a:t>
            </a:r>
            <a:r>
              <a:rPr lang="ja-JP" altLang="en-US" sz="1600" dirty="0" smtClean="0">
                <a:solidFill>
                  <a:srgbClr val="000000"/>
                </a:solidFill>
                <a:latin typeface="MS PGothic" charset="-128"/>
                <a:cs typeface="MS PGothic" charset="-128"/>
              </a:rPr>
              <a:t>を</a:t>
            </a:r>
            <a:r>
              <a:rPr lang="en-US" altLang="ja-JP" sz="1600" dirty="0" smtClean="0">
                <a:solidFill>
                  <a:srgbClr val="000000"/>
                </a:solidFill>
                <a:latin typeface="MS PGothic" charset="-128"/>
                <a:cs typeface="MS PGothic" charset="-128"/>
              </a:rPr>
              <a:t/>
            </a:r>
            <a:br>
              <a:rPr lang="en-US" altLang="ja-JP" sz="1600" dirty="0" smtClean="0">
                <a:solidFill>
                  <a:srgbClr val="000000"/>
                </a:solidFill>
                <a:latin typeface="MS PGothic" charset="-128"/>
                <a:cs typeface="MS PGothic" charset="-128"/>
              </a:rPr>
            </a:br>
            <a:r>
              <a:rPr lang="ja-JP" altLang="en-US" sz="1600" dirty="0" smtClean="0">
                <a:solidFill>
                  <a:srgbClr val="000000"/>
                </a:solidFill>
                <a:latin typeface="MS PGothic" charset="-128"/>
                <a:cs typeface="MS PGothic" charset="-128"/>
              </a:rPr>
              <a:t>同じ</a:t>
            </a:r>
            <a:r>
              <a:rPr lang="ja-JP" altLang="en-US" sz="1600" dirty="0" smtClean="0">
                <a:solidFill>
                  <a:srgbClr val="000000"/>
                </a:solidFill>
                <a:latin typeface="MS PGothic" charset="-128"/>
                <a:cs typeface="MS PGothic" charset="-128"/>
              </a:rPr>
              <a:t>設定画面で同じスタイル</a:t>
            </a:r>
            <a:r>
              <a:rPr lang="ja-JP" altLang="en-US" sz="1600" dirty="0" smtClean="0">
                <a:solidFill>
                  <a:srgbClr val="000000"/>
                </a:solidFill>
                <a:latin typeface="MS PGothic" charset="-128"/>
                <a:cs typeface="MS PGothic" charset="-128"/>
              </a:rPr>
              <a:t>で</a:t>
            </a:r>
            <a:r>
              <a:rPr lang="en-US" altLang="ja-JP" sz="1600" dirty="0" smtClean="0">
                <a:solidFill>
                  <a:srgbClr val="000000"/>
                </a:solidFill>
                <a:latin typeface="MS PGothic" charset="-128"/>
                <a:cs typeface="MS PGothic" charset="-128"/>
              </a:rPr>
              <a:t/>
            </a:r>
            <a:br>
              <a:rPr lang="en-US" altLang="ja-JP" sz="1600" dirty="0" smtClean="0">
                <a:solidFill>
                  <a:srgbClr val="000000"/>
                </a:solidFill>
                <a:latin typeface="MS PGothic" charset="-128"/>
                <a:cs typeface="MS PGothic" charset="-128"/>
              </a:rPr>
            </a:br>
            <a:r>
              <a:rPr lang="ja-JP" altLang="en-US" sz="1600" dirty="0" smtClean="0">
                <a:solidFill>
                  <a:srgbClr val="000000"/>
                </a:solidFill>
                <a:latin typeface="MS PGothic" charset="-128"/>
                <a:cs typeface="MS PGothic" charset="-128"/>
              </a:rPr>
              <a:t>簡単</a:t>
            </a:r>
            <a:r>
              <a:rPr lang="ja-JP" altLang="en-US" sz="1600" dirty="0" smtClean="0">
                <a:solidFill>
                  <a:srgbClr val="000000"/>
                </a:solidFill>
                <a:latin typeface="MS PGothic" charset="-128"/>
                <a:cs typeface="MS PGothic" charset="-128"/>
              </a:rPr>
              <a:t>に設定</a:t>
            </a:r>
            <a:r>
              <a:rPr lang="ja-JP" altLang="en-US" sz="1600" dirty="0" smtClean="0">
                <a:solidFill>
                  <a:srgbClr val="000000"/>
                </a:solidFill>
                <a:latin typeface="MS PGothic" charset="-128"/>
                <a:cs typeface="MS PGothic" charset="-128"/>
              </a:rPr>
              <a:t>可能</a:t>
            </a:r>
            <a:r>
              <a:rPr lang="en-US" altLang="ja-JP" sz="1600" dirty="0" smtClean="0">
                <a:solidFill>
                  <a:srgbClr val="000000"/>
                </a:solidFill>
                <a:latin typeface="MS PGothic" charset="-128"/>
                <a:cs typeface="MS PGothic" charset="-128"/>
              </a:rPr>
              <a:t>!</a:t>
            </a:r>
            <a:endParaRPr lang="en-US" altLang="ja-JP" sz="1600" dirty="0" smtClean="0">
              <a:solidFill>
                <a:srgbClr val="000000"/>
              </a:solidFill>
              <a:latin typeface="MS PGothic" charset="-128"/>
              <a:cs typeface="MS PGothic" charset="-128"/>
            </a:endParaRPr>
          </a:p>
        </p:txBody>
      </p:sp>
      <p:sp>
        <p:nvSpPr>
          <p:cNvPr id="24" name="Rectangle 23"/>
          <p:cNvSpPr/>
          <p:nvPr/>
        </p:nvSpPr>
        <p:spPr>
          <a:xfrm>
            <a:off x="3182584" y="1311719"/>
            <a:ext cx="2900014" cy="2308324"/>
          </a:xfrm>
          <a:prstGeom prst="rect">
            <a:avLst/>
          </a:prstGeom>
        </p:spPr>
        <p:txBody>
          <a:bodyPr wrap="square">
            <a:spAutoFit/>
          </a:bodyPr>
          <a:lstStyle/>
          <a:p>
            <a:pPr marL="214313" indent="-214313">
              <a:buFont typeface="Arial" charset="0"/>
              <a:buChar char="•"/>
            </a:pPr>
            <a:r>
              <a:rPr lang="ja-JP" altLang="en-US" sz="1600" dirty="0">
                <a:solidFill>
                  <a:srgbClr val="000000"/>
                </a:solidFill>
                <a:latin typeface="+mn-ea"/>
                <a:ea typeface="+mn-ea"/>
                <a:cs typeface="MS PGothic" charset="-128"/>
              </a:rPr>
              <a:t>ネットワークと端末の状態を一元管理</a:t>
            </a:r>
            <a:endParaRPr lang="en-US" altLang="ja-JP" sz="1600" dirty="0">
              <a:solidFill>
                <a:srgbClr val="000000"/>
              </a:solidFill>
              <a:latin typeface="+mn-ea"/>
              <a:ea typeface="+mn-ea"/>
              <a:cs typeface="MS PGothic" charset="-128"/>
            </a:endParaRPr>
          </a:p>
          <a:p>
            <a:pPr marL="214313" indent="-214313">
              <a:buFont typeface="Arial" charset="0"/>
              <a:buChar char="•"/>
            </a:pPr>
            <a:r>
              <a:rPr lang="en-US" altLang="ja-JP" sz="1600" dirty="0">
                <a:solidFill>
                  <a:srgbClr val="000000"/>
                </a:solidFill>
                <a:latin typeface="+mn-ea"/>
                <a:ea typeface="+mn-ea"/>
                <a:cs typeface="MS PGothic" charset="-128"/>
              </a:rPr>
              <a:t>SM</a:t>
            </a:r>
            <a:r>
              <a:rPr lang="ja-JP" altLang="en-US" sz="1600" dirty="0">
                <a:solidFill>
                  <a:srgbClr val="000000"/>
                </a:solidFill>
                <a:latin typeface="+mn-ea"/>
                <a:ea typeface="+mn-ea"/>
                <a:cs typeface="MS PGothic" charset="-128"/>
              </a:rPr>
              <a:t>のポリシーに基づいて、</a:t>
            </a:r>
            <a:r>
              <a:rPr lang="en-US" altLang="ja-JP" sz="1600" dirty="0">
                <a:solidFill>
                  <a:srgbClr val="000000"/>
                </a:solidFill>
                <a:latin typeface="+mn-ea"/>
                <a:ea typeface="+mn-ea"/>
                <a:cs typeface="MS PGothic" charset="-128"/>
              </a:rPr>
              <a:t>MR</a:t>
            </a:r>
            <a:r>
              <a:rPr lang="ja-JP" altLang="en-US" sz="1600" dirty="0">
                <a:solidFill>
                  <a:srgbClr val="000000"/>
                </a:solidFill>
                <a:latin typeface="+mn-ea"/>
                <a:ea typeface="+mn-ea"/>
                <a:cs typeface="MS PGothic" charset="-128"/>
              </a:rPr>
              <a:t>と</a:t>
            </a:r>
            <a:r>
              <a:rPr lang="en-US" altLang="ja-JP" sz="1600" dirty="0">
                <a:solidFill>
                  <a:srgbClr val="000000"/>
                </a:solidFill>
                <a:latin typeface="+mn-ea"/>
                <a:ea typeface="+mn-ea"/>
                <a:cs typeface="MS PGothic" charset="-128"/>
              </a:rPr>
              <a:t>MX</a:t>
            </a:r>
            <a:r>
              <a:rPr lang="ja-JP" altLang="en-US" sz="1600" dirty="0">
                <a:solidFill>
                  <a:srgbClr val="000000"/>
                </a:solidFill>
                <a:latin typeface="+mn-ea"/>
                <a:ea typeface="+mn-ea"/>
                <a:cs typeface="MS PGothic" charset="-128"/>
              </a:rPr>
              <a:t>でネットワーク通信を制御</a:t>
            </a:r>
            <a:endParaRPr lang="en-US" sz="1600" dirty="0">
              <a:solidFill>
                <a:srgbClr val="000000"/>
              </a:solidFill>
              <a:latin typeface="+mn-ea"/>
              <a:ea typeface="+mn-ea"/>
              <a:cs typeface="MS PGothic" charset="-128"/>
            </a:endParaRPr>
          </a:p>
          <a:p>
            <a:pPr marL="214313" indent="-214313">
              <a:buFont typeface="Arial" charset="0"/>
              <a:buChar char="•"/>
            </a:pPr>
            <a:r>
              <a:rPr lang="ja-JP" altLang="en-US" sz="1600" dirty="0">
                <a:solidFill>
                  <a:srgbClr val="000000"/>
                </a:solidFill>
                <a:latin typeface="+mn-ea"/>
                <a:ea typeface="+mn-ea"/>
                <a:cs typeface="MS PGothic" charset="-128"/>
              </a:rPr>
              <a:t>無線</a:t>
            </a:r>
            <a:r>
              <a:rPr lang="en-US" altLang="ja-JP" sz="1600" dirty="0">
                <a:solidFill>
                  <a:srgbClr val="000000"/>
                </a:solidFill>
                <a:latin typeface="+mn-ea"/>
                <a:ea typeface="+mn-ea"/>
                <a:cs typeface="MS PGothic" charset="-128"/>
              </a:rPr>
              <a:t>LAN</a:t>
            </a:r>
            <a:r>
              <a:rPr lang="ja-JP" altLang="en-US" sz="1600" dirty="0">
                <a:solidFill>
                  <a:srgbClr val="000000"/>
                </a:solidFill>
                <a:latin typeface="+mn-ea"/>
                <a:ea typeface="+mn-ea"/>
                <a:cs typeface="MS PGothic" charset="-128"/>
              </a:rPr>
              <a:t>や</a:t>
            </a:r>
            <a:r>
              <a:rPr lang="en-US" altLang="ja-JP" sz="1600" dirty="0">
                <a:solidFill>
                  <a:srgbClr val="000000"/>
                </a:solidFill>
                <a:latin typeface="+mn-ea"/>
                <a:ea typeface="+mn-ea"/>
                <a:cs typeface="MS PGothic" charset="-128"/>
              </a:rPr>
              <a:t>VPN</a:t>
            </a:r>
            <a:r>
              <a:rPr lang="ja-JP" altLang="en-US" sz="1600" dirty="0">
                <a:solidFill>
                  <a:srgbClr val="000000"/>
                </a:solidFill>
                <a:latin typeface="+mn-ea"/>
                <a:ea typeface="+mn-ea"/>
                <a:cs typeface="MS PGothic" charset="-128"/>
              </a:rPr>
              <a:t>の設定</a:t>
            </a:r>
            <a:r>
              <a:rPr lang="ja-JP" altLang="en-US" sz="1600" dirty="0" smtClean="0">
                <a:solidFill>
                  <a:srgbClr val="000000"/>
                </a:solidFill>
                <a:latin typeface="+mn-ea"/>
                <a:ea typeface="+mn-ea"/>
                <a:cs typeface="MS PGothic" charset="-128"/>
              </a:rPr>
              <a:t>を</a:t>
            </a:r>
            <a:r>
              <a:rPr lang="en-US" altLang="ja-JP" sz="1600" dirty="0" smtClean="0">
                <a:solidFill>
                  <a:srgbClr val="000000"/>
                </a:solidFill>
                <a:latin typeface="+mn-ea"/>
                <a:ea typeface="+mn-ea"/>
                <a:cs typeface="MS PGothic" charset="-128"/>
              </a:rPr>
              <a:t/>
            </a:r>
            <a:br>
              <a:rPr lang="en-US" altLang="ja-JP" sz="1600" dirty="0" smtClean="0">
                <a:solidFill>
                  <a:srgbClr val="000000"/>
                </a:solidFill>
                <a:latin typeface="+mn-ea"/>
                <a:ea typeface="+mn-ea"/>
                <a:cs typeface="MS PGothic" charset="-128"/>
              </a:rPr>
            </a:br>
            <a:r>
              <a:rPr lang="ja-JP" altLang="en-US" sz="1600" dirty="0" smtClean="0">
                <a:solidFill>
                  <a:srgbClr val="000000"/>
                </a:solidFill>
                <a:latin typeface="+mn-ea"/>
                <a:ea typeface="+mn-ea"/>
                <a:cs typeface="MS PGothic" charset="-128"/>
              </a:rPr>
              <a:t>プッシュ</a:t>
            </a:r>
            <a:endParaRPr lang="en-US" altLang="ja-JP" sz="1600" dirty="0">
              <a:solidFill>
                <a:srgbClr val="000000"/>
              </a:solidFill>
              <a:latin typeface="+mn-ea"/>
              <a:ea typeface="+mn-ea"/>
              <a:cs typeface="MS PGothic" charset="-128"/>
            </a:endParaRPr>
          </a:p>
          <a:p>
            <a:pPr marL="214313" indent="-214313">
              <a:buFont typeface="Arial" charset="0"/>
              <a:buChar char="•"/>
            </a:pPr>
            <a:r>
              <a:rPr lang="ja-JP" altLang="en-US" sz="1600" dirty="0">
                <a:solidFill>
                  <a:srgbClr val="000000"/>
                </a:solidFill>
                <a:latin typeface="+mn-ea"/>
                <a:ea typeface="+mn-ea"/>
                <a:cs typeface="MS PGothic" charset="-128"/>
              </a:rPr>
              <a:t>無線</a:t>
            </a:r>
            <a:r>
              <a:rPr lang="en-US" altLang="ja-JP" sz="1600" dirty="0">
                <a:solidFill>
                  <a:srgbClr val="000000"/>
                </a:solidFill>
                <a:latin typeface="+mn-ea"/>
                <a:ea typeface="+mn-ea"/>
                <a:cs typeface="MS PGothic" charset="-128"/>
              </a:rPr>
              <a:t>LAN</a:t>
            </a:r>
            <a:r>
              <a:rPr lang="ja-JP" altLang="en-US" sz="1600" dirty="0">
                <a:solidFill>
                  <a:srgbClr val="000000"/>
                </a:solidFill>
                <a:latin typeface="+mn-ea"/>
                <a:ea typeface="+mn-ea"/>
                <a:cs typeface="MS PGothic" charset="-128"/>
              </a:rPr>
              <a:t>の証明書認証</a:t>
            </a:r>
            <a:r>
              <a:rPr lang="ja-JP" altLang="en-US" sz="1600" dirty="0" smtClean="0">
                <a:solidFill>
                  <a:srgbClr val="000000"/>
                </a:solidFill>
                <a:latin typeface="+mn-ea"/>
                <a:ea typeface="+mn-ea"/>
                <a:cs typeface="MS PGothic" charset="-128"/>
              </a:rPr>
              <a:t>に</a:t>
            </a:r>
            <a:r>
              <a:rPr lang="en-US" altLang="ja-JP" sz="1600" dirty="0" smtClean="0">
                <a:solidFill>
                  <a:srgbClr val="000000"/>
                </a:solidFill>
                <a:latin typeface="+mn-ea"/>
                <a:ea typeface="+mn-ea"/>
                <a:cs typeface="MS PGothic" charset="-128"/>
              </a:rPr>
              <a:t/>
            </a:r>
            <a:br>
              <a:rPr lang="en-US" altLang="ja-JP" sz="1600" dirty="0" smtClean="0">
                <a:solidFill>
                  <a:srgbClr val="000000"/>
                </a:solidFill>
                <a:latin typeface="+mn-ea"/>
                <a:ea typeface="+mn-ea"/>
                <a:cs typeface="MS PGothic" charset="-128"/>
              </a:rPr>
            </a:br>
            <a:r>
              <a:rPr lang="en-US" altLang="ja-JP" sz="1600" dirty="0" smtClean="0">
                <a:solidFill>
                  <a:srgbClr val="000000"/>
                </a:solidFill>
                <a:latin typeface="+mn-ea"/>
                <a:ea typeface="+mn-ea"/>
                <a:cs typeface="MS PGothic" charset="-128"/>
              </a:rPr>
              <a:t>SM</a:t>
            </a:r>
            <a:r>
              <a:rPr lang="ja-JP" altLang="en-US" sz="1600" dirty="0">
                <a:solidFill>
                  <a:srgbClr val="000000"/>
                </a:solidFill>
                <a:latin typeface="+mn-ea"/>
                <a:ea typeface="+mn-ea"/>
                <a:cs typeface="MS PGothic" charset="-128"/>
              </a:rPr>
              <a:t>を使用可能</a:t>
            </a:r>
            <a:endParaRPr lang="en-US" altLang="ja-JP" sz="1600" dirty="0">
              <a:solidFill>
                <a:srgbClr val="000000"/>
              </a:solidFill>
              <a:latin typeface="+mn-ea"/>
              <a:ea typeface="+mn-ea"/>
              <a:cs typeface="MS PGothic" charset="-128"/>
            </a:endParaRPr>
          </a:p>
        </p:txBody>
      </p:sp>
      <p:pic>
        <p:nvPicPr>
          <p:cNvPr id="25" name="Shape 138"/>
          <p:cNvPicPr preferRelativeResize="0">
            <a:picLocks noChangeAspect="1"/>
          </p:cNvPicPr>
          <p:nvPr/>
        </p:nvPicPr>
        <p:blipFill rotWithShape="1">
          <a:blip r:embed="rId8">
            <a:alphaModFix/>
          </a:blip>
          <a:srcRect/>
          <a:stretch/>
        </p:blipFill>
        <p:spPr>
          <a:xfrm>
            <a:off x="3484934" y="3733735"/>
            <a:ext cx="705175" cy="751390"/>
          </a:xfrm>
          <a:prstGeom prst="rect">
            <a:avLst/>
          </a:prstGeom>
          <a:noFill/>
          <a:ln>
            <a:noFill/>
          </a:ln>
        </p:spPr>
      </p:pic>
      <p:pic>
        <p:nvPicPr>
          <p:cNvPr id="26" name="Picture 25"/>
          <p:cNvPicPr>
            <a:picLocks noChangeAspect="1"/>
          </p:cNvPicPr>
          <p:nvPr/>
        </p:nvPicPr>
        <p:blipFill>
          <a:blip r:embed="rId9"/>
          <a:stretch>
            <a:fillRect/>
          </a:stretch>
        </p:blipFill>
        <p:spPr>
          <a:xfrm>
            <a:off x="5127709" y="3509118"/>
            <a:ext cx="644622" cy="444740"/>
          </a:xfrm>
          <a:prstGeom prst="rect">
            <a:avLst/>
          </a:prstGeom>
        </p:spPr>
      </p:pic>
      <p:pic>
        <p:nvPicPr>
          <p:cNvPr id="27" name="Picture 26"/>
          <p:cNvPicPr>
            <a:picLocks noChangeAspect="1"/>
          </p:cNvPicPr>
          <p:nvPr/>
        </p:nvPicPr>
        <p:blipFill>
          <a:blip r:embed="rId10"/>
          <a:stretch>
            <a:fillRect/>
          </a:stretch>
        </p:blipFill>
        <p:spPr>
          <a:xfrm>
            <a:off x="5038983" y="4312790"/>
            <a:ext cx="771516" cy="545420"/>
          </a:xfrm>
          <a:prstGeom prst="rect">
            <a:avLst/>
          </a:prstGeom>
        </p:spPr>
      </p:pic>
      <p:sp>
        <p:nvSpPr>
          <p:cNvPr id="28" name="Multiply 27"/>
          <p:cNvSpPr/>
          <p:nvPr/>
        </p:nvSpPr>
        <p:spPr>
          <a:xfrm>
            <a:off x="4402114" y="3918534"/>
            <a:ext cx="472500" cy="363742"/>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4154635538"/>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143499"/>
          </a:xfrm>
          <a:prstGeom prst="rect">
            <a:avLst/>
          </a:prstGeom>
          <a:ln>
            <a:noFill/>
          </a:ln>
          <a:effectLst/>
        </p:spPr>
      </p:pic>
      <p:sp>
        <p:nvSpPr>
          <p:cNvPr id="3" name="テキスト プレースホルダー 3"/>
          <p:cNvSpPr txBox="1">
            <a:spLocks/>
          </p:cNvSpPr>
          <p:nvPr/>
        </p:nvSpPr>
        <p:spPr>
          <a:xfrm>
            <a:off x="5362832" y="471792"/>
            <a:ext cx="3425568" cy="427864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buClr>
                <a:srgbClr val="58585B"/>
              </a:buClr>
              <a:buNone/>
            </a:pPr>
            <a:r>
              <a:rPr lang="ja-JP" altLang="en-US" sz="1600" dirty="0">
                <a:solidFill>
                  <a:srgbClr val="FFFFFF"/>
                </a:solidFill>
              </a:rPr>
              <a:t>配置イメージ</a:t>
            </a:r>
          </a:p>
          <a:p>
            <a:pPr marL="0" indent="0">
              <a:buClr>
                <a:srgbClr val="58585B"/>
              </a:buClr>
              <a:buNone/>
            </a:pPr>
            <a:r>
              <a:rPr lang="ja-JP" altLang="en-US" sz="1600" dirty="0">
                <a:solidFill>
                  <a:srgbClr val="FFFFFF"/>
                </a:solidFill>
              </a:rPr>
              <a:t>市場動向</a:t>
            </a:r>
            <a:endParaRPr altLang="ja-JP" sz="1600" dirty="0">
              <a:solidFill>
                <a:srgbClr val="FFFFFF"/>
              </a:solidFill>
            </a:endParaRPr>
          </a:p>
          <a:p>
            <a:pPr marL="0" indent="0">
              <a:buClr>
                <a:srgbClr val="58585B"/>
              </a:buClr>
              <a:buNone/>
            </a:pPr>
            <a:r>
              <a:rPr altLang="ja-JP" sz="1600" dirty="0" smtClean="0">
                <a:solidFill>
                  <a:srgbClr val="FFFFFF"/>
                </a:solidFill>
              </a:rPr>
              <a:t>Meraki </a:t>
            </a:r>
            <a:r>
              <a:rPr lang="ja-JP" altLang="en-US" sz="1600" dirty="0" smtClean="0">
                <a:solidFill>
                  <a:srgbClr val="FFFFFF"/>
                </a:solidFill>
              </a:rPr>
              <a:t>機器</a:t>
            </a:r>
            <a:r>
              <a:rPr lang="ja-JP" altLang="en-US" sz="1600" dirty="0">
                <a:solidFill>
                  <a:srgbClr val="FFFFFF"/>
                </a:solidFill>
              </a:rPr>
              <a:t>購入の</a:t>
            </a:r>
            <a:r>
              <a:rPr lang="ja-JP" altLang="en-US" sz="1600" dirty="0">
                <a:solidFill>
                  <a:srgbClr val="FFFFFF"/>
                </a:solidFill>
              </a:rPr>
              <a:t>基礎</a:t>
            </a:r>
            <a:endParaRPr altLang="ja-JP" sz="1600" dirty="0">
              <a:solidFill>
                <a:srgbClr val="FFFFFF"/>
              </a:solidFill>
            </a:endParaRPr>
          </a:p>
          <a:p>
            <a:pPr marL="0" indent="0">
              <a:buClr>
                <a:srgbClr val="58585B"/>
              </a:buClr>
              <a:buNone/>
            </a:pPr>
            <a:r>
              <a:rPr lang="ja-JP" altLang="en-US" sz="1600" dirty="0">
                <a:solidFill>
                  <a:srgbClr val="FFFFFF"/>
                </a:solidFill>
              </a:rPr>
              <a:t>オーダー方法、ライセンス</a:t>
            </a:r>
            <a:endParaRPr lang="en-US" altLang="ja-JP" sz="1600" dirty="0">
              <a:solidFill>
                <a:srgbClr val="FFFFFF"/>
              </a:solidFill>
            </a:endParaRPr>
          </a:p>
          <a:p>
            <a:pPr marL="0" indent="0">
              <a:buClr>
                <a:srgbClr val="58585B"/>
              </a:buClr>
              <a:buNone/>
            </a:pPr>
            <a:r>
              <a:rPr lang="ja-JP" altLang="en-US" sz="1600" dirty="0">
                <a:solidFill>
                  <a:srgbClr val="FFFFFF"/>
                </a:solidFill>
              </a:rPr>
              <a:t>サンプル</a:t>
            </a:r>
            <a:r>
              <a:rPr lang="ja-JP" altLang="en-US" sz="1600" dirty="0">
                <a:solidFill>
                  <a:srgbClr val="FFFFFF"/>
                </a:solidFill>
              </a:rPr>
              <a:t>構成</a:t>
            </a:r>
            <a:r>
              <a:rPr lang="ja-JP" altLang="en-US" sz="1600" dirty="0">
                <a:solidFill>
                  <a:srgbClr val="FFFFFF"/>
                </a:solidFill>
              </a:rPr>
              <a:t> </a:t>
            </a:r>
            <a:endParaRPr altLang="ja-JP" sz="1600" dirty="0">
              <a:solidFill>
                <a:srgbClr val="FFFFFF"/>
              </a:solidFill>
            </a:endParaRPr>
          </a:p>
          <a:p>
            <a:pPr marL="57137" indent="0">
              <a:buClr>
                <a:srgbClr val="58585B"/>
              </a:buClr>
              <a:buNone/>
            </a:pPr>
            <a:r>
              <a:rPr lang="ja-JP" altLang="en-US" sz="1600" dirty="0">
                <a:solidFill>
                  <a:srgbClr val="FFFFFF"/>
                </a:solidFill>
              </a:rPr>
              <a:t>用語集</a:t>
            </a:r>
            <a:endParaRPr altLang="ja-JP" sz="1600" dirty="0">
              <a:solidFill>
                <a:srgbClr val="FFFFFF"/>
              </a:solidFill>
            </a:endParaRPr>
          </a:p>
          <a:p>
            <a:pPr marL="57137" indent="0">
              <a:lnSpc>
                <a:spcPct val="100000"/>
              </a:lnSpc>
              <a:spcBef>
                <a:spcPts val="600"/>
              </a:spcBef>
              <a:buClr>
                <a:srgbClr val="58585B"/>
              </a:buClr>
              <a:buNone/>
            </a:pPr>
            <a:r>
              <a:rPr lang="ja-JP" altLang="en-US" sz="1600" dirty="0">
                <a:solidFill>
                  <a:srgbClr val="FFFFFF"/>
                </a:solidFill>
              </a:rPr>
              <a:t>リンク集</a:t>
            </a:r>
            <a:endParaRPr altLang="ja-JP" sz="1600" dirty="0">
              <a:solidFill>
                <a:srgbClr val="FFFFFF"/>
              </a:solidFill>
            </a:endParaRPr>
          </a:p>
          <a:p>
            <a:pPr marL="57137" indent="0">
              <a:lnSpc>
                <a:spcPct val="100000"/>
              </a:lnSpc>
              <a:spcBef>
                <a:spcPts val="600"/>
              </a:spcBef>
              <a:buClr>
                <a:srgbClr val="58585B"/>
              </a:buClr>
              <a:buNone/>
            </a:pPr>
            <a:r>
              <a:rPr lang="ja-JP" altLang="en-US" sz="1600" dirty="0">
                <a:solidFill>
                  <a:srgbClr val="FFFFFF"/>
                </a:solidFill>
              </a:rPr>
              <a:t>付録：</a:t>
            </a:r>
            <a:endParaRPr altLang="ja-JP" sz="1600" dirty="0">
              <a:solidFill>
                <a:srgbClr val="FFFFFF"/>
              </a:solidFill>
            </a:endParaRPr>
          </a:p>
          <a:p>
            <a:pPr marL="335743" indent="-278606">
              <a:lnSpc>
                <a:spcPct val="100000"/>
              </a:lnSpc>
              <a:spcBef>
                <a:spcPts val="600"/>
              </a:spcBef>
              <a:buClr>
                <a:srgbClr val="58585B"/>
              </a:buClr>
              <a:buFont typeface="Arial" charset="0"/>
              <a:buAutoNum type="arabicPeriod"/>
            </a:pPr>
            <a:r>
              <a:rPr lang="ja-JP" altLang="en-US" sz="1600" dirty="0">
                <a:solidFill>
                  <a:srgbClr val="FFFFFF"/>
                </a:solidFill>
              </a:rPr>
              <a:t>製品詳細紹介</a:t>
            </a:r>
            <a:endParaRPr altLang="ja-JP" sz="1600" dirty="0">
              <a:solidFill>
                <a:srgbClr val="FFFFFF"/>
              </a:solidFill>
            </a:endParaRPr>
          </a:p>
          <a:p>
            <a:pPr marL="335743" indent="-278606">
              <a:lnSpc>
                <a:spcPct val="100000"/>
              </a:lnSpc>
              <a:spcBef>
                <a:spcPts val="600"/>
              </a:spcBef>
              <a:buClr>
                <a:srgbClr val="58585B"/>
              </a:buClr>
              <a:buFont typeface="Arial" charset="0"/>
              <a:buAutoNum type="arabicPeriod"/>
            </a:pPr>
            <a:r>
              <a:rPr lang="ja-JP" altLang="en-US" sz="1600" dirty="0">
                <a:solidFill>
                  <a:srgbClr val="FFFFFF"/>
                </a:solidFill>
              </a:rPr>
              <a:t>管理面詳細</a:t>
            </a:r>
            <a:endParaRPr altLang="ja-JP" sz="1600" dirty="0">
              <a:solidFill>
                <a:srgbClr val="FFFFFF"/>
              </a:solidFill>
            </a:endParaRPr>
          </a:p>
          <a:p>
            <a:pPr marL="335743" indent="-278606">
              <a:lnSpc>
                <a:spcPct val="100000"/>
              </a:lnSpc>
              <a:spcBef>
                <a:spcPts val="600"/>
              </a:spcBef>
              <a:buClr>
                <a:srgbClr val="58585B"/>
              </a:buClr>
              <a:buFont typeface="Arial" charset="0"/>
              <a:buAutoNum type="arabicPeriod"/>
            </a:pPr>
            <a:r>
              <a:rPr lang="ja-JP" altLang="en-US" sz="1600" dirty="0">
                <a:solidFill>
                  <a:srgbClr val="FFFFFF"/>
                </a:solidFill>
              </a:rPr>
              <a:t>比較資料</a:t>
            </a:r>
            <a:endParaRPr altLang="ja-JP" sz="1600" dirty="0">
              <a:solidFill>
                <a:srgbClr val="FFFFFF"/>
              </a:solidFill>
            </a:endParaRPr>
          </a:p>
          <a:p>
            <a:pPr marL="335743" indent="-278606">
              <a:lnSpc>
                <a:spcPct val="100000"/>
              </a:lnSpc>
              <a:spcBef>
                <a:spcPts val="600"/>
              </a:spcBef>
              <a:buClr>
                <a:srgbClr val="58585B"/>
              </a:buClr>
              <a:buFont typeface="Arial" charset="0"/>
              <a:buAutoNum type="arabicPeriod"/>
            </a:pPr>
            <a:r>
              <a:rPr lang="ja-JP" altLang="en-US" sz="1600" dirty="0">
                <a:solidFill>
                  <a:srgbClr val="FFFFFF"/>
                </a:solidFill>
              </a:rPr>
              <a:t>お</a:t>
            </a:r>
            <a:r>
              <a:rPr lang="ja-JP" altLang="en-US" sz="1600" dirty="0">
                <a:solidFill>
                  <a:srgbClr val="FFFFFF"/>
                </a:solidFill>
              </a:rPr>
              <a:t>客</a:t>
            </a:r>
            <a:r>
              <a:rPr lang="ja-JP" altLang="en-US" sz="1600" dirty="0">
                <a:solidFill>
                  <a:srgbClr val="FFFFFF"/>
                </a:solidFill>
              </a:rPr>
              <a:t>様事例</a:t>
            </a:r>
            <a:endParaRPr altLang="ja-JP" sz="1600" dirty="0">
              <a:solidFill>
                <a:srgbClr val="FFFFFF"/>
              </a:solidFill>
            </a:endParaRPr>
          </a:p>
          <a:p>
            <a:pPr marL="335743" indent="-278606">
              <a:lnSpc>
                <a:spcPct val="100000"/>
              </a:lnSpc>
              <a:spcBef>
                <a:spcPts val="600"/>
              </a:spcBef>
              <a:buClr>
                <a:srgbClr val="58585B"/>
              </a:buClr>
              <a:buFont typeface="Arial" charset="0"/>
              <a:buAutoNum type="arabicPeriod"/>
            </a:pPr>
            <a:r>
              <a:rPr altLang="ja-JP" sz="1600" dirty="0">
                <a:solidFill>
                  <a:srgbClr val="FFFFFF"/>
                </a:solidFill>
              </a:rPr>
              <a:t>Meraki</a:t>
            </a:r>
            <a:r>
              <a:rPr lang="ja-JP" altLang="en-US" sz="1600" dirty="0">
                <a:solidFill>
                  <a:srgbClr val="FFFFFF"/>
                </a:solidFill>
              </a:rPr>
              <a:t> </a:t>
            </a:r>
            <a:r>
              <a:rPr altLang="ja-JP" sz="1600" dirty="0">
                <a:solidFill>
                  <a:srgbClr val="FFFFFF"/>
                </a:solidFill>
              </a:rPr>
              <a:t>Dashboard</a:t>
            </a:r>
            <a:r>
              <a:rPr lang="ja-JP" altLang="en-US" sz="1600" dirty="0">
                <a:solidFill>
                  <a:srgbClr val="FFFFFF"/>
                </a:solidFill>
              </a:rPr>
              <a:t>例</a:t>
            </a:r>
            <a:endParaRPr altLang="ja-JP" sz="1600" dirty="0">
              <a:solidFill>
                <a:srgbClr val="FFFFFF"/>
              </a:solidFill>
            </a:endParaRPr>
          </a:p>
          <a:p>
            <a:pPr marL="335743" indent="-278606">
              <a:buClr>
                <a:srgbClr val="58585B"/>
              </a:buClr>
              <a:buFont typeface="Arial" charset="0"/>
              <a:buAutoNum type="arabicPeriod"/>
            </a:pPr>
            <a:endParaRPr lang="ja-JP" altLang="en-US" sz="1600" dirty="0">
              <a:solidFill>
                <a:srgbClr val="FFFFFF"/>
              </a:solidFill>
            </a:endParaRPr>
          </a:p>
        </p:txBody>
      </p:sp>
      <p:sp>
        <p:nvSpPr>
          <p:cNvPr id="2" name="角丸四角形 1"/>
          <p:cNvSpPr/>
          <p:nvPr/>
        </p:nvSpPr>
        <p:spPr>
          <a:xfrm>
            <a:off x="5140788" y="291210"/>
            <a:ext cx="3013097" cy="4682660"/>
          </a:xfrm>
          <a:prstGeom prst="roundRect">
            <a:avLst>
              <a:gd name="adj" fmla="val 3709"/>
            </a:avLst>
          </a:prstGeom>
          <a:noFill/>
          <a:ln w="158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endParaRPr kumimoji="1" lang="ja-JP" altLang="en-US" dirty="0">
              <a:solidFill>
                <a:srgbClr val="FFFFFF"/>
              </a:solidFill>
            </a:endParaRPr>
          </a:p>
        </p:txBody>
      </p:sp>
      <p:sp>
        <p:nvSpPr>
          <p:cNvPr id="7" name="タイトル 6"/>
          <p:cNvSpPr>
            <a:spLocks noGrp="1"/>
          </p:cNvSpPr>
          <p:nvPr>
            <p:ph type="ctrTitle"/>
          </p:nvPr>
        </p:nvSpPr>
        <p:spPr/>
        <p:txBody>
          <a:bodyPr/>
          <a:lstStyle/>
          <a:p>
            <a:r>
              <a:rPr lang="ja-JP" altLang="en-US" dirty="0" smtClean="0">
                <a:effectLst>
                  <a:outerShdw blurRad="38100" dist="38100" dir="2700000" algn="tl">
                    <a:srgbClr val="000000">
                      <a:alpha val="43137"/>
                    </a:srgbClr>
                  </a:outerShdw>
                </a:effectLst>
              </a:rPr>
              <a:t>販売ガイド</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420504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角丸四角形 69"/>
          <p:cNvSpPr/>
          <p:nvPr/>
        </p:nvSpPr>
        <p:spPr>
          <a:xfrm>
            <a:off x="6245226" y="3297873"/>
            <a:ext cx="2751194" cy="1725149"/>
          </a:xfrm>
          <a:prstGeom prst="roundRect">
            <a:avLst>
              <a:gd name="adj" fmla="val 3559"/>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sz="3600" dirty="0">
              <a:solidFill>
                <a:srgbClr val="FFFFFF"/>
              </a:solidFill>
              <a:latin typeface="+mn-ea"/>
            </a:endParaRPr>
          </a:p>
        </p:txBody>
      </p:sp>
      <p:sp>
        <p:nvSpPr>
          <p:cNvPr id="2" name="タイトル 1"/>
          <p:cNvSpPr>
            <a:spLocks noGrp="1"/>
          </p:cNvSpPr>
          <p:nvPr>
            <p:ph type="title"/>
          </p:nvPr>
        </p:nvSpPr>
        <p:spPr/>
        <p:txBody>
          <a:bodyPr/>
          <a:lstStyle/>
          <a:p>
            <a:r>
              <a:rPr lang="ja-JP" altLang="en-US" dirty="0" smtClean="0">
                <a:latin typeface="+mn-ea"/>
                <a:ea typeface="+mn-ea"/>
              </a:rPr>
              <a:t>配置イメージ</a:t>
            </a:r>
            <a:endParaRPr kumimoji="1" lang="ja-JP" altLang="en-US" dirty="0">
              <a:latin typeface="+mn-ea"/>
              <a:ea typeface="+mn-ea"/>
            </a:endParaRPr>
          </a:p>
        </p:txBody>
      </p:sp>
      <p:sp>
        <p:nvSpPr>
          <p:cNvPr id="3" name="角丸四角形 2"/>
          <p:cNvSpPr/>
          <p:nvPr/>
        </p:nvSpPr>
        <p:spPr>
          <a:xfrm>
            <a:off x="493883" y="1591973"/>
            <a:ext cx="4325039" cy="3431049"/>
          </a:xfrm>
          <a:prstGeom prst="roundRect">
            <a:avLst>
              <a:gd name="adj" fmla="val 3559"/>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sz="3600" dirty="0">
              <a:solidFill>
                <a:srgbClr val="FFFFFF"/>
              </a:solidFill>
              <a:latin typeface="+mn-ea"/>
            </a:endParaRPr>
          </a:p>
        </p:txBody>
      </p:sp>
      <p:pic>
        <p:nvPicPr>
          <p:cNvPr id="4" name="Picture 26" descr="\\MV-FS\Projects\Cisco\References\Brand Assets\Kubrick Icons\Device Icons\Device_generic_building_3154_default_256.png"/>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6601" y="1102484"/>
            <a:ext cx="747934" cy="747934"/>
          </a:xfrm>
          <a:prstGeom prst="rect">
            <a:avLst/>
          </a:prstGeom>
          <a:noFill/>
        </p:spPr>
      </p:pic>
      <p:grpSp>
        <p:nvGrpSpPr>
          <p:cNvPr id="6" name="グループ化 5"/>
          <p:cNvGrpSpPr/>
          <p:nvPr/>
        </p:nvGrpSpPr>
        <p:grpSpPr>
          <a:xfrm>
            <a:off x="1185356" y="4510350"/>
            <a:ext cx="568721" cy="366587"/>
            <a:chOff x="4360169" y="4504819"/>
            <a:chExt cx="735092" cy="473827"/>
          </a:xfrm>
        </p:grpSpPr>
        <p:sp>
          <p:nvSpPr>
            <p:cNvPr id="7" name="角丸四角形 6"/>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latin typeface="+mn-ea"/>
              </a:endParaRPr>
            </a:p>
          </p:txBody>
        </p:sp>
        <p:grpSp>
          <p:nvGrpSpPr>
            <p:cNvPr id="8" name="グループ化 7"/>
            <p:cNvGrpSpPr/>
            <p:nvPr/>
          </p:nvGrpSpPr>
          <p:grpSpPr>
            <a:xfrm>
              <a:off x="4360169" y="4504819"/>
              <a:ext cx="735092" cy="473827"/>
              <a:chOff x="4813749" y="5428875"/>
              <a:chExt cx="905718" cy="583809"/>
            </a:xfrm>
          </p:grpSpPr>
          <p:sp>
            <p:nvSpPr>
              <p:cNvPr id="9"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rgbClr val="58585B">
                      <a:lumMod val="95000"/>
                      <a:lumOff val="5000"/>
                    </a:srgbClr>
                  </a:solidFill>
                  <a:latin typeface="+mn-ea"/>
                </a:endParaRPr>
              </a:p>
            </p:txBody>
          </p:sp>
          <p:sp>
            <p:nvSpPr>
              <p:cNvPr id="10"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rgbClr val="58585B">
                      <a:lumMod val="95000"/>
                      <a:lumOff val="5000"/>
                    </a:srgbClr>
                  </a:solidFill>
                  <a:latin typeface="+mn-ea"/>
                </a:endParaRPr>
              </a:p>
            </p:txBody>
          </p:sp>
        </p:grpSp>
      </p:grpSp>
      <p:grpSp>
        <p:nvGrpSpPr>
          <p:cNvPr id="11" name="グループ化 10"/>
          <p:cNvGrpSpPr/>
          <p:nvPr/>
        </p:nvGrpSpPr>
        <p:grpSpPr>
          <a:xfrm>
            <a:off x="2007724" y="4510350"/>
            <a:ext cx="568721" cy="366587"/>
            <a:chOff x="4360169" y="4504819"/>
            <a:chExt cx="735092" cy="473827"/>
          </a:xfrm>
        </p:grpSpPr>
        <p:sp>
          <p:nvSpPr>
            <p:cNvPr id="12" name="角丸四角形 11"/>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latin typeface="+mn-ea"/>
              </a:endParaRPr>
            </a:p>
          </p:txBody>
        </p:sp>
        <p:grpSp>
          <p:nvGrpSpPr>
            <p:cNvPr id="13" name="グループ化 12"/>
            <p:cNvGrpSpPr/>
            <p:nvPr/>
          </p:nvGrpSpPr>
          <p:grpSpPr>
            <a:xfrm>
              <a:off x="4360169" y="4504819"/>
              <a:ext cx="735092" cy="473827"/>
              <a:chOff x="4813749" y="5428875"/>
              <a:chExt cx="905718" cy="583809"/>
            </a:xfrm>
          </p:grpSpPr>
          <p:sp>
            <p:nvSpPr>
              <p:cNvPr id="14"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rgbClr val="58585B">
                      <a:lumMod val="95000"/>
                      <a:lumOff val="5000"/>
                    </a:srgbClr>
                  </a:solidFill>
                  <a:latin typeface="+mn-ea"/>
                </a:endParaRPr>
              </a:p>
            </p:txBody>
          </p:sp>
          <p:sp>
            <p:nvSpPr>
              <p:cNvPr id="15"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rgbClr val="58585B">
                      <a:lumMod val="95000"/>
                      <a:lumOff val="5000"/>
                    </a:srgbClr>
                  </a:solidFill>
                  <a:latin typeface="+mn-ea"/>
                </a:endParaRPr>
              </a:p>
            </p:txBody>
          </p:sp>
        </p:grpSp>
      </p:grpSp>
      <p:sp>
        <p:nvSpPr>
          <p:cNvPr id="29" name="テキスト ボックス 28"/>
          <p:cNvSpPr txBox="1"/>
          <p:nvPr/>
        </p:nvSpPr>
        <p:spPr>
          <a:xfrm>
            <a:off x="1465479" y="1181234"/>
            <a:ext cx="1406508" cy="578882"/>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kumimoji="1" lang="ja-JP" altLang="en-US" sz="1400" dirty="0">
                <a:solidFill>
                  <a:srgbClr val="FFFFFF"/>
                </a:solidFill>
                <a:latin typeface="+mn-ea"/>
              </a:rPr>
              <a:t>大規模拠点</a:t>
            </a:r>
            <a:endParaRPr kumimoji="1" lang="en-US" altLang="ja-JP" sz="1400" dirty="0">
              <a:solidFill>
                <a:srgbClr val="FFFFFF"/>
              </a:solidFill>
              <a:latin typeface="+mn-ea"/>
            </a:endParaRPr>
          </a:p>
          <a:p>
            <a:pPr algn="ctr"/>
            <a:r>
              <a:rPr kumimoji="1" lang="en-US" altLang="ja-JP" sz="1400" dirty="0">
                <a:solidFill>
                  <a:srgbClr val="FFFFFF"/>
                </a:solidFill>
                <a:latin typeface="+mn-ea"/>
              </a:rPr>
              <a:t>1000</a:t>
            </a:r>
            <a:r>
              <a:rPr kumimoji="1" lang="ja-JP" altLang="en-US" sz="1400" dirty="0">
                <a:solidFill>
                  <a:srgbClr val="FFFFFF"/>
                </a:solidFill>
                <a:latin typeface="+mn-ea"/>
              </a:rPr>
              <a:t>人</a:t>
            </a:r>
            <a:r>
              <a:rPr kumimoji="1" lang="ja-JP" altLang="en-US" sz="1400" dirty="0">
                <a:solidFill>
                  <a:srgbClr val="FFFFFF"/>
                </a:solidFill>
                <a:latin typeface="+mn-ea"/>
              </a:rPr>
              <a:t>程度</a:t>
            </a:r>
          </a:p>
        </p:txBody>
      </p:sp>
      <p:pic>
        <p:nvPicPr>
          <p:cNvPr id="40" name="Picture 49" descr="\\psf\Home\Documents\Dropbox\Active Projects\deviceLibraryPNGs\phones\iPhone\iPhoneBlack\iPhoneBlack_Default\iPhoneBlackDefault_400Px\Phone_Iphone4s_Blk_DefaultScreen_400px.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15627" y="4513124"/>
            <a:ext cx="185032" cy="36104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図形グループ 42"/>
          <p:cNvGrpSpPr/>
          <p:nvPr/>
        </p:nvGrpSpPr>
        <p:grpSpPr>
          <a:xfrm>
            <a:off x="3589647" y="4503800"/>
            <a:ext cx="211105" cy="379686"/>
            <a:chOff x="3200400" y="1460500"/>
            <a:chExt cx="1714500" cy="3175000"/>
          </a:xfrm>
        </p:grpSpPr>
        <p:sp>
          <p:nvSpPr>
            <p:cNvPr id="45" name="正方形/長方形 44"/>
            <p:cNvSpPr/>
            <p:nvPr/>
          </p:nvSpPr>
          <p:spPr>
            <a:xfrm>
              <a:off x="3200400" y="1460500"/>
              <a:ext cx="1714500" cy="3175000"/>
            </a:xfrm>
            <a:prstGeom prst="rect">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latin typeface="+mn-ea"/>
              </a:endParaRPr>
            </a:p>
          </p:txBody>
        </p:sp>
        <p:sp>
          <p:nvSpPr>
            <p:cNvPr id="46" name="正方形/長方形 45"/>
            <p:cNvSpPr/>
            <p:nvPr/>
          </p:nvSpPr>
          <p:spPr>
            <a:xfrm>
              <a:off x="3352800" y="1600200"/>
              <a:ext cx="1409700" cy="2679700"/>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latin typeface="+mn-ea"/>
              </a:endParaRPr>
            </a:p>
          </p:txBody>
        </p:sp>
        <p:sp>
          <p:nvSpPr>
            <p:cNvPr id="47" name="正方形/長方形 46"/>
            <p:cNvSpPr/>
            <p:nvPr/>
          </p:nvSpPr>
          <p:spPr>
            <a:xfrm>
              <a:off x="3352800" y="4432300"/>
              <a:ext cx="355600" cy="93133"/>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latin typeface="+mn-ea"/>
              </a:endParaRPr>
            </a:p>
          </p:txBody>
        </p:sp>
        <p:sp>
          <p:nvSpPr>
            <p:cNvPr id="48" name="正方形/長方形 47"/>
            <p:cNvSpPr/>
            <p:nvPr/>
          </p:nvSpPr>
          <p:spPr>
            <a:xfrm>
              <a:off x="3903135" y="4432300"/>
              <a:ext cx="355600" cy="93133"/>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latin typeface="+mn-ea"/>
              </a:endParaRPr>
            </a:p>
          </p:txBody>
        </p:sp>
        <p:sp>
          <p:nvSpPr>
            <p:cNvPr id="49" name="正方形/長方形 48"/>
            <p:cNvSpPr/>
            <p:nvPr/>
          </p:nvSpPr>
          <p:spPr>
            <a:xfrm>
              <a:off x="4406900" y="4432300"/>
              <a:ext cx="355600" cy="93133"/>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latin typeface="+mn-ea"/>
              </a:endParaRPr>
            </a:p>
          </p:txBody>
        </p:sp>
        <p:pic>
          <p:nvPicPr>
            <p:cNvPr id="50"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2497665"/>
              <a:ext cx="1409700" cy="105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44"/>
          <p:cNvGrpSpPr/>
          <p:nvPr/>
        </p:nvGrpSpPr>
        <p:grpSpPr>
          <a:xfrm>
            <a:off x="3588753" y="1864918"/>
            <a:ext cx="906037" cy="325158"/>
            <a:chOff x="5546908" y="2511420"/>
            <a:chExt cx="1856564" cy="398639"/>
          </a:xfrm>
          <a:effectLst/>
        </p:grpSpPr>
        <p:sp>
          <p:nvSpPr>
            <p:cNvPr id="54" name="Rectangle 45"/>
            <p:cNvSpPr/>
            <p:nvPr/>
          </p:nvSpPr>
          <p:spPr>
            <a:xfrm>
              <a:off x="5546909" y="2676570"/>
              <a:ext cx="1856563" cy="233489"/>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rgbClr val="595959"/>
                  </a:solidFill>
                  <a:latin typeface="+mn-ea"/>
                  <a:cs typeface="Arial" panose="020B0604020202020204" pitchFamily="34" charset="0"/>
                </a:rPr>
                <a:t>MX</a:t>
              </a:r>
            </a:p>
          </p:txBody>
        </p:sp>
        <p:sp>
          <p:nvSpPr>
            <p:cNvPr id="55" name="Trapezoid 46"/>
            <p:cNvSpPr/>
            <p:nvPr/>
          </p:nvSpPr>
          <p:spPr>
            <a:xfrm>
              <a:off x="5546908" y="2511420"/>
              <a:ext cx="1856563" cy="165151"/>
            </a:xfrm>
            <a:prstGeom prst="trapezoid">
              <a:avLst>
                <a:gd name="adj" fmla="val 76726"/>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800" dirty="0">
                  <a:solidFill>
                    <a:srgbClr val="595959"/>
                  </a:solidFill>
                  <a:latin typeface="+mn-ea"/>
                  <a:cs typeface="Arial" panose="020B0604020202020204" pitchFamily="34" charset="0"/>
                </a:rPr>
                <a:t>VPN</a:t>
              </a:r>
              <a:endParaRPr lang="en-US" sz="800" dirty="0">
                <a:solidFill>
                  <a:srgbClr val="595959"/>
                </a:solidFill>
                <a:latin typeface="+mn-ea"/>
                <a:cs typeface="Arial" panose="020B0604020202020204" pitchFamily="34" charset="0"/>
              </a:endParaRPr>
            </a:p>
          </p:txBody>
        </p:sp>
        <p:pic>
          <p:nvPicPr>
            <p:cNvPr id="56" name="Picture 4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5943" y="2698448"/>
              <a:ext cx="275716" cy="91440"/>
            </a:xfrm>
            <a:prstGeom prst="rect">
              <a:avLst/>
            </a:prstGeom>
          </p:spPr>
        </p:pic>
      </p:grpSp>
      <p:grpSp>
        <p:nvGrpSpPr>
          <p:cNvPr id="61" name="Group 52"/>
          <p:cNvGrpSpPr/>
          <p:nvPr/>
        </p:nvGrpSpPr>
        <p:grpSpPr>
          <a:xfrm>
            <a:off x="2418484" y="3935828"/>
            <a:ext cx="504505" cy="473457"/>
            <a:chOff x="1219725" y="5278788"/>
            <a:chExt cx="610451" cy="763844"/>
          </a:xfrm>
          <a:effectLst/>
        </p:grpSpPr>
        <p:sp>
          <p:nvSpPr>
            <p:cNvPr id="62" name="Rounded Rectangle 53"/>
            <p:cNvSpPr/>
            <p:nvPr/>
          </p:nvSpPr>
          <p:spPr>
            <a:xfrm>
              <a:off x="1219725" y="5382704"/>
              <a:ext cx="542157" cy="659928"/>
            </a:xfrm>
            <a:prstGeom prst="roundRect">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595959"/>
                  </a:solidFill>
                  <a:latin typeface="+mn-ea"/>
                  <a:cs typeface="Arial" panose="020B0604020202020204" pitchFamily="34" charset="0"/>
                </a:rPr>
                <a:t>MR</a:t>
              </a:r>
            </a:p>
          </p:txBody>
        </p:sp>
        <p:pic>
          <p:nvPicPr>
            <p:cNvPr id="63" name="Picture 5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4291" y="5870034"/>
              <a:ext cx="247650" cy="91440"/>
            </a:xfrm>
            <a:prstGeom prst="rect">
              <a:avLst/>
            </a:prstGeom>
            <a:effectLst/>
          </p:spPr>
        </p:pic>
        <p:sp>
          <p:nvSpPr>
            <p:cNvPr id="64" name="Arc 55"/>
            <p:cNvSpPr/>
            <p:nvPr/>
          </p:nvSpPr>
          <p:spPr>
            <a:xfrm>
              <a:off x="1567085" y="5341929"/>
              <a:ext cx="203896" cy="215541"/>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Arial" panose="020B0604020202020204" pitchFamily="34" charset="0"/>
              </a:endParaRPr>
            </a:p>
          </p:txBody>
        </p:sp>
        <p:sp>
          <p:nvSpPr>
            <p:cNvPr id="65" name="Arc 56"/>
            <p:cNvSpPr/>
            <p:nvPr/>
          </p:nvSpPr>
          <p:spPr>
            <a:xfrm>
              <a:off x="1520484" y="5278788"/>
              <a:ext cx="309692" cy="319460"/>
            </a:xfrm>
            <a:prstGeom prst="arc">
              <a:avLst>
                <a:gd name="adj1" fmla="val 16200000"/>
                <a:gd name="adj2" fmla="val 19906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Arial" panose="020B0604020202020204" pitchFamily="34" charset="0"/>
              </a:endParaRPr>
            </a:p>
          </p:txBody>
        </p:sp>
      </p:grpSp>
      <p:cxnSp>
        <p:nvCxnSpPr>
          <p:cNvPr id="67" name="Straight Connector 58"/>
          <p:cNvCxnSpPr>
            <a:stCxn id="17" idx="1"/>
            <a:endCxn id="54" idx="3"/>
          </p:cNvCxnSpPr>
          <p:nvPr/>
        </p:nvCxnSpPr>
        <p:spPr>
          <a:xfrm flipH="1">
            <a:off x="4494790" y="2080926"/>
            <a:ext cx="726348" cy="13925"/>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68" name="Straight Connector 59"/>
          <p:cNvCxnSpPr>
            <a:stCxn id="84" idx="2"/>
            <a:endCxn id="62" idx="0"/>
          </p:cNvCxnSpPr>
          <p:nvPr/>
        </p:nvCxnSpPr>
        <p:spPr>
          <a:xfrm flipH="1">
            <a:off x="2623103" y="3606964"/>
            <a:ext cx="162950" cy="393276"/>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71" name="Group 30"/>
          <p:cNvGrpSpPr/>
          <p:nvPr/>
        </p:nvGrpSpPr>
        <p:grpSpPr>
          <a:xfrm>
            <a:off x="3240947" y="3952613"/>
            <a:ext cx="509485" cy="464259"/>
            <a:chOff x="1213699" y="5278790"/>
            <a:chExt cx="616477" cy="749006"/>
          </a:xfrm>
          <a:effectLst/>
        </p:grpSpPr>
        <p:sp>
          <p:nvSpPr>
            <p:cNvPr id="72" name="Rounded Rectangle 31"/>
            <p:cNvSpPr/>
            <p:nvPr/>
          </p:nvSpPr>
          <p:spPr>
            <a:xfrm>
              <a:off x="1213699" y="5371286"/>
              <a:ext cx="526625" cy="656510"/>
            </a:xfrm>
            <a:prstGeom prst="roundRect">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595959"/>
                  </a:solidFill>
                  <a:latin typeface="+mn-ea"/>
                  <a:cs typeface="Arial" panose="020B0604020202020204" pitchFamily="34" charset="0"/>
                </a:rPr>
                <a:t>MR</a:t>
              </a:r>
            </a:p>
          </p:txBody>
        </p:sp>
        <p:pic>
          <p:nvPicPr>
            <p:cNvPr id="73" name="Picture 3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4291" y="5870034"/>
              <a:ext cx="247650" cy="91440"/>
            </a:xfrm>
            <a:prstGeom prst="rect">
              <a:avLst/>
            </a:prstGeom>
            <a:effectLst/>
          </p:spPr>
        </p:pic>
        <p:sp>
          <p:nvSpPr>
            <p:cNvPr id="74" name="Arc 33"/>
            <p:cNvSpPr/>
            <p:nvPr/>
          </p:nvSpPr>
          <p:spPr>
            <a:xfrm>
              <a:off x="1567085" y="5341929"/>
              <a:ext cx="203896" cy="215541"/>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Arial" panose="020B0604020202020204" pitchFamily="34" charset="0"/>
              </a:endParaRPr>
            </a:p>
          </p:txBody>
        </p:sp>
        <p:sp>
          <p:nvSpPr>
            <p:cNvPr id="75" name="Arc 34"/>
            <p:cNvSpPr/>
            <p:nvPr/>
          </p:nvSpPr>
          <p:spPr>
            <a:xfrm>
              <a:off x="1520484" y="5278790"/>
              <a:ext cx="309692" cy="319460"/>
            </a:xfrm>
            <a:prstGeom prst="arc">
              <a:avLst>
                <a:gd name="adj1" fmla="val 16200000"/>
                <a:gd name="adj2" fmla="val 19906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Arial" panose="020B0604020202020204" pitchFamily="34" charset="0"/>
              </a:endParaRPr>
            </a:p>
          </p:txBody>
        </p:sp>
      </p:grpSp>
      <p:grpSp>
        <p:nvGrpSpPr>
          <p:cNvPr id="76" name="Group 35"/>
          <p:cNvGrpSpPr/>
          <p:nvPr/>
        </p:nvGrpSpPr>
        <p:grpSpPr>
          <a:xfrm>
            <a:off x="1555449" y="3952617"/>
            <a:ext cx="504506" cy="473456"/>
            <a:chOff x="1219724" y="5278788"/>
            <a:chExt cx="610452" cy="763842"/>
          </a:xfrm>
          <a:effectLst/>
        </p:grpSpPr>
        <p:sp>
          <p:nvSpPr>
            <p:cNvPr id="77" name="Rounded Rectangle 36"/>
            <p:cNvSpPr/>
            <p:nvPr/>
          </p:nvSpPr>
          <p:spPr>
            <a:xfrm>
              <a:off x="1219724" y="5382704"/>
              <a:ext cx="522803" cy="659926"/>
            </a:xfrm>
            <a:prstGeom prst="roundRect">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595959"/>
                  </a:solidFill>
                  <a:latin typeface="+mn-ea"/>
                  <a:cs typeface="Arial" panose="020B0604020202020204" pitchFamily="34" charset="0"/>
                </a:rPr>
                <a:t>MR</a:t>
              </a:r>
            </a:p>
          </p:txBody>
        </p:sp>
        <p:pic>
          <p:nvPicPr>
            <p:cNvPr id="78" name="Picture 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4291" y="5870034"/>
              <a:ext cx="247650" cy="91440"/>
            </a:xfrm>
            <a:prstGeom prst="rect">
              <a:avLst/>
            </a:prstGeom>
            <a:effectLst/>
          </p:spPr>
        </p:pic>
        <p:sp>
          <p:nvSpPr>
            <p:cNvPr id="79" name="Arc 38"/>
            <p:cNvSpPr/>
            <p:nvPr/>
          </p:nvSpPr>
          <p:spPr>
            <a:xfrm>
              <a:off x="1567085" y="5341929"/>
              <a:ext cx="203896" cy="215541"/>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Arial" panose="020B0604020202020204" pitchFamily="34" charset="0"/>
              </a:endParaRPr>
            </a:p>
          </p:txBody>
        </p:sp>
        <p:sp>
          <p:nvSpPr>
            <p:cNvPr id="80" name="Arc 39"/>
            <p:cNvSpPr/>
            <p:nvPr/>
          </p:nvSpPr>
          <p:spPr>
            <a:xfrm>
              <a:off x="1520484" y="5278788"/>
              <a:ext cx="309692" cy="319460"/>
            </a:xfrm>
            <a:prstGeom prst="arc">
              <a:avLst>
                <a:gd name="adj1" fmla="val 16200000"/>
                <a:gd name="adj2" fmla="val 19906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Arial" panose="020B0604020202020204" pitchFamily="34" charset="0"/>
              </a:endParaRPr>
            </a:p>
          </p:txBody>
        </p:sp>
      </p:grpSp>
      <p:cxnSp>
        <p:nvCxnSpPr>
          <p:cNvPr id="81" name="Straight Connector 40"/>
          <p:cNvCxnSpPr>
            <a:stCxn id="84" idx="2"/>
            <a:endCxn id="77" idx="0"/>
          </p:cNvCxnSpPr>
          <p:nvPr/>
        </p:nvCxnSpPr>
        <p:spPr>
          <a:xfrm flipH="1">
            <a:off x="1760068" y="3606964"/>
            <a:ext cx="1025985" cy="41006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 name="Straight Connector 68"/>
          <p:cNvCxnSpPr>
            <a:stCxn id="84" idx="2"/>
            <a:endCxn id="72" idx="0"/>
          </p:cNvCxnSpPr>
          <p:nvPr/>
        </p:nvCxnSpPr>
        <p:spPr>
          <a:xfrm>
            <a:off x="2786053" y="3606964"/>
            <a:ext cx="664493" cy="41006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7" name="図 16"/>
          <p:cNvPicPr>
            <a:picLocks noChangeAspect="1"/>
          </p:cNvPicPr>
          <p:nvPr/>
        </p:nvPicPr>
        <p:blipFill rotWithShape="1">
          <a:blip r:embed="rId6"/>
          <a:srcRect l="4289"/>
          <a:stretch/>
        </p:blipFill>
        <p:spPr>
          <a:xfrm>
            <a:off x="5221138" y="1677699"/>
            <a:ext cx="1004563" cy="873302"/>
          </a:xfrm>
          <a:prstGeom prst="rect">
            <a:avLst/>
          </a:prstGeom>
        </p:spPr>
      </p:pic>
      <p:sp>
        <p:nvSpPr>
          <p:cNvPr id="66" name="テキスト ボックス 65"/>
          <p:cNvSpPr txBox="1"/>
          <p:nvPr/>
        </p:nvSpPr>
        <p:spPr>
          <a:xfrm>
            <a:off x="6566885" y="2968457"/>
            <a:ext cx="1492823" cy="594954"/>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kumimoji="1" lang="ja-JP" altLang="en-US" sz="1400" dirty="0">
                <a:solidFill>
                  <a:srgbClr val="FFFFFF"/>
                </a:solidFill>
                <a:latin typeface="+mn-ea"/>
              </a:rPr>
              <a:t>中規模拠点</a:t>
            </a:r>
            <a:endParaRPr kumimoji="1" lang="en-US" altLang="ja-JP" sz="1400" dirty="0">
              <a:solidFill>
                <a:srgbClr val="FFFFFF"/>
              </a:solidFill>
              <a:latin typeface="+mn-ea"/>
            </a:endParaRPr>
          </a:p>
          <a:p>
            <a:pPr algn="ctr"/>
            <a:r>
              <a:rPr kumimoji="1" lang="en-US" altLang="ja-JP" sz="1400" dirty="0">
                <a:solidFill>
                  <a:srgbClr val="FFFFFF"/>
                </a:solidFill>
                <a:latin typeface="+mn-ea"/>
              </a:rPr>
              <a:t>100</a:t>
            </a:r>
            <a:r>
              <a:rPr kumimoji="1" lang="ja-JP" altLang="en-US" sz="1400" dirty="0">
                <a:solidFill>
                  <a:srgbClr val="FFFFFF"/>
                </a:solidFill>
                <a:latin typeface="+mn-ea"/>
              </a:rPr>
              <a:t>人以下程度</a:t>
            </a:r>
            <a:endParaRPr kumimoji="1" lang="ja-JP" altLang="en-US" sz="1400" dirty="0">
              <a:solidFill>
                <a:srgbClr val="FFFFFF"/>
              </a:solidFill>
              <a:latin typeface="+mn-ea"/>
            </a:endParaRPr>
          </a:p>
        </p:txBody>
      </p:sp>
      <p:sp>
        <p:nvSpPr>
          <p:cNvPr id="100" name="角丸四角形 99"/>
          <p:cNvSpPr/>
          <p:nvPr/>
        </p:nvSpPr>
        <p:spPr>
          <a:xfrm>
            <a:off x="6620995" y="740137"/>
            <a:ext cx="2297160" cy="1195080"/>
          </a:xfrm>
          <a:prstGeom prst="roundRect">
            <a:avLst>
              <a:gd name="adj" fmla="val 3559"/>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sz="3600" dirty="0">
              <a:solidFill>
                <a:srgbClr val="FFFFFF"/>
              </a:solidFill>
              <a:latin typeface="+mn-ea"/>
            </a:endParaRPr>
          </a:p>
        </p:txBody>
      </p:sp>
      <p:sp>
        <p:nvSpPr>
          <p:cNvPr id="102" name="テキスト ボックス 101"/>
          <p:cNvSpPr txBox="1"/>
          <p:nvPr/>
        </p:nvSpPr>
        <p:spPr>
          <a:xfrm>
            <a:off x="6898647" y="357297"/>
            <a:ext cx="1406508" cy="578882"/>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kumimoji="1" lang="ja-JP" altLang="en-US" sz="1400" dirty="0">
                <a:solidFill>
                  <a:srgbClr val="FFFFFF"/>
                </a:solidFill>
                <a:latin typeface="+mn-ea"/>
              </a:rPr>
              <a:t>小規模拠点</a:t>
            </a:r>
            <a:endParaRPr kumimoji="1" lang="en-US" altLang="ja-JP" sz="1400" dirty="0">
              <a:solidFill>
                <a:srgbClr val="FFFFFF"/>
              </a:solidFill>
              <a:latin typeface="+mn-ea"/>
            </a:endParaRPr>
          </a:p>
          <a:p>
            <a:pPr algn="ctr"/>
            <a:r>
              <a:rPr kumimoji="1" lang="en-US" altLang="ja-JP" sz="1400" dirty="0">
                <a:solidFill>
                  <a:srgbClr val="FFFFFF"/>
                </a:solidFill>
                <a:latin typeface="+mn-ea"/>
              </a:rPr>
              <a:t>3</a:t>
            </a:r>
            <a:r>
              <a:rPr kumimoji="1" lang="en-US" altLang="ja-JP" sz="1400" dirty="0">
                <a:solidFill>
                  <a:srgbClr val="FFFFFF"/>
                </a:solidFill>
                <a:latin typeface="+mn-ea"/>
              </a:rPr>
              <a:t>0</a:t>
            </a:r>
            <a:r>
              <a:rPr kumimoji="1" lang="ja-JP" altLang="en-US" sz="1400" dirty="0">
                <a:solidFill>
                  <a:srgbClr val="FFFFFF"/>
                </a:solidFill>
                <a:latin typeface="+mn-ea"/>
              </a:rPr>
              <a:t>人以下程度</a:t>
            </a:r>
            <a:endParaRPr kumimoji="1" lang="ja-JP" altLang="en-US" sz="1400" dirty="0">
              <a:solidFill>
                <a:srgbClr val="FFFFFF"/>
              </a:solidFill>
              <a:latin typeface="+mn-ea"/>
            </a:endParaRPr>
          </a:p>
        </p:txBody>
      </p:sp>
      <p:sp>
        <p:nvSpPr>
          <p:cNvPr id="22" name="フリーフォーム 21"/>
          <p:cNvSpPr/>
          <p:nvPr/>
        </p:nvSpPr>
        <p:spPr>
          <a:xfrm>
            <a:off x="5719313" y="1135640"/>
            <a:ext cx="1631368" cy="587196"/>
          </a:xfrm>
          <a:custGeom>
            <a:avLst/>
            <a:gdLst>
              <a:gd name="connsiteX0" fmla="*/ 2429692 w 2429692"/>
              <a:gd name="connsiteY0" fmla="*/ 60849 h 1863524"/>
              <a:gd name="connsiteX1" fmla="*/ 1123406 w 2429692"/>
              <a:gd name="connsiteY1" fmla="*/ 86975 h 1863524"/>
              <a:gd name="connsiteX2" fmla="*/ 287383 w 2429692"/>
              <a:gd name="connsiteY2" fmla="*/ 896872 h 1863524"/>
              <a:gd name="connsiteX3" fmla="*/ 0 w 2429692"/>
              <a:gd name="connsiteY3" fmla="*/ 1863524 h 1863524"/>
              <a:gd name="connsiteX0" fmla="*/ 2429692 w 2429692"/>
              <a:gd name="connsiteY0" fmla="*/ 60849 h 1863524"/>
              <a:gd name="connsiteX1" fmla="*/ 1123406 w 2429692"/>
              <a:gd name="connsiteY1" fmla="*/ 86975 h 1863524"/>
              <a:gd name="connsiteX2" fmla="*/ 287383 w 2429692"/>
              <a:gd name="connsiteY2" fmla="*/ 896872 h 1863524"/>
              <a:gd name="connsiteX3" fmla="*/ 0 w 2429692"/>
              <a:gd name="connsiteY3" fmla="*/ 1863524 h 1863524"/>
            </a:gdLst>
            <a:ahLst/>
            <a:cxnLst>
              <a:cxn ang="0">
                <a:pos x="connsiteX0" y="connsiteY0"/>
              </a:cxn>
              <a:cxn ang="0">
                <a:pos x="connsiteX1" y="connsiteY1"/>
              </a:cxn>
              <a:cxn ang="0">
                <a:pos x="connsiteX2" y="connsiteY2"/>
              </a:cxn>
              <a:cxn ang="0">
                <a:pos x="connsiteX3" y="connsiteY3"/>
              </a:cxn>
            </a:cxnLst>
            <a:rect l="l" t="t" r="r" b="b"/>
            <a:pathLst>
              <a:path w="2429692" h="1863524">
                <a:moveTo>
                  <a:pt x="2429692" y="60849"/>
                </a:moveTo>
                <a:cubicBezTo>
                  <a:pt x="1955074" y="4243"/>
                  <a:pt x="1480457" y="-52362"/>
                  <a:pt x="1123406" y="86975"/>
                </a:cubicBezTo>
                <a:cubicBezTo>
                  <a:pt x="766354" y="226312"/>
                  <a:pt x="474617" y="600781"/>
                  <a:pt x="287383" y="896872"/>
                </a:cubicBezTo>
                <a:cubicBezTo>
                  <a:pt x="100149" y="1192963"/>
                  <a:pt x="50074" y="1528243"/>
                  <a:pt x="0" y="18635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latin typeface="+mn-ea"/>
            </a:endParaRPr>
          </a:p>
        </p:txBody>
      </p:sp>
      <p:sp>
        <p:nvSpPr>
          <p:cNvPr id="23" name="フリーフォーム 22"/>
          <p:cNvSpPr/>
          <p:nvPr/>
        </p:nvSpPr>
        <p:spPr>
          <a:xfrm>
            <a:off x="6191794" y="2155371"/>
            <a:ext cx="355566" cy="1433316"/>
          </a:xfrm>
          <a:custGeom>
            <a:avLst/>
            <a:gdLst>
              <a:gd name="connsiteX0" fmla="*/ 679269 w 686810"/>
              <a:gd name="connsiteY0" fmla="*/ 4467497 h 4685831"/>
              <a:gd name="connsiteX1" fmla="*/ 679269 w 686810"/>
              <a:gd name="connsiteY1" fmla="*/ 4310743 h 4685831"/>
              <a:gd name="connsiteX2" fmla="*/ 600892 w 686810"/>
              <a:gd name="connsiteY2" fmla="*/ 992777 h 4685831"/>
              <a:gd name="connsiteX3" fmla="*/ 0 w 686810"/>
              <a:gd name="connsiteY3" fmla="*/ 0 h 4685831"/>
            </a:gdLst>
            <a:ahLst/>
            <a:cxnLst>
              <a:cxn ang="0">
                <a:pos x="connsiteX0" y="connsiteY0"/>
              </a:cxn>
              <a:cxn ang="0">
                <a:pos x="connsiteX1" y="connsiteY1"/>
              </a:cxn>
              <a:cxn ang="0">
                <a:pos x="connsiteX2" y="connsiteY2"/>
              </a:cxn>
              <a:cxn ang="0">
                <a:pos x="connsiteX3" y="connsiteY3"/>
              </a:cxn>
            </a:cxnLst>
            <a:rect l="l" t="t" r="r" b="b"/>
            <a:pathLst>
              <a:path w="686810" h="4685831">
                <a:moveTo>
                  <a:pt x="679269" y="4467497"/>
                </a:moveTo>
                <a:cubicBezTo>
                  <a:pt x="685800" y="4678680"/>
                  <a:pt x="692332" y="4889863"/>
                  <a:pt x="679269" y="4310743"/>
                </a:cubicBezTo>
                <a:cubicBezTo>
                  <a:pt x="666206" y="3731623"/>
                  <a:pt x="714104" y="1711234"/>
                  <a:pt x="600892" y="992777"/>
                </a:cubicBezTo>
                <a:cubicBezTo>
                  <a:pt x="487680" y="274320"/>
                  <a:pt x="0" y="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latin typeface="+mn-ea"/>
            </a:endParaRPr>
          </a:p>
        </p:txBody>
      </p:sp>
      <p:grpSp>
        <p:nvGrpSpPr>
          <p:cNvPr id="104" name="Group 44"/>
          <p:cNvGrpSpPr/>
          <p:nvPr/>
        </p:nvGrpSpPr>
        <p:grpSpPr>
          <a:xfrm>
            <a:off x="6308390" y="3588687"/>
            <a:ext cx="914697" cy="271799"/>
            <a:chOff x="5546908" y="2511420"/>
            <a:chExt cx="1856564" cy="398639"/>
          </a:xfrm>
          <a:effectLst/>
        </p:grpSpPr>
        <p:sp>
          <p:nvSpPr>
            <p:cNvPr id="105" name="Rectangle 45"/>
            <p:cNvSpPr/>
            <p:nvPr/>
          </p:nvSpPr>
          <p:spPr>
            <a:xfrm>
              <a:off x="5546909" y="2676570"/>
              <a:ext cx="1856563" cy="233489"/>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rgbClr val="595959"/>
                  </a:solidFill>
                  <a:cs typeface="Calibri"/>
                </a:rPr>
                <a:t>MX</a:t>
              </a:r>
            </a:p>
          </p:txBody>
        </p:sp>
        <p:sp>
          <p:nvSpPr>
            <p:cNvPr id="106" name="Trapezoid 46"/>
            <p:cNvSpPr/>
            <p:nvPr/>
          </p:nvSpPr>
          <p:spPr>
            <a:xfrm>
              <a:off x="5546908" y="2511420"/>
              <a:ext cx="1856563" cy="165151"/>
            </a:xfrm>
            <a:prstGeom prst="trapezoid">
              <a:avLst>
                <a:gd name="adj" fmla="val 76726"/>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800" dirty="0">
                  <a:solidFill>
                    <a:srgbClr val="595959"/>
                  </a:solidFill>
                  <a:cs typeface="Calibri"/>
                </a:rPr>
                <a:t>VPN/SEC</a:t>
              </a:r>
              <a:endParaRPr lang="en-US" sz="800" dirty="0">
                <a:solidFill>
                  <a:srgbClr val="595959"/>
                </a:solidFill>
                <a:cs typeface="Calibri"/>
              </a:endParaRPr>
            </a:p>
          </p:txBody>
        </p:sp>
        <p:pic>
          <p:nvPicPr>
            <p:cNvPr id="107" name="Picture 4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5943" y="2698448"/>
              <a:ext cx="275716" cy="91440"/>
            </a:xfrm>
            <a:prstGeom prst="rect">
              <a:avLst/>
            </a:prstGeom>
          </p:spPr>
        </p:pic>
      </p:grpSp>
      <p:grpSp>
        <p:nvGrpSpPr>
          <p:cNvPr id="113" name="Group 44"/>
          <p:cNvGrpSpPr/>
          <p:nvPr/>
        </p:nvGrpSpPr>
        <p:grpSpPr>
          <a:xfrm>
            <a:off x="6565357" y="3763778"/>
            <a:ext cx="948868" cy="271799"/>
            <a:chOff x="5546908" y="2511420"/>
            <a:chExt cx="1856564" cy="398639"/>
          </a:xfrm>
          <a:effectLst/>
        </p:grpSpPr>
        <p:sp>
          <p:nvSpPr>
            <p:cNvPr id="114" name="Rectangle 45"/>
            <p:cNvSpPr/>
            <p:nvPr/>
          </p:nvSpPr>
          <p:spPr>
            <a:xfrm>
              <a:off x="5546909" y="2676570"/>
              <a:ext cx="1856563" cy="233489"/>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rgbClr val="595959"/>
                  </a:solidFill>
                  <a:cs typeface="Calibri"/>
                </a:rPr>
                <a:t>MX</a:t>
              </a:r>
            </a:p>
          </p:txBody>
        </p:sp>
        <p:sp>
          <p:nvSpPr>
            <p:cNvPr id="115" name="Trapezoid 46"/>
            <p:cNvSpPr/>
            <p:nvPr/>
          </p:nvSpPr>
          <p:spPr>
            <a:xfrm>
              <a:off x="5546908" y="2511420"/>
              <a:ext cx="1856563" cy="165151"/>
            </a:xfrm>
            <a:prstGeom prst="trapezoid">
              <a:avLst>
                <a:gd name="adj" fmla="val 76726"/>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800" dirty="0">
                  <a:solidFill>
                    <a:srgbClr val="595959"/>
                  </a:solidFill>
                  <a:cs typeface="Calibri"/>
                </a:rPr>
                <a:t>VPN/SEC</a:t>
              </a:r>
              <a:endParaRPr lang="en-US" sz="800" dirty="0">
                <a:solidFill>
                  <a:srgbClr val="595959"/>
                </a:solidFill>
                <a:cs typeface="Calibri"/>
              </a:endParaRPr>
            </a:p>
          </p:txBody>
        </p:sp>
        <p:pic>
          <p:nvPicPr>
            <p:cNvPr id="116" name="Picture 4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5943" y="2698448"/>
              <a:ext cx="275716" cy="91440"/>
            </a:xfrm>
            <a:prstGeom prst="rect">
              <a:avLst/>
            </a:prstGeom>
          </p:spPr>
        </p:pic>
      </p:grpSp>
      <p:grpSp>
        <p:nvGrpSpPr>
          <p:cNvPr id="117" name="Group 48"/>
          <p:cNvGrpSpPr/>
          <p:nvPr/>
        </p:nvGrpSpPr>
        <p:grpSpPr>
          <a:xfrm>
            <a:off x="7068933" y="4140825"/>
            <a:ext cx="638777" cy="217574"/>
            <a:chOff x="5546908" y="2511420"/>
            <a:chExt cx="1856564" cy="398639"/>
          </a:xfrm>
          <a:effectLst/>
        </p:grpSpPr>
        <p:sp>
          <p:nvSpPr>
            <p:cNvPr id="118" name="Rectangle 49"/>
            <p:cNvSpPr/>
            <p:nvPr/>
          </p:nvSpPr>
          <p:spPr>
            <a:xfrm>
              <a:off x="5546909" y="2676570"/>
              <a:ext cx="1856563" cy="233489"/>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rgbClr val="595959"/>
                  </a:solidFill>
                  <a:cs typeface="Calibri"/>
                </a:rPr>
                <a:t>MS</a:t>
              </a:r>
            </a:p>
          </p:txBody>
        </p:sp>
        <p:sp>
          <p:nvSpPr>
            <p:cNvPr id="119" name="Trapezoid 50"/>
            <p:cNvSpPr/>
            <p:nvPr/>
          </p:nvSpPr>
          <p:spPr>
            <a:xfrm>
              <a:off x="5546908" y="2511420"/>
              <a:ext cx="1856563" cy="165151"/>
            </a:xfrm>
            <a:prstGeom prst="trapezoid">
              <a:avLst>
                <a:gd name="adj" fmla="val 76726"/>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595959"/>
                </a:solidFill>
                <a:cs typeface="Calibri"/>
              </a:endParaRPr>
            </a:p>
          </p:txBody>
        </p:sp>
        <p:pic>
          <p:nvPicPr>
            <p:cNvPr id="120" name="Picture 5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5943" y="2698448"/>
              <a:ext cx="275716" cy="91440"/>
            </a:xfrm>
            <a:prstGeom prst="rect">
              <a:avLst/>
            </a:prstGeom>
          </p:spPr>
        </p:pic>
      </p:grpSp>
      <p:cxnSp>
        <p:nvCxnSpPr>
          <p:cNvPr id="37" name="直線コネクタ 36"/>
          <p:cNvCxnSpPr>
            <a:stCxn id="85" idx="0"/>
            <a:endCxn id="299" idx="2"/>
          </p:cNvCxnSpPr>
          <p:nvPr/>
        </p:nvCxnSpPr>
        <p:spPr>
          <a:xfrm flipH="1" flipV="1">
            <a:off x="1524173" y="2865120"/>
            <a:ext cx="1261880" cy="507594"/>
          </a:xfrm>
          <a:prstGeom prst="line">
            <a:avLst/>
          </a:prstGeom>
        </p:spPr>
        <p:style>
          <a:lnRef idx="1">
            <a:schemeClr val="accent1"/>
          </a:lnRef>
          <a:fillRef idx="0">
            <a:schemeClr val="accent1"/>
          </a:fillRef>
          <a:effectRef idx="0">
            <a:schemeClr val="accent1"/>
          </a:effectRef>
          <a:fontRef idx="minor">
            <a:schemeClr val="tx1"/>
          </a:fontRef>
        </p:style>
      </p:cxnSp>
      <p:grpSp>
        <p:nvGrpSpPr>
          <p:cNvPr id="83" name="Group 48"/>
          <p:cNvGrpSpPr/>
          <p:nvPr/>
        </p:nvGrpSpPr>
        <p:grpSpPr>
          <a:xfrm>
            <a:off x="2418484" y="3372713"/>
            <a:ext cx="735137" cy="234251"/>
            <a:chOff x="5546908" y="2511420"/>
            <a:chExt cx="1856564" cy="398639"/>
          </a:xfrm>
          <a:effectLst/>
        </p:grpSpPr>
        <p:sp>
          <p:nvSpPr>
            <p:cNvPr id="84" name="Rectangle 49"/>
            <p:cNvSpPr/>
            <p:nvPr/>
          </p:nvSpPr>
          <p:spPr>
            <a:xfrm>
              <a:off x="5546909" y="2676570"/>
              <a:ext cx="1856563" cy="233489"/>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rgbClr val="595959"/>
                  </a:solidFill>
                  <a:latin typeface="+mn-ea"/>
                  <a:cs typeface="Arial" panose="020B0604020202020204" pitchFamily="34" charset="0"/>
                </a:rPr>
                <a:t>MS</a:t>
              </a:r>
            </a:p>
          </p:txBody>
        </p:sp>
        <p:sp>
          <p:nvSpPr>
            <p:cNvPr id="85" name="Trapezoid 50"/>
            <p:cNvSpPr/>
            <p:nvPr/>
          </p:nvSpPr>
          <p:spPr>
            <a:xfrm>
              <a:off x="5546908" y="2511420"/>
              <a:ext cx="1856563" cy="165151"/>
            </a:xfrm>
            <a:prstGeom prst="trapezoid">
              <a:avLst>
                <a:gd name="adj" fmla="val 76726"/>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595959"/>
                </a:solidFill>
                <a:latin typeface="+mn-ea"/>
                <a:cs typeface="Arial" panose="020B0604020202020204" pitchFamily="34" charset="0"/>
              </a:endParaRPr>
            </a:p>
          </p:txBody>
        </p:sp>
        <p:pic>
          <p:nvPicPr>
            <p:cNvPr id="86" name="Picture 5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5943" y="2698448"/>
              <a:ext cx="275716" cy="91440"/>
            </a:xfrm>
            <a:prstGeom prst="rect">
              <a:avLst/>
            </a:prstGeom>
          </p:spPr>
        </p:pic>
      </p:grpSp>
      <p:cxnSp>
        <p:nvCxnSpPr>
          <p:cNvPr id="130" name="Straight Connector 68"/>
          <p:cNvCxnSpPr>
            <a:stCxn id="297" idx="2"/>
            <a:endCxn id="135" idx="0"/>
          </p:cNvCxnSpPr>
          <p:nvPr/>
        </p:nvCxnSpPr>
        <p:spPr>
          <a:xfrm flipH="1">
            <a:off x="1596114" y="2865120"/>
            <a:ext cx="830219" cy="503007"/>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33" name="Group 48"/>
          <p:cNvGrpSpPr/>
          <p:nvPr/>
        </p:nvGrpSpPr>
        <p:grpSpPr>
          <a:xfrm>
            <a:off x="1228546" y="3368127"/>
            <a:ext cx="735137" cy="234251"/>
            <a:chOff x="5546908" y="2511420"/>
            <a:chExt cx="1856564" cy="398639"/>
          </a:xfrm>
          <a:effectLst/>
        </p:grpSpPr>
        <p:sp>
          <p:nvSpPr>
            <p:cNvPr id="134" name="Rectangle 49"/>
            <p:cNvSpPr/>
            <p:nvPr/>
          </p:nvSpPr>
          <p:spPr>
            <a:xfrm>
              <a:off x="5546909" y="2676570"/>
              <a:ext cx="1856563" cy="233489"/>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rgbClr val="595959"/>
                  </a:solidFill>
                  <a:latin typeface="+mn-ea"/>
                  <a:cs typeface="Arial" panose="020B0604020202020204" pitchFamily="34" charset="0"/>
                </a:rPr>
                <a:t>MS</a:t>
              </a:r>
            </a:p>
          </p:txBody>
        </p:sp>
        <p:sp>
          <p:nvSpPr>
            <p:cNvPr id="135" name="Trapezoid 50"/>
            <p:cNvSpPr/>
            <p:nvPr/>
          </p:nvSpPr>
          <p:spPr>
            <a:xfrm>
              <a:off x="5546908" y="2511420"/>
              <a:ext cx="1856563" cy="165151"/>
            </a:xfrm>
            <a:prstGeom prst="trapezoid">
              <a:avLst>
                <a:gd name="adj" fmla="val 76726"/>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595959"/>
                </a:solidFill>
                <a:latin typeface="+mn-ea"/>
                <a:cs typeface="Arial" panose="020B0604020202020204" pitchFamily="34" charset="0"/>
              </a:endParaRPr>
            </a:p>
          </p:txBody>
        </p:sp>
        <p:pic>
          <p:nvPicPr>
            <p:cNvPr id="136" name="Picture 5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5943" y="2698448"/>
              <a:ext cx="275716" cy="91440"/>
            </a:xfrm>
            <a:prstGeom prst="rect">
              <a:avLst/>
            </a:prstGeom>
          </p:spPr>
        </p:pic>
      </p:grpSp>
      <p:pic>
        <p:nvPicPr>
          <p:cNvPr id="140" name="Picture 10" descr="C:\Users\ecoffey\AppData\Local\Temp\Rar$DRa0.295\30029_Device_firewall_default_256.png"/>
          <p:cNvPicPr>
            <a:picLocks noChangeAspect="1" noChangeArrowheads="1"/>
          </p:cNvPicPr>
          <p:nvPr/>
        </p:nvPicPr>
        <p:blipFill rotWithShape="1">
          <a:blip r:embed="rId7">
            <a:extLst>
              <a:ext uri="{28A0092B-C50C-407E-A947-70E740481C1C}">
                <a14:useLocalDpi xmlns:a14="http://schemas.microsoft.com/office/drawing/2010/main" val="0"/>
              </a:ext>
            </a:extLst>
          </a:blip>
          <a:srcRect l="17176" t="8584" r="19277" b="6976"/>
          <a:stretch/>
        </p:blipFill>
        <p:spPr bwMode="auto">
          <a:xfrm>
            <a:off x="2781026" y="1753623"/>
            <a:ext cx="472296" cy="627572"/>
          </a:xfrm>
          <a:prstGeom prst="rect">
            <a:avLst/>
          </a:prstGeom>
          <a:noFill/>
          <a:extLst>
            <a:ext uri="{909E8E84-426E-40DD-AFC4-6F175D3DCCD1}">
              <a14:hiddenFill xmlns:a14="http://schemas.microsoft.com/office/drawing/2010/main">
                <a:solidFill>
                  <a:srgbClr val="FFFFFF"/>
                </a:solidFill>
              </a14:hiddenFill>
            </a:ext>
          </a:extLst>
        </p:spPr>
      </p:pic>
      <p:cxnSp>
        <p:nvCxnSpPr>
          <p:cNvPr id="143" name="直線コネクタ 142"/>
          <p:cNvCxnSpPr>
            <a:stCxn id="54" idx="1"/>
            <a:endCxn id="140" idx="3"/>
          </p:cNvCxnSpPr>
          <p:nvPr/>
        </p:nvCxnSpPr>
        <p:spPr>
          <a:xfrm flipH="1" flipV="1">
            <a:off x="3253322" y="2067409"/>
            <a:ext cx="335431" cy="27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直線コネクタ 154"/>
          <p:cNvCxnSpPr>
            <a:stCxn id="299" idx="0"/>
            <a:endCxn id="140" idx="1"/>
          </p:cNvCxnSpPr>
          <p:nvPr/>
        </p:nvCxnSpPr>
        <p:spPr>
          <a:xfrm flipV="1">
            <a:off x="1524173" y="2067409"/>
            <a:ext cx="1256853" cy="35575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3" name="Group 35"/>
          <p:cNvGrpSpPr/>
          <p:nvPr/>
        </p:nvGrpSpPr>
        <p:grpSpPr>
          <a:xfrm>
            <a:off x="804192" y="3933715"/>
            <a:ext cx="545802" cy="456474"/>
            <a:chOff x="1219726" y="5278788"/>
            <a:chExt cx="610450" cy="721417"/>
          </a:xfrm>
          <a:effectLst/>
        </p:grpSpPr>
        <p:sp>
          <p:nvSpPr>
            <p:cNvPr id="164" name="Rounded Rectangle 36"/>
            <p:cNvSpPr/>
            <p:nvPr/>
          </p:nvSpPr>
          <p:spPr>
            <a:xfrm>
              <a:off x="1219726" y="5382708"/>
              <a:ext cx="495176" cy="617497"/>
            </a:xfrm>
            <a:prstGeom prst="roundRect">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595959"/>
                  </a:solidFill>
                  <a:latin typeface="+mn-ea"/>
                  <a:cs typeface="Arial" panose="020B0604020202020204" pitchFamily="34" charset="0"/>
                </a:rPr>
                <a:t>MR</a:t>
              </a:r>
            </a:p>
          </p:txBody>
        </p:sp>
        <p:pic>
          <p:nvPicPr>
            <p:cNvPr id="165" name="Picture 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4291" y="5870034"/>
              <a:ext cx="247650" cy="91440"/>
            </a:xfrm>
            <a:prstGeom prst="rect">
              <a:avLst/>
            </a:prstGeom>
            <a:effectLst/>
          </p:spPr>
        </p:pic>
        <p:sp>
          <p:nvSpPr>
            <p:cNvPr id="166" name="Arc 38"/>
            <p:cNvSpPr/>
            <p:nvPr/>
          </p:nvSpPr>
          <p:spPr>
            <a:xfrm>
              <a:off x="1567085" y="5341929"/>
              <a:ext cx="203896" cy="215541"/>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Arial" panose="020B0604020202020204" pitchFamily="34" charset="0"/>
              </a:endParaRPr>
            </a:p>
          </p:txBody>
        </p:sp>
        <p:sp>
          <p:nvSpPr>
            <p:cNvPr id="167" name="Arc 39"/>
            <p:cNvSpPr/>
            <p:nvPr/>
          </p:nvSpPr>
          <p:spPr>
            <a:xfrm>
              <a:off x="1520484" y="5278788"/>
              <a:ext cx="309692" cy="319460"/>
            </a:xfrm>
            <a:prstGeom prst="arc">
              <a:avLst>
                <a:gd name="adj1" fmla="val 16200000"/>
                <a:gd name="adj2" fmla="val 19906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Arial" panose="020B0604020202020204" pitchFamily="34" charset="0"/>
              </a:endParaRPr>
            </a:p>
          </p:txBody>
        </p:sp>
      </p:grpSp>
      <p:cxnSp>
        <p:nvCxnSpPr>
          <p:cNvPr id="168" name="Straight Connector 40"/>
          <p:cNvCxnSpPr>
            <a:stCxn id="134" idx="2"/>
          </p:cNvCxnSpPr>
          <p:nvPr/>
        </p:nvCxnSpPr>
        <p:spPr>
          <a:xfrm flipH="1">
            <a:off x="1277762" y="3602378"/>
            <a:ext cx="318353" cy="44827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4" name="テキスト ボックス 173"/>
          <p:cNvSpPr txBox="1"/>
          <p:nvPr/>
        </p:nvSpPr>
        <p:spPr>
          <a:xfrm>
            <a:off x="2705559" y="2375694"/>
            <a:ext cx="635139" cy="230832"/>
          </a:xfrm>
          <a:prstGeom prst="rect">
            <a:avLst/>
          </a:prstGeom>
          <a:noFill/>
        </p:spPr>
        <p:txBody>
          <a:bodyPr wrap="square" rtlCol="0">
            <a:spAutoFit/>
          </a:bodyPr>
          <a:lstStyle/>
          <a:p>
            <a:pPr algn="ctr"/>
            <a:r>
              <a:rPr kumimoji="1" lang="en-US" altLang="ja-JP" sz="900" dirty="0">
                <a:solidFill>
                  <a:srgbClr val="000000"/>
                </a:solidFill>
                <a:latin typeface="+mn-lt"/>
                <a:ea typeface="+mn-ea"/>
                <a:cs typeface="Arial" panose="020B0604020202020204" pitchFamily="34" charset="0"/>
              </a:rPr>
              <a:t>FP4100</a:t>
            </a:r>
            <a:endParaRPr kumimoji="1" lang="ja-JP" altLang="en-US" sz="900" dirty="0">
              <a:solidFill>
                <a:srgbClr val="000000"/>
              </a:solidFill>
              <a:latin typeface="+mn-lt"/>
              <a:ea typeface="+mn-ea"/>
              <a:cs typeface="Arial" panose="020B0604020202020204" pitchFamily="34" charset="0"/>
            </a:endParaRPr>
          </a:p>
        </p:txBody>
      </p:sp>
      <p:sp>
        <p:nvSpPr>
          <p:cNvPr id="175" name="テキスト ボックス 174"/>
          <p:cNvSpPr txBox="1"/>
          <p:nvPr/>
        </p:nvSpPr>
        <p:spPr>
          <a:xfrm>
            <a:off x="2627316" y="2720010"/>
            <a:ext cx="973343" cy="230832"/>
          </a:xfrm>
          <a:prstGeom prst="rect">
            <a:avLst/>
          </a:prstGeom>
          <a:noFill/>
        </p:spPr>
        <p:txBody>
          <a:bodyPr wrap="none" rtlCol="0">
            <a:spAutoFit/>
          </a:bodyPr>
          <a:lstStyle/>
          <a:p>
            <a:pPr algn="ctr"/>
            <a:r>
              <a:rPr kumimoji="1" lang="en-US" altLang="ja-JP" sz="900" dirty="0">
                <a:solidFill>
                  <a:srgbClr val="000000"/>
                </a:solidFill>
                <a:latin typeface="+mn-lt"/>
                <a:ea typeface="+mn-ea"/>
                <a:cs typeface="Arial" panose="020B0604020202020204" pitchFamily="34" charset="0"/>
              </a:rPr>
              <a:t>Catalyst Switch</a:t>
            </a:r>
            <a:endParaRPr kumimoji="1" lang="ja-JP" altLang="en-US" sz="900" dirty="0">
              <a:solidFill>
                <a:srgbClr val="000000"/>
              </a:solidFill>
              <a:latin typeface="+mn-lt"/>
              <a:ea typeface="+mn-ea"/>
              <a:cs typeface="Arial" panose="020B0604020202020204" pitchFamily="34" charset="0"/>
            </a:endParaRPr>
          </a:p>
        </p:txBody>
      </p:sp>
      <p:grpSp>
        <p:nvGrpSpPr>
          <p:cNvPr id="176" name="Group 30"/>
          <p:cNvGrpSpPr/>
          <p:nvPr/>
        </p:nvGrpSpPr>
        <p:grpSpPr>
          <a:xfrm>
            <a:off x="6701812" y="4526068"/>
            <a:ext cx="470728" cy="456838"/>
            <a:chOff x="1219724" y="5278790"/>
            <a:chExt cx="610452" cy="718938"/>
          </a:xfrm>
          <a:effectLst/>
        </p:grpSpPr>
        <p:sp>
          <p:nvSpPr>
            <p:cNvPr id="177" name="Rounded Rectangle 31"/>
            <p:cNvSpPr/>
            <p:nvPr/>
          </p:nvSpPr>
          <p:spPr>
            <a:xfrm>
              <a:off x="1219724" y="5407721"/>
              <a:ext cx="565072" cy="590007"/>
            </a:xfrm>
            <a:prstGeom prst="roundRect">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595959"/>
                  </a:solidFill>
                  <a:cs typeface="Calibri"/>
                </a:rPr>
                <a:t>MR</a:t>
              </a:r>
            </a:p>
          </p:txBody>
        </p:sp>
        <p:pic>
          <p:nvPicPr>
            <p:cNvPr id="178" name="Picture 3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4291" y="5870034"/>
              <a:ext cx="247650" cy="91440"/>
            </a:xfrm>
            <a:prstGeom prst="rect">
              <a:avLst/>
            </a:prstGeom>
            <a:effectLst/>
          </p:spPr>
        </p:pic>
        <p:sp>
          <p:nvSpPr>
            <p:cNvPr id="179" name="Arc 33"/>
            <p:cNvSpPr/>
            <p:nvPr/>
          </p:nvSpPr>
          <p:spPr>
            <a:xfrm>
              <a:off x="1567085" y="5341929"/>
              <a:ext cx="203896" cy="215541"/>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cs typeface="Calibri"/>
              </a:endParaRPr>
            </a:p>
          </p:txBody>
        </p:sp>
        <p:sp>
          <p:nvSpPr>
            <p:cNvPr id="180" name="Arc 34"/>
            <p:cNvSpPr/>
            <p:nvPr/>
          </p:nvSpPr>
          <p:spPr>
            <a:xfrm>
              <a:off x="1520484" y="5278790"/>
              <a:ext cx="309692" cy="319460"/>
            </a:xfrm>
            <a:prstGeom prst="arc">
              <a:avLst>
                <a:gd name="adj1" fmla="val 16200000"/>
                <a:gd name="adj2" fmla="val 19906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cs typeface="Calibri"/>
              </a:endParaRPr>
            </a:p>
          </p:txBody>
        </p:sp>
      </p:grpSp>
      <p:cxnSp>
        <p:nvCxnSpPr>
          <p:cNvPr id="187" name="直線コネクタ 186"/>
          <p:cNvCxnSpPr>
            <a:stCxn id="114" idx="2"/>
            <a:endCxn id="119" idx="0"/>
          </p:cNvCxnSpPr>
          <p:nvPr/>
        </p:nvCxnSpPr>
        <p:spPr>
          <a:xfrm>
            <a:off x="7039791" y="4035577"/>
            <a:ext cx="348531" cy="105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直線コネクタ 188"/>
          <p:cNvCxnSpPr>
            <a:stCxn id="118" idx="2"/>
            <a:endCxn id="177" idx="0"/>
          </p:cNvCxnSpPr>
          <p:nvPr/>
        </p:nvCxnSpPr>
        <p:spPr>
          <a:xfrm flipH="1">
            <a:off x="6923200" y="4358398"/>
            <a:ext cx="465122" cy="232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a:off x="7441528" y="4375764"/>
            <a:ext cx="654501" cy="246097"/>
          </a:xfrm>
          <a:prstGeom prst="line">
            <a:avLst/>
          </a:prstGeom>
        </p:spPr>
        <p:style>
          <a:lnRef idx="1">
            <a:schemeClr val="accent1"/>
          </a:lnRef>
          <a:fillRef idx="0">
            <a:schemeClr val="accent1"/>
          </a:fillRef>
          <a:effectRef idx="0">
            <a:schemeClr val="accent1"/>
          </a:effectRef>
          <a:fontRef idx="minor">
            <a:schemeClr val="tx1"/>
          </a:fontRef>
        </p:style>
      </p:cxnSp>
      <p:grpSp>
        <p:nvGrpSpPr>
          <p:cNvPr id="181" name="Group 30"/>
          <p:cNvGrpSpPr/>
          <p:nvPr/>
        </p:nvGrpSpPr>
        <p:grpSpPr>
          <a:xfrm>
            <a:off x="7871445" y="4553223"/>
            <a:ext cx="465033" cy="429686"/>
            <a:chOff x="1249653" y="5278790"/>
            <a:chExt cx="580523" cy="693227"/>
          </a:xfrm>
          <a:effectLst/>
        </p:grpSpPr>
        <p:sp>
          <p:nvSpPr>
            <p:cNvPr id="182" name="Rounded Rectangle 31"/>
            <p:cNvSpPr/>
            <p:nvPr/>
          </p:nvSpPr>
          <p:spPr>
            <a:xfrm>
              <a:off x="1249653" y="5393653"/>
              <a:ext cx="519812" cy="578364"/>
            </a:xfrm>
            <a:prstGeom prst="roundRect">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595959"/>
                  </a:solidFill>
                  <a:cs typeface="Calibri"/>
                </a:rPr>
                <a:t>MR</a:t>
              </a:r>
            </a:p>
          </p:txBody>
        </p:sp>
        <p:pic>
          <p:nvPicPr>
            <p:cNvPr id="183" name="Picture 3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4291" y="5870034"/>
              <a:ext cx="247650" cy="91440"/>
            </a:xfrm>
            <a:prstGeom prst="rect">
              <a:avLst/>
            </a:prstGeom>
            <a:effectLst/>
          </p:spPr>
        </p:pic>
        <p:sp>
          <p:nvSpPr>
            <p:cNvPr id="184" name="Arc 33"/>
            <p:cNvSpPr/>
            <p:nvPr/>
          </p:nvSpPr>
          <p:spPr>
            <a:xfrm>
              <a:off x="1567085" y="5341929"/>
              <a:ext cx="203896" cy="215541"/>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cs typeface="Calibri"/>
              </a:endParaRPr>
            </a:p>
          </p:txBody>
        </p:sp>
        <p:sp>
          <p:nvSpPr>
            <p:cNvPr id="185" name="Arc 34"/>
            <p:cNvSpPr/>
            <p:nvPr/>
          </p:nvSpPr>
          <p:spPr>
            <a:xfrm>
              <a:off x="1520484" y="5278790"/>
              <a:ext cx="309692" cy="319460"/>
            </a:xfrm>
            <a:prstGeom prst="arc">
              <a:avLst>
                <a:gd name="adj1" fmla="val 16200000"/>
                <a:gd name="adj2" fmla="val 19906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cs typeface="Calibri"/>
              </a:endParaRPr>
            </a:p>
          </p:txBody>
        </p:sp>
      </p:grpSp>
      <p:sp>
        <p:nvSpPr>
          <p:cNvPr id="195" name="角丸四角形 194"/>
          <p:cNvSpPr/>
          <p:nvPr/>
        </p:nvSpPr>
        <p:spPr>
          <a:xfrm>
            <a:off x="804192" y="4473379"/>
            <a:ext cx="3383667" cy="4612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n-ea"/>
              <a:cs typeface="Meiryo" charset="-128"/>
            </a:endParaRPr>
          </a:p>
        </p:txBody>
      </p:sp>
      <p:pic>
        <p:nvPicPr>
          <p:cNvPr id="194" name="Shape 138"/>
          <p:cNvPicPr preferRelativeResize="0">
            <a:picLocks noChangeAspect="1"/>
          </p:cNvPicPr>
          <p:nvPr/>
        </p:nvPicPr>
        <p:blipFill rotWithShape="1">
          <a:blip r:embed="rId8" cstate="print">
            <a:alphaModFix/>
            <a:extLst>
              <a:ext uri="{28A0092B-C50C-407E-A947-70E740481C1C}">
                <a14:useLocalDpi xmlns:a14="http://schemas.microsoft.com/office/drawing/2010/main"/>
              </a:ext>
            </a:extLst>
          </a:blip>
          <a:srcRect/>
          <a:stretch/>
        </p:blipFill>
        <p:spPr>
          <a:xfrm>
            <a:off x="679361" y="4508339"/>
            <a:ext cx="351787" cy="365828"/>
          </a:xfrm>
          <a:prstGeom prst="rect">
            <a:avLst/>
          </a:prstGeom>
          <a:noFill/>
          <a:ln>
            <a:noFill/>
          </a:ln>
        </p:spPr>
      </p:pic>
      <p:grpSp>
        <p:nvGrpSpPr>
          <p:cNvPr id="196" name="Group 30"/>
          <p:cNvGrpSpPr/>
          <p:nvPr/>
        </p:nvGrpSpPr>
        <p:grpSpPr>
          <a:xfrm>
            <a:off x="7427508" y="1387076"/>
            <a:ext cx="504505" cy="423150"/>
            <a:chOff x="1219725" y="5278790"/>
            <a:chExt cx="610451" cy="682684"/>
          </a:xfrm>
          <a:effectLst/>
        </p:grpSpPr>
        <p:sp>
          <p:nvSpPr>
            <p:cNvPr id="197" name="Rounded Rectangle 31"/>
            <p:cNvSpPr/>
            <p:nvPr/>
          </p:nvSpPr>
          <p:spPr>
            <a:xfrm>
              <a:off x="1219725" y="5382708"/>
              <a:ext cx="508152" cy="564984"/>
            </a:xfrm>
            <a:prstGeom prst="roundRect">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595959"/>
                  </a:solidFill>
                  <a:latin typeface="+mn-ea"/>
                  <a:cs typeface="Calibri"/>
                </a:rPr>
                <a:t>MR</a:t>
              </a:r>
            </a:p>
          </p:txBody>
        </p:sp>
        <p:pic>
          <p:nvPicPr>
            <p:cNvPr id="198" name="Picture 3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4291" y="5870034"/>
              <a:ext cx="247650" cy="91440"/>
            </a:xfrm>
            <a:prstGeom prst="rect">
              <a:avLst/>
            </a:prstGeom>
            <a:effectLst/>
          </p:spPr>
        </p:pic>
        <p:sp>
          <p:nvSpPr>
            <p:cNvPr id="199" name="Arc 33"/>
            <p:cNvSpPr/>
            <p:nvPr/>
          </p:nvSpPr>
          <p:spPr>
            <a:xfrm>
              <a:off x="1567085" y="5341929"/>
              <a:ext cx="203896" cy="215541"/>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Calibri"/>
              </a:endParaRPr>
            </a:p>
          </p:txBody>
        </p:sp>
        <p:sp>
          <p:nvSpPr>
            <p:cNvPr id="200" name="Arc 34"/>
            <p:cNvSpPr/>
            <p:nvPr/>
          </p:nvSpPr>
          <p:spPr>
            <a:xfrm>
              <a:off x="1520484" y="5278790"/>
              <a:ext cx="309692" cy="319460"/>
            </a:xfrm>
            <a:prstGeom prst="arc">
              <a:avLst>
                <a:gd name="adj1" fmla="val 16200000"/>
                <a:gd name="adj2" fmla="val 19906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600">
                <a:solidFill>
                  <a:srgbClr val="595959"/>
                </a:solidFill>
                <a:latin typeface="+mn-ea"/>
                <a:cs typeface="Calibri"/>
              </a:endParaRPr>
            </a:p>
          </p:txBody>
        </p:sp>
      </p:grpSp>
      <p:cxnSp>
        <p:nvCxnSpPr>
          <p:cNvPr id="202" name="直線コネクタ 201"/>
          <p:cNvCxnSpPr>
            <a:stCxn id="215" idx="2"/>
            <a:endCxn id="197" idx="0"/>
          </p:cNvCxnSpPr>
          <p:nvPr/>
        </p:nvCxnSpPr>
        <p:spPr>
          <a:xfrm flipH="1">
            <a:off x="7632126" y="1231960"/>
            <a:ext cx="8037" cy="219530"/>
          </a:xfrm>
          <a:prstGeom prst="line">
            <a:avLst/>
          </a:prstGeom>
        </p:spPr>
        <p:style>
          <a:lnRef idx="1">
            <a:schemeClr val="accent1"/>
          </a:lnRef>
          <a:fillRef idx="0">
            <a:schemeClr val="accent1"/>
          </a:fillRef>
          <a:effectRef idx="0">
            <a:schemeClr val="accent1"/>
          </a:effectRef>
          <a:fontRef idx="minor">
            <a:schemeClr val="tx1"/>
          </a:fontRef>
        </p:style>
      </p:cxnSp>
      <p:pic>
        <p:nvPicPr>
          <p:cNvPr id="203" name="図 202"/>
          <p:cNvPicPr>
            <a:picLocks noChangeAspect="1"/>
          </p:cNvPicPr>
          <p:nvPr/>
        </p:nvPicPr>
        <p:blipFill rotWithShape="1">
          <a:blip r:embed="rId9" cstate="print">
            <a:extLst>
              <a:ext uri="{28A0092B-C50C-407E-A947-70E740481C1C}">
                <a14:useLocalDpi xmlns:a14="http://schemas.microsoft.com/office/drawing/2010/main" val="0"/>
              </a:ext>
            </a:extLst>
          </a:blip>
          <a:srcRect t="15057"/>
          <a:stretch/>
        </p:blipFill>
        <p:spPr>
          <a:xfrm>
            <a:off x="8059709" y="1468647"/>
            <a:ext cx="553530" cy="406287"/>
          </a:xfrm>
          <a:prstGeom prst="rect">
            <a:avLst/>
          </a:prstGeom>
        </p:spPr>
      </p:pic>
      <p:cxnSp>
        <p:nvCxnSpPr>
          <p:cNvPr id="204" name="直線コネクタ 203"/>
          <p:cNvCxnSpPr>
            <a:endCxn id="203" idx="0"/>
          </p:cNvCxnSpPr>
          <p:nvPr/>
        </p:nvCxnSpPr>
        <p:spPr>
          <a:xfrm>
            <a:off x="7696765" y="1227883"/>
            <a:ext cx="639710" cy="240764"/>
          </a:xfrm>
          <a:prstGeom prst="line">
            <a:avLst/>
          </a:prstGeom>
        </p:spPr>
        <p:style>
          <a:lnRef idx="1">
            <a:schemeClr val="accent1"/>
          </a:lnRef>
          <a:fillRef idx="0">
            <a:schemeClr val="accent1"/>
          </a:fillRef>
          <a:effectRef idx="0">
            <a:schemeClr val="accent1"/>
          </a:effectRef>
          <a:fontRef idx="minor">
            <a:schemeClr val="tx1"/>
          </a:fontRef>
        </p:style>
      </p:cxnSp>
      <p:grpSp>
        <p:nvGrpSpPr>
          <p:cNvPr id="214" name="Group 44"/>
          <p:cNvGrpSpPr/>
          <p:nvPr/>
        </p:nvGrpSpPr>
        <p:grpSpPr>
          <a:xfrm>
            <a:off x="7348312" y="1041427"/>
            <a:ext cx="488431" cy="212050"/>
            <a:chOff x="5546900" y="2623464"/>
            <a:chExt cx="2685051" cy="287528"/>
          </a:xfrm>
          <a:effectLst/>
        </p:grpSpPr>
        <p:sp>
          <p:nvSpPr>
            <p:cNvPr id="215" name="Rectangle 45"/>
            <p:cNvSpPr/>
            <p:nvPr/>
          </p:nvSpPr>
          <p:spPr>
            <a:xfrm>
              <a:off x="5546905" y="2676571"/>
              <a:ext cx="2685046" cy="234421"/>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a:solidFill>
                    <a:srgbClr val="595959"/>
                  </a:solidFill>
                  <a:latin typeface="+mn-ea"/>
                  <a:cs typeface="Arial" panose="020B0604020202020204" pitchFamily="34" charset="0"/>
                </a:rPr>
                <a:t>MX</a:t>
              </a:r>
            </a:p>
          </p:txBody>
        </p:sp>
        <p:sp>
          <p:nvSpPr>
            <p:cNvPr id="216" name="Trapezoid 46"/>
            <p:cNvSpPr/>
            <p:nvPr/>
          </p:nvSpPr>
          <p:spPr>
            <a:xfrm>
              <a:off x="5546900" y="2623464"/>
              <a:ext cx="2685051" cy="104199"/>
            </a:xfrm>
            <a:prstGeom prst="trapezoid">
              <a:avLst>
                <a:gd name="adj" fmla="val 76726"/>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 dirty="0" smtClean="0">
                  <a:solidFill>
                    <a:srgbClr val="595959"/>
                  </a:solidFill>
                  <a:latin typeface="+mn-ea"/>
                  <a:cs typeface="Arial" panose="020B0604020202020204" pitchFamily="34" charset="0"/>
                </a:rPr>
                <a:t>VPN/SEC</a:t>
              </a:r>
              <a:endParaRPr lang="en-US" sz="400" dirty="0">
                <a:solidFill>
                  <a:srgbClr val="595959"/>
                </a:solidFill>
                <a:latin typeface="+mn-ea"/>
                <a:cs typeface="Arial" panose="020B0604020202020204" pitchFamily="34" charset="0"/>
              </a:endParaRPr>
            </a:p>
          </p:txBody>
        </p:sp>
        <p:pic>
          <p:nvPicPr>
            <p:cNvPr id="217" name="Picture 4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5943" y="2698448"/>
              <a:ext cx="275716" cy="91440"/>
            </a:xfrm>
            <a:prstGeom prst="rect">
              <a:avLst/>
            </a:prstGeom>
          </p:spPr>
        </p:pic>
      </p:grpSp>
      <p:grpSp>
        <p:nvGrpSpPr>
          <p:cNvPr id="226" name="Group 44"/>
          <p:cNvGrpSpPr/>
          <p:nvPr/>
        </p:nvGrpSpPr>
        <p:grpSpPr>
          <a:xfrm>
            <a:off x="3799590" y="1997221"/>
            <a:ext cx="906037" cy="325158"/>
            <a:chOff x="5546908" y="2511420"/>
            <a:chExt cx="1856564" cy="398639"/>
          </a:xfrm>
          <a:effectLst/>
        </p:grpSpPr>
        <p:sp>
          <p:nvSpPr>
            <p:cNvPr id="227" name="Rectangle 45"/>
            <p:cNvSpPr/>
            <p:nvPr/>
          </p:nvSpPr>
          <p:spPr>
            <a:xfrm>
              <a:off x="5546909" y="2676570"/>
              <a:ext cx="1856563" cy="233489"/>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rgbClr val="595959"/>
                  </a:solidFill>
                  <a:latin typeface="+mn-ea"/>
                  <a:cs typeface="Arial" panose="020B0604020202020204" pitchFamily="34" charset="0"/>
                </a:rPr>
                <a:t>MX</a:t>
              </a:r>
            </a:p>
          </p:txBody>
        </p:sp>
        <p:sp>
          <p:nvSpPr>
            <p:cNvPr id="228" name="Trapezoid 46"/>
            <p:cNvSpPr/>
            <p:nvPr/>
          </p:nvSpPr>
          <p:spPr>
            <a:xfrm>
              <a:off x="5546908" y="2511420"/>
              <a:ext cx="1856563" cy="165151"/>
            </a:xfrm>
            <a:prstGeom prst="trapezoid">
              <a:avLst>
                <a:gd name="adj" fmla="val 76726"/>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800" dirty="0">
                  <a:solidFill>
                    <a:srgbClr val="595959"/>
                  </a:solidFill>
                  <a:latin typeface="+mn-ea"/>
                  <a:cs typeface="Arial" panose="020B0604020202020204" pitchFamily="34" charset="0"/>
                </a:rPr>
                <a:t>VPN</a:t>
              </a:r>
              <a:endParaRPr lang="en-US" sz="800" dirty="0">
                <a:solidFill>
                  <a:srgbClr val="595959"/>
                </a:solidFill>
                <a:latin typeface="+mn-ea"/>
                <a:cs typeface="Arial" panose="020B0604020202020204" pitchFamily="34" charset="0"/>
              </a:endParaRPr>
            </a:p>
          </p:txBody>
        </p:sp>
        <p:pic>
          <p:nvPicPr>
            <p:cNvPr id="229" name="Picture 4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5943" y="2698448"/>
              <a:ext cx="275716" cy="91440"/>
            </a:xfrm>
            <a:prstGeom prst="rect">
              <a:avLst/>
            </a:prstGeom>
          </p:spPr>
        </p:pic>
      </p:grpSp>
      <p:sp>
        <p:nvSpPr>
          <p:cNvPr id="232" name="横巻き 231"/>
          <p:cNvSpPr/>
          <p:nvPr/>
        </p:nvSpPr>
        <p:spPr>
          <a:xfrm>
            <a:off x="2947125" y="1079203"/>
            <a:ext cx="1835288" cy="617172"/>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a:solidFill>
                  <a:srgbClr val="000000"/>
                </a:solidFill>
                <a:latin typeface="+mn-ea"/>
                <a:cs typeface="Meiryo" charset="-128"/>
              </a:rPr>
              <a:t>大規模拠点では</a:t>
            </a:r>
            <a:r>
              <a:rPr kumimoji="1" lang="en-US" altLang="ja-JP" sz="1000" dirty="0">
                <a:solidFill>
                  <a:srgbClr val="000000"/>
                </a:solidFill>
                <a:latin typeface="+mn-ea"/>
                <a:cs typeface="Meiryo" charset="-128"/>
              </a:rPr>
              <a:t>Cisco</a:t>
            </a:r>
            <a:r>
              <a:rPr kumimoji="1" lang="ja-JP" altLang="en-US" sz="1000" dirty="0">
                <a:solidFill>
                  <a:srgbClr val="000000"/>
                </a:solidFill>
                <a:latin typeface="+mn-ea"/>
                <a:cs typeface="Meiryo" charset="-128"/>
              </a:rPr>
              <a:t>製品と</a:t>
            </a:r>
            <a:endParaRPr kumimoji="1" lang="en-US" altLang="ja-JP" sz="1000" dirty="0">
              <a:solidFill>
                <a:srgbClr val="000000"/>
              </a:solidFill>
              <a:latin typeface="+mn-ea"/>
              <a:cs typeface="Meiryo" charset="-128"/>
            </a:endParaRPr>
          </a:p>
          <a:p>
            <a:pPr algn="ctr"/>
            <a:r>
              <a:rPr kumimoji="1" lang="ja-JP" altLang="en-US" sz="1000" dirty="0">
                <a:solidFill>
                  <a:srgbClr val="000000"/>
                </a:solidFill>
                <a:latin typeface="+mn-ea"/>
                <a:cs typeface="Meiryo" charset="-128"/>
              </a:rPr>
              <a:t>合わせてご提案</a:t>
            </a:r>
          </a:p>
        </p:txBody>
      </p:sp>
      <p:sp>
        <p:nvSpPr>
          <p:cNvPr id="268" name="円/楕円 267"/>
          <p:cNvSpPr/>
          <p:nvPr/>
        </p:nvSpPr>
        <p:spPr>
          <a:xfrm>
            <a:off x="2406808" y="3185066"/>
            <a:ext cx="355566" cy="964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n-ea"/>
              <a:cs typeface="Meiryo" charset="-128"/>
            </a:endParaRPr>
          </a:p>
        </p:txBody>
      </p:sp>
      <p:sp>
        <p:nvSpPr>
          <p:cNvPr id="269" name="円/楕円 268"/>
          <p:cNvSpPr/>
          <p:nvPr/>
        </p:nvSpPr>
        <p:spPr>
          <a:xfrm>
            <a:off x="1523791" y="3185066"/>
            <a:ext cx="355566" cy="964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n-ea"/>
              <a:cs typeface="Meiryo" charset="-128"/>
            </a:endParaRPr>
          </a:p>
        </p:txBody>
      </p:sp>
      <p:cxnSp>
        <p:nvCxnSpPr>
          <p:cNvPr id="266" name="直線コネクタ 265"/>
          <p:cNvCxnSpPr>
            <a:stCxn id="85" idx="0"/>
            <a:endCxn id="297" idx="2"/>
          </p:cNvCxnSpPr>
          <p:nvPr/>
        </p:nvCxnSpPr>
        <p:spPr>
          <a:xfrm flipH="1" flipV="1">
            <a:off x="2426334" y="2865120"/>
            <a:ext cx="359719" cy="507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 name="直線コネクタ 263"/>
          <p:cNvCxnSpPr>
            <a:stCxn id="135" idx="0"/>
            <a:endCxn id="299" idx="2"/>
          </p:cNvCxnSpPr>
          <p:nvPr/>
        </p:nvCxnSpPr>
        <p:spPr>
          <a:xfrm flipH="1" flipV="1">
            <a:off x="1524173" y="2865120"/>
            <a:ext cx="71941" cy="503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 name="直線コネクタ 270"/>
          <p:cNvCxnSpPr>
            <a:stCxn id="297" idx="0"/>
            <a:endCxn id="140" idx="1"/>
          </p:cNvCxnSpPr>
          <p:nvPr/>
        </p:nvCxnSpPr>
        <p:spPr>
          <a:xfrm flipV="1">
            <a:off x="2426333" y="2067409"/>
            <a:ext cx="354692" cy="355751"/>
          </a:xfrm>
          <a:prstGeom prst="line">
            <a:avLst/>
          </a:prstGeom>
        </p:spPr>
        <p:style>
          <a:lnRef idx="1">
            <a:schemeClr val="accent1"/>
          </a:lnRef>
          <a:fillRef idx="0">
            <a:schemeClr val="accent1"/>
          </a:fillRef>
          <a:effectRef idx="0">
            <a:schemeClr val="accent1"/>
          </a:effectRef>
          <a:fontRef idx="minor">
            <a:schemeClr val="tx1"/>
          </a:fontRef>
        </p:style>
      </p:cxnSp>
      <p:sp>
        <p:nvSpPr>
          <p:cNvPr id="294" name="円/楕円 293"/>
          <p:cNvSpPr/>
          <p:nvPr/>
        </p:nvSpPr>
        <p:spPr>
          <a:xfrm>
            <a:off x="2389103" y="2103214"/>
            <a:ext cx="355566" cy="83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n-ea"/>
              <a:cs typeface="Meiryo" charset="-128"/>
            </a:endParaRPr>
          </a:p>
        </p:txBody>
      </p:sp>
      <p:pic>
        <p:nvPicPr>
          <p:cNvPr id="297" name="Picture 10" descr="C:\Users\ecoffey\AppData\Local\Temp\Rar$DRa0.160\30042_Device_layer3_switch_default_256.png"/>
          <p:cNvPicPr>
            <a:picLocks noChangeAspect="1" noChangeArrowheads="1"/>
          </p:cNvPicPr>
          <p:nvPr/>
        </p:nvPicPr>
        <p:blipFill rotWithShape="1">
          <a:blip r:embed="rId10">
            <a:extLst>
              <a:ext uri="{28A0092B-C50C-407E-A947-70E740481C1C}">
                <a14:useLocalDpi xmlns:a14="http://schemas.microsoft.com/office/drawing/2010/main" val="0"/>
              </a:ext>
            </a:extLst>
          </a:blip>
          <a:srcRect l="4566" t="8415" r="1" b="11170"/>
          <a:stretch/>
        </p:blipFill>
        <p:spPr bwMode="auto">
          <a:xfrm>
            <a:off x="2164080" y="2423160"/>
            <a:ext cx="524506" cy="441960"/>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10" descr="C:\Users\ecoffey\AppData\Local\Temp\Rar$DRa0.160\30042_Device_layer3_switch_default_256.png"/>
          <p:cNvPicPr>
            <a:picLocks noChangeAspect="1" noChangeArrowheads="1"/>
          </p:cNvPicPr>
          <p:nvPr/>
        </p:nvPicPr>
        <p:blipFill rotWithShape="1">
          <a:blip r:embed="rId10">
            <a:extLst>
              <a:ext uri="{28A0092B-C50C-407E-A947-70E740481C1C}">
                <a14:useLocalDpi xmlns:a14="http://schemas.microsoft.com/office/drawing/2010/main" val="0"/>
              </a:ext>
            </a:extLst>
          </a:blip>
          <a:srcRect l="4566" t="8415" r="6295" b="11170"/>
          <a:stretch/>
        </p:blipFill>
        <p:spPr bwMode="auto">
          <a:xfrm>
            <a:off x="1279217" y="2423160"/>
            <a:ext cx="489912" cy="441960"/>
          </a:xfrm>
          <a:prstGeom prst="rect">
            <a:avLst/>
          </a:prstGeom>
          <a:noFill/>
          <a:extLst>
            <a:ext uri="{909E8E84-426E-40DD-AFC4-6F175D3DCCD1}">
              <a14:hiddenFill xmlns:a14="http://schemas.microsoft.com/office/drawing/2010/main">
                <a:solidFill>
                  <a:srgbClr val="FFFFFF"/>
                </a:solidFill>
              </a14:hiddenFill>
            </a:ext>
          </a:extLst>
        </p:spPr>
      </p:pic>
      <p:cxnSp>
        <p:nvCxnSpPr>
          <p:cNvPr id="308" name="直線コネクタ 307"/>
          <p:cNvCxnSpPr>
            <a:stCxn id="299" idx="3"/>
            <a:endCxn id="297" idx="1"/>
          </p:cNvCxnSpPr>
          <p:nvPr/>
        </p:nvCxnSpPr>
        <p:spPr>
          <a:xfrm>
            <a:off x="1769129" y="2644140"/>
            <a:ext cx="3949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直線コネクタ 308"/>
          <p:cNvCxnSpPr/>
          <p:nvPr/>
        </p:nvCxnSpPr>
        <p:spPr>
          <a:xfrm>
            <a:off x="1766206" y="2701841"/>
            <a:ext cx="39495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5221137" y="2371604"/>
            <a:ext cx="934987" cy="3302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n-ea"/>
            </a:endParaRPr>
          </a:p>
        </p:txBody>
      </p:sp>
      <p:sp>
        <p:nvSpPr>
          <p:cNvPr id="129" name="正方形/長方形 128"/>
          <p:cNvSpPr/>
          <p:nvPr/>
        </p:nvSpPr>
        <p:spPr>
          <a:xfrm>
            <a:off x="4975728" y="2282661"/>
            <a:ext cx="1477487" cy="338554"/>
          </a:xfrm>
          <a:prstGeom prst="rect">
            <a:avLst/>
          </a:prstGeom>
        </p:spPr>
        <p:txBody>
          <a:bodyPr wrap="square">
            <a:spAutoFit/>
          </a:bodyPr>
          <a:lstStyle/>
          <a:p>
            <a:r>
              <a:rPr lang="en-US" altLang="ja-JP" sz="1600" b="1" dirty="0">
                <a:latin typeface="+mn-ea"/>
                <a:ea typeface="+mn-ea"/>
                <a:cs typeface="Arial" panose="020B0604020202020204" pitchFamily="34" charset="0"/>
              </a:rPr>
              <a:t>Cisco </a:t>
            </a:r>
            <a:r>
              <a:rPr lang="en-US" altLang="ja-JP" sz="1600" b="1" dirty="0" smtClean="0">
                <a:latin typeface="+mn-ea"/>
                <a:ea typeface="+mn-ea"/>
                <a:cs typeface="Arial" panose="020B0604020202020204" pitchFamily="34" charset="0"/>
              </a:rPr>
              <a:t>Meraki</a:t>
            </a:r>
            <a:endParaRPr lang="ja-JP" altLang="en-US" sz="1600" b="1" dirty="0">
              <a:latin typeface="+mn-ea"/>
              <a:ea typeface="+mn-ea"/>
              <a:cs typeface="Arial" panose="020B0604020202020204" pitchFamily="34" charset="0"/>
            </a:endParaRPr>
          </a:p>
        </p:txBody>
      </p:sp>
    </p:spTree>
    <p:extLst>
      <p:ext uri="{BB962C8B-B14F-4D97-AF65-F5344CB8AC3E}">
        <p14:creationId xmlns:p14="http://schemas.microsoft.com/office/powerpoint/2010/main" val="12298781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heckerboard(across)">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市場</a:t>
            </a:r>
            <a:r>
              <a:rPr lang="ja-JP" altLang="en-US" dirty="0"/>
              <a:t>動向</a:t>
            </a:r>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541932" y="1026360"/>
            <a:ext cx="3605213" cy="3639146"/>
          </a:xfrm>
          <a:prstGeom prst="rect">
            <a:avLst/>
          </a:prstGeom>
        </p:spPr>
      </p:pic>
      <p:sp>
        <p:nvSpPr>
          <p:cNvPr id="2" name="角丸四角形 1"/>
          <p:cNvSpPr/>
          <p:nvPr/>
        </p:nvSpPr>
        <p:spPr>
          <a:xfrm>
            <a:off x="4925215" y="1893227"/>
            <a:ext cx="605911" cy="1434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eiryo" charset="-128"/>
              <a:ea typeface="Meiryo" charset="-128"/>
              <a:cs typeface="Meiryo" charset="-128"/>
            </a:endParaRPr>
          </a:p>
        </p:txBody>
      </p:sp>
      <p:sp>
        <p:nvSpPr>
          <p:cNvPr id="3" name="正方形/長方形 2"/>
          <p:cNvSpPr/>
          <p:nvPr/>
        </p:nvSpPr>
        <p:spPr>
          <a:xfrm>
            <a:off x="4432219" y="4519582"/>
            <a:ext cx="5247824" cy="600164"/>
          </a:xfrm>
          <a:prstGeom prst="rect">
            <a:avLst/>
          </a:prstGeom>
        </p:spPr>
        <p:txBody>
          <a:bodyPr wrap="square">
            <a:spAutoFit/>
          </a:bodyPr>
          <a:lstStyle/>
          <a:p>
            <a:r>
              <a:rPr lang="en-US" altLang="ja-JP" sz="1650" b="1" dirty="0">
                <a:solidFill>
                  <a:srgbClr val="58585B"/>
                </a:solidFill>
              </a:rPr>
              <a:t>wired</a:t>
            </a:r>
            <a:r>
              <a:rPr lang="ja-JP" altLang="en-US" sz="1650" b="1" dirty="0">
                <a:solidFill>
                  <a:srgbClr val="58585B"/>
                </a:solidFill>
              </a:rPr>
              <a:t> </a:t>
            </a:r>
            <a:r>
              <a:rPr lang="en-US" altLang="ja-JP" sz="1650" b="1" dirty="0">
                <a:solidFill>
                  <a:srgbClr val="58585B"/>
                </a:solidFill>
              </a:rPr>
              <a:t>and</a:t>
            </a:r>
            <a:r>
              <a:rPr lang="ja-JP" altLang="en-US" sz="1650" b="1" dirty="0">
                <a:solidFill>
                  <a:srgbClr val="58585B"/>
                </a:solidFill>
              </a:rPr>
              <a:t> </a:t>
            </a:r>
            <a:r>
              <a:rPr lang="en-US" altLang="ja-JP" sz="1650" b="1" dirty="0">
                <a:solidFill>
                  <a:srgbClr val="58585B"/>
                </a:solidFill>
              </a:rPr>
              <a:t>wireless</a:t>
            </a:r>
            <a:r>
              <a:rPr lang="ja-JP" altLang="en-US" sz="1650" b="1" dirty="0">
                <a:solidFill>
                  <a:srgbClr val="58585B"/>
                </a:solidFill>
              </a:rPr>
              <a:t> </a:t>
            </a:r>
            <a:r>
              <a:rPr lang="en-US" altLang="ja-JP" sz="1650" b="1" dirty="0">
                <a:solidFill>
                  <a:srgbClr val="58585B"/>
                </a:solidFill>
              </a:rPr>
              <a:t>LAN</a:t>
            </a:r>
            <a:r>
              <a:rPr lang="ja-JP" altLang="en-US" sz="1650" b="1" dirty="0">
                <a:solidFill>
                  <a:srgbClr val="58585B"/>
                </a:solidFill>
              </a:rPr>
              <a:t> </a:t>
            </a:r>
            <a:r>
              <a:rPr lang="en-US" altLang="ja-JP" sz="1650" b="1" dirty="0">
                <a:solidFill>
                  <a:srgbClr val="58585B"/>
                </a:solidFill>
              </a:rPr>
              <a:t>access</a:t>
            </a:r>
            <a:r>
              <a:rPr lang="ja-JP" altLang="en-US" sz="1650" b="1" dirty="0">
                <a:solidFill>
                  <a:srgbClr val="58585B"/>
                </a:solidFill>
              </a:rPr>
              <a:t> </a:t>
            </a:r>
            <a:r>
              <a:rPr lang="en-US" altLang="ja-JP" sz="1650" b="1" dirty="0">
                <a:solidFill>
                  <a:srgbClr val="58585B"/>
                </a:solidFill>
              </a:rPr>
              <a:t>infrastructure</a:t>
            </a:r>
          </a:p>
          <a:p>
            <a:r>
              <a:rPr lang="en-US" altLang="ja-JP" sz="1650" b="1" dirty="0">
                <a:solidFill>
                  <a:srgbClr val="58585B"/>
                </a:solidFill>
              </a:rPr>
              <a:t>Gartner </a:t>
            </a:r>
            <a:r>
              <a:rPr lang="en-US" altLang="ja-JP" sz="1650" b="1" dirty="0">
                <a:solidFill>
                  <a:srgbClr val="58585B"/>
                </a:solidFill>
              </a:rPr>
              <a:t>Magic </a:t>
            </a:r>
            <a:r>
              <a:rPr lang="en-US" altLang="ja-JP" sz="1400" b="1" dirty="0">
                <a:solidFill>
                  <a:srgbClr val="58585B"/>
                </a:solidFill>
              </a:rPr>
              <a:t>Quadrant</a:t>
            </a:r>
            <a:r>
              <a:rPr lang="en-US" altLang="ja-JP" sz="1650" b="1" dirty="0">
                <a:solidFill>
                  <a:srgbClr val="58585B"/>
                </a:solidFill>
              </a:rPr>
              <a:t> </a:t>
            </a:r>
            <a:r>
              <a:rPr lang="mr-IN" altLang="ja-JP" sz="1650" b="1" dirty="0">
                <a:solidFill>
                  <a:srgbClr val="58585B"/>
                </a:solidFill>
              </a:rPr>
              <a:t>–</a:t>
            </a:r>
            <a:r>
              <a:rPr lang="en-US" altLang="ja-JP" sz="1650" b="1" dirty="0">
                <a:solidFill>
                  <a:srgbClr val="58585B"/>
                </a:solidFill>
              </a:rPr>
              <a:t> August 2016</a:t>
            </a:r>
            <a:endParaRPr lang="ja-JP" altLang="en-US" sz="1650" b="1" dirty="0">
              <a:solidFill>
                <a:srgbClr val="58585B"/>
              </a:solidFill>
            </a:endParaRPr>
          </a:p>
        </p:txBody>
      </p:sp>
      <p:sp>
        <p:nvSpPr>
          <p:cNvPr id="5" name="正方形/長方形 4"/>
          <p:cNvSpPr/>
          <p:nvPr/>
        </p:nvSpPr>
        <p:spPr>
          <a:xfrm>
            <a:off x="371123" y="755132"/>
            <a:ext cx="7946832" cy="253916"/>
          </a:xfrm>
          <a:prstGeom prst="rect">
            <a:avLst/>
          </a:prstGeom>
        </p:spPr>
        <p:txBody>
          <a:bodyPr wrap="square">
            <a:spAutoFit/>
          </a:bodyPr>
          <a:lstStyle/>
          <a:p>
            <a:r>
              <a:rPr lang="ja-JP" altLang="en-US" sz="1050" dirty="0">
                <a:solidFill>
                  <a:srgbClr val="58585B"/>
                </a:solidFill>
                <a:hlinkClick r:id="rId3"/>
              </a:rPr>
              <a:t>https://blogs.cisco.com/wireless/cisco-edges-competition-by-being-a-gartner-wired-and-wireless-lan-access-magic-quadrant-</a:t>
            </a:r>
            <a:r>
              <a:rPr lang="ja-JP" altLang="en-US" sz="1050" dirty="0">
                <a:solidFill>
                  <a:srgbClr val="58585B"/>
                </a:solidFill>
                <a:hlinkClick r:id="rId3"/>
              </a:rPr>
              <a:t>leader</a:t>
            </a:r>
            <a:endParaRPr lang="en-US" altLang="ja-JP" sz="1050" dirty="0">
              <a:solidFill>
                <a:srgbClr val="58585B"/>
              </a:solidFill>
            </a:endParaRPr>
          </a:p>
        </p:txBody>
      </p:sp>
    </p:spTree>
    <p:extLst>
      <p:ext uri="{BB962C8B-B14F-4D97-AF65-F5344CB8AC3E}">
        <p14:creationId xmlns:p14="http://schemas.microsoft.com/office/powerpoint/2010/main" val="290086275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Cisco Meraki</a:t>
            </a:r>
            <a:r>
              <a:rPr kumimoji="1" lang="ja-JP" altLang="en-US" dirty="0" smtClean="0"/>
              <a:t>機器 購入</a:t>
            </a:r>
            <a:r>
              <a:rPr kumimoji="1" lang="ja-JP" altLang="en-US" dirty="0" smtClean="0"/>
              <a:t>の基礎</a:t>
            </a:r>
            <a:endParaRPr kumimoji="1" lang="ja-JP" altLang="en-US" dirty="0"/>
          </a:p>
        </p:txBody>
      </p:sp>
      <p:sp>
        <p:nvSpPr>
          <p:cNvPr id="3" name="テキスト ボックス 2"/>
          <p:cNvSpPr txBox="1"/>
          <p:nvPr/>
        </p:nvSpPr>
        <p:spPr>
          <a:xfrm>
            <a:off x="704850" y="1790700"/>
            <a:ext cx="7315200" cy="2065950"/>
          </a:xfrm>
          <a:prstGeom prst="rect">
            <a:avLst/>
          </a:prstGeom>
          <a:noFill/>
        </p:spPr>
        <p:txBody>
          <a:bodyPr wrap="square" rtlCol="0">
            <a:spAutoFit/>
          </a:bodyPr>
          <a:lstStyle/>
          <a:p>
            <a:pPr algn="ctr"/>
            <a: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t>Meraki</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の基本の買い方は機器とライセンスです</a:t>
            </a:r>
            <a:endPar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endParaRPr>
          </a:p>
          <a:p>
            <a:pPr algn="ctr"/>
            <a: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t>Sys</a:t>
            </a:r>
            <a: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t>tems </a:t>
            </a:r>
            <a:r>
              <a:rPr kumimoji="1" lang="en-US" altLang="ja-JP" sz="2025" dirty="0" smtClean="0">
                <a:solidFill>
                  <a:srgbClr val="000000"/>
                </a:solidFill>
                <a:latin typeface="ＭＳ Ｐゴシック" panose="020B0600070205080204" pitchFamily="50" charset="-128"/>
                <a:ea typeface="ＭＳ Ｐゴシック" panose="020B0600070205080204" pitchFamily="50" charset="-128"/>
                <a:cs typeface="Meiryo" charset="-128"/>
              </a:rPr>
              <a:t>Manager </a:t>
            </a:r>
            <a:r>
              <a:rPr kumimoji="1" lang="ja-JP" altLang="en-US" sz="2025" dirty="0" smtClean="0">
                <a:solidFill>
                  <a:srgbClr val="000000"/>
                </a:solidFill>
                <a:latin typeface="ＭＳ Ｐゴシック" panose="020B0600070205080204" pitchFamily="50" charset="-128"/>
                <a:ea typeface="ＭＳ Ｐゴシック" panose="020B0600070205080204" pitchFamily="50" charset="-128"/>
                <a:cs typeface="Meiryo" charset="-128"/>
              </a:rPr>
              <a:t>の場合 ライセンス</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のみの購入となります。</a:t>
            </a:r>
            <a:endPar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endParaRPr>
          </a:p>
          <a:p>
            <a:pPr algn="ctr"/>
            <a: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t>1,</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t>3,</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t>5,</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t>7,</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t>10</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年単位でライセンスを購入出来ます</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a:t>
            </a:r>
            <a:endPar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endParaRPr>
          </a:p>
          <a:p>
            <a:pPr algn="ctr"/>
            <a:r>
              <a:rPr kumimoji="1" lang="en-US" altLang="ja-JP" sz="2025" dirty="0" smtClean="0">
                <a:solidFill>
                  <a:srgbClr val="000000"/>
                </a:solidFill>
                <a:latin typeface="ＭＳ Ｐゴシック" panose="020B0600070205080204" pitchFamily="50" charset="-128"/>
                <a:ea typeface="ＭＳ Ｐゴシック" panose="020B0600070205080204" pitchFamily="50" charset="-128"/>
                <a:cs typeface="Meiryo" charset="-128"/>
              </a:rPr>
              <a:t>Cisco Meraki</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のライセンス</a:t>
            </a:r>
            <a:r>
              <a:rPr kumimoji="1" lang="ja-JP" altLang="en-US" sz="2025" dirty="0" smtClean="0">
                <a:solidFill>
                  <a:srgbClr val="000000"/>
                </a:solidFill>
                <a:latin typeface="ＭＳ Ｐゴシック" panose="020B0600070205080204" pitchFamily="50" charset="-128"/>
                <a:ea typeface="ＭＳ Ｐゴシック" panose="020B0600070205080204" pitchFamily="50" charset="-128"/>
                <a:cs typeface="Meiryo" charset="-128"/>
              </a:rPr>
              <a:t>は 残り</a:t>
            </a: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日数の総計を機器台数で割り、</a:t>
            </a:r>
            <a: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t/>
            </a:r>
            <a:br>
              <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rPr>
            </a:br>
            <a:r>
              <a:rPr kumimoji="1" lang="ja-JP" altLang="en-US" sz="2025" dirty="0">
                <a:solidFill>
                  <a:srgbClr val="000000"/>
                </a:solidFill>
                <a:latin typeface="ＭＳ Ｐゴシック" panose="020B0600070205080204" pitchFamily="50" charset="-128"/>
                <a:ea typeface="ＭＳ Ｐゴシック" panose="020B0600070205080204" pitchFamily="50" charset="-128"/>
                <a:cs typeface="Meiryo" charset="-128"/>
              </a:rPr>
              <a:t>自動計算されます。</a:t>
            </a:r>
            <a:endParaRPr kumimoji="1" lang="en-US" altLang="ja-JP" sz="2025" dirty="0">
              <a:solidFill>
                <a:srgbClr val="000000"/>
              </a:solidFill>
              <a:latin typeface="ＭＳ Ｐゴシック" panose="020B0600070205080204" pitchFamily="50" charset="-128"/>
              <a:ea typeface="ＭＳ Ｐゴシック" panose="020B0600070205080204" pitchFamily="50" charset="-128"/>
              <a:cs typeface="Meiryo" charset="-128"/>
            </a:endParaRPr>
          </a:p>
          <a:p>
            <a:pPr algn="ctr"/>
            <a:endParaRPr kumimoji="1" lang="en-US" altLang="ja-JP" sz="900" dirty="0">
              <a:solidFill>
                <a:srgbClr val="000000"/>
              </a:solidFill>
              <a:latin typeface="ＭＳ Ｐゴシック" panose="020B0600070205080204" pitchFamily="50" charset="-128"/>
              <a:ea typeface="ＭＳ Ｐゴシック" panose="020B0600070205080204" pitchFamily="50" charset="-128"/>
              <a:cs typeface="Meiryo" charset="-128"/>
            </a:endParaRPr>
          </a:p>
          <a:p>
            <a:pPr algn="ctr"/>
            <a:endParaRPr kumimoji="1" lang="en-US" altLang="ja-JP" sz="900" dirty="0">
              <a:solidFill>
                <a:srgbClr val="000000"/>
              </a:solidFill>
              <a:latin typeface="ＭＳ Ｐゴシック" panose="020B0600070205080204" pitchFamily="50" charset="-128"/>
              <a:ea typeface="ＭＳ Ｐゴシック" panose="020B0600070205080204" pitchFamily="50" charset="-128"/>
              <a:cs typeface="Meiryo" charset="-128"/>
            </a:endParaRPr>
          </a:p>
          <a:p>
            <a:pPr algn="ctr"/>
            <a:endParaRPr kumimoji="1" lang="ja-JP" altLang="en-US" sz="9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414986303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n-ea"/>
                <a:ea typeface="+mn-ea"/>
              </a:rPr>
              <a:t>オーダー方法、ライセンス</a:t>
            </a:r>
            <a:endParaRPr kumimoji="1" lang="ja-JP" altLang="en-US" dirty="0">
              <a:latin typeface="+mn-ea"/>
              <a:ea typeface="+mn-ea"/>
            </a:endParaRPr>
          </a:p>
        </p:txBody>
      </p:sp>
      <p:sp>
        <p:nvSpPr>
          <p:cNvPr id="3" name="テキスト ボックス 2"/>
          <p:cNvSpPr txBox="1"/>
          <p:nvPr/>
        </p:nvSpPr>
        <p:spPr>
          <a:xfrm>
            <a:off x="306558" y="913985"/>
            <a:ext cx="2520242" cy="369332"/>
          </a:xfrm>
          <a:prstGeom prst="rect">
            <a:avLst/>
          </a:prstGeom>
          <a:noFill/>
        </p:spPr>
        <p:txBody>
          <a:bodyPr wrap="none" rtlCol="0">
            <a:spAutoFit/>
          </a:bodyPr>
          <a:lstStyle/>
          <a:p>
            <a:r>
              <a:rPr kumimoji="1" lang="ja-JP" altLang="en-US" sz="900" dirty="0">
                <a:solidFill>
                  <a:srgbClr val="000000"/>
                </a:solidFill>
                <a:latin typeface="+mn-ea"/>
                <a:ea typeface="+mn-ea"/>
                <a:cs typeface="Meiryo" charset="-128"/>
              </a:rPr>
              <a:t>ライセンス</a:t>
            </a:r>
            <a:r>
              <a:rPr kumimoji="1" lang="ja-JP" altLang="en-US" sz="900" dirty="0" smtClean="0">
                <a:solidFill>
                  <a:srgbClr val="000000"/>
                </a:solidFill>
                <a:latin typeface="+mn-ea"/>
                <a:ea typeface="+mn-ea"/>
                <a:cs typeface="Meiryo" charset="-128"/>
              </a:rPr>
              <a:t>は </a:t>
            </a:r>
            <a:r>
              <a:rPr kumimoji="1" lang="en-US" altLang="ja-JP" sz="900" smtClean="0">
                <a:solidFill>
                  <a:srgbClr val="000000"/>
                </a:solidFill>
                <a:latin typeface="+mn-ea"/>
                <a:ea typeface="+mn-ea"/>
                <a:cs typeface="Meiryo" charset="-128"/>
              </a:rPr>
              <a:t>Organization</a:t>
            </a:r>
            <a:r>
              <a:rPr kumimoji="1" lang="ja-JP" altLang="en-US" sz="900" dirty="0">
                <a:solidFill>
                  <a:srgbClr val="000000"/>
                </a:solidFill>
                <a:latin typeface="+mn-ea"/>
                <a:ea typeface="+mn-ea"/>
                <a:cs typeface="Meiryo" charset="-128"/>
              </a:rPr>
              <a:t>単位で適用されるため</a:t>
            </a:r>
            <a:endParaRPr kumimoji="1" lang="en-US" altLang="ja-JP" sz="900" dirty="0">
              <a:solidFill>
                <a:srgbClr val="000000"/>
              </a:solidFill>
              <a:latin typeface="+mn-ea"/>
              <a:ea typeface="+mn-ea"/>
              <a:cs typeface="Meiryo" charset="-128"/>
            </a:endParaRPr>
          </a:p>
          <a:p>
            <a:r>
              <a:rPr kumimoji="1" lang="en-US" altLang="ja-JP" sz="900" dirty="0">
                <a:solidFill>
                  <a:srgbClr val="000000"/>
                </a:solidFill>
                <a:latin typeface="+mn-ea"/>
                <a:ea typeface="+mn-ea"/>
                <a:cs typeface="Meiryo" charset="-128"/>
              </a:rPr>
              <a:t>Network</a:t>
            </a:r>
            <a:r>
              <a:rPr kumimoji="1" lang="ja-JP" altLang="en-US" sz="900" dirty="0">
                <a:solidFill>
                  <a:srgbClr val="000000"/>
                </a:solidFill>
                <a:latin typeface="+mn-ea"/>
                <a:ea typeface="+mn-ea"/>
                <a:cs typeface="Meiryo" charset="-128"/>
              </a:rPr>
              <a:t>間で自由に付け替え出来ます。</a:t>
            </a:r>
          </a:p>
        </p:txBody>
      </p:sp>
      <p:sp>
        <p:nvSpPr>
          <p:cNvPr id="4" name="テキスト ボックス 3"/>
          <p:cNvSpPr txBox="1"/>
          <p:nvPr/>
        </p:nvSpPr>
        <p:spPr>
          <a:xfrm>
            <a:off x="306558" y="1243384"/>
            <a:ext cx="4089581" cy="369332"/>
          </a:xfrm>
          <a:prstGeom prst="rect">
            <a:avLst/>
          </a:prstGeom>
          <a:noFill/>
        </p:spPr>
        <p:txBody>
          <a:bodyPr wrap="none" rtlCol="0">
            <a:spAutoFit/>
          </a:bodyPr>
          <a:lstStyle/>
          <a:p>
            <a:r>
              <a:rPr kumimoji="1" lang="ja-JP" altLang="en-US" sz="900" dirty="0">
                <a:solidFill>
                  <a:srgbClr val="000000"/>
                </a:solidFill>
                <a:latin typeface="+mn-ea"/>
                <a:ea typeface="+mn-ea"/>
                <a:cs typeface="Meiryo" charset="-128"/>
              </a:rPr>
              <a:t>ライセンスは発行された直後から、使用、未使用に関わらず消費されていきます。</a:t>
            </a:r>
            <a:endParaRPr kumimoji="1" lang="en-US" altLang="ja-JP" sz="900" dirty="0">
              <a:solidFill>
                <a:srgbClr val="000000"/>
              </a:solidFill>
              <a:latin typeface="+mn-ea"/>
              <a:ea typeface="+mn-ea"/>
              <a:cs typeface="Meiryo" charset="-128"/>
            </a:endParaRPr>
          </a:p>
          <a:p>
            <a:r>
              <a:rPr kumimoji="1" lang="ja-JP" altLang="en-US" sz="900" dirty="0">
                <a:solidFill>
                  <a:srgbClr val="000000"/>
                </a:solidFill>
                <a:latin typeface="+mn-ea"/>
                <a:ea typeface="+mn-ea"/>
                <a:cs typeface="Meiryo" charset="-128"/>
              </a:rPr>
              <a:t>有効期限へのカウントダウンを止めることは出来ません。</a:t>
            </a:r>
          </a:p>
        </p:txBody>
      </p:sp>
      <p:sp>
        <p:nvSpPr>
          <p:cNvPr id="5" name="テキスト ボックス 4"/>
          <p:cNvSpPr txBox="1"/>
          <p:nvPr/>
        </p:nvSpPr>
        <p:spPr>
          <a:xfrm>
            <a:off x="306558" y="2005030"/>
            <a:ext cx="4432624" cy="784830"/>
          </a:xfrm>
          <a:prstGeom prst="rect">
            <a:avLst/>
          </a:prstGeom>
          <a:noFill/>
        </p:spPr>
        <p:txBody>
          <a:bodyPr wrap="none" rtlCol="0">
            <a:spAutoFit/>
          </a:bodyPr>
          <a:lstStyle/>
          <a:p>
            <a:r>
              <a:rPr kumimoji="1" lang="en-US" altLang="ja-JP" sz="900" dirty="0" smtClean="0">
                <a:solidFill>
                  <a:srgbClr val="000000"/>
                </a:solidFill>
                <a:latin typeface="+mn-ea"/>
                <a:ea typeface="+mn-ea"/>
                <a:cs typeface="Meiryo" charset="-128"/>
              </a:rPr>
              <a:t>Cisco Meraki</a:t>
            </a:r>
            <a:r>
              <a:rPr kumimoji="1" lang="ja-JP" altLang="en-US" sz="900" dirty="0">
                <a:solidFill>
                  <a:srgbClr val="000000"/>
                </a:solidFill>
                <a:latin typeface="+mn-ea"/>
                <a:ea typeface="+mn-ea"/>
                <a:cs typeface="Meiryo" charset="-128"/>
              </a:rPr>
              <a:t>のライセンスは共同終了型です。</a:t>
            </a:r>
            <a:r>
              <a:rPr kumimoji="1" lang="en-US" altLang="ja-JP" sz="900" dirty="0">
                <a:solidFill>
                  <a:srgbClr val="000000"/>
                </a:solidFill>
                <a:latin typeface="+mn-ea"/>
                <a:ea typeface="+mn-ea"/>
                <a:cs typeface="Meiryo" charset="-128"/>
              </a:rPr>
              <a:t/>
            </a:r>
            <a:br>
              <a:rPr kumimoji="1" lang="en-US" altLang="ja-JP" sz="900" dirty="0">
                <a:solidFill>
                  <a:srgbClr val="000000"/>
                </a:solidFill>
                <a:latin typeface="+mn-ea"/>
                <a:ea typeface="+mn-ea"/>
                <a:cs typeface="Meiryo" charset="-128"/>
              </a:rPr>
            </a:br>
            <a:r>
              <a:rPr kumimoji="1" lang="ja-JP" altLang="en-US" sz="900" dirty="0">
                <a:solidFill>
                  <a:srgbClr val="000000"/>
                </a:solidFill>
                <a:latin typeface="+mn-ea"/>
                <a:ea typeface="+mn-ea"/>
                <a:cs typeface="Meiryo" charset="-128"/>
              </a:rPr>
              <a:t>例えば、</a:t>
            </a:r>
            <a:r>
              <a:rPr kumimoji="1" lang="en-US" altLang="ja-JP" sz="900" dirty="0">
                <a:solidFill>
                  <a:srgbClr val="000000"/>
                </a:solidFill>
                <a:latin typeface="+mn-ea"/>
                <a:ea typeface="+mn-ea"/>
                <a:cs typeface="Meiryo" charset="-128"/>
              </a:rPr>
              <a:t>1</a:t>
            </a:r>
            <a:r>
              <a:rPr kumimoji="1" lang="ja-JP" altLang="en-US" sz="900" dirty="0">
                <a:solidFill>
                  <a:srgbClr val="000000"/>
                </a:solidFill>
                <a:latin typeface="+mn-ea"/>
                <a:ea typeface="+mn-ea"/>
                <a:cs typeface="Meiryo" charset="-128"/>
              </a:rPr>
              <a:t>年間</a:t>
            </a:r>
            <a:r>
              <a:rPr kumimoji="1" lang="en-US" altLang="ja-JP" sz="900" dirty="0">
                <a:solidFill>
                  <a:srgbClr val="000000"/>
                </a:solidFill>
                <a:latin typeface="+mn-ea"/>
                <a:ea typeface="+mn-ea"/>
                <a:cs typeface="Meiryo" charset="-128"/>
              </a:rPr>
              <a:t>(365</a:t>
            </a:r>
            <a:r>
              <a:rPr kumimoji="1" lang="ja-JP" altLang="en-US" sz="900" dirty="0">
                <a:solidFill>
                  <a:srgbClr val="000000"/>
                </a:solidFill>
                <a:latin typeface="+mn-ea"/>
                <a:ea typeface="+mn-ea"/>
                <a:cs typeface="Meiryo" charset="-128"/>
              </a:rPr>
              <a:t>日</a:t>
            </a:r>
            <a:r>
              <a:rPr kumimoji="1" lang="en-US" altLang="ja-JP" sz="900" dirty="0">
                <a:solidFill>
                  <a:srgbClr val="000000"/>
                </a:solidFill>
                <a:latin typeface="+mn-ea"/>
                <a:ea typeface="+mn-ea"/>
                <a:cs typeface="Meiryo" charset="-128"/>
              </a:rPr>
              <a:t>)</a:t>
            </a:r>
            <a:r>
              <a:rPr kumimoji="1" lang="ja-JP" altLang="en-US" sz="900" dirty="0">
                <a:solidFill>
                  <a:srgbClr val="000000"/>
                </a:solidFill>
                <a:latin typeface="+mn-ea"/>
                <a:ea typeface="+mn-ea"/>
                <a:cs typeface="Meiryo" charset="-128"/>
              </a:rPr>
              <a:t>ライセンスを</a:t>
            </a:r>
            <a:r>
              <a:rPr kumimoji="1" lang="ja-JP" altLang="en-US" sz="900" dirty="0" smtClean="0">
                <a:solidFill>
                  <a:srgbClr val="000000"/>
                </a:solidFill>
                <a:latin typeface="+mn-ea"/>
                <a:ea typeface="+mn-ea"/>
                <a:cs typeface="Meiryo" charset="-128"/>
              </a:rPr>
              <a:t>持つ </a:t>
            </a:r>
            <a:r>
              <a:rPr kumimoji="1" lang="en-US" altLang="ja-JP" sz="900" dirty="0" smtClean="0">
                <a:solidFill>
                  <a:srgbClr val="000000"/>
                </a:solidFill>
                <a:latin typeface="+mn-ea"/>
                <a:ea typeface="+mn-ea"/>
                <a:cs typeface="Meiryo" charset="-128"/>
              </a:rPr>
              <a:t>AP2</a:t>
            </a:r>
            <a:r>
              <a:rPr kumimoji="1" lang="ja-JP" altLang="en-US" sz="900" dirty="0">
                <a:solidFill>
                  <a:srgbClr val="000000"/>
                </a:solidFill>
                <a:latin typeface="+mn-ea"/>
                <a:ea typeface="+mn-ea"/>
                <a:cs typeface="Meiryo" charset="-128"/>
              </a:rPr>
              <a:t>台と</a:t>
            </a:r>
            <a:r>
              <a:rPr kumimoji="1" lang="en-US" altLang="ja-JP" sz="900" dirty="0">
                <a:solidFill>
                  <a:srgbClr val="000000"/>
                </a:solidFill>
                <a:latin typeface="+mn-ea"/>
                <a:ea typeface="+mn-ea"/>
                <a:cs typeface="Meiryo" charset="-128"/>
              </a:rPr>
              <a:t>5</a:t>
            </a:r>
            <a:r>
              <a:rPr kumimoji="1" lang="ja-JP" altLang="en-US" sz="900" dirty="0">
                <a:solidFill>
                  <a:srgbClr val="000000"/>
                </a:solidFill>
                <a:latin typeface="+mn-ea"/>
                <a:ea typeface="+mn-ea"/>
                <a:cs typeface="Meiryo" charset="-128"/>
              </a:rPr>
              <a:t>年間</a:t>
            </a:r>
            <a:r>
              <a:rPr kumimoji="1" lang="en-US" altLang="ja-JP" sz="900" dirty="0">
                <a:solidFill>
                  <a:srgbClr val="000000"/>
                </a:solidFill>
                <a:latin typeface="+mn-ea"/>
                <a:ea typeface="+mn-ea"/>
                <a:cs typeface="Meiryo" charset="-128"/>
              </a:rPr>
              <a:t>(1825</a:t>
            </a:r>
            <a:r>
              <a:rPr kumimoji="1" lang="ja-JP" altLang="en-US" sz="900" dirty="0">
                <a:solidFill>
                  <a:srgbClr val="000000"/>
                </a:solidFill>
                <a:latin typeface="+mn-ea"/>
                <a:ea typeface="+mn-ea"/>
                <a:cs typeface="Meiryo" charset="-128"/>
              </a:rPr>
              <a:t>日</a:t>
            </a:r>
            <a:r>
              <a:rPr kumimoji="1" lang="en-US" altLang="ja-JP" sz="900" dirty="0">
                <a:solidFill>
                  <a:srgbClr val="000000"/>
                </a:solidFill>
                <a:latin typeface="+mn-ea"/>
                <a:ea typeface="+mn-ea"/>
                <a:cs typeface="Meiryo" charset="-128"/>
              </a:rPr>
              <a:t>)</a:t>
            </a:r>
            <a:r>
              <a:rPr kumimoji="1" lang="ja-JP" altLang="en-US" sz="900" dirty="0">
                <a:solidFill>
                  <a:srgbClr val="000000"/>
                </a:solidFill>
                <a:latin typeface="+mn-ea"/>
                <a:ea typeface="+mn-ea"/>
                <a:cs typeface="Meiryo" charset="-128"/>
              </a:rPr>
              <a:t>ライセンスを持つ</a:t>
            </a:r>
            <a:r>
              <a:rPr kumimoji="1" lang="en-US" altLang="ja-JP" sz="900" dirty="0">
                <a:solidFill>
                  <a:srgbClr val="000000"/>
                </a:solidFill>
                <a:latin typeface="+mn-ea"/>
                <a:ea typeface="+mn-ea"/>
                <a:cs typeface="Meiryo" charset="-128"/>
              </a:rPr>
              <a:t>AP1</a:t>
            </a:r>
            <a:r>
              <a:rPr kumimoji="1" lang="ja-JP" altLang="en-US" sz="900" dirty="0">
                <a:solidFill>
                  <a:srgbClr val="000000"/>
                </a:solidFill>
                <a:latin typeface="+mn-ea"/>
                <a:ea typeface="+mn-ea"/>
                <a:cs typeface="Meiryo" charset="-128"/>
              </a:rPr>
              <a:t>台</a:t>
            </a:r>
            <a:r>
              <a:rPr kumimoji="1" lang="ja-JP" altLang="en-US" sz="900" dirty="0">
                <a:solidFill>
                  <a:srgbClr val="000000"/>
                </a:solidFill>
                <a:latin typeface="+mn-ea"/>
                <a:ea typeface="+mn-ea"/>
                <a:cs typeface="Meiryo" charset="-128"/>
              </a:rPr>
              <a:t>が</a:t>
            </a:r>
            <a:endParaRPr kumimoji="1" lang="en-US" altLang="ja-JP" sz="900" dirty="0">
              <a:solidFill>
                <a:srgbClr val="000000"/>
              </a:solidFill>
              <a:latin typeface="+mn-ea"/>
              <a:ea typeface="+mn-ea"/>
              <a:cs typeface="Meiryo" charset="-128"/>
            </a:endParaRPr>
          </a:p>
          <a:p>
            <a:r>
              <a:rPr kumimoji="1" lang="ja-JP" altLang="en-US" sz="900" dirty="0">
                <a:solidFill>
                  <a:srgbClr val="000000"/>
                </a:solidFill>
                <a:latin typeface="+mn-ea"/>
                <a:ea typeface="+mn-ea"/>
                <a:cs typeface="Meiryo" charset="-128"/>
              </a:rPr>
              <a:t>同じ</a:t>
            </a:r>
            <a:r>
              <a:rPr kumimoji="1" lang="en-US" altLang="ja-JP" sz="900" dirty="0">
                <a:solidFill>
                  <a:srgbClr val="000000"/>
                </a:solidFill>
                <a:latin typeface="+mn-ea"/>
                <a:ea typeface="+mn-ea"/>
                <a:cs typeface="Meiryo" charset="-128"/>
              </a:rPr>
              <a:t>Organization</a:t>
            </a:r>
            <a:r>
              <a:rPr kumimoji="1" lang="ja-JP" altLang="en-US" sz="900" dirty="0">
                <a:solidFill>
                  <a:srgbClr val="000000"/>
                </a:solidFill>
                <a:latin typeface="+mn-ea"/>
                <a:ea typeface="+mn-ea"/>
                <a:cs typeface="Meiryo" charset="-128"/>
              </a:rPr>
              <a:t>にある場合の計算</a:t>
            </a:r>
            <a:r>
              <a:rPr kumimoji="1" lang="ja-JP" altLang="en-US" sz="900" dirty="0" smtClean="0">
                <a:solidFill>
                  <a:srgbClr val="000000"/>
                </a:solidFill>
                <a:latin typeface="+mn-ea"/>
                <a:ea typeface="+mn-ea"/>
                <a:cs typeface="Meiryo" charset="-128"/>
              </a:rPr>
              <a:t>は 以下</a:t>
            </a:r>
            <a:r>
              <a:rPr kumimoji="1" lang="ja-JP" altLang="en-US" sz="900" dirty="0">
                <a:solidFill>
                  <a:srgbClr val="000000"/>
                </a:solidFill>
                <a:latin typeface="+mn-ea"/>
                <a:ea typeface="+mn-ea"/>
                <a:cs typeface="Meiryo" charset="-128"/>
              </a:rPr>
              <a:t>のようになります。</a:t>
            </a:r>
            <a:endParaRPr kumimoji="1" lang="en-US" altLang="ja-JP" sz="900" dirty="0">
              <a:solidFill>
                <a:srgbClr val="000000"/>
              </a:solidFill>
              <a:latin typeface="+mn-ea"/>
              <a:ea typeface="+mn-ea"/>
              <a:cs typeface="Meiryo" charset="-128"/>
            </a:endParaRPr>
          </a:p>
          <a:p>
            <a:r>
              <a:rPr kumimoji="1" lang="en-US" altLang="ja-JP" sz="900" dirty="0">
                <a:solidFill>
                  <a:srgbClr val="000000"/>
                </a:solidFill>
                <a:latin typeface="+mn-ea"/>
                <a:ea typeface="+mn-ea"/>
                <a:cs typeface="Meiryo" charset="-128"/>
              </a:rPr>
              <a:t>(365*2+1825*1)/3 = 851</a:t>
            </a:r>
          </a:p>
          <a:p>
            <a:r>
              <a:rPr kumimoji="1" lang="ja-JP" altLang="en-US" sz="900" dirty="0">
                <a:solidFill>
                  <a:srgbClr val="000000"/>
                </a:solidFill>
                <a:latin typeface="+mn-ea"/>
                <a:ea typeface="+mn-ea"/>
                <a:cs typeface="Meiryo" charset="-128"/>
              </a:rPr>
              <a:t>従って、</a:t>
            </a:r>
            <a:r>
              <a:rPr kumimoji="1" lang="en-US" altLang="ja-JP" sz="900" dirty="0">
                <a:solidFill>
                  <a:srgbClr val="000000"/>
                </a:solidFill>
                <a:latin typeface="+mn-ea"/>
                <a:ea typeface="+mn-ea"/>
                <a:cs typeface="Meiryo" charset="-128"/>
              </a:rPr>
              <a:t>3</a:t>
            </a:r>
            <a:r>
              <a:rPr kumimoji="1" lang="ja-JP" altLang="en-US" sz="900" dirty="0">
                <a:solidFill>
                  <a:srgbClr val="000000"/>
                </a:solidFill>
                <a:latin typeface="+mn-ea"/>
                <a:ea typeface="+mn-ea"/>
                <a:cs typeface="Meiryo" charset="-128"/>
              </a:rPr>
              <a:t>台の</a:t>
            </a:r>
            <a:r>
              <a:rPr kumimoji="1" lang="en-US" altLang="ja-JP" sz="900" dirty="0">
                <a:solidFill>
                  <a:srgbClr val="000000"/>
                </a:solidFill>
                <a:latin typeface="+mn-ea"/>
                <a:ea typeface="+mn-ea"/>
                <a:cs typeface="Meiryo" charset="-128"/>
              </a:rPr>
              <a:t>AP</a:t>
            </a:r>
            <a:r>
              <a:rPr kumimoji="1" lang="ja-JP" altLang="en-US" sz="900" dirty="0">
                <a:solidFill>
                  <a:srgbClr val="000000"/>
                </a:solidFill>
                <a:latin typeface="+mn-ea"/>
                <a:ea typeface="+mn-ea"/>
                <a:cs typeface="Meiryo" charset="-128"/>
              </a:rPr>
              <a:t>が利用できる期間</a:t>
            </a:r>
            <a:r>
              <a:rPr kumimoji="1" lang="ja-JP" altLang="en-US" sz="900" dirty="0" smtClean="0">
                <a:solidFill>
                  <a:srgbClr val="000000"/>
                </a:solidFill>
                <a:latin typeface="+mn-ea"/>
                <a:ea typeface="+mn-ea"/>
                <a:cs typeface="Meiryo" charset="-128"/>
              </a:rPr>
              <a:t>は </a:t>
            </a:r>
            <a:r>
              <a:rPr kumimoji="1" lang="en-US" altLang="ja-JP" sz="900" smtClean="0">
                <a:solidFill>
                  <a:srgbClr val="000000"/>
                </a:solidFill>
                <a:latin typeface="+mn-ea"/>
                <a:ea typeface="+mn-ea"/>
                <a:cs typeface="Meiryo" charset="-128"/>
              </a:rPr>
              <a:t>851</a:t>
            </a:r>
            <a:r>
              <a:rPr kumimoji="1" lang="ja-JP" altLang="en-US" sz="900" dirty="0">
                <a:solidFill>
                  <a:srgbClr val="000000"/>
                </a:solidFill>
                <a:latin typeface="+mn-ea"/>
                <a:ea typeface="+mn-ea"/>
                <a:cs typeface="Meiryo" charset="-128"/>
              </a:rPr>
              <a:t>日となります。</a:t>
            </a:r>
            <a:endParaRPr kumimoji="1" lang="en-US" altLang="ja-JP" sz="900" dirty="0">
              <a:solidFill>
                <a:srgbClr val="000000"/>
              </a:solidFill>
              <a:latin typeface="+mn-ea"/>
              <a:ea typeface="+mn-ea"/>
              <a:cs typeface="Meiryo" charset="-128"/>
            </a:endParaRPr>
          </a:p>
        </p:txBody>
      </p:sp>
      <p:sp>
        <p:nvSpPr>
          <p:cNvPr id="7" name="正方形/長方形 6"/>
          <p:cNvSpPr/>
          <p:nvPr/>
        </p:nvSpPr>
        <p:spPr>
          <a:xfrm>
            <a:off x="306558" y="2920456"/>
            <a:ext cx="3012363" cy="1754326"/>
          </a:xfrm>
          <a:prstGeom prst="rect">
            <a:avLst/>
          </a:prstGeom>
        </p:spPr>
        <p:txBody>
          <a:bodyPr wrap="none">
            <a:spAutoFit/>
          </a:bodyPr>
          <a:lstStyle/>
          <a:p>
            <a:r>
              <a:rPr kumimoji="1" lang="en-US" altLang="ja-JP" sz="900" dirty="0">
                <a:solidFill>
                  <a:srgbClr val="000000"/>
                </a:solidFill>
                <a:latin typeface="+mn-ea"/>
                <a:ea typeface="+mn-ea"/>
                <a:cs typeface="Meiryo" charset="-128"/>
              </a:rPr>
              <a:t>【</a:t>
            </a:r>
            <a:r>
              <a:rPr kumimoji="1" lang="ja-JP" altLang="en-US" sz="900" dirty="0">
                <a:solidFill>
                  <a:srgbClr val="000000"/>
                </a:solidFill>
                <a:latin typeface="+mn-ea"/>
                <a:ea typeface="+mn-ea"/>
                <a:cs typeface="Meiryo" charset="-128"/>
              </a:rPr>
              <a:t>機器</a:t>
            </a:r>
            <a:r>
              <a:rPr kumimoji="1" lang="ja-JP" altLang="en-US" sz="900" dirty="0">
                <a:solidFill>
                  <a:srgbClr val="000000"/>
                </a:solidFill>
                <a:latin typeface="+mn-ea"/>
                <a:ea typeface="+mn-ea"/>
                <a:cs typeface="Meiryo" charset="-128"/>
              </a:rPr>
              <a:t>を途中から追加した</a:t>
            </a:r>
            <a:r>
              <a:rPr kumimoji="1" lang="ja-JP" altLang="en-US" sz="900" dirty="0">
                <a:solidFill>
                  <a:srgbClr val="000000"/>
                </a:solidFill>
                <a:latin typeface="+mn-ea"/>
                <a:ea typeface="+mn-ea"/>
                <a:cs typeface="Meiryo" charset="-128"/>
              </a:rPr>
              <a:t>場合</a:t>
            </a:r>
            <a:r>
              <a:rPr kumimoji="1" lang="en-US" altLang="ja-JP" sz="900" dirty="0">
                <a:solidFill>
                  <a:srgbClr val="000000"/>
                </a:solidFill>
                <a:latin typeface="+mn-ea"/>
                <a:ea typeface="+mn-ea"/>
                <a:cs typeface="Meiryo" charset="-128"/>
              </a:rPr>
              <a:t>】</a:t>
            </a:r>
          </a:p>
          <a:p>
            <a:r>
              <a:rPr kumimoji="1" lang="ja-JP" altLang="en-US" sz="900" dirty="0">
                <a:solidFill>
                  <a:srgbClr val="000000"/>
                </a:solidFill>
                <a:latin typeface="+mn-ea"/>
                <a:ea typeface="+mn-ea"/>
                <a:cs typeface="Meiryo" charset="-128"/>
              </a:rPr>
              <a:t>まず、</a:t>
            </a:r>
            <a:r>
              <a:rPr kumimoji="1" lang="en-US" altLang="ja-JP" sz="900" dirty="0">
                <a:solidFill>
                  <a:srgbClr val="000000"/>
                </a:solidFill>
                <a:latin typeface="+mn-ea"/>
                <a:ea typeface="+mn-ea"/>
                <a:cs typeface="Meiryo" charset="-128"/>
              </a:rPr>
              <a:t>10AP</a:t>
            </a:r>
            <a:r>
              <a:rPr kumimoji="1" lang="ja-JP" altLang="en-US" sz="900" dirty="0">
                <a:solidFill>
                  <a:srgbClr val="000000"/>
                </a:solidFill>
                <a:latin typeface="+mn-ea"/>
                <a:ea typeface="+mn-ea"/>
                <a:cs typeface="Meiryo" charset="-128"/>
              </a:rPr>
              <a:t>を</a:t>
            </a:r>
            <a:r>
              <a:rPr kumimoji="1" lang="en-US" altLang="ja-JP" sz="900" dirty="0">
                <a:solidFill>
                  <a:srgbClr val="000000"/>
                </a:solidFill>
                <a:latin typeface="+mn-ea"/>
                <a:ea typeface="+mn-ea"/>
                <a:cs typeface="Meiryo" charset="-128"/>
              </a:rPr>
              <a:t>1</a:t>
            </a:r>
            <a:r>
              <a:rPr kumimoji="1" lang="ja-JP" altLang="en-US" sz="900" dirty="0">
                <a:solidFill>
                  <a:srgbClr val="000000"/>
                </a:solidFill>
                <a:latin typeface="+mn-ea"/>
                <a:ea typeface="+mn-ea"/>
                <a:cs typeface="Meiryo" charset="-128"/>
              </a:rPr>
              <a:t>年間ライセンスで購入。</a:t>
            </a:r>
            <a:r>
              <a:rPr kumimoji="1" lang="en-US" altLang="ja-JP" sz="900" dirty="0">
                <a:solidFill>
                  <a:srgbClr val="000000"/>
                </a:solidFill>
                <a:latin typeface="+mn-ea"/>
                <a:ea typeface="+mn-ea"/>
                <a:cs typeface="Meiryo" charset="-128"/>
              </a:rPr>
              <a:t>4</a:t>
            </a:r>
            <a:r>
              <a:rPr kumimoji="1" lang="ja-JP" altLang="en-US" sz="900" dirty="0">
                <a:solidFill>
                  <a:srgbClr val="000000"/>
                </a:solidFill>
                <a:latin typeface="+mn-ea"/>
                <a:ea typeface="+mn-ea"/>
                <a:cs typeface="Meiryo" charset="-128"/>
              </a:rPr>
              <a:t>か月間利用中に</a:t>
            </a:r>
            <a:endParaRPr kumimoji="1" lang="en-US" altLang="ja-JP" sz="900" dirty="0">
              <a:solidFill>
                <a:srgbClr val="000000"/>
              </a:solidFill>
              <a:latin typeface="+mn-ea"/>
              <a:ea typeface="+mn-ea"/>
              <a:cs typeface="Meiryo" charset="-128"/>
            </a:endParaRPr>
          </a:p>
          <a:p>
            <a:r>
              <a:rPr kumimoji="1" lang="ja-JP" altLang="en-US" sz="900" dirty="0">
                <a:solidFill>
                  <a:srgbClr val="000000"/>
                </a:solidFill>
                <a:latin typeface="+mn-ea"/>
                <a:ea typeface="+mn-ea"/>
                <a:cs typeface="Meiryo" charset="-128"/>
              </a:rPr>
              <a:t>新規投資と</a:t>
            </a:r>
            <a:r>
              <a:rPr kumimoji="1" lang="ja-JP" altLang="en-US" sz="900" dirty="0" smtClean="0">
                <a:solidFill>
                  <a:srgbClr val="000000"/>
                </a:solidFill>
                <a:latin typeface="+mn-ea"/>
                <a:ea typeface="+mn-ea"/>
                <a:cs typeface="Meiryo" charset="-128"/>
              </a:rPr>
              <a:t>して </a:t>
            </a:r>
            <a:r>
              <a:rPr kumimoji="1" lang="en-US" altLang="ja-JP" sz="900" smtClean="0">
                <a:solidFill>
                  <a:srgbClr val="000000"/>
                </a:solidFill>
                <a:latin typeface="+mn-ea"/>
                <a:ea typeface="+mn-ea"/>
                <a:cs typeface="Meiryo" charset="-128"/>
              </a:rPr>
              <a:t>6AP</a:t>
            </a:r>
            <a:r>
              <a:rPr kumimoji="1" lang="ja-JP" altLang="en-US" sz="900" dirty="0">
                <a:solidFill>
                  <a:srgbClr val="000000"/>
                </a:solidFill>
                <a:latin typeface="+mn-ea"/>
                <a:ea typeface="+mn-ea"/>
                <a:cs typeface="Meiryo" charset="-128"/>
              </a:rPr>
              <a:t>を</a:t>
            </a:r>
            <a:r>
              <a:rPr kumimoji="1" lang="en-US" altLang="ja-JP" sz="900" dirty="0">
                <a:solidFill>
                  <a:srgbClr val="000000"/>
                </a:solidFill>
                <a:latin typeface="+mn-ea"/>
                <a:ea typeface="+mn-ea"/>
                <a:cs typeface="Meiryo" charset="-128"/>
              </a:rPr>
              <a:t>1</a:t>
            </a:r>
            <a:r>
              <a:rPr kumimoji="1" lang="ja-JP" altLang="en-US" sz="900" dirty="0">
                <a:solidFill>
                  <a:srgbClr val="000000"/>
                </a:solidFill>
                <a:latin typeface="+mn-ea"/>
                <a:ea typeface="+mn-ea"/>
                <a:cs typeface="Meiryo" charset="-128"/>
              </a:rPr>
              <a:t>年間ライセンスで購入を決定</a:t>
            </a:r>
            <a:endParaRPr kumimoji="1" lang="en-US" altLang="ja-JP" sz="900" dirty="0">
              <a:solidFill>
                <a:srgbClr val="000000"/>
              </a:solidFill>
              <a:latin typeface="+mn-ea"/>
              <a:ea typeface="+mn-ea"/>
              <a:cs typeface="Meiryo" charset="-128"/>
            </a:endParaRPr>
          </a:p>
          <a:p>
            <a:endParaRPr kumimoji="1" lang="en-US" altLang="ja-JP" sz="900" dirty="0">
              <a:solidFill>
                <a:srgbClr val="000000"/>
              </a:solidFill>
              <a:latin typeface="+mn-ea"/>
              <a:ea typeface="+mn-ea"/>
              <a:cs typeface="Meiryo" charset="-128"/>
            </a:endParaRPr>
          </a:p>
          <a:p>
            <a:r>
              <a:rPr kumimoji="1" lang="ja-JP" altLang="en-US" sz="900" dirty="0">
                <a:solidFill>
                  <a:srgbClr val="000000"/>
                </a:solidFill>
                <a:latin typeface="+mn-ea"/>
                <a:ea typeface="+mn-ea"/>
                <a:cs typeface="Meiryo" charset="-128"/>
              </a:rPr>
              <a:t>その際右グラフのようなライセンスを持つことになります</a:t>
            </a:r>
            <a:endParaRPr kumimoji="1" lang="en-US" altLang="ja-JP" sz="900" dirty="0">
              <a:solidFill>
                <a:srgbClr val="000000"/>
              </a:solidFill>
              <a:latin typeface="+mn-ea"/>
              <a:ea typeface="+mn-ea"/>
              <a:cs typeface="Meiryo" charset="-128"/>
            </a:endParaRPr>
          </a:p>
          <a:p>
            <a:r>
              <a:rPr kumimoji="1" lang="ja-JP" altLang="en-US" sz="900" dirty="0">
                <a:solidFill>
                  <a:srgbClr val="000000"/>
                </a:solidFill>
                <a:latin typeface="+mn-ea"/>
                <a:ea typeface="+mn-ea"/>
                <a:cs typeface="Meiryo" charset="-128"/>
              </a:rPr>
              <a:t>新規購入した</a:t>
            </a:r>
            <a:r>
              <a:rPr kumimoji="1" lang="en-US" altLang="ja-JP" sz="900" dirty="0">
                <a:solidFill>
                  <a:srgbClr val="000000"/>
                </a:solidFill>
                <a:latin typeface="+mn-ea"/>
                <a:ea typeface="+mn-ea"/>
                <a:cs typeface="Meiryo" charset="-128"/>
              </a:rPr>
              <a:t>6AP</a:t>
            </a:r>
            <a:r>
              <a:rPr kumimoji="1" lang="ja-JP" altLang="en-US" sz="900" dirty="0">
                <a:solidFill>
                  <a:srgbClr val="000000"/>
                </a:solidFill>
                <a:latin typeface="+mn-ea"/>
                <a:ea typeface="+mn-ea"/>
                <a:cs typeface="Meiryo" charset="-128"/>
              </a:rPr>
              <a:t>分のライセンスを</a:t>
            </a:r>
            <a:r>
              <a:rPr kumimoji="1" lang="en-US" altLang="ja-JP" sz="900" dirty="0">
                <a:solidFill>
                  <a:srgbClr val="000000"/>
                </a:solidFill>
                <a:latin typeface="+mn-ea"/>
                <a:ea typeface="+mn-ea"/>
                <a:cs typeface="Meiryo" charset="-128"/>
              </a:rPr>
              <a:t>4</a:t>
            </a:r>
            <a:r>
              <a:rPr kumimoji="1" lang="ja-JP" altLang="en-US" sz="900" dirty="0">
                <a:solidFill>
                  <a:srgbClr val="000000"/>
                </a:solidFill>
                <a:latin typeface="+mn-ea"/>
                <a:ea typeface="+mn-ea"/>
                <a:cs typeface="Meiryo" charset="-128"/>
              </a:rPr>
              <a:t>か月余剰に持つことに</a:t>
            </a:r>
            <a:endParaRPr kumimoji="1" lang="en-US" altLang="ja-JP" sz="900" dirty="0">
              <a:solidFill>
                <a:srgbClr val="000000"/>
              </a:solidFill>
              <a:latin typeface="+mn-ea"/>
              <a:ea typeface="+mn-ea"/>
              <a:cs typeface="Meiryo" charset="-128"/>
            </a:endParaRPr>
          </a:p>
          <a:p>
            <a:r>
              <a:rPr kumimoji="1" lang="ja-JP" altLang="en-US" sz="900" dirty="0">
                <a:solidFill>
                  <a:srgbClr val="000000"/>
                </a:solidFill>
                <a:latin typeface="+mn-ea"/>
                <a:ea typeface="+mn-ea"/>
                <a:cs typeface="Meiryo" charset="-128"/>
              </a:rPr>
              <a:t>なるので、</a:t>
            </a:r>
            <a:r>
              <a:rPr kumimoji="1" lang="en-US" altLang="ja-JP" sz="900" dirty="0">
                <a:solidFill>
                  <a:srgbClr val="000000"/>
                </a:solidFill>
                <a:latin typeface="+mn-ea"/>
                <a:ea typeface="+mn-ea"/>
                <a:cs typeface="Meiryo" charset="-128"/>
              </a:rPr>
              <a:t>Meraki</a:t>
            </a:r>
            <a:r>
              <a:rPr kumimoji="1" lang="ja-JP" altLang="en-US" sz="900" dirty="0">
                <a:solidFill>
                  <a:srgbClr val="000000"/>
                </a:solidFill>
                <a:latin typeface="+mn-ea"/>
                <a:ea typeface="+mn-ea"/>
                <a:cs typeface="Meiryo" charset="-128"/>
              </a:rPr>
              <a:t>ではこの余剰を</a:t>
            </a:r>
            <a:r>
              <a:rPr kumimoji="1" lang="en-US" altLang="ja-JP" sz="900" dirty="0">
                <a:solidFill>
                  <a:srgbClr val="000000"/>
                </a:solidFill>
                <a:latin typeface="+mn-ea"/>
                <a:ea typeface="+mn-ea"/>
                <a:cs typeface="Meiryo" charset="-128"/>
              </a:rPr>
              <a:t>10AP</a:t>
            </a:r>
            <a:r>
              <a:rPr kumimoji="1" lang="ja-JP" altLang="en-US" sz="900" dirty="0" err="1">
                <a:solidFill>
                  <a:srgbClr val="000000"/>
                </a:solidFill>
                <a:latin typeface="+mn-ea"/>
                <a:ea typeface="+mn-ea"/>
                <a:cs typeface="Meiryo" charset="-128"/>
              </a:rPr>
              <a:t>にも</a:t>
            </a:r>
            <a:r>
              <a:rPr kumimoji="1" lang="ja-JP" altLang="en-US" sz="900" dirty="0">
                <a:solidFill>
                  <a:srgbClr val="000000"/>
                </a:solidFill>
                <a:latin typeface="+mn-ea"/>
                <a:ea typeface="+mn-ea"/>
                <a:cs typeface="Meiryo" charset="-128"/>
              </a:rPr>
              <a:t>分割することで</a:t>
            </a:r>
            <a:r>
              <a:rPr kumimoji="1" lang="en-US" altLang="ja-JP" sz="900" dirty="0">
                <a:solidFill>
                  <a:srgbClr val="000000"/>
                </a:solidFill>
                <a:latin typeface="+mn-ea"/>
                <a:ea typeface="+mn-ea"/>
                <a:cs typeface="Meiryo" charset="-128"/>
              </a:rPr>
              <a:t/>
            </a:r>
            <a:br>
              <a:rPr kumimoji="1" lang="en-US" altLang="ja-JP" sz="900" dirty="0">
                <a:solidFill>
                  <a:srgbClr val="000000"/>
                </a:solidFill>
                <a:latin typeface="+mn-ea"/>
                <a:ea typeface="+mn-ea"/>
                <a:cs typeface="Meiryo" charset="-128"/>
              </a:rPr>
            </a:br>
            <a:r>
              <a:rPr kumimoji="1" lang="ja-JP" altLang="en-US" sz="900" dirty="0">
                <a:solidFill>
                  <a:srgbClr val="000000"/>
                </a:solidFill>
                <a:latin typeface="+mn-ea"/>
                <a:ea typeface="+mn-ea"/>
                <a:cs typeface="Meiryo" charset="-128"/>
              </a:rPr>
              <a:t>ライセンスの偏りをなくします。</a:t>
            </a:r>
            <a:endParaRPr kumimoji="1" lang="en-US" altLang="ja-JP" sz="900" dirty="0">
              <a:solidFill>
                <a:srgbClr val="000000"/>
              </a:solidFill>
              <a:latin typeface="+mn-ea"/>
              <a:ea typeface="+mn-ea"/>
              <a:cs typeface="Meiryo" charset="-128"/>
            </a:endParaRPr>
          </a:p>
          <a:p>
            <a:r>
              <a:rPr kumimoji="1" lang="en-US" altLang="ja-JP" sz="900" dirty="0">
                <a:solidFill>
                  <a:srgbClr val="000000"/>
                </a:solidFill>
                <a:latin typeface="+mn-ea"/>
                <a:ea typeface="+mn-ea"/>
                <a:cs typeface="Meiryo" charset="-128"/>
              </a:rPr>
              <a:t>12-8=4 (month)</a:t>
            </a:r>
          </a:p>
          <a:p>
            <a:r>
              <a:rPr kumimoji="1" lang="en-US" altLang="ja-JP" sz="900" dirty="0">
                <a:solidFill>
                  <a:srgbClr val="000000"/>
                </a:solidFill>
                <a:latin typeface="+mn-ea"/>
                <a:ea typeface="+mn-ea"/>
                <a:cs typeface="Meiryo" charset="-128"/>
              </a:rPr>
              <a:t>4*6AP=24 (1AP</a:t>
            </a:r>
            <a:r>
              <a:rPr kumimoji="1" lang="ja-JP" altLang="en-US" sz="900" dirty="0">
                <a:solidFill>
                  <a:srgbClr val="000000"/>
                </a:solidFill>
                <a:latin typeface="+mn-ea"/>
                <a:ea typeface="+mn-ea"/>
                <a:cs typeface="Meiryo" charset="-128"/>
              </a:rPr>
              <a:t>当たり</a:t>
            </a:r>
            <a:r>
              <a:rPr kumimoji="1" lang="en-US" altLang="ja-JP" sz="900" dirty="0">
                <a:solidFill>
                  <a:srgbClr val="000000"/>
                </a:solidFill>
                <a:latin typeface="+mn-ea"/>
                <a:ea typeface="+mn-ea"/>
                <a:cs typeface="Meiryo" charset="-128"/>
              </a:rPr>
              <a:t>4</a:t>
            </a:r>
            <a:r>
              <a:rPr kumimoji="1" lang="ja-JP" altLang="en-US" sz="900" dirty="0">
                <a:solidFill>
                  <a:srgbClr val="000000"/>
                </a:solidFill>
                <a:latin typeface="+mn-ea"/>
                <a:ea typeface="+mn-ea"/>
                <a:cs typeface="Meiryo" charset="-128"/>
              </a:rPr>
              <a:t>か月分のライセンス</a:t>
            </a:r>
            <a:r>
              <a:rPr kumimoji="1" lang="ja-JP" altLang="en-US" sz="900" dirty="0">
                <a:solidFill>
                  <a:srgbClr val="000000"/>
                </a:solidFill>
                <a:latin typeface="+mn-ea"/>
                <a:ea typeface="+mn-ea"/>
                <a:cs typeface="Meiryo" charset="-128"/>
              </a:rPr>
              <a:t> </a:t>
            </a:r>
            <a:r>
              <a:rPr kumimoji="1" lang="en-US" altLang="ja-JP" sz="900" dirty="0">
                <a:solidFill>
                  <a:srgbClr val="000000"/>
                </a:solidFill>
                <a:latin typeface="+mn-ea"/>
                <a:ea typeface="+mn-ea"/>
                <a:cs typeface="Meiryo" charset="-128"/>
              </a:rPr>
              <a:t>6A</a:t>
            </a:r>
            <a:r>
              <a:rPr kumimoji="1" lang="en-US" altLang="ja-JP" sz="900" dirty="0">
                <a:solidFill>
                  <a:srgbClr val="000000"/>
                </a:solidFill>
                <a:latin typeface="+mn-ea"/>
                <a:ea typeface="+mn-ea"/>
                <a:cs typeface="Meiryo" charset="-128"/>
              </a:rPr>
              <a:t>P</a:t>
            </a:r>
            <a:r>
              <a:rPr kumimoji="1" lang="ja-JP" altLang="en-US" sz="900" dirty="0">
                <a:solidFill>
                  <a:srgbClr val="000000"/>
                </a:solidFill>
                <a:latin typeface="+mn-ea"/>
                <a:ea typeface="+mn-ea"/>
                <a:cs typeface="Meiryo" charset="-128"/>
              </a:rPr>
              <a:t>分</a:t>
            </a:r>
            <a:r>
              <a:rPr kumimoji="1" lang="en-US" altLang="ja-JP" sz="900" dirty="0">
                <a:solidFill>
                  <a:srgbClr val="000000"/>
                </a:solidFill>
                <a:latin typeface="+mn-ea"/>
                <a:ea typeface="+mn-ea"/>
                <a:cs typeface="Meiryo" charset="-128"/>
              </a:rPr>
              <a:t>)</a:t>
            </a:r>
          </a:p>
          <a:p>
            <a:r>
              <a:rPr kumimoji="1" lang="en-US" altLang="ja-JP" sz="900" dirty="0">
                <a:solidFill>
                  <a:srgbClr val="000000"/>
                </a:solidFill>
                <a:latin typeface="+mn-ea"/>
                <a:ea typeface="+mn-ea"/>
                <a:cs typeface="Meiryo" charset="-128"/>
              </a:rPr>
              <a:t>24/(10AP+6AP)=1.5 (month/AP)</a:t>
            </a:r>
          </a:p>
          <a:p>
            <a:r>
              <a:rPr kumimoji="1" lang="ja-JP" altLang="en-US" sz="900" dirty="0">
                <a:solidFill>
                  <a:srgbClr val="000000"/>
                </a:solidFill>
                <a:latin typeface="+mn-ea"/>
                <a:ea typeface="+mn-ea"/>
                <a:cs typeface="Meiryo" charset="-128"/>
              </a:rPr>
              <a:t>従って、</a:t>
            </a:r>
            <a:r>
              <a:rPr kumimoji="1" lang="en-US" altLang="ja-JP" sz="900" dirty="0">
                <a:solidFill>
                  <a:srgbClr val="000000"/>
                </a:solidFill>
                <a:latin typeface="+mn-ea"/>
                <a:ea typeface="+mn-ea"/>
                <a:cs typeface="Meiryo" charset="-128"/>
              </a:rPr>
              <a:t>16</a:t>
            </a:r>
            <a:r>
              <a:rPr kumimoji="1" lang="ja-JP" altLang="en-US" sz="900" dirty="0">
                <a:solidFill>
                  <a:srgbClr val="000000"/>
                </a:solidFill>
                <a:latin typeface="+mn-ea"/>
                <a:ea typeface="+mn-ea"/>
                <a:cs typeface="Meiryo" charset="-128"/>
              </a:rPr>
              <a:t>台の</a:t>
            </a:r>
            <a:r>
              <a:rPr kumimoji="1" lang="en-US" altLang="ja-JP" sz="900" dirty="0">
                <a:solidFill>
                  <a:srgbClr val="000000"/>
                </a:solidFill>
                <a:latin typeface="+mn-ea"/>
                <a:ea typeface="+mn-ea"/>
                <a:cs typeface="Meiryo" charset="-128"/>
              </a:rPr>
              <a:t>AP</a:t>
            </a:r>
            <a:r>
              <a:rPr kumimoji="1" lang="ja-JP" altLang="en-US" sz="900" dirty="0">
                <a:solidFill>
                  <a:srgbClr val="000000"/>
                </a:solidFill>
                <a:latin typeface="+mn-ea"/>
                <a:ea typeface="+mn-ea"/>
                <a:cs typeface="Meiryo" charset="-128"/>
              </a:rPr>
              <a:t>を</a:t>
            </a:r>
            <a:r>
              <a:rPr kumimoji="1" lang="en-US" altLang="ja-JP" sz="900" dirty="0">
                <a:solidFill>
                  <a:srgbClr val="000000"/>
                </a:solidFill>
                <a:latin typeface="+mn-ea"/>
                <a:ea typeface="+mn-ea"/>
                <a:cs typeface="Meiryo" charset="-128"/>
              </a:rPr>
              <a:t>9.5</a:t>
            </a:r>
            <a:r>
              <a:rPr kumimoji="1" lang="ja-JP" altLang="en-US" sz="900" dirty="0">
                <a:solidFill>
                  <a:srgbClr val="000000"/>
                </a:solidFill>
                <a:latin typeface="+mn-ea"/>
                <a:ea typeface="+mn-ea"/>
                <a:cs typeface="Meiryo" charset="-128"/>
              </a:rPr>
              <a:t>か月利用することが出来ます。</a:t>
            </a:r>
            <a:endParaRPr kumimoji="1" lang="ja-JP" altLang="en-US" sz="900" dirty="0">
              <a:solidFill>
                <a:srgbClr val="000000"/>
              </a:solidFill>
              <a:latin typeface="+mn-ea"/>
              <a:ea typeface="+mn-ea"/>
              <a:cs typeface="Meiryo" charset="-128"/>
            </a:endParaRPr>
          </a:p>
        </p:txBody>
      </p:sp>
      <p:cxnSp>
        <p:nvCxnSpPr>
          <p:cNvPr id="13" name="直線矢印コネクタ 12"/>
          <p:cNvCxnSpPr/>
          <p:nvPr/>
        </p:nvCxnSpPr>
        <p:spPr>
          <a:xfrm>
            <a:off x="4000554" y="4562742"/>
            <a:ext cx="1621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4000554" y="3378178"/>
            <a:ext cx="0" cy="118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4000554" y="4099048"/>
            <a:ext cx="830817" cy="463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FFFFFF"/>
                </a:solidFill>
                <a:latin typeface="+mn-ea"/>
                <a:cs typeface="Meiryo" charset="-128"/>
              </a:rPr>
              <a:t>10AP</a:t>
            </a:r>
            <a:endParaRPr kumimoji="1" lang="ja-JP" altLang="en-US" dirty="0" smtClean="0">
              <a:solidFill>
                <a:srgbClr val="FFFFFF"/>
              </a:solidFill>
              <a:latin typeface="+mn-ea"/>
              <a:cs typeface="Meiryo" charset="-128"/>
            </a:endParaRPr>
          </a:p>
        </p:txBody>
      </p:sp>
      <p:sp>
        <p:nvSpPr>
          <p:cNvPr id="18" name="テキスト ボックス 17"/>
          <p:cNvSpPr txBox="1"/>
          <p:nvPr/>
        </p:nvSpPr>
        <p:spPr>
          <a:xfrm>
            <a:off x="4863654" y="4318094"/>
            <a:ext cx="487634" cy="230832"/>
          </a:xfrm>
          <a:prstGeom prst="rect">
            <a:avLst/>
          </a:prstGeom>
          <a:noFill/>
        </p:spPr>
        <p:txBody>
          <a:bodyPr wrap="none" rtlCol="0">
            <a:spAutoFit/>
          </a:bodyPr>
          <a:lstStyle/>
          <a:p>
            <a:pPr algn="ctr"/>
            <a:r>
              <a:rPr kumimoji="1" lang="en-US" altLang="ja-JP" sz="900" dirty="0">
                <a:solidFill>
                  <a:srgbClr val="000000"/>
                </a:solidFill>
                <a:latin typeface="+mn-ea"/>
                <a:ea typeface="+mn-ea"/>
                <a:cs typeface="Meiryo" charset="-128"/>
              </a:rPr>
              <a:t>4</a:t>
            </a:r>
            <a:r>
              <a:rPr kumimoji="1" lang="ja-JP" altLang="en-US" sz="900" dirty="0">
                <a:solidFill>
                  <a:srgbClr val="000000"/>
                </a:solidFill>
                <a:latin typeface="+mn-ea"/>
                <a:ea typeface="+mn-ea"/>
                <a:cs typeface="Meiryo" charset="-128"/>
              </a:rPr>
              <a:t>か月</a:t>
            </a:r>
          </a:p>
        </p:txBody>
      </p:sp>
      <p:sp>
        <p:nvSpPr>
          <p:cNvPr id="19" name="正方形/長方形 18"/>
          <p:cNvSpPr/>
          <p:nvPr/>
        </p:nvSpPr>
        <p:spPr>
          <a:xfrm>
            <a:off x="4000553" y="3760044"/>
            <a:ext cx="1301462" cy="3429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FFFFFF"/>
                </a:solidFill>
                <a:latin typeface="+mn-ea"/>
                <a:cs typeface="Meiryo" charset="-128"/>
              </a:rPr>
              <a:t>6AP</a:t>
            </a:r>
            <a:endParaRPr kumimoji="1" lang="ja-JP" altLang="en-US" dirty="0" smtClean="0">
              <a:solidFill>
                <a:srgbClr val="FFFFFF"/>
              </a:solidFill>
              <a:latin typeface="+mn-ea"/>
              <a:cs typeface="Meiryo" charset="-128"/>
            </a:endParaRPr>
          </a:p>
        </p:txBody>
      </p:sp>
      <p:sp>
        <p:nvSpPr>
          <p:cNvPr id="22" name="テキスト ボックス 21"/>
          <p:cNvSpPr txBox="1"/>
          <p:nvPr/>
        </p:nvSpPr>
        <p:spPr>
          <a:xfrm>
            <a:off x="4140111" y="4791776"/>
            <a:ext cx="603050" cy="230832"/>
          </a:xfrm>
          <a:prstGeom prst="rect">
            <a:avLst/>
          </a:prstGeom>
          <a:noFill/>
        </p:spPr>
        <p:txBody>
          <a:bodyPr wrap="none" rtlCol="0">
            <a:spAutoFit/>
          </a:bodyPr>
          <a:lstStyle/>
          <a:p>
            <a:pPr algn="ctr"/>
            <a:r>
              <a:rPr kumimoji="1" lang="en-US" altLang="ja-JP" sz="900" dirty="0">
                <a:solidFill>
                  <a:srgbClr val="000000"/>
                </a:solidFill>
                <a:latin typeface="+mn-ea"/>
                <a:ea typeface="+mn-ea"/>
                <a:cs typeface="Meiryo" charset="-128"/>
              </a:rPr>
              <a:t>8</a:t>
            </a:r>
            <a:r>
              <a:rPr kumimoji="1" lang="ja-JP" altLang="en-US" sz="900" dirty="0">
                <a:solidFill>
                  <a:srgbClr val="000000"/>
                </a:solidFill>
                <a:latin typeface="+mn-ea"/>
                <a:ea typeface="+mn-ea"/>
                <a:cs typeface="Meiryo" charset="-128"/>
              </a:rPr>
              <a:t>か月分</a:t>
            </a:r>
          </a:p>
        </p:txBody>
      </p:sp>
      <p:cxnSp>
        <p:nvCxnSpPr>
          <p:cNvPr id="32" name="直線矢印コネクタ 31"/>
          <p:cNvCxnSpPr/>
          <p:nvPr/>
        </p:nvCxnSpPr>
        <p:spPr>
          <a:xfrm>
            <a:off x="6120059" y="4562742"/>
            <a:ext cx="1621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6120060" y="3378178"/>
            <a:ext cx="0" cy="118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6120059" y="4099048"/>
            <a:ext cx="834027" cy="463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FFFFFF"/>
                </a:solidFill>
                <a:latin typeface="+mn-ea"/>
                <a:cs typeface="Meiryo" charset="-128"/>
              </a:rPr>
              <a:t>10AP</a:t>
            </a:r>
            <a:endParaRPr kumimoji="1" lang="ja-JP" altLang="en-US" dirty="0" smtClean="0">
              <a:solidFill>
                <a:srgbClr val="FFFFFF"/>
              </a:solidFill>
              <a:latin typeface="+mn-ea"/>
              <a:cs typeface="Meiryo" charset="-128"/>
            </a:endParaRPr>
          </a:p>
        </p:txBody>
      </p:sp>
      <p:sp>
        <p:nvSpPr>
          <p:cNvPr id="36" name="正方形/長方形 35"/>
          <p:cNvSpPr/>
          <p:nvPr/>
        </p:nvSpPr>
        <p:spPr>
          <a:xfrm>
            <a:off x="6120059" y="3760044"/>
            <a:ext cx="1007329" cy="3429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FFFFFF"/>
                </a:solidFill>
                <a:latin typeface="+mn-ea"/>
                <a:cs typeface="Meiryo" charset="-128"/>
              </a:rPr>
              <a:t>6AP</a:t>
            </a:r>
            <a:endParaRPr kumimoji="1" lang="ja-JP" altLang="en-US" dirty="0" smtClean="0">
              <a:solidFill>
                <a:srgbClr val="FFFFFF"/>
              </a:solidFill>
              <a:latin typeface="+mn-ea"/>
              <a:cs typeface="Meiryo" charset="-128"/>
            </a:endParaRPr>
          </a:p>
        </p:txBody>
      </p:sp>
      <p:sp>
        <p:nvSpPr>
          <p:cNvPr id="37" name="テキスト ボックス 36"/>
          <p:cNvSpPr txBox="1"/>
          <p:nvPr/>
        </p:nvSpPr>
        <p:spPr>
          <a:xfrm>
            <a:off x="4321282" y="3355863"/>
            <a:ext cx="646331" cy="230832"/>
          </a:xfrm>
          <a:prstGeom prst="rect">
            <a:avLst/>
          </a:prstGeom>
          <a:noFill/>
        </p:spPr>
        <p:txBody>
          <a:bodyPr wrap="none" rtlCol="0">
            <a:spAutoFit/>
          </a:bodyPr>
          <a:lstStyle/>
          <a:p>
            <a:pPr algn="ctr"/>
            <a:r>
              <a:rPr kumimoji="1" lang="en-US" altLang="ja-JP" sz="900" dirty="0">
                <a:solidFill>
                  <a:srgbClr val="000000"/>
                </a:solidFill>
                <a:latin typeface="+mn-ea"/>
                <a:ea typeface="+mn-ea"/>
                <a:cs typeface="Meiryo" charset="-128"/>
              </a:rPr>
              <a:t>12</a:t>
            </a:r>
            <a:r>
              <a:rPr kumimoji="1" lang="ja-JP" altLang="en-US" sz="900" dirty="0">
                <a:solidFill>
                  <a:srgbClr val="000000"/>
                </a:solidFill>
                <a:latin typeface="+mn-ea"/>
                <a:ea typeface="+mn-ea"/>
                <a:cs typeface="Meiryo" charset="-128"/>
              </a:rPr>
              <a:t>か月分</a:t>
            </a:r>
          </a:p>
        </p:txBody>
      </p:sp>
      <p:sp>
        <p:nvSpPr>
          <p:cNvPr id="38" name="テキスト ボックス 37"/>
          <p:cNvSpPr txBox="1"/>
          <p:nvPr/>
        </p:nvSpPr>
        <p:spPr>
          <a:xfrm>
            <a:off x="6796073" y="4828848"/>
            <a:ext cx="670376" cy="230832"/>
          </a:xfrm>
          <a:prstGeom prst="rect">
            <a:avLst/>
          </a:prstGeom>
          <a:noFill/>
        </p:spPr>
        <p:txBody>
          <a:bodyPr wrap="none" rtlCol="0">
            <a:spAutoFit/>
          </a:bodyPr>
          <a:lstStyle/>
          <a:p>
            <a:pPr algn="ctr"/>
            <a:r>
              <a:rPr kumimoji="1" lang="en-US" altLang="ja-JP" sz="900" dirty="0">
                <a:solidFill>
                  <a:srgbClr val="000000"/>
                </a:solidFill>
                <a:latin typeface="+mn-ea"/>
                <a:ea typeface="+mn-ea"/>
                <a:cs typeface="Meiryo" charset="-128"/>
              </a:rPr>
              <a:t>1.5</a:t>
            </a:r>
            <a:r>
              <a:rPr kumimoji="1" lang="ja-JP" altLang="en-US" sz="900" dirty="0">
                <a:solidFill>
                  <a:srgbClr val="000000"/>
                </a:solidFill>
                <a:latin typeface="+mn-ea"/>
                <a:ea typeface="+mn-ea"/>
                <a:cs typeface="Meiryo" charset="-128"/>
              </a:rPr>
              <a:t>か月分</a:t>
            </a:r>
          </a:p>
        </p:txBody>
      </p:sp>
      <p:sp>
        <p:nvSpPr>
          <p:cNvPr id="42" name="右中かっこ 41"/>
          <p:cNvSpPr/>
          <p:nvPr/>
        </p:nvSpPr>
        <p:spPr>
          <a:xfrm rot="5400000">
            <a:off x="4286160" y="4296400"/>
            <a:ext cx="243857" cy="812094"/>
          </a:xfrm>
          <a:custGeom>
            <a:avLst/>
            <a:gdLst>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0" fmla="*/ 0 w 671068"/>
              <a:gd name="connsiteY0" fmla="*/ 0 h 2165584"/>
              <a:gd name="connsiteX1" fmla="*/ 325143 w 671068"/>
              <a:gd name="connsiteY1" fmla="*/ 54188 h 2165584"/>
              <a:gd name="connsiteX2" fmla="*/ 325143 w 671068"/>
              <a:gd name="connsiteY2" fmla="*/ 1028604 h 2165584"/>
              <a:gd name="connsiteX3" fmla="*/ 650286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7" fmla="*/ 0 w 671068"/>
              <a:gd name="connsiteY7" fmla="*/ 0 h 2165584"/>
              <a:gd name="connsiteX0" fmla="*/ 0 w 671068"/>
              <a:gd name="connsiteY0" fmla="*/ 0 h 2165584"/>
              <a:gd name="connsiteX1" fmla="*/ 325143 w 671068"/>
              <a:gd name="connsiteY1" fmla="*/ 54188 h 2165584"/>
              <a:gd name="connsiteX2" fmla="*/ 325143 w 671068"/>
              <a:gd name="connsiteY2" fmla="*/ 1028604 h 2165584"/>
              <a:gd name="connsiteX3" fmla="*/ 671068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484032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86" h="2165584" stroke="0" extrusionOk="0">
                <a:moveTo>
                  <a:pt x="0" y="0"/>
                </a:moveTo>
                <a:cubicBezTo>
                  <a:pt x="179572" y="0"/>
                  <a:pt x="325143" y="24261"/>
                  <a:pt x="325143" y="54188"/>
                </a:cubicBezTo>
                <a:lnTo>
                  <a:pt x="325143" y="1028604"/>
                </a:lnTo>
                <a:cubicBezTo>
                  <a:pt x="325143" y="1058531"/>
                  <a:pt x="470714" y="1082792"/>
                  <a:pt x="650286" y="1082792"/>
                </a:cubicBezTo>
                <a:cubicBezTo>
                  <a:pt x="470714" y="1082792"/>
                  <a:pt x="325143" y="1107053"/>
                  <a:pt x="325143" y="1136980"/>
                </a:cubicBezTo>
                <a:lnTo>
                  <a:pt x="325143" y="2111396"/>
                </a:lnTo>
                <a:cubicBezTo>
                  <a:pt x="325143" y="2141323"/>
                  <a:pt x="179572" y="2165584"/>
                  <a:pt x="0" y="2165584"/>
                </a:cubicBezTo>
                <a:lnTo>
                  <a:pt x="0" y="0"/>
                </a:lnTo>
                <a:close/>
              </a:path>
              <a:path w="650286" h="2165584" fill="none">
                <a:moveTo>
                  <a:pt x="0" y="0"/>
                </a:moveTo>
                <a:cubicBezTo>
                  <a:pt x="179572" y="0"/>
                  <a:pt x="325143" y="24261"/>
                  <a:pt x="325143" y="54188"/>
                </a:cubicBezTo>
                <a:lnTo>
                  <a:pt x="325143" y="1028604"/>
                </a:lnTo>
                <a:cubicBezTo>
                  <a:pt x="325143" y="1058531"/>
                  <a:pt x="304460" y="1082792"/>
                  <a:pt x="484032" y="1082792"/>
                </a:cubicBezTo>
                <a:cubicBezTo>
                  <a:pt x="304460" y="1082792"/>
                  <a:pt x="325143" y="1107053"/>
                  <a:pt x="325143" y="1136980"/>
                </a:cubicBezTo>
                <a:lnTo>
                  <a:pt x="325143" y="2111396"/>
                </a:lnTo>
                <a:cubicBezTo>
                  <a:pt x="325143" y="2141323"/>
                  <a:pt x="179572" y="2165584"/>
                  <a:pt x="0" y="216558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58585B"/>
              </a:solidFill>
              <a:latin typeface="+mn-ea"/>
            </a:endParaRPr>
          </a:p>
        </p:txBody>
      </p:sp>
      <p:sp>
        <p:nvSpPr>
          <p:cNvPr id="43" name="右中かっこ 42"/>
          <p:cNvSpPr/>
          <p:nvPr/>
        </p:nvSpPr>
        <p:spPr>
          <a:xfrm rot="16200000">
            <a:off x="4529357" y="2963838"/>
            <a:ext cx="243857" cy="1269497"/>
          </a:xfrm>
          <a:custGeom>
            <a:avLst/>
            <a:gdLst>
              <a:gd name="connsiteX0" fmla="*/ 0 w 650286"/>
              <a:gd name="connsiteY0" fmla="*/ 0 h 3385325"/>
              <a:gd name="connsiteX1" fmla="*/ 325143 w 650286"/>
              <a:gd name="connsiteY1" fmla="*/ 54188 h 3385325"/>
              <a:gd name="connsiteX2" fmla="*/ 325143 w 650286"/>
              <a:gd name="connsiteY2" fmla="*/ 1638474 h 3385325"/>
              <a:gd name="connsiteX3" fmla="*/ 650286 w 650286"/>
              <a:gd name="connsiteY3" fmla="*/ 1692662 h 3385325"/>
              <a:gd name="connsiteX4" fmla="*/ 325143 w 650286"/>
              <a:gd name="connsiteY4" fmla="*/ 1746850 h 3385325"/>
              <a:gd name="connsiteX5" fmla="*/ 325143 w 650286"/>
              <a:gd name="connsiteY5" fmla="*/ 3331137 h 3385325"/>
              <a:gd name="connsiteX6" fmla="*/ 0 w 650286"/>
              <a:gd name="connsiteY6" fmla="*/ 3385325 h 3385325"/>
              <a:gd name="connsiteX7" fmla="*/ 0 w 650286"/>
              <a:gd name="connsiteY7" fmla="*/ 0 h 3385325"/>
              <a:gd name="connsiteX0" fmla="*/ 0 w 650286"/>
              <a:gd name="connsiteY0" fmla="*/ 0 h 3385325"/>
              <a:gd name="connsiteX1" fmla="*/ 325143 w 650286"/>
              <a:gd name="connsiteY1" fmla="*/ 54188 h 3385325"/>
              <a:gd name="connsiteX2" fmla="*/ 325143 w 650286"/>
              <a:gd name="connsiteY2" fmla="*/ 1638474 h 3385325"/>
              <a:gd name="connsiteX3" fmla="*/ 650286 w 650286"/>
              <a:gd name="connsiteY3" fmla="*/ 1692662 h 3385325"/>
              <a:gd name="connsiteX4" fmla="*/ 325143 w 650286"/>
              <a:gd name="connsiteY4" fmla="*/ 1746850 h 3385325"/>
              <a:gd name="connsiteX5" fmla="*/ 325143 w 650286"/>
              <a:gd name="connsiteY5" fmla="*/ 3331137 h 3385325"/>
              <a:gd name="connsiteX6" fmla="*/ 0 w 650286"/>
              <a:gd name="connsiteY6" fmla="*/ 3385325 h 3385325"/>
              <a:gd name="connsiteX0" fmla="*/ 0 w 650286"/>
              <a:gd name="connsiteY0" fmla="*/ 0 h 3385325"/>
              <a:gd name="connsiteX1" fmla="*/ 325143 w 650286"/>
              <a:gd name="connsiteY1" fmla="*/ 54188 h 3385325"/>
              <a:gd name="connsiteX2" fmla="*/ 325143 w 650286"/>
              <a:gd name="connsiteY2" fmla="*/ 1638474 h 3385325"/>
              <a:gd name="connsiteX3" fmla="*/ 650286 w 650286"/>
              <a:gd name="connsiteY3" fmla="*/ 1692662 h 3385325"/>
              <a:gd name="connsiteX4" fmla="*/ 325143 w 650286"/>
              <a:gd name="connsiteY4" fmla="*/ 1746850 h 3385325"/>
              <a:gd name="connsiteX5" fmla="*/ 325143 w 650286"/>
              <a:gd name="connsiteY5" fmla="*/ 3331137 h 3385325"/>
              <a:gd name="connsiteX6" fmla="*/ 0 w 650286"/>
              <a:gd name="connsiteY6" fmla="*/ 3385325 h 3385325"/>
              <a:gd name="connsiteX7" fmla="*/ 0 w 650286"/>
              <a:gd name="connsiteY7" fmla="*/ 0 h 3385325"/>
              <a:gd name="connsiteX0" fmla="*/ 0 w 650286"/>
              <a:gd name="connsiteY0" fmla="*/ 0 h 3385325"/>
              <a:gd name="connsiteX1" fmla="*/ 325143 w 650286"/>
              <a:gd name="connsiteY1" fmla="*/ 54188 h 3385325"/>
              <a:gd name="connsiteX2" fmla="*/ 325143 w 650286"/>
              <a:gd name="connsiteY2" fmla="*/ 1638474 h 3385325"/>
              <a:gd name="connsiteX3" fmla="*/ 504813 w 650286"/>
              <a:gd name="connsiteY3" fmla="*/ 1692665 h 3385325"/>
              <a:gd name="connsiteX4" fmla="*/ 325143 w 650286"/>
              <a:gd name="connsiteY4" fmla="*/ 1746850 h 3385325"/>
              <a:gd name="connsiteX5" fmla="*/ 325143 w 650286"/>
              <a:gd name="connsiteY5" fmla="*/ 3331137 h 3385325"/>
              <a:gd name="connsiteX6" fmla="*/ 0 w 650286"/>
              <a:gd name="connsiteY6" fmla="*/ 3385325 h 338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86" h="3385325" stroke="0" extrusionOk="0">
                <a:moveTo>
                  <a:pt x="0" y="0"/>
                </a:moveTo>
                <a:cubicBezTo>
                  <a:pt x="179572" y="0"/>
                  <a:pt x="325143" y="24261"/>
                  <a:pt x="325143" y="54188"/>
                </a:cubicBezTo>
                <a:lnTo>
                  <a:pt x="325143" y="1638474"/>
                </a:lnTo>
                <a:cubicBezTo>
                  <a:pt x="325143" y="1668401"/>
                  <a:pt x="470714" y="1692662"/>
                  <a:pt x="650286" y="1692662"/>
                </a:cubicBezTo>
                <a:cubicBezTo>
                  <a:pt x="470714" y="1692662"/>
                  <a:pt x="325143" y="1716923"/>
                  <a:pt x="325143" y="1746850"/>
                </a:cubicBezTo>
                <a:lnTo>
                  <a:pt x="325143" y="3331137"/>
                </a:lnTo>
                <a:cubicBezTo>
                  <a:pt x="325143" y="3361064"/>
                  <a:pt x="179572" y="3385325"/>
                  <a:pt x="0" y="3385325"/>
                </a:cubicBezTo>
                <a:lnTo>
                  <a:pt x="0" y="0"/>
                </a:lnTo>
                <a:close/>
              </a:path>
              <a:path w="650286" h="3385325" fill="none">
                <a:moveTo>
                  <a:pt x="0" y="0"/>
                </a:moveTo>
                <a:cubicBezTo>
                  <a:pt x="179572" y="0"/>
                  <a:pt x="325143" y="24261"/>
                  <a:pt x="325143" y="54188"/>
                </a:cubicBezTo>
                <a:lnTo>
                  <a:pt x="325143" y="1638474"/>
                </a:lnTo>
                <a:cubicBezTo>
                  <a:pt x="325143" y="1668401"/>
                  <a:pt x="325241" y="1692665"/>
                  <a:pt x="504813" y="1692665"/>
                </a:cubicBezTo>
                <a:cubicBezTo>
                  <a:pt x="325241" y="1692665"/>
                  <a:pt x="325143" y="1716923"/>
                  <a:pt x="325143" y="1746850"/>
                </a:cubicBezTo>
                <a:lnTo>
                  <a:pt x="325143" y="3331137"/>
                </a:lnTo>
                <a:cubicBezTo>
                  <a:pt x="325143" y="3361064"/>
                  <a:pt x="179572" y="3385325"/>
                  <a:pt x="0" y="338532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58585B"/>
              </a:solidFill>
              <a:latin typeface="+mn-ea"/>
            </a:endParaRPr>
          </a:p>
        </p:txBody>
      </p:sp>
      <p:sp>
        <p:nvSpPr>
          <p:cNvPr id="45" name="右中かっこ 41"/>
          <p:cNvSpPr/>
          <p:nvPr/>
        </p:nvSpPr>
        <p:spPr>
          <a:xfrm rot="5400000">
            <a:off x="4947063" y="4009514"/>
            <a:ext cx="243857" cy="434085"/>
          </a:xfrm>
          <a:custGeom>
            <a:avLst/>
            <a:gdLst>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0" fmla="*/ 0 w 671068"/>
              <a:gd name="connsiteY0" fmla="*/ 0 h 2165584"/>
              <a:gd name="connsiteX1" fmla="*/ 325143 w 671068"/>
              <a:gd name="connsiteY1" fmla="*/ 54188 h 2165584"/>
              <a:gd name="connsiteX2" fmla="*/ 325143 w 671068"/>
              <a:gd name="connsiteY2" fmla="*/ 1028604 h 2165584"/>
              <a:gd name="connsiteX3" fmla="*/ 650286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7" fmla="*/ 0 w 671068"/>
              <a:gd name="connsiteY7" fmla="*/ 0 h 2165584"/>
              <a:gd name="connsiteX0" fmla="*/ 0 w 671068"/>
              <a:gd name="connsiteY0" fmla="*/ 0 h 2165584"/>
              <a:gd name="connsiteX1" fmla="*/ 325143 w 671068"/>
              <a:gd name="connsiteY1" fmla="*/ 54188 h 2165584"/>
              <a:gd name="connsiteX2" fmla="*/ 325143 w 671068"/>
              <a:gd name="connsiteY2" fmla="*/ 1028604 h 2165584"/>
              <a:gd name="connsiteX3" fmla="*/ 671068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484032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86" h="2165584" stroke="0" extrusionOk="0">
                <a:moveTo>
                  <a:pt x="0" y="0"/>
                </a:moveTo>
                <a:cubicBezTo>
                  <a:pt x="179572" y="0"/>
                  <a:pt x="325143" y="24261"/>
                  <a:pt x="325143" y="54188"/>
                </a:cubicBezTo>
                <a:lnTo>
                  <a:pt x="325143" y="1028604"/>
                </a:lnTo>
                <a:cubicBezTo>
                  <a:pt x="325143" y="1058531"/>
                  <a:pt x="470714" y="1082792"/>
                  <a:pt x="650286" y="1082792"/>
                </a:cubicBezTo>
                <a:cubicBezTo>
                  <a:pt x="470714" y="1082792"/>
                  <a:pt x="325143" y="1107053"/>
                  <a:pt x="325143" y="1136980"/>
                </a:cubicBezTo>
                <a:lnTo>
                  <a:pt x="325143" y="2111396"/>
                </a:lnTo>
                <a:cubicBezTo>
                  <a:pt x="325143" y="2141323"/>
                  <a:pt x="179572" y="2165584"/>
                  <a:pt x="0" y="2165584"/>
                </a:cubicBezTo>
                <a:lnTo>
                  <a:pt x="0" y="0"/>
                </a:lnTo>
                <a:close/>
              </a:path>
              <a:path w="650286" h="2165584" fill="none">
                <a:moveTo>
                  <a:pt x="0" y="0"/>
                </a:moveTo>
                <a:cubicBezTo>
                  <a:pt x="179572" y="0"/>
                  <a:pt x="325143" y="24261"/>
                  <a:pt x="325143" y="54188"/>
                </a:cubicBezTo>
                <a:lnTo>
                  <a:pt x="325143" y="1028604"/>
                </a:lnTo>
                <a:cubicBezTo>
                  <a:pt x="325143" y="1058531"/>
                  <a:pt x="304460" y="1082792"/>
                  <a:pt x="484032" y="1082792"/>
                </a:cubicBezTo>
                <a:cubicBezTo>
                  <a:pt x="304460" y="1082792"/>
                  <a:pt x="325143" y="1107053"/>
                  <a:pt x="325143" y="1136980"/>
                </a:cubicBezTo>
                <a:lnTo>
                  <a:pt x="325143" y="2111396"/>
                </a:lnTo>
                <a:cubicBezTo>
                  <a:pt x="325143" y="2141323"/>
                  <a:pt x="179572" y="2165584"/>
                  <a:pt x="0" y="216558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58585B"/>
              </a:solidFill>
              <a:latin typeface="+mn-ea"/>
            </a:endParaRPr>
          </a:p>
        </p:txBody>
      </p:sp>
      <p:sp>
        <p:nvSpPr>
          <p:cNvPr id="46" name="右中かっこ 41"/>
          <p:cNvSpPr/>
          <p:nvPr/>
        </p:nvSpPr>
        <p:spPr>
          <a:xfrm rot="5400000">
            <a:off x="6920395" y="4594265"/>
            <a:ext cx="243857" cy="189283"/>
          </a:xfrm>
          <a:custGeom>
            <a:avLst/>
            <a:gdLst>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0" fmla="*/ 0 w 671068"/>
              <a:gd name="connsiteY0" fmla="*/ 0 h 2165584"/>
              <a:gd name="connsiteX1" fmla="*/ 325143 w 671068"/>
              <a:gd name="connsiteY1" fmla="*/ 54188 h 2165584"/>
              <a:gd name="connsiteX2" fmla="*/ 325143 w 671068"/>
              <a:gd name="connsiteY2" fmla="*/ 1028604 h 2165584"/>
              <a:gd name="connsiteX3" fmla="*/ 650286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7" fmla="*/ 0 w 671068"/>
              <a:gd name="connsiteY7" fmla="*/ 0 h 2165584"/>
              <a:gd name="connsiteX0" fmla="*/ 0 w 671068"/>
              <a:gd name="connsiteY0" fmla="*/ 0 h 2165584"/>
              <a:gd name="connsiteX1" fmla="*/ 325143 w 671068"/>
              <a:gd name="connsiteY1" fmla="*/ 54188 h 2165584"/>
              <a:gd name="connsiteX2" fmla="*/ 325143 w 671068"/>
              <a:gd name="connsiteY2" fmla="*/ 1028604 h 2165584"/>
              <a:gd name="connsiteX3" fmla="*/ 671068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484032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86" h="2165584" stroke="0" extrusionOk="0">
                <a:moveTo>
                  <a:pt x="0" y="0"/>
                </a:moveTo>
                <a:cubicBezTo>
                  <a:pt x="179572" y="0"/>
                  <a:pt x="325143" y="24261"/>
                  <a:pt x="325143" y="54188"/>
                </a:cubicBezTo>
                <a:lnTo>
                  <a:pt x="325143" y="1028604"/>
                </a:lnTo>
                <a:cubicBezTo>
                  <a:pt x="325143" y="1058531"/>
                  <a:pt x="470714" y="1082792"/>
                  <a:pt x="650286" y="1082792"/>
                </a:cubicBezTo>
                <a:cubicBezTo>
                  <a:pt x="470714" y="1082792"/>
                  <a:pt x="325143" y="1107053"/>
                  <a:pt x="325143" y="1136980"/>
                </a:cubicBezTo>
                <a:lnTo>
                  <a:pt x="325143" y="2111396"/>
                </a:lnTo>
                <a:cubicBezTo>
                  <a:pt x="325143" y="2141323"/>
                  <a:pt x="179572" y="2165584"/>
                  <a:pt x="0" y="2165584"/>
                </a:cubicBezTo>
                <a:lnTo>
                  <a:pt x="0" y="0"/>
                </a:lnTo>
                <a:close/>
              </a:path>
              <a:path w="650286" h="2165584" fill="none">
                <a:moveTo>
                  <a:pt x="0" y="0"/>
                </a:moveTo>
                <a:cubicBezTo>
                  <a:pt x="179572" y="0"/>
                  <a:pt x="325143" y="24261"/>
                  <a:pt x="325143" y="54188"/>
                </a:cubicBezTo>
                <a:lnTo>
                  <a:pt x="325143" y="1028604"/>
                </a:lnTo>
                <a:cubicBezTo>
                  <a:pt x="325143" y="1058531"/>
                  <a:pt x="304460" y="1082792"/>
                  <a:pt x="484032" y="1082792"/>
                </a:cubicBezTo>
                <a:cubicBezTo>
                  <a:pt x="304460" y="1082792"/>
                  <a:pt x="325143" y="1107053"/>
                  <a:pt x="325143" y="1136980"/>
                </a:cubicBezTo>
                <a:lnTo>
                  <a:pt x="325143" y="2111396"/>
                </a:lnTo>
                <a:cubicBezTo>
                  <a:pt x="325143" y="2141323"/>
                  <a:pt x="179572" y="2165584"/>
                  <a:pt x="0" y="216558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58585B"/>
              </a:solidFill>
              <a:latin typeface="+mn-ea"/>
            </a:endParaRPr>
          </a:p>
        </p:txBody>
      </p:sp>
      <p:sp>
        <p:nvSpPr>
          <p:cNvPr id="47" name="正方形/長方形 46"/>
          <p:cNvSpPr/>
          <p:nvPr/>
        </p:nvSpPr>
        <p:spPr>
          <a:xfrm rot="16200000">
            <a:off x="7066671" y="3820738"/>
            <a:ext cx="346796" cy="217616"/>
          </a:xfrm>
          <a:prstGeom prst="rect">
            <a:avLst/>
          </a:prstGeom>
          <a:solidFill>
            <a:schemeClr val="accent1">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n-ea"/>
              <a:cs typeface="Meiryo" charset="-128"/>
            </a:endParaRPr>
          </a:p>
        </p:txBody>
      </p:sp>
      <p:sp>
        <p:nvSpPr>
          <p:cNvPr id="48" name="正方形/長方形 47"/>
          <p:cNvSpPr/>
          <p:nvPr/>
        </p:nvSpPr>
        <p:spPr>
          <a:xfrm>
            <a:off x="6938105" y="4099047"/>
            <a:ext cx="189283" cy="45257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n-ea"/>
              <a:cs typeface="Meiryo" charset="-128"/>
            </a:endParaRPr>
          </a:p>
        </p:txBody>
      </p:sp>
      <p:sp>
        <p:nvSpPr>
          <p:cNvPr id="51" name="テキスト ボックス 50"/>
          <p:cNvSpPr txBox="1"/>
          <p:nvPr/>
        </p:nvSpPr>
        <p:spPr>
          <a:xfrm>
            <a:off x="7291168" y="4189002"/>
            <a:ext cx="530916" cy="230832"/>
          </a:xfrm>
          <a:prstGeom prst="rect">
            <a:avLst/>
          </a:prstGeom>
          <a:noFill/>
        </p:spPr>
        <p:txBody>
          <a:bodyPr wrap="none" rtlCol="0">
            <a:spAutoFit/>
          </a:bodyPr>
          <a:lstStyle/>
          <a:p>
            <a:pPr algn="ctr"/>
            <a:r>
              <a:rPr kumimoji="1" lang="ja-JP" altLang="en-US" sz="900" dirty="0">
                <a:solidFill>
                  <a:srgbClr val="000000"/>
                </a:solidFill>
                <a:latin typeface="+mn-ea"/>
                <a:ea typeface="+mn-ea"/>
                <a:cs typeface="Meiryo" charset="-128"/>
              </a:rPr>
              <a:t>移動！</a:t>
            </a:r>
          </a:p>
        </p:txBody>
      </p:sp>
      <p:sp>
        <p:nvSpPr>
          <p:cNvPr id="52" name="フリーフォーム 51"/>
          <p:cNvSpPr/>
          <p:nvPr/>
        </p:nvSpPr>
        <p:spPr>
          <a:xfrm>
            <a:off x="7149548" y="4099857"/>
            <a:ext cx="164663" cy="296557"/>
          </a:xfrm>
          <a:custGeom>
            <a:avLst/>
            <a:gdLst>
              <a:gd name="connsiteX0" fmla="*/ 436419 w 439101"/>
              <a:gd name="connsiteY0" fmla="*/ 0 h 790818"/>
              <a:gd name="connsiteX1" fmla="*/ 374073 w 439101"/>
              <a:gd name="connsiteY1" fmla="*/ 665018 h 790818"/>
              <a:gd name="connsiteX2" fmla="*/ 0 w 439101"/>
              <a:gd name="connsiteY2" fmla="*/ 789709 h 790818"/>
            </a:gdLst>
            <a:ahLst/>
            <a:cxnLst>
              <a:cxn ang="0">
                <a:pos x="connsiteX0" y="connsiteY0"/>
              </a:cxn>
              <a:cxn ang="0">
                <a:pos x="connsiteX1" y="connsiteY1"/>
              </a:cxn>
              <a:cxn ang="0">
                <a:pos x="connsiteX2" y="connsiteY2"/>
              </a:cxn>
            </a:cxnLst>
            <a:rect l="l" t="t" r="r" b="b"/>
            <a:pathLst>
              <a:path w="439101" h="790818">
                <a:moveTo>
                  <a:pt x="436419" y="0"/>
                </a:moveTo>
                <a:cubicBezTo>
                  <a:pt x="441614" y="266700"/>
                  <a:pt x="446809" y="533400"/>
                  <a:pt x="374073" y="665018"/>
                </a:cubicBezTo>
                <a:cubicBezTo>
                  <a:pt x="301337" y="796636"/>
                  <a:pt x="150668" y="793172"/>
                  <a:pt x="0" y="789709"/>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latin typeface="+mn-ea"/>
            </a:endParaRPr>
          </a:p>
        </p:txBody>
      </p:sp>
      <p:sp>
        <p:nvSpPr>
          <p:cNvPr id="53" name="テキスト ボックス 52"/>
          <p:cNvSpPr txBox="1"/>
          <p:nvPr/>
        </p:nvSpPr>
        <p:spPr>
          <a:xfrm>
            <a:off x="6251944" y="4828848"/>
            <a:ext cx="603050" cy="230832"/>
          </a:xfrm>
          <a:prstGeom prst="rect">
            <a:avLst/>
          </a:prstGeom>
          <a:noFill/>
        </p:spPr>
        <p:txBody>
          <a:bodyPr wrap="none" rtlCol="0">
            <a:spAutoFit/>
          </a:bodyPr>
          <a:lstStyle/>
          <a:p>
            <a:pPr algn="ctr"/>
            <a:r>
              <a:rPr kumimoji="1" lang="en-US" altLang="ja-JP" sz="900" dirty="0">
                <a:solidFill>
                  <a:srgbClr val="000000"/>
                </a:solidFill>
                <a:latin typeface="+mn-ea"/>
                <a:ea typeface="+mn-ea"/>
                <a:cs typeface="Meiryo" charset="-128"/>
              </a:rPr>
              <a:t>8</a:t>
            </a:r>
            <a:r>
              <a:rPr kumimoji="1" lang="ja-JP" altLang="en-US" sz="900" dirty="0">
                <a:solidFill>
                  <a:srgbClr val="000000"/>
                </a:solidFill>
                <a:latin typeface="+mn-ea"/>
                <a:ea typeface="+mn-ea"/>
                <a:cs typeface="Meiryo" charset="-128"/>
              </a:rPr>
              <a:t>か月分</a:t>
            </a:r>
          </a:p>
        </p:txBody>
      </p:sp>
      <p:sp>
        <p:nvSpPr>
          <p:cNvPr id="54" name="右中かっこ 41"/>
          <p:cNvSpPr/>
          <p:nvPr/>
        </p:nvSpPr>
        <p:spPr>
          <a:xfrm rot="5400000">
            <a:off x="6419706" y="4289748"/>
            <a:ext cx="243857" cy="812094"/>
          </a:xfrm>
          <a:custGeom>
            <a:avLst/>
            <a:gdLst>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0" fmla="*/ 0 w 671068"/>
              <a:gd name="connsiteY0" fmla="*/ 0 h 2165584"/>
              <a:gd name="connsiteX1" fmla="*/ 325143 w 671068"/>
              <a:gd name="connsiteY1" fmla="*/ 54188 h 2165584"/>
              <a:gd name="connsiteX2" fmla="*/ 325143 w 671068"/>
              <a:gd name="connsiteY2" fmla="*/ 1028604 h 2165584"/>
              <a:gd name="connsiteX3" fmla="*/ 650286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7" fmla="*/ 0 w 671068"/>
              <a:gd name="connsiteY7" fmla="*/ 0 h 2165584"/>
              <a:gd name="connsiteX0" fmla="*/ 0 w 671068"/>
              <a:gd name="connsiteY0" fmla="*/ 0 h 2165584"/>
              <a:gd name="connsiteX1" fmla="*/ 325143 w 671068"/>
              <a:gd name="connsiteY1" fmla="*/ 54188 h 2165584"/>
              <a:gd name="connsiteX2" fmla="*/ 325143 w 671068"/>
              <a:gd name="connsiteY2" fmla="*/ 1028604 h 2165584"/>
              <a:gd name="connsiteX3" fmla="*/ 671068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484032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86" h="2165584" stroke="0" extrusionOk="0">
                <a:moveTo>
                  <a:pt x="0" y="0"/>
                </a:moveTo>
                <a:cubicBezTo>
                  <a:pt x="179572" y="0"/>
                  <a:pt x="325143" y="24261"/>
                  <a:pt x="325143" y="54188"/>
                </a:cubicBezTo>
                <a:lnTo>
                  <a:pt x="325143" y="1028604"/>
                </a:lnTo>
                <a:cubicBezTo>
                  <a:pt x="325143" y="1058531"/>
                  <a:pt x="470714" y="1082792"/>
                  <a:pt x="650286" y="1082792"/>
                </a:cubicBezTo>
                <a:cubicBezTo>
                  <a:pt x="470714" y="1082792"/>
                  <a:pt x="325143" y="1107053"/>
                  <a:pt x="325143" y="1136980"/>
                </a:cubicBezTo>
                <a:lnTo>
                  <a:pt x="325143" y="2111396"/>
                </a:lnTo>
                <a:cubicBezTo>
                  <a:pt x="325143" y="2141323"/>
                  <a:pt x="179572" y="2165584"/>
                  <a:pt x="0" y="2165584"/>
                </a:cubicBezTo>
                <a:lnTo>
                  <a:pt x="0" y="0"/>
                </a:lnTo>
                <a:close/>
              </a:path>
              <a:path w="650286" h="2165584" fill="none">
                <a:moveTo>
                  <a:pt x="0" y="0"/>
                </a:moveTo>
                <a:cubicBezTo>
                  <a:pt x="179572" y="0"/>
                  <a:pt x="325143" y="24261"/>
                  <a:pt x="325143" y="54188"/>
                </a:cubicBezTo>
                <a:lnTo>
                  <a:pt x="325143" y="1028604"/>
                </a:lnTo>
                <a:cubicBezTo>
                  <a:pt x="325143" y="1058531"/>
                  <a:pt x="304460" y="1082792"/>
                  <a:pt x="484032" y="1082792"/>
                </a:cubicBezTo>
                <a:cubicBezTo>
                  <a:pt x="304460" y="1082792"/>
                  <a:pt x="325143" y="1107053"/>
                  <a:pt x="325143" y="1136980"/>
                </a:cubicBezTo>
                <a:lnTo>
                  <a:pt x="325143" y="2111396"/>
                </a:lnTo>
                <a:cubicBezTo>
                  <a:pt x="325143" y="2141323"/>
                  <a:pt x="179572" y="2165584"/>
                  <a:pt x="0" y="216558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58585B"/>
              </a:solidFill>
              <a:latin typeface="+mn-ea"/>
            </a:endParaRPr>
          </a:p>
        </p:txBody>
      </p:sp>
      <p:cxnSp>
        <p:nvCxnSpPr>
          <p:cNvPr id="55" name="直線矢印コネクタ 54"/>
          <p:cNvCxnSpPr/>
          <p:nvPr/>
        </p:nvCxnSpPr>
        <p:spPr>
          <a:xfrm>
            <a:off x="5453350" y="2759187"/>
            <a:ext cx="1621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5453350" y="1574623"/>
            <a:ext cx="0" cy="118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5462348" y="2242577"/>
            <a:ext cx="589704" cy="507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FFFFF"/>
                </a:solidFill>
                <a:latin typeface="+mn-ea"/>
                <a:cs typeface="Meiryo" charset="-128"/>
              </a:rPr>
              <a:t>2</a:t>
            </a:r>
            <a:r>
              <a:rPr kumimoji="1" lang="en-US" altLang="ja-JP" dirty="0" smtClean="0">
                <a:solidFill>
                  <a:srgbClr val="FFFFFF"/>
                </a:solidFill>
                <a:latin typeface="+mn-ea"/>
                <a:cs typeface="Meiryo" charset="-128"/>
              </a:rPr>
              <a:t>AP</a:t>
            </a:r>
            <a:endParaRPr kumimoji="1" lang="ja-JP" altLang="en-US" dirty="0" smtClean="0">
              <a:solidFill>
                <a:srgbClr val="FFFFFF"/>
              </a:solidFill>
              <a:latin typeface="+mn-ea"/>
              <a:cs typeface="Meiryo" charset="-128"/>
            </a:endParaRPr>
          </a:p>
        </p:txBody>
      </p:sp>
      <p:sp>
        <p:nvSpPr>
          <p:cNvPr id="59" name="正方形/長方形 58"/>
          <p:cNvSpPr/>
          <p:nvPr/>
        </p:nvSpPr>
        <p:spPr>
          <a:xfrm>
            <a:off x="5453349" y="1956490"/>
            <a:ext cx="1506968" cy="2772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FFFFF"/>
                </a:solidFill>
                <a:latin typeface="+mn-ea"/>
                <a:cs typeface="Meiryo" charset="-128"/>
              </a:rPr>
              <a:t>1</a:t>
            </a:r>
            <a:r>
              <a:rPr kumimoji="1" lang="en-US" altLang="ja-JP" dirty="0" smtClean="0">
                <a:solidFill>
                  <a:srgbClr val="FFFFFF"/>
                </a:solidFill>
                <a:latin typeface="+mn-ea"/>
                <a:cs typeface="Meiryo" charset="-128"/>
              </a:rPr>
              <a:t>AP</a:t>
            </a:r>
            <a:endParaRPr kumimoji="1" lang="ja-JP" altLang="en-US" dirty="0" smtClean="0">
              <a:solidFill>
                <a:srgbClr val="FFFFFF"/>
              </a:solidFill>
              <a:latin typeface="+mn-ea"/>
              <a:cs typeface="Meiryo" charset="-128"/>
            </a:endParaRPr>
          </a:p>
        </p:txBody>
      </p:sp>
      <p:sp>
        <p:nvSpPr>
          <p:cNvPr id="60" name="テキスト ボックス 59"/>
          <p:cNvSpPr txBox="1"/>
          <p:nvPr/>
        </p:nvSpPr>
        <p:spPr>
          <a:xfrm>
            <a:off x="5537739" y="2985470"/>
            <a:ext cx="487634" cy="230832"/>
          </a:xfrm>
          <a:prstGeom prst="rect">
            <a:avLst/>
          </a:prstGeom>
          <a:noFill/>
        </p:spPr>
        <p:txBody>
          <a:bodyPr wrap="none" rtlCol="0">
            <a:spAutoFit/>
          </a:bodyPr>
          <a:lstStyle/>
          <a:p>
            <a:pPr algn="ctr"/>
            <a:r>
              <a:rPr kumimoji="1" lang="en-US" altLang="ja-JP" sz="900" dirty="0">
                <a:solidFill>
                  <a:srgbClr val="000000"/>
                </a:solidFill>
                <a:latin typeface="+mn-ea"/>
                <a:ea typeface="+mn-ea"/>
                <a:cs typeface="Meiryo" charset="-128"/>
              </a:rPr>
              <a:t>1</a:t>
            </a:r>
            <a:r>
              <a:rPr kumimoji="1" lang="ja-JP" altLang="en-US" sz="900" dirty="0">
                <a:solidFill>
                  <a:srgbClr val="000000"/>
                </a:solidFill>
                <a:latin typeface="+mn-ea"/>
                <a:ea typeface="+mn-ea"/>
                <a:cs typeface="Meiryo" charset="-128"/>
              </a:rPr>
              <a:t>年分</a:t>
            </a:r>
          </a:p>
        </p:txBody>
      </p:sp>
      <p:sp>
        <p:nvSpPr>
          <p:cNvPr id="61" name="テキスト ボックス 60"/>
          <p:cNvSpPr txBox="1"/>
          <p:nvPr/>
        </p:nvSpPr>
        <p:spPr>
          <a:xfrm>
            <a:off x="5853428" y="1552308"/>
            <a:ext cx="487634" cy="230832"/>
          </a:xfrm>
          <a:prstGeom prst="rect">
            <a:avLst/>
          </a:prstGeom>
          <a:noFill/>
        </p:spPr>
        <p:txBody>
          <a:bodyPr wrap="none" rtlCol="0">
            <a:spAutoFit/>
          </a:bodyPr>
          <a:lstStyle/>
          <a:p>
            <a:pPr algn="ctr"/>
            <a:r>
              <a:rPr kumimoji="1" lang="en-US" altLang="ja-JP" sz="900" dirty="0">
                <a:solidFill>
                  <a:srgbClr val="000000"/>
                </a:solidFill>
                <a:latin typeface="+mn-ea"/>
                <a:ea typeface="+mn-ea"/>
                <a:cs typeface="Meiryo" charset="-128"/>
              </a:rPr>
              <a:t>5</a:t>
            </a:r>
            <a:r>
              <a:rPr kumimoji="1" lang="ja-JP" altLang="en-US" sz="900" dirty="0">
                <a:solidFill>
                  <a:srgbClr val="000000"/>
                </a:solidFill>
                <a:latin typeface="+mn-ea"/>
                <a:ea typeface="+mn-ea"/>
                <a:cs typeface="Meiryo" charset="-128"/>
              </a:rPr>
              <a:t>年分</a:t>
            </a:r>
          </a:p>
        </p:txBody>
      </p:sp>
      <p:sp>
        <p:nvSpPr>
          <p:cNvPr id="62" name="右中かっこ 41"/>
          <p:cNvSpPr/>
          <p:nvPr/>
        </p:nvSpPr>
        <p:spPr>
          <a:xfrm rot="5400000">
            <a:off x="5627017" y="2604784"/>
            <a:ext cx="243857" cy="588216"/>
          </a:xfrm>
          <a:custGeom>
            <a:avLst/>
            <a:gdLst>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0" fmla="*/ 0 w 671068"/>
              <a:gd name="connsiteY0" fmla="*/ 0 h 2165584"/>
              <a:gd name="connsiteX1" fmla="*/ 325143 w 671068"/>
              <a:gd name="connsiteY1" fmla="*/ 54188 h 2165584"/>
              <a:gd name="connsiteX2" fmla="*/ 325143 w 671068"/>
              <a:gd name="connsiteY2" fmla="*/ 1028604 h 2165584"/>
              <a:gd name="connsiteX3" fmla="*/ 650286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7" fmla="*/ 0 w 671068"/>
              <a:gd name="connsiteY7" fmla="*/ 0 h 2165584"/>
              <a:gd name="connsiteX0" fmla="*/ 0 w 671068"/>
              <a:gd name="connsiteY0" fmla="*/ 0 h 2165584"/>
              <a:gd name="connsiteX1" fmla="*/ 325143 w 671068"/>
              <a:gd name="connsiteY1" fmla="*/ 54188 h 2165584"/>
              <a:gd name="connsiteX2" fmla="*/ 325143 w 671068"/>
              <a:gd name="connsiteY2" fmla="*/ 1028604 h 2165584"/>
              <a:gd name="connsiteX3" fmla="*/ 671068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484032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86" h="2165584" stroke="0" extrusionOk="0">
                <a:moveTo>
                  <a:pt x="0" y="0"/>
                </a:moveTo>
                <a:cubicBezTo>
                  <a:pt x="179572" y="0"/>
                  <a:pt x="325143" y="24261"/>
                  <a:pt x="325143" y="54188"/>
                </a:cubicBezTo>
                <a:lnTo>
                  <a:pt x="325143" y="1028604"/>
                </a:lnTo>
                <a:cubicBezTo>
                  <a:pt x="325143" y="1058531"/>
                  <a:pt x="470714" y="1082792"/>
                  <a:pt x="650286" y="1082792"/>
                </a:cubicBezTo>
                <a:cubicBezTo>
                  <a:pt x="470714" y="1082792"/>
                  <a:pt x="325143" y="1107053"/>
                  <a:pt x="325143" y="1136980"/>
                </a:cubicBezTo>
                <a:lnTo>
                  <a:pt x="325143" y="2111396"/>
                </a:lnTo>
                <a:cubicBezTo>
                  <a:pt x="325143" y="2141323"/>
                  <a:pt x="179572" y="2165584"/>
                  <a:pt x="0" y="2165584"/>
                </a:cubicBezTo>
                <a:lnTo>
                  <a:pt x="0" y="0"/>
                </a:lnTo>
                <a:close/>
              </a:path>
              <a:path w="650286" h="2165584" fill="none">
                <a:moveTo>
                  <a:pt x="0" y="0"/>
                </a:moveTo>
                <a:cubicBezTo>
                  <a:pt x="179572" y="0"/>
                  <a:pt x="325143" y="24261"/>
                  <a:pt x="325143" y="54188"/>
                </a:cubicBezTo>
                <a:lnTo>
                  <a:pt x="325143" y="1028604"/>
                </a:lnTo>
                <a:cubicBezTo>
                  <a:pt x="325143" y="1058531"/>
                  <a:pt x="304460" y="1082792"/>
                  <a:pt x="484032" y="1082792"/>
                </a:cubicBezTo>
                <a:cubicBezTo>
                  <a:pt x="304460" y="1082792"/>
                  <a:pt x="325143" y="1107053"/>
                  <a:pt x="325143" y="1136980"/>
                </a:cubicBezTo>
                <a:lnTo>
                  <a:pt x="325143" y="2111396"/>
                </a:lnTo>
                <a:cubicBezTo>
                  <a:pt x="325143" y="2141323"/>
                  <a:pt x="179572" y="2165584"/>
                  <a:pt x="0" y="216558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58585B"/>
              </a:solidFill>
              <a:latin typeface="+mn-ea"/>
            </a:endParaRPr>
          </a:p>
        </p:txBody>
      </p:sp>
      <p:sp>
        <p:nvSpPr>
          <p:cNvPr id="63" name="右中かっこ 42"/>
          <p:cNvSpPr/>
          <p:nvPr/>
        </p:nvSpPr>
        <p:spPr>
          <a:xfrm rot="16200000">
            <a:off x="5982152" y="1160283"/>
            <a:ext cx="243857" cy="1269497"/>
          </a:xfrm>
          <a:custGeom>
            <a:avLst/>
            <a:gdLst>
              <a:gd name="connsiteX0" fmla="*/ 0 w 650286"/>
              <a:gd name="connsiteY0" fmla="*/ 0 h 3385325"/>
              <a:gd name="connsiteX1" fmla="*/ 325143 w 650286"/>
              <a:gd name="connsiteY1" fmla="*/ 54188 h 3385325"/>
              <a:gd name="connsiteX2" fmla="*/ 325143 w 650286"/>
              <a:gd name="connsiteY2" fmla="*/ 1638474 h 3385325"/>
              <a:gd name="connsiteX3" fmla="*/ 650286 w 650286"/>
              <a:gd name="connsiteY3" fmla="*/ 1692662 h 3385325"/>
              <a:gd name="connsiteX4" fmla="*/ 325143 w 650286"/>
              <a:gd name="connsiteY4" fmla="*/ 1746850 h 3385325"/>
              <a:gd name="connsiteX5" fmla="*/ 325143 w 650286"/>
              <a:gd name="connsiteY5" fmla="*/ 3331137 h 3385325"/>
              <a:gd name="connsiteX6" fmla="*/ 0 w 650286"/>
              <a:gd name="connsiteY6" fmla="*/ 3385325 h 3385325"/>
              <a:gd name="connsiteX7" fmla="*/ 0 w 650286"/>
              <a:gd name="connsiteY7" fmla="*/ 0 h 3385325"/>
              <a:gd name="connsiteX0" fmla="*/ 0 w 650286"/>
              <a:gd name="connsiteY0" fmla="*/ 0 h 3385325"/>
              <a:gd name="connsiteX1" fmla="*/ 325143 w 650286"/>
              <a:gd name="connsiteY1" fmla="*/ 54188 h 3385325"/>
              <a:gd name="connsiteX2" fmla="*/ 325143 w 650286"/>
              <a:gd name="connsiteY2" fmla="*/ 1638474 h 3385325"/>
              <a:gd name="connsiteX3" fmla="*/ 650286 w 650286"/>
              <a:gd name="connsiteY3" fmla="*/ 1692662 h 3385325"/>
              <a:gd name="connsiteX4" fmla="*/ 325143 w 650286"/>
              <a:gd name="connsiteY4" fmla="*/ 1746850 h 3385325"/>
              <a:gd name="connsiteX5" fmla="*/ 325143 w 650286"/>
              <a:gd name="connsiteY5" fmla="*/ 3331137 h 3385325"/>
              <a:gd name="connsiteX6" fmla="*/ 0 w 650286"/>
              <a:gd name="connsiteY6" fmla="*/ 3385325 h 3385325"/>
              <a:gd name="connsiteX0" fmla="*/ 0 w 650286"/>
              <a:gd name="connsiteY0" fmla="*/ 0 h 3385325"/>
              <a:gd name="connsiteX1" fmla="*/ 325143 w 650286"/>
              <a:gd name="connsiteY1" fmla="*/ 54188 h 3385325"/>
              <a:gd name="connsiteX2" fmla="*/ 325143 w 650286"/>
              <a:gd name="connsiteY2" fmla="*/ 1638474 h 3385325"/>
              <a:gd name="connsiteX3" fmla="*/ 650286 w 650286"/>
              <a:gd name="connsiteY3" fmla="*/ 1692662 h 3385325"/>
              <a:gd name="connsiteX4" fmla="*/ 325143 w 650286"/>
              <a:gd name="connsiteY4" fmla="*/ 1746850 h 3385325"/>
              <a:gd name="connsiteX5" fmla="*/ 325143 w 650286"/>
              <a:gd name="connsiteY5" fmla="*/ 3331137 h 3385325"/>
              <a:gd name="connsiteX6" fmla="*/ 0 w 650286"/>
              <a:gd name="connsiteY6" fmla="*/ 3385325 h 3385325"/>
              <a:gd name="connsiteX7" fmla="*/ 0 w 650286"/>
              <a:gd name="connsiteY7" fmla="*/ 0 h 3385325"/>
              <a:gd name="connsiteX0" fmla="*/ 0 w 650286"/>
              <a:gd name="connsiteY0" fmla="*/ 0 h 3385325"/>
              <a:gd name="connsiteX1" fmla="*/ 325143 w 650286"/>
              <a:gd name="connsiteY1" fmla="*/ 54188 h 3385325"/>
              <a:gd name="connsiteX2" fmla="*/ 325143 w 650286"/>
              <a:gd name="connsiteY2" fmla="*/ 1638474 h 3385325"/>
              <a:gd name="connsiteX3" fmla="*/ 504813 w 650286"/>
              <a:gd name="connsiteY3" fmla="*/ 1692665 h 3385325"/>
              <a:gd name="connsiteX4" fmla="*/ 325143 w 650286"/>
              <a:gd name="connsiteY4" fmla="*/ 1746850 h 3385325"/>
              <a:gd name="connsiteX5" fmla="*/ 325143 w 650286"/>
              <a:gd name="connsiteY5" fmla="*/ 3331137 h 3385325"/>
              <a:gd name="connsiteX6" fmla="*/ 0 w 650286"/>
              <a:gd name="connsiteY6" fmla="*/ 3385325 h 338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86" h="3385325" stroke="0" extrusionOk="0">
                <a:moveTo>
                  <a:pt x="0" y="0"/>
                </a:moveTo>
                <a:cubicBezTo>
                  <a:pt x="179572" y="0"/>
                  <a:pt x="325143" y="24261"/>
                  <a:pt x="325143" y="54188"/>
                </a:cubicBezTo>
                <a:lnTo>
                  <a:pt x="325143" y="1638474"/>
                </a:lnTo>
                <a:cubicBezTo>
                  <a:pt x="325143" y="1668401"/>
                  <a:pt x="470714" y="1692662"/>
                  <a:pt x="650286" y="1692662"/>
                </a:cubicBezTo>
                <a:cubicBezTo>
                  <a:pt x="470714" y="1692662"/>
                  <a:pt x="325143" y="1716923"/>
                  <a:pt x="325143" y="1746850"/>
                </a:cubicBezTo>
                <a:lnTo>
                  <a:pt x="325143" y="3331137"/>
                </a:lnTo>
                <a:cubicBezTo>
                  <a:pt x="325143" y="3361064"/>
                  <a:pt x="179572" y="3385325"/>
                  <a:pt x="0" y="3385325"/>
                </a:cubicBezTo>
                <a:lnTo>
                  <a:pt x="0" y="0"/>
                </a:lnTo>
                <a:close/>
              </a:path>
              <a:path w="650286" h="3385325" fill="none">
                <a:moveTo>
                  <a:pt x="0" y="0"/>
                </a:moveTo>
                <a:cubicBezTo>
                  <a:pt x="179572" y="0"/>
                  <a:pt x="325143" y="24261"/>
                  <a:pt x="325143" y="54188"/>
                </a:cubicBezTo>
                <a:lnTo>
                  <a:pt x="325143" y="1638474"/>
                </a:lnTo>
                <a:cubicBezTo>
                  <a:pt x="325143" y="1668401"/>
                  <a:pt x="325241" y="1692665"/>
                  <a:pt x="504813" y="1692665"/>
                </a:cubicBezTo>
                <a:cubicBezTo>
                  <a:pt x="325241" y="1692665"/>
                  <a:pt x="325143" y="1716923"/>
                  <a:pt x="325143" y="1746850"/>
                </a:cubicBezTo>
                <a:lnTo>
                  <a:pt x="325143" y="3331137"/>
                </a:lnTo>
                <a:cubicBezTo>
                  <a:pt x="325143" y="3361064"/>
                  <a:pt x="179572" y="3385325"/>
                  <a:pt x="0" y="338532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58585B"/>
              </a:solidFill>
              <a:latin typeface="+mn-ea"/>
            </a:endParaRPr>
          </a:p>
        </p:txBody>
      </p:sp>
      <p:cxnSp>
        <p:nvCxnSpPr>
          <p:cNvPr id="65" name="直線矢印コネクタ 64"/>
          <p:cNvCxnSpPr/>
          <p:nvPr/>
        </p:nvCxnSpPr>
        <p:spPr>
          <a:xfrm>
            <a:off x="7231822" y="2764195"/>
            <a:ext cx="1621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V="1">
            <a:off x="7231823" y="1579631"/>
            <a:ext cx="0" cy="118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正方形/長方形 66"/>
          <p:cNvSpPr/>
          <p:nvPr/>
        </p:nvSpPr>
        <p:spPr>
          <a:xfrm>
            <a:off x="7231822" y="2233690"/>
            <a:ext cx="589704" cy="530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FFFFF"/>
                </a:solidFill>
                <a:latin typeface="+mn-ea"/>
                <a:cs typeface="Meiryo" charset="-128"/>
              </a:rPr>
              <a:t>2</a:t>
            </a:r>
            <a:r>
              <a:rPr kumimoji="1" lang="en-US" altLang="ja-JP" dirty="0" smtClean="0">
                <a:solidFill>
                  <a:srgbClr val="FFFFFF"/>
                </a:solidFill>
                <a:latin typeface="+mn-ea"/>
                <a:cs typeface="Meiryo" charset="-128"/>
              </a:rPr>
              <a:t>AP</a:t>
            </a:r>
            <a:endParaRPr kumimoji="1" lang="ja-JP" altLang="en-US" dirty="0" smtClean="0">
              <a:solidFill>
                <a:srgbClr val="FFFFFF"/>
              </a:solidFill>
              <a:latin typeface="+mn-ea"/>
              <a:cs typeface="Meiryo" charset="-128"/>
            </a:endParaRPr>
          </a:p>
        </p:txBody>
      </p:sp>
      <p:sp>
        <p:nvSpPr>
          <p:cNvPr id="68" name="正方形/長方形 67"/>
          <p:cNvSpPr/>
          <p:nvPr/>
        </p:nvSpPr>
        <p:spPr>
          <a:xfrm>
            <a:off x="7231822" y="1961497"/>
            <a:ext cx="869595" cy="27219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FFFFF"/>
                </a:solidFill>
                <a:latin typeface="+mn-ea"/>
                <a:cs typeface="Meiryo" charset="-128"/>
              </a:rPr>
              <a:t>1</a:t>
            </a:r>
            <a:r>
              <a:rPr kumimoji="1" lang="en-US" altLang="ja-JP" dirty="0" smtClean="0">
                <a:solidFill>
                  <a:srgbClr val="FFFFFF"/>
                </a:solidFill>
                <a:latin typeface="+mn-ea"/>
                <a:cs typeface="Meiryo" charset="-128"/>
              </a:rPr>
              <a:t>AP</a:t>
            </a:r>
            <a:endParaRPr kumimoji="1" lang="ja-JP" altLang="en-US" dirty="0" smtClean="0">
              <a:solidFill>
                <a:srgbClr val="FFFFFF"/>
              </a:solidFill>
              <a:latin typeface="+mn-ea"/>
              <a:cs typeface="Meiryo" charset="-128"/>
            </a:endParaRPr>
          </a:p>
        </p:txBody>
      </p:sp>
      <p:sp>
        <p:nvSpPr>
          <p:cNvPr id="71" name="右中かっこ 42"/>
          <p:cNvSpPr/>
          <p:nvPr/>
        </p:nvSpPr>
        <p:spPr>
          <a:xfrm rot="16200000">
            <a:off x="8351377" y="1464795"/>
            <a:ext cx="243857" cy="760548"/>
          </a:xfrm>
          <a:custGeom>
            <a:avLst/>
            <a:gdLst>
              <a:gd name="connsiteX0" fmla="*/ 0 w 650286"/>
              <a:gd name="connsiteY0" fmla="*/ 0 h 3385325"/>
              <a:gd name="connsiteX1" fmla="*/ 325143 w 650286"/>
              <a:gd name="connsiteY1" fmla="*/ 54188 h 3385325"/>
              <a:gd name="connsiteX2" fmla="*/ 325143 w 650286"/>
              <a:gd name="connsiteY2" fmla="*/ 1638474 h 3385325"/>
              <a:gd name="connsiteX3" fmla="*/ 650286 w 650286"/>
              <a:gd name="connsiteY3" fmla="*/ 1692662 h 3385325"/>
              <a:gd name="connsiteX4" fmla="*/ 325143 w 650286"/>
              <a:gd name="connsiteY4" fmla="*/ 1746850 h 3385325"/>
              <a:gd name="connsiteX5" fmla="*/ 325143 w 650286"/>
              <a:gd name="connsiteY5" fmla="*/ 3331137 h 3385325"/>
              <a:gd name="connsiteX6" fmla="*/ 0 w 650286"/>
              <a:gd name="connsiteY6" fmla="*/ 3385325 h 3385325"/>
              <a:gd name="connsiteX7" fmla="*/ 0 w 650286"/>
              <a:gd name="connsiteY7" fmla="*/ 0 h 3385325"/>
              <a:gd name="connsiteX0" fmla="*/ 0 w 650286"/>
              <a:gd name="connsiteY0" fmla="*/ 0 h 3385325"/>
              <a:gd name="connsiteX1" fmla="*/ 325143 w 650286"/>
              <a:gd name="connsiteY1" fmla="*/ 54188 h 3385325"/>
              <a:gd name="connsiteX2" fmla="*/ 325143 w 650286"/>
              <a:gd name="connsiteY2" fmla="*/ 1638474 h 3385325"/>
              <a:gd name="connsiteX3" fmla="*/ 650286 w 650286"/>
              <a:gd name="connsiteY3" fmla="*/ 1692662 h 3385325"/>
              <a:gd name="connsiteX4" fmla="*/ 325143 w 650286"/>
              <a:gd name="connsiteY4" fmla="*/ 1746850 h 3385325"/>
              <a:gd name="connsiteX5" fmla="*/ 325143 w 650286"/>
              <a:gd name="connsiteY5" fmla="*/ 3331137 h 3385325"/>
              <a:gd name="connsiteX6" fmla="*/ 0 w 650286"/>
              <a:gd name="connsiteY6" fmla="*/ 3385325 h 3385325"/>
              <a:gd name="connsiteX0" fmla="*/ 0 w 650286"/>
              <a:gd name="connsiteY0" fmla="*/ 0 h 3385325"/>
              <a:gd name="connsiteX1" fmla="*/ 325143 w 650286"/>
              <a:gd name="connsiteY1" fmla="*/ 54188 h 3385325"/>
              <a:gd name="connsiteX2" fmla="*/ 325143 w 650286"/>
              <a:gd name="connsiteY2" fmla="*/ 1638474 h 3385325"/>
              <a:gd name="connsiteX3" fmla="*/ 650286 w 650286"/>
              <a:gd name="connsiteY3" fmla="*/ 1692662 h 3385325"/>
              <a:gd name="connsiteX4" fmla="*/ 325143 w 650286"/>
              <a:gd name="connsiteY4" fmla="*/ 1746850 h 3385325"/>
              <a:gd name="connsiteX5" fmla="*/ 325143 w 650286"/>
              <a:gd name="connsiteY5" fmla="*/ 3331137 h 3385325"/>
              <a:gd name="connsiteX6" fmla="*/ 0 w 650286"/>
              <a:gd name="connsiteY6" fmla="*/ 3385325 h 3385325"/>
              <a:gd name="connsiteX7" fmla="*/ 0 w 650286"/>
              <a:gd name="connsiteY7" fmla="*/ 0 h 3385325"/>
              <a:gd name="connsiteX0" fmla="*/ 0 w 650286"/>
              <a:gd name="connsiteY0" fmla="*/ 0 h 3385325"/>
              <a:gd name="connsiteX1" fmla="*/ 325143 w 650286"/>
              <a:gd name="connsiteY1" fmla="*/ 54188 h 3385325"/>
              <a:gd name="connsiteX2" fmla="*/ 325143 w 650286"/>
              <a:gd name="connsiteY2" fmla="*/ 1638474 h 3385325"/>
              <a:gd name="connsiteX3" fmla="*/ 504813 w 650286"/>
              <a:gd name="connsiteY3" fmla="*/ 1692665 h 3385325"/>
              <a:gd name="connsiteX4" fmla="*/ 325143 w 650286"/>
              <a:gd name="connsiteY4" fmla="*/ 1746850 h 3385325"/>
              <a:gd name="connsiteX5" fmla="*/ 325143 w 650286"/>
              <a:gd name="connsiteY5" fmla="*/ 3331137 h 3385325"/>
              <a:gd name="connsiteX6" fmla="*/ 0 w 650286"/>
              <a:gd name="connsiteY6" fmla="*/ 3385325 h 338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86" h="3385325" stroke="0" extrusionOk="0">
                <a:moveTo>
                  <a:pt x="0" y="0"/>
                </a:moveTo>
                <a:cubicBezTo>
                  <a:pt x="179572" y="0"/>
                  <a:pt x="325143" y="24261"/>
                  <a:pt x="325143" y="54188"/>
                </a:cubicBezTo>
                <a:lnTo>
                  <a:pt x="325143" y="1638474"/>
                </a:lnTo>
                <a:cubicBezTo>
                  <a:pt x="325143" y="1668401"/>
                  <a:pt x="470714" y="1692662"/>
                  <a:pt x="650286" y="1692662"/>
                </a:cubicBezTo>
                <a:cubicBezTo>
                  <a:pt x="470714" y="1692662"/>
                  <a:pt x="325143" y="1716923"/>
                  <a:pt x="325143" y="1746850"/>
                </a:cubicBezTo>
                <a:lnTo>
                  <a:pt x="325143" y="3331137"/>
                </a:lnTo>
                <a:cubicBezTo>
                  <a:pt x="325143" y="3361064"/>
                  <a:pt x="179572" y="3385325"/>
                  <a:pt x="0" y="3385325"/>
                </a:cubicBezTo>
                <a:lnTo>
                  <a:pt x="0" y="0"/>
                </a:lnTo>
                <a:close/>
              </a:path>
              <a:path w="650286" h="3385325" fill="none">
                <a:moveTo>
                  <a:pt x="0" y="0"/>
                </a:moveTo>
                <a:cubicBezTo>
                  <a:pt x="179572" y="0"/>
                  <a:pt x="325143" y="24261"/>
                  <a:pt x="325143" y="54188"/>
                </a:cubicBezTo>
                <a:lnTo>
                  <a:pt x="325143" y="1638474"/>
                </a:lnTo>
                <a:cubicBezTo>
                  <a:pt x="325143" y="1668401"/>
                  <a:pt x="325241" y="1692665"/>
                  <a:pt x="504813" y="1692665"/>
                </a:cubicBezTo>
                <a:cubicBezTo>
                  <a:pt x="325241" y="1692665"/>
                  <a:pt x="325143" y="1716923"/>
                  <a:pt x="325143" y="1746850"/>
                </a:cubicBezTo>
                <a:lnTo>
                  <a:pt x="325143" y="3331137"/>
                </a:lnTo>
                <a:cubicBezTo>
                  <a:pt x="325143" y="3361064"/>
                  <a:pt x="179572" y="3385325"/>
                  <a:pt x="0" y="338532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58585B"/>
              </a:solidFill>
              <a:latin typeface="+mn-ea"/>
            </a:endParaRPr>
          </a:p>
        </p:txBody>
      </p:sp>
      <p:sp>
        <p:nvSpPr>
          <p:cNvPr id="72" name="正方形/長方形 71"/>
          <p:cNvSpPr/>
          <p:nvPr/>
        </p:nvSpPr>
        <p:spPr>
          <a:xfrm rot="5400000">
            <a:off x="7699729" y="2362508"/>
            <a:ext cx="521618" cy="28175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n-ea"/>
              <a:cs typeface="Meiryo" charset="-128"/>
            </a:endParaRPr>
          </a:p>
        </p:txBody>
      </p:sp>
      <p:sp>
        <p:nvSpPr>
          <p:cNvPr id="73" name="正方形/長方形 72"/>
          <p:cNvSpPr/>
          <p:nvPr/>
        </p:nvSpPr>
        <p:spPr>
          <a:xfrm>
            <a:off x="8093031" y="1961497"/>
            <a:ext cx="760548" cy="272193"/>
          </a:xfrm>
          <a:prstGeom prst="rect">
            <a:avLst/>
          </a:prstGeom>
          <a:solidFill>
            <a:schemeClr val="accent1">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n-ea"/>
              <a:cs typeface="Meiryo" charset="-128"/>
            </a:endParaRPr>
          </a:p>
        </p:txBody>
      </p:sp>
      <p:sp>
        <p:nvSpPr>
          <p:cNvPr id="74" name="フリーフォーム 73"/>
          <p:cNvSpPr/>
          <p:nvPr/>
        </p:nvSpPr>
        <p:spPr>
          <a:xfrm>
            <a:off x="8171556" y="2297780"/>
            <a:ext cx="280273" cy="341892"/>
          </a:xfrm>
          <a:custGeom>
            <a:avLst/>
            <a:gdLst>
              <a:gd name="connsiteX0" fmla="*/ 727363 w 777967"/>
              <a:gd name="connsiteY0" fmla="*/ 0 h 911711"/>
              <a:gd name="connsiteX1" fmla="*/ 748145 w 777967"/>
              <a:gd name="connsiteY1" fmla="*/ 644236 h 911711"/>
              <a:gd name="connsiteX2" fmla="*/ 374072 w 777967"/>
              <a:gd name="connsiteY2" fmla="*/ 893618 h 911711"/>
              <a:gd name="connsiteX3" fmla="*/ 0 w 777967"/>
              <a:gd name="connsiteY3" fmla="*/ 872836 h 911711"/>
              <a:gd name="connsiteX0" fmla="*/ 727363 w 747394"/>
              <a:gd name="connsiteY0" fmla="*/ 0 h 911711"/>
              <a:gd name="connsiteX1" fmla="*/ 685800 w 747394"/>
              <a:gd name="connsiteY1" fmla="*/ 644236 h 911711"/>
              <a:gd name="connsiteX2" fmla="*/ 374072 w 747394"/>
              <a:gd name="connsiteY2" fmla="*/ 893618 h 911711"/>
              <a:gd name="connsiteX3" fmla="*/ 0 w 747394"/>
              <a:gd name="connsiteY3" fmla="*/ 872836 h 911711"/>
            </a:gdLst>
            <a:ahLst/>
            <a:cxnLst>
              <a:cxn ang="0">
                <a:pos x="connsiteX0" y="connsiteY0"/>
              </a:cxn>
              <a:cxn ang="0">
                <a:pos x="connsiteX1" y="connsiteY1"/>
              </a:cxn>
              <a:cxn ang="0">
                <a:pos x="connsiteX2" y="connsiteY2"/>
              </a:cxn>
              <a:cxn ang="0">
                <a:pos x="connsiteX3" y="connsiteY3"/>
              </a:cxn>
            </a:cxnLst>
            <a:rect l="l" t="t" r="r" b="b"/>
            <a:pathLst>
              <a:path w="747394" h="911711">
                <a:moveTo>
                  <a:pt x="727363" y="0"/>
                </a:moveTo>
                <a:cubicBezTo>
                  <a:pt x="767195" y="247650"/>
                  <a:pt x="744682" y="495300"/>
                  <a:pt x="685800" y="644236"/>
                </a:cubicBezTo>
                <a:cubicBezTo>
                  <a:pt x="626918" y="793172"/>
                  <a:pt x="488372" y="855518"/>
                  <a:pt x="374072" y="893618"/>
                </a:cubicBezTo>
                <a:cubicBezTo>
                  <a:pt x="259772" y="931718"/>
                  <a:pt x="124690" y="902277"/>
                  <a:pt x="0" y="87283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latin typeface="+mn-ea"/>
            </a:endParaRPr>
          </a:p>
        </p:txBody>
      </p:sp>
      <p:sp>
        <p:nvSpPr>
          <p:cNvPr id="75" name="テキスト ボックス 74"/>
          <p:cNvSpPr txBox="1"/>
          <p:nvPr/>
        </p:nvSpPr>
        <p:spPr>
          <a:xfrm>
            <a:off x="8447938" y="2466547"/>
            <a:ext cx="530916" cy="230832"/>
          </a:xfrm>
          <a:prstGeom prst="rect">
            <a:avLst/>
          </a:prstGeom>
          <a:noFill/>
        </p:spPr>
        <p:txBody>
          <a:bodyPr wrap="none" rtlCol="0">
            <a:spAutoFit/>
          </a:bodyPr>
          <a:lstStyle/>
          <a:p>
            <a:pPr algn="ctr"/>
            <a:r>
              <a:rPr kumimoji="1" lang="ja-JP" altLang="en-US" sz="900" dirty="0">
                <a:solidFill>
                  <a:srgbClr val="000000"/>
                </a:solidFill>
                <a:latin typeface="+mn-ea"/>
                <a:ea typeface="+mn-ea"/>
                <a:cs typeface="Meiryo" charset="-128"/>
              </a:rPr>
              <a:t>移動！</a:t>
            </a:r>
          </a:p>
        </p:txBody>
      </p:sp>
      <p:sp>
        <p:nvSpPr>
          <p:cNvPr id="76" name="テキスト ボックス 75"/>
          <p:cNvSpPr txBox="1"/>
          <p:nvPr/>
        </p:nvSpPr>
        <p:spPr>
          <a:xfrm>
            <a:off x="7489704" y="2985470"/>
            <a:ext cx="588623" cy="230832"/>
          </a:xfrm>
          <a:prstGeom prst="rect">
            <a:avLst/>
          </a:prstGeom>
          <a:noFill/>
        </p:spPr>
        <p:txBody>
          <a:bodyPr wrap="none" rtlCol="0">
            <a:spAutoFit/>
          </a:bodyPr>
          <a:lstStyle/>
          <a:p>
            <a:pPr algn="ctr"/>
            <a:r>
              <a:rPr kumimoji="1" lang="en-US" altLang="ja-JP" sz="900" dirty="0">
                <a:solidFill>
                  <a:srgbClr val="000000"/>
                </a:solidFill>
                <a:latin typeface="+mn-ea"/>
                <a:ea typeface="+mn-ea"/>
                <a:cs typeface="Meiryo" charset="-128"/>
              </a:rPr>
              <a:t>851</a:t>
            </a:r>
            <a:r>
              <a:rPr kumimoji="1" lang="ja-JP" altLang="en-US" sz="900" dirty="0">
                <a:solidFill>
                  <a:srgbClr val="000000"/>
                </a:solidFill>
                <a:latin typeface="+mn-ea"/>
                <a:ea typeface="+mn-ea"/>
                <a:cs typeface="Meiryo" charset="-128"/>
              </a:rPr>
              <a:t>日分</a:t>
            </a:r>
          </a:p>
        </p:txBody>
      </p:sp>
      <p:sp>
        <p:nvSpPr>
          <p:cNvPr id="77" name="右中かっこ 41"/>
          <p:cNvSpPr/>
          <p:nvPr/>
        </p:nvSpPr>
        <p:spPr>
          <a:xfrm rot="5400000">
            <a:off x="7575634" y="2449463"/>
            <a:ext cx="243857" cy="929993"/>
          </a:xfrm>
          <a:custGeom>
            <a:avLst/>
            <a:gdLst>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0" fmla="*/ 0 w 671068"/>
              <a:gd name="connsiteY0" fmla="*/ 0 h 2165584"/>
              <a:gd name="connsiteX1" fmla="*/ 325143 w 671068"/>
              <a:gd name="connsiteY1" fmla="*/ 54188 h 2165584"/>
              <a:gd name="connsiteX2" fmla="*/ 325143 w 671068"/>
              <a:gd name="connsiteY2" fmla="*/ 1028604 h 2165584"/>
              <a:gd name="connsiteX3" fmla="*/ 650286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7" fmla="*/ 0 w 671068"/>
              <a:gd name="connsiteY7" fmla="*/ 0 h 2165584"/>
              <a:gd name="connsiteX0" fmla="*/ 0 w 671068"/>
              <a:gd name="connsiteY0" fmla="*/ 0 h 2165584"/>
              <a:gd name="connsiteX1" fmla="*/ 325143 w 671068"/>
              <a:gd name="connsiteY1" fmla="*/ 54188 h 2165584"/>
              <a:gd name="connsiteX2" fmla="*/ 325143 w 671068"/>
              <a:gd name="connsiteY2" fmla="*/ 1028604 h 2165584"/>
              <a:gd name="connsiteX3" fmla="*/ 671068 w 671068"/>
              <a:gd name="connsiteY3" fmla="*/ 1082792 h 2165584"/>
              <a:gd name="connsiteX4" fmla="*/ 325143 w 671068"/>
              <a:gd name="connsiteY4" fmla="*/ 1136980 h 2165584"/>
              <a:gd name="connsiteX5" fmla="*/ 325143 w 671068"/>
              <a:gd name="connsiteY5" fmla="*/ 2111396 h 2165584"/>
              <a:gd name="connsiteX6" fmla="*/ 0 w 671068"/>
              <a:gd name="connsiteY6" fmla="*/ 2165584 h 2165584"/>
              <a:gd name="connsiteX0" fmla="*/ 0 w 650286"/>
              <a:gd name="connsiteY0" fmla="*/ 0 h 2165584"/>
              <a:gd name="connsiteX1" fmla="*/ 325143 w 650286"/>
              <a:gd name="connsiteY1" fmla="*/ 54188 h 2165584"/>
              <a:gd name="connsiteX2" fmla="*/ 325143 w 650286"/>
              <a:gd name="connsiteY2" fmla="*/ 1028604 h 2165584"/>
              <a:gd name="connsiteX3" fmla="*/ 650286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 name="connsiteX7" fmla="*/ 0 w 650286"/>
              <a:gd name="connsiteY7" fmla="*/ 0 h 2165584"/>
              <a:gd name="connsiteX0" fmla="*/ 0 w 650286"/>
              <a:gd name="connsiteY0" fmla="*/ 0 h 2165584"/>
              <a:gd name="connsiteX1" fmla="*/ 325143 w 650286"/>
              <a:gd name="connsiteY1" fmla="*/ 54188 h 2165584"/>
              <a:gd name="connsiteX2" fmla="*/ 325143 w 650286"/>
              <a:gd name="connsiteY2" fmla="*/ 1028604 h 2165584"/>
              <a:gd name="connsiteX3" fmla="*/ 484032 w 650286"/>
              <a:gd name="connsiteY3" fmla="*/ 1082792 h 2165584"/>
              <a:gd name="connsiteX4" fmla="*/ 325143 w 650286"/>
              <a:gd name="connsiteY4" fmla="*/ 1136980 h 2165584"/>
              <a:gd name="connsiteX5" fmla="*/ 325143 w 650286"/>
              <a:gd name="connsiteY5" fmla="*/ 2111396 h 2165584"/>
              <a:gd name="connsiteX6" fmla="*/ 0 w 650286"/>
              <a:gd name="connsiteY6" fmla="*/ 2165584 h 21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86" h="2165584" stroke="0" extrusionOk="0">
                <a:moveTo>
                  <a:pt x="0" y="0"/>
                </a:moveTo>
                <a:cubicBezTo>
                  <a:pt x="179572" y="0"/>
                  <a:pt x="325143" y="24261"/>
                  <a:pt x="325143" y="54188"/>
                </a:cubicBezTo>
                <a:lnTo>
                  <a:pt x="325143" y="1028604"/>
                </a:lnTo>
                <a:cubicBezTo>
                  <a:pt x="325143" y="1058531"/>
                  <a:pt x="470714" y="1082792"/>
                  <a:pt x="650286" y="1082792"/>
                </a:cubicBezTo>
                <a:cubicBezTo>
                  <a:pt x="470714" y="1082792"/>
                  <a:pt x="325143" y="1107053"/>
                  <a:pt x="325143" y="1136980"/>
                </a:cubicBezTo>
                <a:lnTo>
                  <a:pt x="325143" y="2111396"/>
                </a:lnTo>
                <a:cubicBezTo>
                  <a:pt x="325143" y="2141323"/>
                  <a:pt x="179572" y="2165584"/>
                  <a:pt x="0" y="2165584"/>
                </a:cubicBezTo>
                <a:lnTo>
                  <a:pt x="0" y="0"/>
                </a:lnTo>
                <a:close/>
              </a:path>
              <a:path w="650286" h="2165584" fill="none">
                <a:moveTo>
                  <a:pt x="0" y="0"/>
                </a:moveTo>
                <a:cubicBezTo>
                  <a:pt x="179572" y="0"/>
                  <a:pt x="325143" y="24261"/>
                  <a:pt x="325143" y="54188"/>
                </a:cubicBezTo>
                <a:lnTo>
                  <a:pt x="325143" y="1028604"/>
                </a:lnTo>
                <a:cubicBezTo>
                  <a:pt x="325143" y="1058531"/>
                  <a:pt x="304460" y="1082792"/>
                  <a:pt x="484032" y="1082792"/>
                </a:cubicBezTo>
                <a:cubicBezTo>
                  <a:pt x="304460" y="1082792"/>
                  <a:pt x="325143" y="1107053"/>
                  <a:pt x="325143" y="1136980"/>
                </a:cubicBezTo>
                <a:lnTo>
                  <a:pt x="325143" y="2111396"/>
                </a:lnTo>
                <a:cubicBezTo>
                  <a:pt x="325143" y="2141323"/>
                  <a:pt x="179572" y="2165584"/>
                  <a:pt x="0" y="216558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58585B"/>
              </a:solidFill>
              <a:latin typeface="+mn-ea"/>
            </a:endParaRPr>
          </a:p>
        </p:txBody>
      </p:sp>
      <p:sp>
        <p:nvSpPr>
          <p:cNvPr id="78" name="テキスト ボックス 77"/>
          <p:cNvSpPr txBox="1"/>
          <p:nvPr/>
        </p:nvSpPr>
        <p:spPr>
          <a:xfrm>
            <a:off x="8137351" y="1537757"/>
            <a:ext cx="588623" cy="230832"/>
          </a:xfrm>
          <a:prstGeom prst="rect">
            <a:avLst/>
          </a:prstGeom>
          <a:noFill/>
        </p:spPr>
        <p:txBody>
          <a:bodyPr wrap="none" rtlCol="0">
            <a:spAutoFit/>
          </a:bodyPr>
          <a:lstStyle/>
          <a:p>
            <a:pPr algn="ctr"/>
            <a:r>
              <a:rPr kumimoji="1" lang="en-US" altLang="ja-JP" sz="900" dirty="0">
                <a:solidFill>
                  <a:srgbClr val="000000"/>
                </a:solidFill>
                <a:latin typeface="+mn-ea"/>
                <a:ea typeface="+mn-ea"/>
                <a:cs typeface="Meiryo" charset="-128"/>
              </a:rPr>
              <a:t>97</a:t>
            </a:r>
            <a:r>
              <a:rPr kumimoji="1" lang="en-US" altLang="ja-JP" sz="900" dirty="0">
                <a:solidFill>
                  <a:srgbClr val="000000"/>
                </a:solidFill>
                <a:latin typeface="+mn-ea"/>
                <a:ea typeface="+mn-ea"/>
                <a:cs typeface="Meiryo" charset="-128"/>
              </a:rPr>
              <a:t>4</a:t>
            </a:r>
            <a:r>
              <a:rPr kumimoji="1" lang="ja-JP" altLang="en-US" sz="900" dirty="0">
                <a:solidFill>
                  <a:srgbClr val="000000"/>
                </a:solidFill>
                <a:latin typeface="+mn-ea"/>
                <a:ea typeface="+mn-ea"/>
                <a:cs typeface="Meiryo" charset="-128"/>
              </a:rPr>
              <a:t>日分</a:t>
            </a:r>
          </a:p>
        </p:txBody>
      </p:sp>
    </p:spTree>
    <p:extLst>
      <p:ext uri="{BB962C8B-B14F-4D97-AF65-F5344CB8AC3E}">
        <p14:creationId xmlns:p14="http://schemas.microsoft.com/office/powerpoint/2010/main" val="359060291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n-ea"/>
                <a:ea typeface="+mn-ea"/>
              </a:rPr>
              <a:t>オーダー方法、ライセンス</a:t>
            </a:r>
            <a:endParaRPr kumimoji="1" lang="ja-JP" altLang="en-US" dirty="0">
              <a:latin typeface="+mn-ea"/>
              <a:ea typeface="+mn-ea"/>
            </a:endParaRPr>
          </a:p>
        </p:txBody>
      </p:sp>
      <p:sp>
        <p:nvSpPr>
          <p:cNvPr id="3" name="テキスト ボックス 2"/>
          <p:cNvSpPr txBox="1"/>
          <p:nvPr/>
        </p:nvSpPr>
        <p:spPr>
          <a:xfrm>
            <a:off x="351549" y="407757"/>
            <a:ext cx="6417141" cy="1708160"/>
          </a:xfrm>
          <a:prstGeom prst="rect">
            <a:avLst/>
          </a:prstGeom>
          <a:noFill/>
        </p:spPr>
        <p:txBody>
          <a:bodyPr wrap="none" rtlCol="0">
            <a:spAutoFit/>
          </a:bodyPr>
          <a:lstStyle/>
          <a:p>
            <a:endParaRPr kumimoji="1" lang="en-US" altLang="ja-JP" sz="1050" dirty="0">
              <a:solidFill>
                <a:srgbClr val="000000"/>
              </a:solidFill>
              <a:latin typeface="+mn-ea"/>
              <a:ea typeface="+mn-ea"/>
              <a:cs typeface="Meiryo" charset="-128"/>
            </a:endParaRPr>
          </a:p>
          <a:p>
            <a:r>
              <a:rPr kumimoji="1" lang="en-US" altLang="ja-JP" sz="1050" dirty="0">
                <a:solidFill>
                  <a:srgbClr val="000000"/>
                </a:solidFill>
                <a:latin typeface="+mn-ea"/>
                <a:ea typeface="+mn-ea"/>
                <a:cs typeface="Meiryo" charset="-128"/>
              </a:rPr>
              <a:t>Q.</a:t>
            </a:r>
            <a:r>
              <a:rPr kumimoji="1" lang="ja-JP" altLang="en-US" sz="1050" dirty="0">
                <a:solidFill>
                  <a:srgbClr val="000000"/>
                </a:solidFill>
                <a:latin typeface="+mn-ea"/>
                <a:ea typeface="+mn-ea"/>
                <a:cs typeface="Meiryo" charset="-128"/>
              </a:rPr>
              <a:t>　</a:t>
            </a:r>
            <a:r>
              <a:rPr kumimoji="1" lang="ja-JP" altLang="en-US" sz="1050" dirty="0">
                <a:solidFill>
                  <a:srgbClr val="000000"/>
                </a:solidFill>
                <a:latin typeface="+mn-ea"/>
                <a:ea typeface="+mn-ea"/>
                <a:cs typeface="Meiryo" charset="-128"/>
              </a:rPr>
              <a:t>ライセンスの状態</a:t>
            </a:r>
            <a:r>
              <a:rPr kumimoji="1" lang="ja-JP" altLang="en-US" sz="1050" dirty="0" smtClean="0">
                <a:solidFill>
                  <a:srgbClr val="000000"/>
                </a:solidFill>
                <a:latin typeface="+mn-ea"/>
                <a:ea typeface="+mn-ea"/>
                <a:cs typeface="Meiryo" charset="-128"/>
              </a:rPr>
              <a:t>は どこ</a:t>
            </a:r>
            <a:r>
              <a:rPr kumimoji="1" lang="ja-JP" altLang="en-US" sz="1050" dirty="0">
                <a:solidFill>
                  <a:srgbClr val="000000"/>
                </a:solidFill>
                <a:latin typeface="+mn-ea"/>
                <a:ea typeface="+mn-ea"/>
                <a:cs typeface="Meiryo" charset="-128"/>
              </a:rPr>
              <a:t>で確認できますか？</a:t>
            </a:r>
            <a:endParaRPr kumimoji="1" lang="en-US" altLang="ja-JP" sz="1050" dirty="0">
              <a:solidFill>
                <a:srgbClr val="000000"/>
              </a:solidFill>
              <a:latin typeface="+mn-ea"/>
              <a:ea typeface="+mn-ea"/>
              <a:cs typeface="Meiryo" charset="-128"/>
            </a:endParaRPr>
          </a:p>
          <a:p>
            <a:r>
              <a:rPr kumimoji="1" lang="en-US" altLang="ja-JP" sz="1050" dirty="0">
                <a:solidFill>
                  <a:srgbClr val="000000"/>
                </a:solidFill>
                <a:latin typeface="+mn-ea"/>
                <a:ea typeface="+mn-ea"/>
                <a:cs typeface="Meiryo" charset="-128"/>
              </a:rPr>
              <a:t>A.</a:t>
            </a:r>
            <a:r>
              <a:rPr kumimoji="1" lang="ja-JP" altLang="en-US" sz="1050" dirty="0">
                <a:solidFill>
                  <a:srgbClr val="000000"/>
                </a:solidFill>
                <a:latin typeface="+mn-ea"/>
                <a:ea typeface="+mn-ea"/>
                <a:cs typeface="Meiryo" charset="-128"/>
              </a:rPr>
              <a:t>　</a:t>
            </a:r>
            <a:r>
              <a:rPr kumimoji="1" lang="en-US" altLang="ja-JP" sz="1050" dirty="0">
                <a:solidFill>
                  <a:srgbClr val="000000"/>
                </a:solidFill>
                <a:latin typeface="+mn-ea"/>
                <a:ea typeface="+mn-ea"/>
                <a:cs typeface="Meiryo" charset="-128"/>
              </a:rPr>
              <a:t>Meraki</a:t>
            </a:r>
            <a:r>
              <a:rPr kumimoji="1" lang="ja-JP" altLang="en-US" sz="1050" dirty="0">
                <a:solidFill>
                  <a:srgbClr val="000000"/>
                </a:solidFill>
                <a:latin typeface="+mn-ea"/>
                <a:ea typeface="+mn-ea"/>
                <a:cs typeface="Meiryo" charset="-128"/>
              </a:rPr>
              <a:t>ダッシュボードの</a:t>
            </a:r>
            <a:r>
              <a:rPr kumimoji="1" lang="en-US" altLang="ja-JP" sz="1050" dirty="0">
                <a:solidFill>
                  <a:srgbClr val="000000"/>
                </a:solidFill>
                <a:latin typeface="+mn-ea"/>
                <a:ea typeface="+mn-ea"/>
                <a:cs typeface="Meiryo" charset="-128"/>
              </a:rPr>
              <a:t>Organization</a:t>
            </a:r>
            <a:r>
              <a:rPr kumimoji="1" lang="ja-JP" altLang="en-US" sz="1050" dirty="0">
                <a:solidFill>
                  <a:srgbClr val="000000"/>
                </a:solidFill>
                <a:latin typeface="+mn-ea"/>
                <a:ea typeface="+mn-ea"/>
                <a:cs typeface="Meiryo" charset="-128"/>
              </a:rPr>
              <a:t>タブ内</a:t>
            </a:r>
            <a:r>
              <a:rPr kumimoji="1" lang="en-US" altLang="ja-JP" sz="1050" dirty="0">
                <a:solidFill>
                  <a:srgbClr val="000000"/>
                </a:solidFill>
                <a:latin typeface="+mn-ea"/>
                <a:ea typeface="+mn-ea"/>
                <a:cs typeface="Meiryo" charset="-128"/>
              </a:rPr>
              <a:t>License</a:t>
            </a:r>
            <a:r>
              <a:rPr kumimoji="1" lang="ja-JP" altLang="en-US" sz="1050" dirty="0">
                <a:solidFill>
                  <a:srgbClr val="000000"/>
                </a:solidFill>
                <a:latin typeface="+mn-ea"/>
                <a:ea typeface="+mn-ea"/>
                <a:cs typeface="Meiryo" charset="-128"/>
              </a:rPr>
              <a:t> </a:t>
            </a:r>
            <a:r>
              <a:rPr kumimoji="1" lang="en-US" altLang="ja-JP" sz="1050" dirty="0">
                <a:solidFill>
                  <a:srgbClr val="000000"/>
                </a:solidFill>
                <a:latin typeface="+mn-ea"/>
                <a:ea typeface="+mn-ea"/>
                <a:cs typeface="Meiryo" charset="-128"/>
              </a:rPr>
              <a:t>info</a:t>
            </a:r>
            <a:r>
              <a:rPr kumimoji="1" lang="ja-JP" altLang="en-US" sz="1050" dirty="0">
                <a:solidFill>
                  <a:srgbClr val="000000"/>
                </a:solidFill>
                <a:latin typeface="+mn-ea"/>
                <a:ea typeface="+mn-ea"/>
                <a:cs typeface="Meiryo" charset="-128"/>
              </a:rPr>
              <a:t>で確認できます。</a:t>
            </a:r>
            <a:endParaRPr kumimoji="1" lang="en-US" altLang="ja-JP" sz="1050" dirty="0">
              <a:solidFill>
                <a:srgbClr val="000000"/>
              </a:solidFill>
              <a:latin typeface="+mn-ea"/>
              <a:ea typeface="+mn-ea"/>
              <a:cs typeface="Meiryo" charset="-128"/>
            </a:endParaRPr>
          </a:p>
          <a:p>
            <a:endParaRPr kumimoji="1" lang="en-US" altLang="ja-JP" sz="1050" dirty="0">
              <a:solidFill>
                <a:srgbClr val="000000"/>
              </a:solidFill>
              <a:latin typeface="+mn-ea"/>
              <a:ea typeface="+mn-ea"/>
              <a:cs typeface="Meiryo" charset="-128"/>
            </a:endParaRPr>
          </a:p>
          <a:p>
            <a:r>
              <a:rPr kumimoji="1" lang="en-US" altLang="ja-JP" sz="1050" dirty="0">
                <a:solidFill>
                  <a:srgbClr val="000000"/>
                </a:solidFill>
                <a:latin typeface="+mn-ea"/>
                <a:ea typeface="+mn-ea"/>
                <a:cs typeface="Meiryo" charset="-128"/>
              </a:rPr>
              <a:t>Q.</a:t>
            </a:r>
            <a:r>
              <a:rPr kumimoji="1" lang="ja-JP" altLang="en-US" sz="1050" dirty="0">
                <a:solidFill>
                  <a:srgbClr val="000000"/>
                </a:solidFill>
                <a:latin typeface="+mn-ea"/>
                <a:ea typeface="+mn-ea"/>
                <a:cs typeface="Meiryo" charset="-128"/>
              </a:rPr>
              <a:t>　ライセンスの計算</a:t>
            </a:r>
            <a:r>
              <a:rPr kumimoji="1" lang="ja-JP" altLang="en-US" sz="1050" dirty="0" smtClean="0">
                <a:solidFill>
                  <a:srgbClr val="000000"/>
                </a:solidFill>
                <a:latin typeface="+mn-ea"/>
                <a:ea typeface="+mn-ea"/>
                <a:cs typeface="Meiryo" charset="-128"/>
              </a:rPr>
              <a:t>は どこ</a:t>
            </a:r>
            <a:r>
              <a:rPr kumimoji="1" lang="ja-JP" altLang="en-US" sz="1050" dirty="0">
                <a:solidFill>
                  <a:srgbClr val="000000"/>
                </a:solidFill>
                <a:latin typeface="+mn-ea"/>
                <a:ea typeface="+mn-ea"/>
                <a:cs typeface="Meiryo" charset="-128"/>
              </a:rPr>
              <a:t>で出来ますか？</a:t>
            </a:r>
            <a:endParaRPr kumimoji="1" lang="en-US" altLang="ja-JP" sz="1050" dirty="0">
              <a:solidFill>
                <a:srgbClr val="000000"/>
              </a:solidFill>
              <a:latin typeface="+mn-ea"/>
              <a:ea typeface="+mn-ea"/>
              <a:cs typeface="Meiryo" charset="-128"/>
            </a:endParaRPr>
          </a:p>
          <a:p>
            <a:pPr marL="192881" indent="-192881">
              <a:buFontTx/>
              <a:buAutoNum type="alphaUcPeriod"/>
            </a:pPr>
            <a:r>
              <a:rPr kumimoji="1" lang="ja-JP" altLang="en-US" sz="1050" dirty="0">
                <a:solidFill>
                  <a:srgbClr val="000000"/>
                </a:solidFill>
                <a:latin typeface="+mn-ea"/>
                <a:ea typeface="+mn-ea"/>
                <a:cs typeface="Meiryo" charset="-128"/>
                <a:hlinkClick r:id="rId2"/>
              </a:rPr>
              <a:t>　</a:t>
            </a:r>
            <a:r>
              <a:rPr kumimoji="1" lang="en-US" altLang="ja-JP" sz="1050" dirty="0">
                <a:solidFill>
                  <a:srgbClr val="000000"/>
                </a:solidFill>
                <a:latin typeface="+mn-ea"/>
                <a:ea typeface="+mn-ea"/>
                <a:cs typeface="Meiryo" charset="-128"/>
                <a:hlinkClick r:id="rId2"/>
              </a:rPr>
              <a:t>https</a:t>
            </a:r>
            <a:r>
              <a:rPr kumimoji="1" lang="en-US" altLang="ja-JP" sz="1050" dirty="0">
                <a:solidFill>
                  <a:srgbClr val="000000"/>
                </a:solidFill>
                <a:latin typeface="+mn-ea"/>
                <a:ea typeface="+mn-ea"/>
                <a:cs typeface="Meiryo" charset="-128"/>
                <a:hlinkClick r:id="rId2"/>
              </a:rPr>
              <a:t>://</a:t>
            </a:r>
            <a:r>
              <a:rPr kumimoji="1" lang="en-US" altLang="ja-JP" sz="1050" dirty="0">
                <a:solidFill>
                  <a:srgbClr val="000000"/>
                </a:solidFill>
                <a:latin typeface="+mn-ea"/>
                <a:ea typeface="+mn-ea"/>
                <a:cs typeface="Meiryo" charset="-128"/>
                <a:hlinkClick r:id="rId2"/>
              </a:rPr>
              <a:t>documentation.meraki.com/zGeneral_Administration/Licensing/Using_the_License_Calculator</a:t>
            </a:r>
            <a:endParaRPr kumimoji="1" lang="en-US" altLang="ja-JP" sz="1050" dirty="0">
              <a:solidFill>
                <a:srgbClr val="000000"/>
              </a:solidFill>
              <a:latin typeface="+mn-ea"/>
              <a:ea typeface="+mn-ea"/>
              <a:cs typeface="Meiryo" charset="-128"/>
            </a:endParaRPr>
          </a:p>
          <a:p>
            <a:r>
              <a:rPr kumimoji="1" lang="ja-JP" altLang="en-US" sz="1050" dirty="0">
                <a:solidFill>
                  <a:srgbClr val="000000"/>
                </a:solidFill>
                <a:latin typeface="+mn-ea"/>
                <a:ea typeface="+mn-ea"/>
                <a:cs typeface="Meiryo" charset="-128"/>
              </a:rPr>
              <a:t>　 　</a:t>
            </a:r>
            <a:r>
              <a:rPr kumimoji="1" lang="ja-JP" altLang="en-US" sz="1050" dirty="0" smtClean="0">
                <a:solidFill>
                  <a:srgbClr val="000000"/>
                </a:solidFill>
                <a:latin typeface="+mn-ea"/>
                <a:ea typeface="+mn-ea"/>
                <a:cs typeface="Meiryo" charset="-128"/>
              </a:rPr>
              <a:t>ダッシュボード ログイン後</a:t>
            </a:r>
            <a:r>
              <a:rPr kumimoji="1" lang="ja-JP" altLang="en-US" sz="1050" dirty="0">
                <a:solidFill>
                  <a:srgbClr val="000000"/>
                </a:solidFill>
                <a:latin typeface="+mn-ea"/>
                <a:ea typeface="+mn-ea"/>
                <a:cs typeface="Meiryo" charset="-128"/>
              </a:rPr>
              <a:t>、上記ドキュメントからリンクをクリックすると</a:t>
            </a:r>
            <a:r>
              <a:rPr kumimoji="1" lang="en-US" altLang="ja-JP" sz="1050" dirty="0">
                <a:solidFill>
                  <a:srgbClr val="000000"/>
                </a:solidFill>
                <a:latin typeface="+mn-ea"/>
                <a:ea typeface="+mn-ea"/>
                <a:cs typeface="Meiryo" charset="-128"/>
              </a:rPr>
              <a:t>License </a:t>
            </a:r>
            <a:r>
              <a:rPr kumimoji="1" lang="en-US" altLang="ja-JP" sz="1050" dirty="0">
                <a:solidFill>
                  <a:srgbClr val="000000"/>
                </a:solidFill>
                <a:latin typeface="+mn-ea"/>
                <a:ea typeface="+mn-ea"/>
                <a:cs typeface="Meiryo" charset="-128"/>
              </a:rPr>
              <a:t>Calculator</a:t>
            </a:r>
            <a:r>
              <a:rPr kumimoji="1" lang="ja-JP" altLang="en-US" sz="1050" dirty="0">
                <a:solidFill>
                  <a:srgbClr val="000000"/>
                </a:solidFill>
                <a:latin typeface="+mn-ea"/>
                <a:ea typeface="+mn-ea"/>
                <a:cs typeface="Meiryo" charset="-128"/>
              </a:rPr>
              <a:t>をご利用頂けます。</a:t>
            </a:r>
            <a:endParaRPr kumimoji="1" lang="en-US" altLang="ja-JP" sz="1050" dirty="0">
              <a:solidFill>
                <a:srgbClr val="000000"/>
              </a:solidFill>
              <a:latin typeface="+mn-ea"/>
              <a:ea typeface="+mn-ea"/>
              <a:cs typeface="Meiryo" charset="-128"/>
            </a:endParaRPr>
          </a:p>
          <a:p>
            <a:endParaRPr kumimoji="1" lang="en-US" altLang="ja-JP" sz="1050" dirty="0">
              <a:solidFill>
                <a:srgbClr val="000000"/>
              </a:solidFill>
              <a:latin typeface="+mn-ea"/>
              <a:ea typeface="+mn-ea"/>
              <a:cs typeface="Meiryo" charset="-128"/>
            </a:endParaRPr>
          </a:p>
          <a:p>
            <a:r>
              <a:rPr kumimoji="1" lang="en-US" altLang="ja-JP" sz="1050" dirty="0">
                <a:solidFill>
                  <a:srgbClr val="000000"/>
                </a:solidFill>
                <a:latin typeface="+mn-ea"/>
                <a:ea typeface="+mn-ea"/>
                <a:cs typeface="Meiryo" charset="-128"/>
              </a:rPr>
              <a:t>Q.</a:t>
            </a:r>
            <a:r>
              <a:rPr kumimoji="1" lang="ja-JP" altLang="en-US" sz="1050" dirty="0">
                <a:solidFill>
                  <a:srgbClr val="000000"/>
                </a:solidFill>
                <a:latin typeface="+mn-ea"/>
                <a:ea typeface="+mn-ea"/>
                <a:cs typeface="Meiryo" charset="-128"/>
              </a:rPr>
              <a:t>　</a:t>
            </a:r>
            <a:r>
              <a:rPr kumimoji="1" lang="en-US" altLang="ja-JP" sz="1050" dirty="0">
                <a:solidFill>
                  <a:srgbClr val="000000"/>
                </a:solidFill>
                <a:latin typeface="+mn-ea"/>
                <a:ea typeface="+mn-ea"/>
                <a:cs typeface="Meiryo" charset="-128"/>
              </a:rPr>
              <a:t>MX</a:t>
            </a:r>
            <a:r>
              <a:rPr kumimoji="1" lang="ja-JP" altLang="en-US" sz="1050" dirty="0">
                <a:solidFill>
                  <a:srgbClr val="000000"/>
                </a:solidFill>
                <a:latin typeface="+mn-ea"/>
                <a:ea typeface="+mn-ea"/>
                <a:cs typeface="Meiryo" charset="-128"/>
              </a:rPr>
              <a:t>の</a:t>
            </a:r>
            <a:r>
              <a:rPr kumimoji="1" lang="en-US" altLang="ja-JP" sz="1050" dirty="0">
                <a:solidFill>
                  <a:srgbClr val="000000"/>
                </a:solidFill>
                <a:latin typeface="+mn-ea"/>
                <a:ea typeface="+mn-ea"/>
                <a:cs typeface="Meiryo" charset="-128"/>
              </a:rPr>
              <a:t>Enterprise</a:t>
            </a:r>
            <a:r>
              <a:rPr kumimoji="1" lang="ja-JP" altLang="en-US" sz="1050" dirty="0">
                <a:solidFill>
                  <a:srgbClr val="000000"/>
                </a:solidFill>
                <a:latin typeface="+mn-ea"/>
                <a:ea typeface="+mn-ea"/>
                <a:cs typeface="Meiryo" charset="-128"/>
              </a:rPr>
              <a:t>ライセンスと</a:t>
            </a:r>
            <a:r>
              <a:rPr kumimoji="1" lang="en-US" altLang="ja-JP" sz="1050" dirty="0">
                <a:solidFill>
                  <a:srgbClr val="000000"/>
                </a:solidFill>
                <a:latin typeface="+mn-ea"/>
                <a:ea typeface="+mn-ea"/>
                <a:cs typeface="Meiryo" charset="-128"/>
              </a:rPr>
              <a:t>Advance</a:t>
            </a:r>
            <a:r>
              <a:rPr kumimoji="1" lang="ja-JP" altLang="en-US" sz="1050" dirty="0">
                <a:solidFill>
                  <a:srgbClr val="000000"/>
                </a:solidFill>
                <a:latin typeface="+mn-ea"/>
                <a:ea typeface="+mn-ea"/>
                <a:cs typeface="Meiryo" charset="-128"/>
              </a:rPr>
              <a:t>ライセンスの違いを教えて下さい</a:t>
            </a:r>
            <a:endParaRPr kumimoji="1" lang="en-US" altLang="ja-JP" sz="1050" dirty="0">
              <a:solidFill>
                <a:srgbClr val="000000"/>
              </a:solidFill>
              <a:latin typeface="+mn-ea"/>
              <a:ea typeface="+mn-ea"/>
              <a:cs typeface="Meiryo" charset="-128"/>
            </a:endParaRPr>
          </a:p>
          <a:p>
            <a:r>
              <a:rPr kumimoji="1" lang="en-US" altLang="ja-JP" sz="1050" dirty="0">
                <a:solidFill>
                  <a:srgbClr val="000000"/>
                </a:solidFill>
                <a:latin typeface="+mn-ea"/>
                <a:ea typeface="+mn-ea"/>
                <a:cs typeface="Meiryo" charset="-128"/>
              </a:rPr>
              <a:t>A.</a:t>
            </a:r>
            <a:r>
              <a:rPr kumimoji="1" lang="ja-JP" altLang="en-US" sz="1050" dirty="0">
                <a:solidFill>
                  <a:srgbClr val="000000"/>
                </a:solidFill>
                <a:latin typeface="+mn-ea"/>
                <a:ea typeface="+mn-ea"/>
                <a:cs typeface="Meiryo" charset="-128"/>
              </a:rPr>
              <a:t>　下記表をご覧ください</a:t>
            </a:r>
          </a:p>
        </p:txBody>
      </p:sp>
      <p:grpSp>
        <p:nvGrpSpPr>
          <p:cNvPr id="25" name="グループ化 24"/>
          <p:cNvGrpSpPr/>
          <p:nvPr/>
        </p:nvGrpSpPr>
        <p:grpSpPr>
          <a:xfrm>
            <a:off x="339996" y="2385611"/>
            <a:ext cx="8360346" cy="2803330"/>
            <a:chOff x="1210735" y="4752442"/>
            <a:chExt cx="22294255" cy="7475547"/>
          </a:xfrm>
        </p:grpSpPr>
        <p:sp>
          <p:nvSpPr>
            <p:cNvPr id="9" name="Rectangle 23"/>
            <p:cNvSpPr/>
            <p:nvPr/>
          </p:nvSpPr>
          <p:spPr bwMode="auto">
            <a:xfrm>
              <a:off x="1241542" y="11411759"/>
              <a:ext cx="10396628"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0" name="Rectangle 20"/>
            <p:cNvSpPr/>
            <p:nvPr/>
          </p:nvSpPr>
          <p:spPr bwMode="auto">
            <a:xfrm>
              <a:off x="1241542" y="10429793"/>
              <a:ext cx="10396628"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1" name="Rectangle 17"/>
            <p:cNvSpPr/>
            <p:nvPr/>
          </p:nvSpPr>
          <p:spPr bwMode="auto">
            <a:xfrm>
              <a:off x="12851747" y="5698281"/>
              <a:ext cx="10648786"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2" name="Rectangle 18"/>
            <p:cNvSpPr/>
            <p:nvPr/>
          </p:nvSpPr>
          <p:spPr bwMode="auto">
            <a:xfrm>
              <a:off x="12851747" y="6644117"/>
              <a:ext cx="10648786"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3" name="Rectangle 19"/>
            <p:cNvSpPr/>
            <p:nvPr/>
          </p:nvSpPr>
          <p:spPr bwMode="auto">
            <a:xfrm>
              <a:off x="12851747" y="7589949"/>
              <a:ext cx="10648786"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4" name="Rectangle 2"/>
            <p:cNvSpPr/>
            <p:nvPr/>
          </p:nvSpPr>
          <p:spPr bwMode="auto">
            <a:xfrm>
              <a:off x="1241542" y="4752443"/>
              <a:ext cx="10396628"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5" name="Rectangle 11"/>
            <p:cNvSpPr/>
            <p:nvPr/>
          </p:nvSpPr>
          <p:spPr bwMode="auto">
            <a:xfrm>
              <a:off x="1241542" y="5698281"/>
              <a:ext cx="10396628"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6" name="Rectangle 13"/>
            <p:cNvSpPr/>
            <p:nvPr/>
          </p:nvSpPr>
          <p:spPr bwMode="auto">
            <a:xfrm>
              <a:off x="1241542" y="6644117"/>
              <a:ext cx="10396628"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7" name="Rectangle 14"/>
            <p:cNvSpPr/>
            <p:nvPr/>
          </p:nvSpPr>
          <p:spPr bwMode="auto">
            <a:xfrm>
              <a:off x="1241542" y="7589949"/>
              <a:ext cx="10396628"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8" name="Rectangle 15"/>
            <p:cNvSpPr/>
            <p:nvPr/>
          </p:nvSpPr>
          <p:spPr bwMode="auto">
            <a:xfrm>
              <a:off x="1241542" y="8535787"/>
              <a:ext cx="10396628"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19" name="Rectangle 16"/>
            <p:cNvSpPr/>
            <p:nvPr/>
          </p:nvSpPr>
          <p:spPr bwMode="auto">
            <a:xfrm>
              <a:off x="1241542" y="9481621"/>
              <a:ext cx="10396628" cy="70559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solidFill>
                  <a:srgbClr val="58585B"/>
                </a:solidFill>
                <a:latin typeface="+mn-ea"/>
                <a:ea typeface="+mn-ea"/>
              </a:endParaRPr>
            </a:p>
          </p:txBody>
        </p:sp>
        <p:sp>
          <p:nvSpPr>
            <p:cNvPr id="20" name="TextBox 4"/>
            <p:cNvSpPr txBox="1"/>
            <p:nvPr/>
          </p:nvSpPr>
          <p:spPr>
            <a:xfrm>
              <a:off x="1210735" y="4752442"/>
              <a:ext cx="10295053" cy="7475547"/>
            </a:xfrm>
            <a:prstGeom prst="rect">
              <a:avLst/>
            </a:prstGeom>
            <a:noFill/>
          </p:spPr>
          <p:txBody>
            <a:bodyPr wrap="square" lIns="68577" tIns="34289" rIns="68577" bIns="34289" rtlCol="0">
              <a:spAutoFit/>
            </a:bodyPr>
            <a:lstStyle/>
            <a:p>
              <a:pPr>
                <a:spcAft>
                  <a:spcPts val="1350"/>
                </a:spcAft>
              </a:pPr>
              <a:r>
                <a:rPr lang="ja-JP" altLang="en-US" sz="1200" dirty="0">
                  <a:solidFill>
                    <a:srgbClr val="595959"/>
                  </a:solidFill>
                  <a:latin typeface="+mn-ea"/>
                  <a:ea typeface="+mn-ea"/>
                  <a:cs typeface="MS Mincho"/>
                </a:rPr>
                <a:t>ステートフル ファイアウォール</a:t>
              </a:r>
            </a:p>
            <a:p>
              <a:pPr>
                <a:spcAft>
                  <a:spcPts val="1350"/>
                </a:spcAft>
              </a:pPr>
              <a:r>
                <a:rPr lang="ja-JP" altLang="en-US" sz="1200" dirty="0">
                  <a:solidFill>
                    <a:srgbClr val="595959"/>
                  </a:solidFill>
                  <a:latin typeface="+mn-ea"/>
                  <a:ea typeface="+mn-ea"/>
                  <a:cs typeface="MS Mincho"/>
                </a:rPr>
                <a:t>サイト間 </a:t>
              </a:r>
              <a:r>
                <a:rPr lang="en-US" altLang="ja-JP" sz="1200" dirty="0">
                  <a:solidFill>
                    <a:srgbClr val="595959"/>
                  </a:solidFill>
                  <a:latin typeface="+mn-ea"/>
                  <a:ea typeface="+mn-ea"/>
                  <a:cs typeface="MS Mincho"/>
                </a:rPr>
                <a:t>VPN</a:t>
              </a:r>
            </a:p>
            <a:p>
              <a:pPr>
                <a:spcAft>
                  <a:spcPts val="1350"/>
                </a:spcAft>
              </a:pPr>
              <a:r>
                <a:rPr lang="ja-JP" altLang="en-US" sz="1200" dirty="0">
                  <a:solidFill>
                    <a:srgbClr val="595959"/>
                  </a:solidFill>
                  <a:latin typeface="+mn-ea"/>
                  <a:ea typeface="+mn-ea"/>
                  <a:cs typeface="MS Mincho"/>
                </a:rPr>
                <a:t>ブランチ ルーティング</a:t>
              </a:r>
            </a:p>
            <a:p>
              <a:pPr>
                <a:spcAft>
                  <a:spcPts val="1350"/>
                </a:spcAft>
              </a:pPr>
              <a:r>
                <a:rPr lang="ja-JP" altLang="en-US" sz="1200" dirty="0">
                  <a:solidFill>
                    <a:srgbClr val="595959"/>
                  </a:solidFill>
                  <a:latin typeface="+mn-ea"/>
                  <a:ea typeface="+mn-ea"/>
                  <a:cs typeface="MS Mincho"/>
                </a:rPr>
                <a:t>リンク ボンディング</a:t>
              </a:r>
              <a:r>
                <a:rPr lang="en-US" altLang="ja-JP" sz="1200" dirty="0" smtClean="0">
                  <a:solidFill>
                    <a:srgbClr val="595959"/>
                  </a:solidFill>
                  <a:latin typeface="+mn-ea"/>
                  <a:ea typeface="+mn-ea"/>
                  <a:cs typeface="MS Mincho"/>
                </a:rPr>
                <a:t>/ </a:t>
              </a:r>
              <a:r>
                <a:rPr lang="ja-JP" altLang="en-US" sz="1200" dirty="0" smtClean="0">
                  <a:solidFill>
                    <a:srgbClr val="595959"/>
                  </a:solidFill>
                  <a:latin typeface="+mn-ea"/>
                  <a:ea typeface="+mn-ea"/>
                  <a:cs typeface="MS Mincho"/>
                </a:rPr>
                <a:t>フェールオーバー</a:t>
              </a:r>
              <a:endParaRPr lang="ja-JP" altLang="en-US" sz="1200" dirty="0">
                <a:solidFill>
                  <a:srgbClr val="595959"/>
                </a:solidFill>
                <a:latin typeface="+mn-ea"/>
                <a:ea typeface="+mn-ea"/>
                <a:cs typeface="MS Mincho"/>
              </a:endParaRPr>
            </a:p>
            <a:p>
              <a:pPr>
                <a:spcAft>
                  <a:spcPts val="1350"/>
                </a:spcAft>
              </a:pPr>
              <a:r>
                <a:rPr lang="ja-JP" altLang="en-US" sz="1200" dirty="0">
                  <a:solidFill>
                    <a:srgbClr val="595959"/>
                  </a:solidFill>
                  <a:latin typeface="+mn-ea"/>
                  <a:ea typeface="+mn-ea"/>
                  <a:cs typeface="MS Mincho"/>
                </a:rPr>
                <a:t>アプリケーション制御</a:t>
              </a:r>
            </a:p>
            <a:p>
              <a:pPr>
                <a:spcAft>
                  <a:spcPts val="1350"/>
                </a:spcAft>
              </a:pPr>
              <a:r>
                <a:rPr lang="en-US" altLang="ja-JP" sz="1200" dirty="0">
                  <a:solidFill>
                    <a:srgbClr val="595959"/>
                  </a:solidFill>
                  <a:latin typeface="+mn-ea"/>
                  <a:ea typeface="+mn-ea"/>
                  <a:cs typeface="MS Mincho"/>
                </a:rPr>
                <a:t>Web </a:t>
              </a:r>
              <a:r>
                <a:rPr lang="ja-JP" altLang="en-US" sz="1200" dirty="0">
                  <a:solidFill>
                    <a:srgbClr val="595959"/>
                  </a:solidFill>
                  <a:latin typeface="+mn-ea"/>
                  <a:ea typeface="+mn-ea"/>
                  <a:cs typeface="MS Mincho"/>
                </a:rPr>
                <a:t>キャッシング</a:t>
              </a:r>
            </a:p>
            <a:p>
              <a:pPr>
                <a:spcAft>
                  <a:spcPts val="1350"/>
                </a:spcAft>
              </a:pPr>
              <a:r>
                <a:rPr lang="ja-JP" altLang="en-US" sz="1200" dirty="0">
                  <a:solidFill>
                    <a:srgbClr val="595959"/>
                  </a:solidFill>
                  <a:latin typeface="+mn-ea"/>
                  <a:ea typeface="+mn-ea"/>
                  <a:cs typeface="MS Mincho"/>
                </a:rPr>
                <a:t>クライアント </a:t>
              </a:r>
              <a:r>
                <a:rPr lang="en-US" altLang="ja-JP" sz="1200" dirty="0">
                  <a:solidFill>
                    <a:srgbClr val="595959"/>
                  </a:solidFill>
                  <a:latin typeface="+mn-ea"/>
                  <a:ea typeface="+mn-ea"/>
                  <a:cs typeface="MS Mincho"/>
                </a:rPr>
                <a:t>VPN</a:t>
              </a:r>
              <a:endParaRPr lang="en-US" altLang="ja-JP" sz="1200" dirty="0">
                <a:solidFill>
                  <a:srgbClr val="58585B">
                    <a:lumMod val="50000"/>
                  </a:srgbClr>
                </a:solidFill>
                <a:latin typeface="+mn-ea"/>
                <a:ea typeface="+mn-ea"/>
                <a:cs typeface="MS Mincho"/>
              </a:endParaRPr>
            </a:p>
            <a:p>
              <a:pPr>
                <a:spcAft>
                  <a:spcPts val="1350"/>
                </a:spcAft>
              </a:pPr>
              <a:r>
                <a:rPr lang="en-US" altLang="ja-JP" sz="1200" dirty="0">
                  <a:solidFill>
                    <a:srgbClr val="58585B">
                      <a:lumMod val="50000"/>
                    </a:srgbClr>
                  </a:solidFill>
                  <a:latin typeface="+mn-ea"/>
                  <a:ea typeface="+mn-ea"/>
                  <a:cs typeface="MS Mincho"/>
                </a:rPr>
                <a:t>SD-WAN</a:t>
              </a:r>
              <a:endParaRPr lang="en-US" altLang="ja-JP" sz="1200" dirty="0">
                <a:solidFill>
                  <a:srgbClr val="595959"/>
                </a:solidFill>
                <a:latin typeface="+mn-ea"/>
                <a:ea typeface="+mn-ea"/>
                <a:cs typeface="MS Mincho"/>
              </a:endParaRPr>
            </a:p>
          </p:txBody>
        </p:sp>
        <p:grpSp>
          <p:nvGrpSpPr>
            <p:cNvPr id="22" name="Group 6"/>
            <p:cNvGrpSpPr/>
            <p:nvPr/>
          </p:nvGrpSpPr>
          <p:grpSpPr>
            <a:xfrm>
              <a:off x="12856202" y="4799033"/>
              <a:ext cx="10648788" cy="4406682"/>
              <a:chOff x="6426513" y="2399516"/>
              <a:chExt cx="5324394" cy="2203341"/>
            </a:xfrm>
          </p:grpSpPr>
          <p:sp>
            <p:nvSpPr>
              <p:cNvPr id="23" name="Rectangle 12"/>
              <p:cNvSpPr/>
              <p:nvPr/>
            </p:nvSpPr>
            <p:spPr>
              <a:xfrm>
                <a:off x="6426513" y="2399516"/>
                <a:ext cx="5322159" cy="1802201"/>
              </a:xfrm>
              <a:prstGeom prst="rect">
                <a:avLst/>
              </a:prstGeom>
            </p:spPr>
            <p:txBody>
              <a:bodyPr wrap="square" lIns="68577" tIns="34289" rIns="68577" bIns="34289">
                <a:spAutoFit/>
              </a:bodyPr>
              <a:lstStyle/>
              <a:p>
                <a:r>
                  <a:rPr lang="ja-JP" altLang="en-US" sz="1200" b="1" dirty="0">
                    <a:solidFill>
                      <a:srgbClr val="004BAF"/>
                    </a:solidFill>
                    <a:latin typeface="+mn-ea"/>
                    <a:ea typeface="+mn-ea"/>
                    <a:cs typeface="MS Mincho"/>
                  </a:rPr>
                  <a:t>すべての </a:t>
                </a:r>
                <a:r>
                  <a:rPr lang="en-US" altLang="ja-JP" sz="1200" b="1" dirty="0">
                    <a:solidFill>
                      <a:srgbClr val="004BAF"/>
                    </a:solidFill>
                    <a:latin typeface="+mn-ea"/>
                    <a:ea typeface="+mn-ea"/>
                    <a:cs typeface="MS Mincho"/>
                  </a:rPr>
                  <a:t>Enterprise </a:t>
                </a:r>
                <a:r>
                  <a:rPr lang="ja-JP" altLang="en-US" sz="1200" b="1" dirty="0">
                    <a:solidFill>
                      <a:srgbClr val="004BAF"/>
                    </a:solidFill>
                    <a:latin typeface="+mn-ea"/>
                    <a:ea typeface="+mn-ea"/>
                    <a:cs typeface="MS Mincho"/>
                  </a:rPr>
                  <a:t>機能に加え、次の機能を提供</a:t>
                </a:r>
                <a:endParaRPr lang="ja-JP" altLang="en-US" sz="1200" b="1" dirty="0">
                  <a:solidFill>
                    <a:srgbClr val="004BAF"/>
                  </a:solidFill>
                  <a:latin typeface="+mn-ea"/>
                  <a:ea typeface="+mn-ea"/>
                </a:endParaRPr>
              </a:p>
              <a:p>
                <a:endParaRPr lang="ja-JP" altLang="en-US" sz="1200" dirty="0">
                  <a:solidFill>
                    <a:srgbClr val="58585B"/>
                  </a:solidFill>
                  <a:latin typeface="+mn-ea"/>
                  <a:ea typeface="+mn-ea"/>
                </a:endParaRPr>
              </a:p>
              <a:p>
                <a:pPr>
                  <a:spcAft>
                    <a:spcPts val="1350"/>
                  </a:spcAft>
                </a:pPr>
                <a:r>
                  <a:rPr lang="ja-JP" altLang="en-US" sz="1200" dirty="0">
                    <a:solidFill>
                      <a:srgbClr val="595959"/>
                    </a:solidFill>
                    <a:latin typeface="+mn-ea"/>
                    <a:ea typeface="+mn-ea"/>
                    <a:cs typeface="MS Mincho"/>
                  </a:rPr>
                  <a:t>コンテンツ フィルタリング（</a:t>
                </a:r>
                <a:r>
                  <a:rPr lang="en-US" altLang="ja-JP" sz="1200" dirty="0">
                    <a:solidFill>
                      <a:srgbClr val="595959"/>
                    </a:solidFill>
                    <a:latin typeface="+mn-ea"/>
                    <a:ea typeface="+mn-ea"/>
                    <a:cs typeface="MS Mincho"/>
                  </a:rPr>
                  <a:t>Google </a:t>
                </a:r>
                <a:r>
                  <a:rPr lang="en-US" altLang="ja-JP" sz="1200" dirty="0" err="1">
                    <a:solidFill>
                      <a:srgbClr val="595959"/>
                    </a:solidFill>
                    <a:latin typeface="+mn-ea"/>
                    <a:ea typeface="+mn-ea"/>
                    <a:cs typeface="MS Mincho"/>
                  </a:rPr>
                  <a:t>SafeSearch</a:t>
                </a:r>
                <a:r>
                  <a:rPr lang="en-US" altLang="ja-JP" sz="1200" dirty="0">
                    <a:solidFill>
                      <a:srgbClr val="595959"/>
                    </a:solidFill>
                    <a:latin typeface="+mn-ea"/>
                    <a:ea typeface="+mn-ea"/>
                    <a:cs typeface="MS Mincho"/>
                  </a:rPr>
                  <a:t> </a:t>
                </a:r>
                <a:r>
                  <a:rPr lang="ja-JP" altLang="en-US" sz="1200" dirty="0">
                    <a:solidFill>
                      <a:srgbClr val="595959"/>
                    </a:solidFill>
                    <a:latin typeface="+mn-ea"/>
                    <a:ea typeface="+mn-ea"/>
                    <a:cs typeface="MS Mincho"/>
                  </a:rPr>
                  <a:t>による）</a:t>
                </a:r>
              </a:p>
              <a:p>
                <a:pPr>
                  <a:spcAft>
                    <a:spcPts val="1350"/>
                  </a:spcAft>
                </a:pPr>
                <a:r>
                  <a:rPr lang="en-US" altLang="ja-JP" sz="1200" dirty="0">
                    <a:solidFill>
                      <a:srgbClr val="595959"/>
                    </a:solidFill>
                    <a:latin typeface="+mn-ea"/>
                    <a:ea typeface="+mn-ea"/>
                    <a:cs typeface="MS Mincho"/>
                  </a:rPr>
                  <a:t>Cisco AMP Anti-Malware</a:t>
                </a:r>
              </a:p>
              <a:p>
                <a:pPr>
                  <a:spcAft>
                    <a:spcPts val="1350"/>
                  </a:spcAft>
                </a:pPr>
                <a:r>
                  <a:rPr lang="en-US" altLang="ja-JP" sz="1200" dirty="0">
                    <a:solidFill>
                      <a:srgbClr val="595959"/>
                    </a:solidFill>
                    <a:latin typeface="+mn-ea"/>
                    <a:ea typeface="+mn-ea"/>
                    <a:cs typeface="MS Mincho"/>
                  </a:rPr>
                  <a:t>Snort IPS/IDS (</a:t>
                </a:r>
                <a:r>
                  <a:rPr lang="en-US" altLang="ja-JP" sz="1200" dirty="0" err="1">
                    <a:solidFill>
                      <a:srgbClr val="595959"/>
                    </a:solidFill>
                    <a:latin typeface="+mn-ea"/>
                    <a:ea typeface="+mn-ea"/>
                    <a:cs typeface="MS Mincho"/>
                  </a:rPr>
                  <a:t>SourceFire</a:t>
                </a:r>
                <a:r>
                  <a:rPr lang="en-US" altLang="ja-JP" sz="1200" dirty="0">
                    <a:solidFill>
                      <a:srgbClr val="595959"/>
                    </a:solidFill>
                    <a:latin typeface="+mn-ea"/>
                    <a:ea typeface="+mn-ea"/>
                    <a:cs typeface="MS Mincho"/>
                  </a:rPr>
                  <a:t>)</a:t>
                </a:r>
              </a:p>
            </p:txBody>
          </p:sp>
          <p:sp>
            <p:nvSpPr>
              <p:cNvPr id="24" name="Rectangle 22"/>
              <p:cNvSpPr/>
              <p:nvPr/>
            </p:nvSpPr>
            <p:spPr bwMode="auto">
              <a:xfrm>
                <a:off x="6426514" y="4250062"/>
                <a:ext cx="5324393" cy="352795"/>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a:spcAft>
                    <a:spcPts val="1350"/>
                  </a:spcAft>
                </a:pPr>
                <a:r>
                  <a:rPr lang="ja-JP" altLang="en-US" sz="1200" dirty="0">
                    <a:solidFill>
                      <a:srgbClr val="595959"/>
                    </a:solidFill>
                    <a:latin typeface="+mn-ea"/>
                    <a:ea typeface="+mn-ea"/>
                    <a:cs typeface="MS Mincho"/>
                  </a:rPr>
                  <a:t>位置情報ベースの </a:t>
                </a:r>
                <a:r>
                  <a:rPr lang="en-US" altLang="ja-JP" sz="1200" dirty="0">
                    <a:solidFill>
                      <a:srgbClr val="595959"/>
                    </a:solidFill>
                    <a:latin typeface="+mn-ea"/>
                    <a:ea typeface="+mn-ea"/>
                    <a:cs typeface="MS Mincho"/>
                  </a:rPr>
                  <a:t>IP </a:t>
                </a:r>
                <a:r>
                  <a:rPr lang="ja-JP" altLang="en-US" sz="1200" dirty="0">
                    <a:solidFill>
                      <a:srgbClr val="595959"/>
                    </a:solidFill>
                    <a:latin typeface="+mn-ea"/>
                    <a:ea typeface="+mn-ea"/>
                    <a:cs typeface="MS Mincho"/>
                  </a:rPr>
                  <a:t>ファイアウォール ルール</a:t>
                </a:r>
                <a:endParaRPr lang="ja-JP" altLang="en-US" sz="1200" dirty="0">
                  <a:solidFill>
                    <a:srgbClr val="595959"/>
                  </a:solidFill>
                  <a:latin typeface="+mn-ea"/>
                  <a:ea typeface="+mn-ea"/>
                </a:endParaRPr>
              </a:p>
            </p:txBody>
          </p:sp>
        </p:grpSp>
      </p:grpSp>
      <p:sp>
        <p:nvSpPr>
          <p:cNvPr id="26" name="正方形/長方形 25"/>
          <p:cNvSpPr/>
          <p:nvPr/>
        </p:nvSpPr>
        <p:spPr>
          <a:xfrm>
            <a:off x="310876" y="2063961"/>
            <a:ext cx="225574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b="1" dirty="0">
                <a:solidFill>
                  <a:srgbClr val="58585B"/>
                </a:solidFill>
                <a:latin typeface="+mn-ea"/>
                <a:cs typeface="MS Mincho"/>
              </a:rPr>
              <a:t>Enterprise </a:t>
            </a:r>
            <a:r>
              <a:rPr lang="ja-JP" altLang="en-US" b="1" dirty="0">
                <a:solidFill>
                  <a:srgbClr val="58585B"/>
                </a:solidFill>
                <a:latin typeface="+mn-ea"/>
                <a:cs typeface="MS Mincho"/>
              </a:rPr>
              <a:t>ライセンス</a:t>
            </a:r>
            <a:endParaRPr lang="ja-JP" altLang="en-US" b="1" dirty="0">
              <a:solidFill>
                <a:srgbClr val="58585B"/>
              </a:solidFill>
              <a:latin typeface="+mn-ea"/>
            </a:endParaRPr>
          </a:p>
        </p:txBody>
      </p:sp>
      <p:sp>
        <p:nvSpPr>
          <p:cNvPr id="27" name="正方形/長方形 26"/>
          <p:cNvSpPr/>
          <p:nvPr/>
        </p:nvSpPr>
        <p:spPr>
          <a:xfrm>
            <a:off x="4682261" y="2052312"/>
            <a:ext cx="309091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ja-JP" b="1" dirty="0">
                <a:solidFill>
                  <a:srgbClr val="58585B"/>
                </a:solidFill>
                <a:latin typeface="+mn-ea"/>
                <a:cs typeface="MS Mincho"/>
              </a:rPr>
              <a:t>Advanced Security </a:t>
            </a:r>
            <a:r>
              <a:rPr lang="ja-JP" altLang="en-US" b="1" dirty="0">
                <a:solidFill>
                  <a:srgbClr val="58585B"/>
                </a:solidFill>
                <a:latin typeface="+mn-ea"/>
                <a:cs typeface="MS Mincho"/>
              </a:rPr>
              <a:t>ライセンス</a:t>
            </a:r>
            <a:endParaRPr lang="ja-JP" altLang="en-US" b="1" dirty="0">
              <a:solidFill>
                <a:srgbClr val="58585B"/>
              </a:solidFill>
              <a:latin typeface="+mn-ea"/>
            </a:endParaRPr>
          </a:p>
        </p:txBody>
      </p:sp>
    </p:spTree>
    <p:extLst>
      <p:ext uri="{BB962C8B-B14F-4D97-AF65-F5344CB8AC3E}">
        <p14:creationId xmlns:p14="http://schemas.microsoft.com/office/powerpoint/2010/main" val="155000372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n-ea"/>
                <a:ea typeface="+mn-ea"/>
              </a:rPr>
              <a:t>サンプル構成</a:t>
            </a:r>
            <a:endParaRPr kumimoji="1" lang="ja-JP" altLang="en-US" dirty="0">
              <a:latin typeface="+mn-ea"/>
              <a:ea typeface="+mn-ea"/>
            </a:endParaRPr>
          </a:p>
        </p:txBody>
      </p:sp>
      <p:graphicFrame>
        <p:nvGraphicFramePr>
          <p:cNvPr id="3" name="表 2"/>
          <p:cNvGraphicFramePr>
            <a:graphicFrameLocks noGrp="1"/>
          </p:cNvGraphicFramePr>
          <p:nvPr>
            <p:extLst>
              <p:ext uri="{D42A27DB-BD31-4B8C-83A1-F6EECF244321}">
                <p14:modId xmlns:p14="http://schemas.microsoft.com/office/powerpoint/2010/main" val="2469343419"/>
              </p:ext>
            </p:extLst>
          </p:nvPr>
        </p:nvGraphicFramePr>
        <p:xfrm>
          <a:off x="607639" y="2867113"/>
          <a:ext cx="7284158" cy="501824"/>
        </p:xfrm>
        <a:graphic>
          <a:graphicData uri="http://schemas.openxmlformats.org/drawingml/2006/table">
            <a:tbl>
              <a:tblPr firstRow="1" bandRow="1">
                <a:tableStyleId>{5C22544A-7EE6-4342-B048-85BDC9FD1C3A}</a:tableStyleId>
              </a:tblPr>
              <a:tblGrid>
                <a:gridCol w="3642079">
                  <a:extLst>
                    <a:ext uri="{9D8B030D-6E8A-4147-A177-3AD203B41FA5}">
                      <a16:colId xmlns:a16="http://schemas.microsoft.com/office/drawing/2014/main" val="20000"/>
                    </a:ext>
                  </a:extLst>
                </a:gridCol>
                <a:gridCol w="3642079">
                  <a:extLst>
                    <a:ext uri="{9D8B030D-6E8A-4147-A177-3AD203B41FA5}">
                      <a16:colId xmlns:a16="http://schemas.microsoft.com/office/drawing/2014/main" val="20001"/>
                    </a:ext>
                  </a:extLst>
                </a:gridCol>
              </a:tblGrid>
              <a:tr h="136191">
                <a:tc>
                  <a:txBody>
                    <a:bodyPr/>
                    <a:lstStyle/>
                    <a:p>
                      <a:r>
                        <a:rPr kumimoji="1" lang="en-US" altLang="ja-JP" sz="800" dirty="0" smtClean="0">
                          <a:latin typeface="+mn-lt"/>
                        </a:rPr>
                        <a:t>Part</a:t>
                      </a:r>
                      <a:r>
                        <a:rPr kumimoji="1" lang="ja-JP" altLang="en-US" sz="800" dirty="0" smtClean="0">
                          <a:latin typeface="+mn-lt"/>
                        </a:rPr>
                        <a:t> </a:t>
                      </a:r>
                      <a:r>
                        <a:rPr kumimoji="1" lang="en-US" altLang="ja-JP" sz="800" dirty="0" smtClean="0">
                          <a:latin typeface="+mn-lt"/>
                        </a:rPr>
                        <a:t>Number</a:t>
                      </a:r>
                      <a:endParaRPr kumimoji="1" lang="ja-JP" altLang="en-US" sz="800" dirty="0">
                        <a:latin typeface="+mn-lt"/>
                      </a:endParaRPr>
                    </a:p>
                  </a:txBody>
                  <a:tcPr marL="34290" marR="34290" marT="17145" marB="17145"/>
                </a:tc>
                <a:tc>
                  <a:txBody>
                    <a:bodyPr/>
                    <a:lstStyle/>
                    <a:p>
                      <a:r>
                        <a:rPr kumimoji="1" lang="en-US" altLang="ja-JP" sz="800" dirty="0" smtClean="0">
                          <a:latin typeface="+mn-lt"/>
                        </a:rPr>
                        <a:t>Description</a:t>
                      </a:r>
                      <a:endParaRPr kumimoji="1" lang="ja-JP" altLang="en-US" sz="800" dirty="0">
                        <a:latin typeface="+mn-lt"/>
                      </a:endParaRPr>
                    </a:p>
                  </a:txBody>
                  <a:tcPr marL="34290" marR="34290" marT="17145" marB="17145"/>
                </a:tc>
                <a:extLst>
                  <a:ext uri="{0D108BD9-81ED-4DB2-BD59-A6C34878D82A}">
                    <a16:rowId xmlns:a16="http://schemas.microsoft.com/office/drawing/2014/main" val="10000"/>
                  </a:ext>
                </a:extLst>
              </a:tr>
              <a:tr h="172807">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2">
                              <a:lumMod val="75000"/>
                            </a:schemeClr>
                          </a:solidFill>
                          <a:latin typeface="+mn-lt"/>
                        </a:rPr>
                        <a:t>MX65-HW</a:t>
                      </a:r>
                    </a:p>
                  </a:txBody>
                  <a:tcPr marL="34290" marR="34290" marT="17145" marB="17145"/>
                </a:tc>
                <a:tc>
                  <a:txBody>
                    <a:bodyPr/>
                    <a:lstStyle/>
                    <a:p>
                      <a:endParaRPr kumimoji="1" lang="ja-JP" altLang="en-US" sz="800" dirty="0">
                        <a:solidFill>
                          <a:schemeClr val="tx2">
                            <a:lumMod val="75000"/>
                          </a:schemeClr>
                        </a:solidFill>
                        <a:latin typeface="+mn-lt"/>
                      </a:endParaRPr>
                    </a:p>
                  </a:txBody>
                  <a:tcPr marL="34290" marR="34290" marT="17145" marB="17145"/>
                </a:tc>
                <a:extLst>
                  <a:ext uri="{0D108BD9-81ED-4DB2-BD59-A6C34878D82A}">
                    <a16:rowId xmlns:a16="http://schemas.microsoft.com/office/drawing/2014/main" val="10001"/>
                  </a:ext>
                </a:extLst>
              </a:tr>
              <a:tr h="172807">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800" smtClean="0">
                          <a:solidFill>
                            <a:schemeClr val="tx2">
                              <a:lumMod val="75000"/>
                            </a:schemeClr>
                          </a:solidFill>
                          <a:latin typeface="+mn-lt"/>
                        </a:rPr>
                        <a:t>LIC-MX65-SEC-3YR</a:t>
                      </a:r>
                    </a:p>
                  </a:txBody>
                  <a:tcPr marL="34290" marR="34290" marT="17145" marB="17145"/>
                </a:tc>
                <a:tc>
                  <a:txBody>
                    <a:bodyPr/>
                    <a:lstStyle/>
                    <a:p>
                      <a:r>
                        <a:rPr kumimoji="1" lang="en-US" altLang="ja-JP" sz="800" dirty="0" smtClean="0">
                          <a:solidFill>
                            <a:schemeClr val="tx2">
                              <a:lumMod val="75000"/>
                            </a:schemeClr>
                          </a:solidFill>
                          <a:latin typeface="+mn-lt"/>
                        </a:rPr>
                        <a:t>Meraki MX65 </a:t>
                      </a:r>
                      <a:r>
                        <a:rPr kumimoji="1" lang="en-US" altLang="ja-JP" sz="800" dirty="0" err="1" smtClean="0">
                          <a:solidFill>
                            <a:schemeClr val="tx2">
                              <a:lumMod val="75000"/>
                            </a:schemeClr>
                          </a:solidFill>
                          <a:latin typeface="+mn-lt"/>
                        </a:rPr>
                        <a:t>Adv</a:t>
                      </a:r>
                      <a:r>
                        <a:rPr kumimoji="1" lang="en-US" altLang="ja-JP" sz="800" dirty="0" smtClean="0">
                          <a:solidFill>
                            <a:schemeClr val="tx2">
                              <a:lumMod val="75000"/>
                            </a:schemeClr>
                          </a:solidFill>
                          <a:latin typeface="+mn-lt"/>
                        </a:rPr>
                        <a:t> Security License 3YR </a:t>
                      </a:r>
                    </a:p>
                  </a:txBody>
                  <a:tcPr marL="34290" marR="34290" marT="17145" marB="17145"/>
                </a:tc>
                <a:extLst>
                  <a:ext uri="{0D108BD9-81ED-4DB2-BD59-A6C34878D82A}">
                    <a16:rowId xmlns:a16="http://schemas.microsoft.com/office/drawing/2014/main" val="10002"/>
                  </a:ext>
                </a:extLst>
              </a:tr>
            </a:tbl>
          </a:graphicData>
        </a:graphic>
      </p:graphicFrame>
      <p:sp>
        <p:nvSpPr>
          <p:cNvPr id="4" name="テキスト ボックス 3"/>
          <p:cNvSpPr txBox="1"/>
          <p:nvPr/>
        </p:nvSpPr>
        <p:spPr>
          <a:xfrm>
            <a:off x="518621" y="1648793"/>
            <a:ext cx="652849" cy="246221"/>
          </a:xfrm>
          <a:prstGeom prst="rect">
            <a:avLst/>
          </a:prstGeom>
          <a:noFill/>
        </p:spPr>
        <p:txBody>
          <a:bodyPr wrap="square" rtlCol="0">
            <a:spAutoFit/>
          </a:bodyPr>
          <a:lstStyle/>
          <a:p>
            <a:pPr algn="ctr"/>
            <a:r>
              <a:rPr kumimoji="1" lang="ja-JP" altLang="en-US" sz="1000" dirty="0">
                <a:solidFill>
                  <a:srgbClr val="000000"/>
                </a:solidFill>
                <a:latin typeface="+mn-ea"/>
                <a:ea typeface="+mn-ea"/>
                <a:cs typeface="Meiryo" charset="-128"/>
              </a:rPr>
              <a:t>スイッチ</a:t>
            </a:r>
          </a:p>
        </p:txBody>
      </p:sp>
      <p:graphicFrame>
        <p:nvGraphicFramePr>
          <p:cNvPr id="6" name="表 5"/>
          <p:cNvGraphicFramePr>
            <a:graphicFrameLocks noGrp="1"/>
          </p:cNvGraphicFramePr>
          <p:nvPr>
            <p:extLst>
              <p:ext uri="{D42A27DB-BD31-4B8C-83A1-F6EECF244321}">
                <p14:modId xmlns:p14="http://schemas.microsoft.com/office/powerpoint/2010/main" val="508668562"/>
              </p:ext>
            </p:extLst>
          </p:nvPr>
        </p:nvGraphicFramePr>
        <p:xfrm>
          <a:off x="607639" y="1852099"/>
          <a:ext cx="7284158" cy="506171"/>
        </p:xfrm>
        <a:graphic>
          <a:graphicData uri="http://schemas.openxmlformats.org/drawingml/2006/table">
            <a:tbl>
              <a:tblPr firstRow="1" bandRow="1">
                <a:tableStyleId>{5C22544A-7EE6-4342-B048-85BDC9FD1C3A}</a:tableStyleId>
              </a:tblPr>
              <a:tblGrid>
                <a:gridCol w="3642079">
                  <a:extLst>
                    <a:ext uri="{9D8B030D-6E8A-4147-A177-3AD203B41FA5}">
                      <a16:colId xmlns:a16="http://schemas.microsoft.com/office/drawing/2014/main" val="20000"/>
                    </a:ext>
                  </a:extLst>
                </a:gridCol>
                <a:gridCol w="3642079">
                  <a:extLst>
                    <a:ext uri="{9D8B030D-6E8A-4147-A177-3AD203B41FA5}">
                      <a16:colId xmlns:a16="http://schemas.microsoft.com/office/drawing/2014/main" val="20001"/>
                    </a:ext>
                  </a:extLst>
                </a:gridCol>
              </a:tblGrid>
              <a:tr h="151715">
                <a:tc>
                  <a:txBody>
                    <a:bodyPr/>
                    <a:lstStyle/>
                    <a:p>
                      <a:r>
                        <a:rPr kumimoji="1" lang="en-US" altLang="ja-JP" sz="800" dirty="0" smtClean="0">
                          <a:latin typeface="+mn-lt"/>
                        </a:rPr>
                        <a:t>Part</a:t>
                      </a:r>
                      <a:r>
                        <a:rPr kumimoji="1" lang="ja-JP" altLang="en-US" sz="800" dirty="0" smtClean="0">
                          <a:latin typeface="+mn-lt"/>
                        </a:rPr>
                        <a:t> </a:t>
                      </a:r>
                      <a:r>
                        <a:rPr kumimoji="1" lang="en-US" altLang="ja-JP" sz="800" dirty="0" smtClean="0">
                          <a:latin typeface="+mn-lt"/>
                        </a:rPr>
                        <a:t>Number</a:t>
                      </a:r>
                      <a:endParaRPr kumimoji="1" lang="ja-JP" altLang="en-US" sz="800" dirty="0">
                        <a:latin typeface="+mn-lt"/>
                      </a:endParaRPr>
                    </a:p>
                  </a:txBody>
                  <a:tcPr marL="34290" marR="34290" marT="17145" marB="17145"/>
                </a:tc>
                <a:tc>
                  <a:txBody>
                    <a:bodyPr/>
                    <a:lstStyle/>
                    <a:p>
                      <a:r>
                        <a:rPr kumimoji="1" lang="en-US" altLang="ja-JP" sz="800" dirty="0" smtClean="0">
                          <a:latin typeface="+mn-lt"/>
                        </a:rPr>
                        <a:t>Description</a:t>
                      </a:r>
                      <a:endParaRPr kumimoji="1" lang="ja-JP" altLang="en-US" sz="800" dirty="0">
                        <a:latin typeface="+mn-lt"/>
                      </a:endParaRPr>
                    </a:p>
                  </a:txBody>
                  <a:tcPr marL="34290" marR="34290" marT="17145" marB="17145"/>
                </a:tc>
                <a:extLst>
                  <a:ext uri="{0D108BD9-81ED-4DB2-BD59-A6C34878D82A}">
                    <a16:rowId xmlns:a16="http://schemas.microsoft.com/office/drawing/2014/main" val="10000"/>
                  </a:ext>
                </a:extLst>
              </a:tr>
              <a:tr h="151715">
                <a:tc>
                  <a:txBody>
                    <a:bodyPr/>
                    <a:lstStyle/>
                    <a:p>
                      <a:r>
                        <a:rPr kumimoji="1" lang="en-US" altLang="ja-JP" sz="800" dirty="0" smtClean="0">
                          <a:solidFill>
                            <a:schemeClr val="tx2">
                              <a:lumMod val="75000"/>
                            </a:schemeClr>
                          </a:solidFill>
                          <a:latin typeface="+mn-lt"/>
                        </a:rPr>
                        <a:t>MS220-8P-HW</a:t>
                      </a:r>
                    </a:p>
                  </a:txBody>
                  <a:tcPr marL="34290" marR="34290" marT="17145" marB="17145"/>
                </a:tc>
                <a:tc>
                  <a:txBody>
                    <a:bodyPr/>
                    <a:lstStyle/>
                    <a:p>
                      <a:endParaRPr kumimoji="1" lang="en-US" altLang="ja-JP" sz="800" dirty="0" smtClean="0">
                        <a:solidFill>
                          <a:schemeClr val="tx2">
                            <a:lumMod val="75000"/>
                          </a:schemeClr>
                        </a:solidFill>
                        <a:latin typeface="+mn-lt"/>
                      </a:endParaRPr>
                    </a:p>
                  </a:txBody>
                  <a:tcPr marL="34290" marR="34290" marT="17145" marB="17145"/>
                </a:tc>
                <a:extLst>
                  <a:ext uri="{0D108BD9-81ED-4DB2-BD59-A6C34878D82A}">
                    <a16:rowId xmlns:a16="http://schemas.microsoft.com/office/drawing/2014/main" val="10001"/>
                  </a:ext>
                </a:extLst>
              </a:tr>
              <a:tr h="193751">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2">
                              <a:lumMod val="75000"/>
                            </a:schemeClr>
                          </a:solidFill>
                          <a:latin typeface="+mn-lt"/>
                        </a:rPr>
                        <a:t>LIC-MS220-8-3YR </a:t>
                      </a:r>
                    </a:p>
                  </a:txBody>
                  <a:tcPr marL="34290" marR="34290" marT="17145" marB="17145"/>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2">
                              <a:lumMod val="75000"/>
                            </a:schemeClr>
                          </a:solidFill>
                          <a:latin typeface="+mn-lt"/>
                        </a:rPr>
                        <a:t>Meraki MS220-8P Enterprise License 3YR</a:t>
                      </a:r>
                    </a:p>
                  </a:txBody>
                  <a:tcPr marL="34290" marR="34290" marT="17145" marB="17145"/>
                </a:tc>
                <a:extLst>
                  <a:ext uri="{0D108BD9-81ED-4DB2-BD59-A6C34878D82A}">
                    <a16:rowId xmlns:a16="http://schemas.microsoft.com/office/drawing/2014/main" val="10002"/>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2934053525"/>
              </p:ext>
            </p:extLst>
          </p:nvPr>
        </p:nvGraphicFramePr>
        <p:xfrm>
          <a:off x="607639" y="972719"/>
          <a:ext cx="7284158" cy="511794"/>
        </p:xfrm>
        <a:graphic>
          <a:graphicData uri="http://schemas.openxmlformats.org/drawingml/2006/table">
            <a:tbl>
              <a:tblPr firstRow="1" bandRow="1">
                <a:tableStyleId>{5C22544A-7EE6-4342-B048-85BDC9FD1C3A}</a:tableStyleId>
              </a:tblPr>
              <a:tblGrid>
                <a:gridCol w="3642079">
                  <a:extLst>
                    <a:ext uri="{9D8B030D-6E8A-4147-A177-3AD203B41FA5}">
                      <a16:colId xmlns:a16="http://schemas.microsoft.com/office/drawing/2014/main" val="20000"/>
                    </a:ext>
                  </a:extLst>
                </a:gridCol>
                <a:gridCol w="3642079">
                  <a:extLst>
                    <a:ext uri="{9D8B030D-6E8A-4147-A177-3AD203B41FA5}">
                      <a16:colId xmlns:a16="http://schemas.microsoft.com/office/drawing/2014/main" val="20001"/>
                    </a:ext>
                  </a:extLst>
                </a:gridCol>
              </a:tblGrid>
              <a:tr h="172445">
                <a:tc>
                  <a:txBody>
                    <a:bodyPr/>
                    <a:lstStyle/>
                    <a:p>
                      <a:r>
                        <a:rPr kumimoji="1" lang="en-US" altLang="ja-JP" sz="800" dirty="0" smtClean="0"/>
                        <a:t>Part</a:t>
                      </a:r>
                      <a:r>
                        <a:rPr kumimoji="1" lang="ja-JP" altLang="en-US" sz="800" dirty="0" smtClean="0"/>
                        <a:t> </a:t>
                      </a:r>
                      <a:r>
                        <a:rPr kumimoji="1" lang="en-US" altLang="ja-JP" sz="800" dirty="0" smtClean="0"/>
                        <a:t>Number</a:t>
                      </a:r>
                      <a:endParaRPr kumimoji="1" lang="ja-JP" altLang="en-US" sz="800" dirty="0"/>
                    </a:p>
                  </a:txBody>
                  <a:tcPr marL="34290" marR="34290" marT="17145" marB="17145"/>
                </a:tc>
                <a:tc>
                  <a:txBody>
                    <a:bodyPr/>
                    <a:lstStyle/>
                    <a:p>
                      <a:r>
                        <a:rPr kumimoji="1" lang="en-US" altLang="ja-JP" sz="800" dirty="0" smtClean="0"/>
                        <a:t>Description</a:t>
                      </a:r>
                      <a:endParaRPr kumimoji="1" lang="ja-JP" altLang="en-US" sz="800" dirty="0"/>
                    </a:p>
                  </a:txBody>
                  <a:tcPr marL="34290" marR="34290" marT="17145" marB="17145"/>
                </a:tc>
                <a:extLst>
                  <a:ext uri="{0D108BD9-81ED-4DB2-BD59-A6C34878D82A}">
                    <a16:rowId xmlns:a16="http://schemas.microsoft.com/office/drawing/2014/main" val="10000"/>
                  </a:ext>
                </a:extLst>
              </a:tr>
              <a:tr h="166904">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2">
                              <a:lumMod val="75000"/>
                            </a:schemeClr>
                          </a:solidFill>
                        </a:rPr>
                        <a:t>MR42-HW</a:t>
                      </a:r>
                    </a:p>
                  </a:txBody>
                  <a:tcPr marL="34290" marR="34290" marT="17145" marB="17145"/>
                </a:tc>
                <a:tc>
                  <a:txBody>
                    <a:bodyPr/>
                    <a:lstStyle/>
                    <a:p>
                      <a:endParaRPr kumimoji="1" lang="ja-JP" altLang="en-US" sz="800" dirty="0">
                        <a:solidFill>
                          <a:schemeClr val="tx2">
                            <a:lumMod val="75000"/>
                          </a:schemeClr>
                        </a:solidFill>
                        <a:latin typeface="+mn-lt"/>
                      </a:endParaRPr>
                    </a:p>
                  </a:txBody>
                  <a:tcPr marL="34290" marR="34290" marT="17145" marB="17145"/>
                </a:tc>
                <a:extLst>
                  <a:ext uri="{0D108BD9-81ED-4DB2-BD59-A6C34878D82A}">
                    <a16:rowId xmlns:a16="http://schemas.microsoft.com/office/drawing/2014/main" val="10001"/>
                  </a:ext>
                </a:extLst>
              </a:tr>
              <a:tr h="172445">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2">
                              <a:lumMod val="75000"/>
                            </a:schemeClr>
                          </a:solidFill>
                        </a:rPr>
                        <a:t>LIC-ENT-3YR</a:t>
                      </a:r>
                    </a:p>
                  </a:txBody>
                  <a:tcPr marL="34290" marR="34290" marT="17145" marB="17145"/>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2">
                              <a:lumMod val="75000"/>
                            </a:schemeClr>
                          </a:solidFill>
                          <a:latin typeface="+mn-lt"/>
                        </a:rPr>
                        <a:t>Meraki MR Enterprise License 3YR </a:t>
                      </a:r>
                    </a:p>
                  </a:txBody>
                  <a:tcPr marL="34290" marR="34290" marT="17145" marB="17145"/>
                </a:tc>
                <a:extLst>
                  <a:ext uri="{0D108BD9-81ED-4DB2-BD59-A6C34878D82A}">
                    <a16:rowId xmlns:a16="http://schemas.microsoft.com/office/drawing/2014/main" val="10002"/>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144246596"/>
              </p:ext>
            </p:extLst>
          </p:nvPr>
        </p:nvGraphicFramePr>
        <p:xfrm>
          <a:off x="607639" y="3831914"/>
          <a:ext cx="7284158" cy="582831"/>
        </p:xfrm>
        <a:graphic>
          <a:graphicData uri="http://schemas.openxmlformats.org/drawingml/2006/table">
            <a:tbl>
              <a:tblPr firstRow="1" bandRow="1">
                <a:tableStyleId>{5C22544A-7EE6-4342-B048-85BDC9FD1C3A}</a:tableStyleId>
              </a:tblPr>
              <a:tblGrid>
                <a:gridCol w="3642079">
                  <a:extLst>
                    <a:ext uri="{9D8B030D-6E8A-4147-A177-3AD203B41FA5}">
                      <a16:colId xmlns:a16="http://schemas.microsoft.com/office/drawing/2014/main" val="20000"/>
                    </a:ext>
                  </a:extLst>
                </a:gridCol>
                <a:gridCol w="3642079">
                  <a:extLst>
                    <a:ext uri="{9D8B030D-6E8A-4147-A177-3AD203B41FA5}">
                      <a16:colId xmlns:a16="http://schemas.microsoft.com/office/drawing/2014/main" val="20001"/>
                    </a:ext>
                  </a:extLst>
                </a:gridCol>
              </a:tblGrid>
              <a:tr h="194277">
                <a:tc>
                  <a:txBody>
                    <a:bodyPr/>
                    <a:lstStyle/>
                    <a:p>
                      <a:r>
                        <a:rPr kumimoji="1" lang="en-US" altLang="ja-JP" sz="800" dirty="0" smtClean="0"/>
                        <a:t>Part</a:t>
                      </a:r>
                      <a:r>
                        <a:rPr kumimoji="1" lang="ja-JP" altLang="en-US" sz="800" dirty="0" smtClean="0"/>
                        <a:t> </a:t>
                      </a:r>
                      <a:r>
                        <a:rPr kumimoji="1" lang="en-US" altLang="ja-JP" sz="800" dirty="0" smtClean="0"/>
                        <a:t>Number</a:t>
                      </a:r>
                      <a:endParaRPr kumimoji="1" lang="ja-JP" altLang="en-US" sz="800" dirty="0"/>
                    </a:p>
                  </a:txBody>
                  <a:tcPr marL="34290" marR="34290" marT="17145" marB="17145"/>
                </a:tc>
                <a:tc>
                  <a:txBody>
                    <a:bodyPr/>
                    <a:lstStyle/>
                    <a:p>
                      <a:r>
                        <a:rPr kumimoji="1" lang="en-US" altLang="ja-JP" sz="800" dirty="0" smtClean="0"/>
                        <a:t>Description</a:t>
                      </a:r>
                      <a:endParaRPr kumimoji="1" lang="ja-JP" altLang="en-US" sz="800" dirty="0"/>
                    </a:p>
                  </a:txBody>
                  <a:tcPr marL="34290" marR="34290" marT="17145" marB="17145"/>
                </a:tc>
                <a:extLst>
                  <a:ext uri="{0D108BD9-81ED-4DB2-BD59-A6C34878D82A}">
                    <a16:rowId xmlns:a16="http://schemas.microsoft.com/office/drawing/2014/main" val="10000"/>
                  </a:ext>
                </a:extLst>
              </a:tr>
              <a:tr h="194277">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2">
                              <a:lumMod val="75000"/>
                            </a:schemeClr>
                          </a:solidFill>
                        </a:rPr>
                        <a:t>MV21-HW</a:t>
                      </a:r>
                    </a:p>
                  </a:txBody>
                  <a:tcPr marL="34290" marR="34290" marT="17145" marB="17145"/>
                </a:tc>
                <a:tc>
                  <a:txBody>
                    <a:bodyPr/>
                    <a:lstStyle/>
                    <a:p>
                      <a:endParaRPr kumimoji="1" lang="ja-JP" altLang="en-US" sz="800" dirty="0">
                        <a:solidFill>
                          <a:schemeClr val="tx2">
                            <a:lumMod val="75000"/>
                          </a:schemeClr>
                        </a:solidFill>
                      </a:endParaRPr>
                    </a:p>
                  </a:txBody>
                  <a:tcPr marL="34290" marR="34290" marT="17145" marB="17145"/>
                </a:tc>
                <a:extLst>
                  <a:ext uri="{0D108BD9-81ED-4DB2-BD59-A6C34878D82A}">
                    <a16:rowId xmlns:a16="http://schemas.microsoft.com/office/drawing/2014/main" val="10001"/>
                  </a:ext>
                </a:extLst>
              </a:tr>
              <a:tr h="194277">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2">
                              <a:lumMod val="75000"/>
                            </a:schemeClr>
                          </a:solidFill>
                        </a:rPr>
                        <a:t>LIC-MV-3YR</a:t>
                      </a:r>
                    </a:p>
                  </a:txBody>
                  <a:tcPr marL="34290" marR="34290" marT="17145" marB="17145"/>
                </a:tc>
                <a:tc>
                  <a:txBody>
                    <a:bodyPr/>
                    <a:lstStyle/>
                    <a:p>
                      <a:r>
                        <a:rPr kumimoji="1" lang="en-US" altLang="ja-JP" sz="800" dirty="0" smtClean="0">
                          <a:solidFill>
                            <a:schemeClr val="tx2">
                              <a:lumMod val="75000"/>
                            </a:schemeClr>
                          </a:solidFill>
                        </a:rPr>
                        <a:t>Meraki MV Enterprise License and Support, 3 Years</a:t>
                      </a:r>
                    </a:p>
                  </a:txBody>
                  <a:tcPr marL="34290" marR="34290" marT="17145" marB="17145"/>
                </a:tc>
                <a:extLst>
                  <a:ext uri="{0D108BD9-81ED-4DB2-BD59-A6C34878D82A}">
                    <a16:rowId xmlns:a16="http://schemas.microsoft.com/office/drawing/2014/main" val="10002"/>
                  </a:ext>
                </a:extLst>
              </a:tr>
            </a:tbl>
          </a:graphicData>
        </a:graphic>
      </p:graphicFrame>
      <p:sp>
        <p:nvSpPr>
          <p:cNvPr id="5" name="四角形吹き出し 4"/>
          <p:cNvSpPr/>
          <p:nvPr/>
        </p:nvSpPr>
        <p:spPr>
          <a:xfrm>
            <a:off x="5667381" y="115560"/>
            <a:ext cx="3029839" cy="659057"/>
          </a:xfrm>
          <a:prstGeom prst="wedgeRectCallout">
            <a:avLst>
              <a:gd name="adj1" fmla="val -29627"/>
              <a:gd name="adj2" fmla="val 10100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200" dirty="0">
                <a:solidFill>
                  <a:srgbClr val="000000"/>
                </a:solidFill>
                <a:latin typeface="+mn-ea"/>
                <a:cs typeface="Meiryo" charset="-128"/>
              </a:rPr>
              <a:t>MS,</a:t>
            </a:r>
            <a:r>
              <a:rPr kumimoji="1" lang="ja-JP" altLang="en-US" sz="1200" dirty="0">
                <a:solidFill>
                  <a:srgbClr val="000000"/>
                </a:solidFill>
                <a:latin typeface="+mn-ea"/>
                <a:cs typeface="Meiryo" charset="-128"/>
              </a:rPr>
              <a:t> </a:t>
            </a:r>
            <a:r>
              <a:rPr kumimoji="1" lang="en-US" altLang="ja-JP" sz="1200" dirty="0">
                <a:solidFill>
                  <a:srgbClr val="000000"/>
                </a:solidFill>
                <a:latin typeface="+mn-ea"/>
                <a:cs typeface="Meiryo" charset="-128"/>
              </a:rPr>
              <a:t>MX</a:t>
            </a:r>
            <a:r>
              <a:rPr kumimoji="1" lang="ja-JP" altLang="en-US" sz="1200" dirty="0">
                <a:solidFill>
                  <a:srgbClr val="000000"/>
                </a:solidFill>
                <a:latin typeface="+mn-ea"/>
                <a:cs typeface="Meiryo" charset="-128"/>
              </a:rPr>
              <a:t>は型番ごとの</a:t>
            </a:r>
            <a:r>
              <a:rPr kumimoji="1" lang="ja-JP" altLang="en-US" sz="1200" dirty="0">
                <a:solidFill>
                  <a:srgbClr val="000000"/>
                </a:solidFill>
                <a:latin typeface="+mn-ea"/>
                <a:cs typeface="Meiryo" charset="-128"/>
              </a:rPr>
              <a:t>ライセンス体系</a:t>
            </a:r>
            <a:endParaRPr kumimoji="1" lang="en-US" altLang="ja-JP" sz="1200" dirty="0">
              <a:solidFill>
                <a:srgbClr val="000000"/>
              </a:solidFill>
              <a:latin typeface="+mn-ea"/>
              <a:cs typeface="Meiryo" charset="-128"/>
            </a:endParaRPr>
          </a:p>
          <a:p>
            <a:pPr algn="ctr"/>
            <a:r>
              <a:rPr kumimoji="1" lang="en-US" altLang="ja-JP" sz="1200" dirty="0">
                <a:solidFill>
                  <a:srgbClr val="000000"/>
                </a:solidFill>
                <a:latin typeface="+mn-ea"/>
                <a:cs typeface="Meiryo" charset="-128"/>
              </a:rPr>
              <a:t>MR,</a:t>
            </a:r>
            <a:r>
              <a:rPr kumimoji="1" lang="ja-JP" altLang="en-US" sz="1200" dirty="0">
                <a:solidFill>
                  <a:srgbClr val="000000"/>
                </a:solidFill>
                <a:latin typeface="+mn-ea"/>
                <a:cs typeface="Meiryo" charset="-128"/>
              </a:rPr>
              <a:t> </a:t>
            </a:r>
            <a:r>
              <a:rPr kumimoji="1" lang="en-US" altLang="ja-JP" sz="1200" dirty="0">
                <a:solidFill>
                  <a:srgbClr val="000000"/>
                </a:solidFill>
                <a:latin typeface="+mn-ea"/>
                <a:cs typeface="Meiryo" charset="-128"/>
              </a:rPr>
              <a:t>MV</a:t>
            </a:r>
            <a:r>
              <a:rPr kumimoji="1" lang="ja-JP" altLang="en-US" sz="1200" dirty="0">
                <a:solidFill>
                  <a:srgbClr val="000000"/>
                </a:solidFill>
                <a:latin typeface="+mn-ea"/>
                <a:cs typeface="Meiryo" charset="-128"/>
              </a:rPr>
              <a:t>は型番に依存しないライセンス</a:t>
            </a:r>
            <a:r>
              <a:rPr kumimoji="1" lang="ja-JP" altLang="en-US" sz="1200" dirty="0">
                <a:solidFill>
                  <a:srgbClr val="000000"/>
                </a:solidFill>
                <a:latin typeface="+mn-ea"/>
                <a:cs typeface="Meiryo" charset="-128"/>
              </a:rPr>
              <a:t>を</a:t>
            </a:r>
            <a:endParaRPr kumimoji="1" lang="en-US" altLang="ja-JP" sz="1200" dirty="0">
              <a:solidFill>
                <a:srgbClr val="000000"/>
              </a:solidFill>
              <a:latin typeface="+mn-ea"/>
              <a:cs typeface="Meiryo" charset="-128"/>
            </a:endParaRPr>
          </a:p>
          <a:p>
            <a:pPr algn="ctr"/>
            <a:r>
              <a:rPr kumimoji="1" lang="ja-JP" altLang="en-US" sz="1200" dirty="0">
                <a:solidFill>
                  <a:srgbClr val="000000"/>
                </a:solidFill>
                <a:latin typeface="+mn-ea"/>
                <a:cs typeface="Meiryo" charset="-128"/>
              </a:rPr>
              <a:t>購入</a:t>
            </a:r>
            <a:r>
              <a:rPr kumimoji="1" lang="ja-JP" altLang="en-US" sz="1200" dirty="0">
                <a:solidFill>
                  <a:srgbClr val="000000"/>
                </a:solidFill>
                <a:latin typeface="+mn-ea"/>
                <a:cs typeface="Meiryo" charset="-128"/>
              </a:rPr>
              <a:t>可能</a:t>
            </a:r>
          </a:p>
        </p:txBody>
      </p:sp>
      <p:sp>
        <p:nvSpPr>
          <p:cNvPr id="9" name="テキスト ボックス 8"/>
          <p:cNvSpPr txBox="1"/>
          <p:nvPr/>
        </p:nvSpPr>
        <p:spPr>
          <a:xfrm>
            <a:off x="518621" y="745498"/>
            <a:ext cx="1056700" cy="246221"/>
          </a:xfrm>
          <a:prstGeom prst="rect">
            <a:avLst/>
          </a:prstGeom>
          <a:noFill/>
        </p:spPr>
        <p:txBody>
          <a:bodyPr wrap="none" rtlCol="0">
            <a:spAutoFit/>
          </a:bodyPr>
          <a:lstStyle/>
          <a:p>
            <a:pPr algn="ctr"/>
            <a:r>
              <a:rPr kumimoji="1" lang="ja-JP" altLang="en-US" sz="1000" dirty="0">
                <a:solidFill>
                  <a:srgbClr val="000000"/>
                </a:solidFill>
                <a:latin typeface="+mn-ea"/>
                <a:ea typeface="+mn-ea"/>
                <a:cs typeface="Meiryo" charset="-128"/>
              </a:rPr>
              <a:t>アクセスポイント</a:t>
            </a:r>
          </a:p>
        </p:txBody>
      </p:sp>
      <p:sp>
        <p:nvSpPr>
          <p:cNvPr id="10" name="テキスト ボックス 9"/>
          <p:cNvSpPr txBox="1"/>
          <p:nvPr/>
        </p:nvSpPr>
        <p:spPr>
          <a:xfrm>
            <a:off x="465936" y="2620892"/>
            <a:ext cx="1737066" cy="246221"/>
          </a:xfrm>
          <a:prstGeom prst="rect">
            <a:avLst/>
          </a:prstGeom>
          <a:noFill/>
        </p:spPr>
        <p:txBody>
          <a:bodyPr wrap="square" rtlCol="0">
            <a:spAutoFit/>
          </a:bodyPr>
          <a:lstStyle/>
          <a:p>
            <a:pPr algn="ctr"/>
            <a:r>
              <a:rPr kumimoji="1" lang="ja-JP" altLang="en-US" sz="1000" dirty="0" smtClean="0">
                <a:solidFill>
                  <a:srgbClr val="000000"/>
                </a:solidFill>
                <a:latin typeface="+mn-ea"/>
                <a:ea typeface="+mn-ea"/>
                <a:cs typeface="Meiryo" charset="-128"/>
              </a:rPr>
              <a:t>セキュリティ アプライアンス</a:t>
            </a:r>
            <a:endParaRPr kumimoji="1" lang="ja-JP" altLang="en-US" sz="1000" dirty="0">
              <a:solidFill>
                <a:srgbClr val="000000"/>
              </a:solidFill>
              <a:latin typeface="+mn-ea"/>
              <a:ea typeface="+mn-ea"/>
              <a:cs typeface="Meiryo" charset="-128"/>
            </a:endParaRPr>
          </a:p>
        </p:txBody>
      </p:sp>
      <p:sp>
        <p:nvSpPr>
          <p:cNvPr id="11" name="テキスト ボックス 10"/>
          <p:cNvSpPr txBox="1"/>
          <p:nvPr/>
        </p:nvSpPr>
        <p:spPr>
          <a:xfrm>
            <a:off x="555382" y="3585692"/>
            <a:ext cx="487634" cy="246221"/>
          </a:xfrm>
          <a:prstGeom prst="rect">
            <a:avLst/>
          </a:prstGeom>
          <a:noFill/>
        </p:spPr>
        <p:txBody>
          <a:bodyPr wrap="none" rtlCol="0">
            <a:spAutoFit/>
          </a:bodyPr>
          <a:lstStyle/>
          <a:p>
            <a:pPr algn="ctr"/>
            <a:r>
              <a:rPr kumimoji="1" lang="ja-JP" altLang="en-US" sz="1000" dirty="0">
                <a:solidFill>
                  <a:srgbClr val="000000"/>
                </a:solidFill>
                <a:latin typeface="+mn-ea"/>
                <a:ea typeface="+mn-ea"/>
                <a:cs typeface="Meiryo" charset="-128"/>
              </a:rPr>
              <a:t>カメラ</a:t>
            </a:r>
          </a:p>
        </p:txBody>
      </p:sp>
    </p:spTree>
    <p:extLst>
      <p:ext uri="{BB962C8B-B14F-4D97-AF65-F5344CB8AC3E}">
        <p14:creationId xmlns:p14="http://schemas.microsoft.com/office/powerpoint/2010/main" val="36806332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用語</a:t>
            </a:r>
            <a:r>
              <a:rPr kumimoji="1" lang="ja-JP" altLang="en-US" dirty="0"/>
              <a:t>集</a:t>
            </a:r>
          </a:p>
        </p:txBody>
      </p:sp>
      <p:graphicFrame>
        <p:nvGraphicFramePr>
          <p:cNvPr id="4" name="表 3"/>
          <p:cNvGraphicFramePr>
            <a:graphicFrameLocks noGrp="1"/>
          </p:cNvGraphicFramePr>
          <p:nvPr>
            <p:extLst>
              <p:ext uri="{D42A27DB-BD31-4B8C-83A1-F6EECF244321}">
                <p14:modId xmlns:p14="http://schemas.microsoft.com/office/powerpoint/2010/main" val="978230992"/>
              </p:ext>
            </p:extLst>
          </p:nvPr>
        </p:nvGraphicFramePr>
        <p:xfrm>
          <a:off x="514350" y="788670"/>
          <a:ext cx="7846359" cy="3729546"/>
        </p:xfrm>
        <a:graphic>
          <a:graphicData uri="http://schemas.openxmlformats.org/drawingml/2006/table">
            <a:tbl>
              <a:tblPr firstRow="1" bandRow="1">
                <a:tableStyleId>{5C22544A-7EE6-4342-B048-85BDC9FD1C3A}</a:tableStyleId>
              </a:tblPr>
              <a:tblGrid>
                <a:gridCol w="1349395">
                  <a:extLst>
                    <a:ext uri="{9D8B030D-6E8A-4147-A177-3AD203B41FA5}">
                      <a16:colId xmlns:a16="http://schemas.microsoft.com/office/drawing/2014/main" val="20000"/>
                    </a:ext>
                  </a:extLst>
                </a:gridCol>
                <a:gridCol w="6496964">
                  <a:extLst>
                    <a:ext uri="{9D8B030D-6E8A-4147-A177-3AD203B41FA5}">
                      <a16:colId xmlns:a16="http://schemas.microsoft.com/office/drawing/2014/main" val="20001"/>
                    </a:ext>
                  </a:extLst>
                </a:gridCol>
              </a:tblGrid>
              <a:tr h="246291">
                <a:tc>
                  <a:txBody>
                    <a:bodyPr/>
                    <a:lstStyle/>
                    <a:p>
                      <a:pPr algn="ctr"/>
                      <a:r>
                        <a:rPr kumimoji="1" lang="ja-JP" altLang="en-US" sz="1100" dirty="0" smtClean="0"/>
                        <a:t>用 語</a:t>
                      </a:r>
                      <a:endParaRPr kumimoji="1" lang="ja-JP" altLang="en-US" sz="1100" dirty="0"/>
                    </a:p>
                  </a:txBody>
                  <a:tcPr marL="34290" marR="34290" marT="17145" marB="17145"/>
                </a:tc>
                <a:tc>
                  <a:txBody>
                    <a:bodyPr/>
                    <a:lstStyle/>
                    <a:p>
                      <a:pPr algn="ctr"/>
                      <a:r>
                        <a:rPr kumimoji="1" lang="ja-JP" altLang="en-US" sz="1100" dirty="0" smtClean="0"/>
                        <a:t> 説  明</a:t>
                      </a:r>
                      <a:endParaRPr kumimoji="1" lang="ja-JP" altLang="en-US" sz="1100" dirty="0"/>
                    </a:p>
                  </a:txBody>
                  <a:tcPr marL="34290" marR="34290" marT="17145" marB="17145"/>
                </a:tc>
                <a:extLst>
                  <a:ext uri="{0D108BD9-81ED-4DB2-BD59-A6C34878D82A}">
                    <a16:rowId xmlns:a16="http://schemas.microsoft.com/office/drawing/2014/main" val="10000"/>
                  </a:ext>
                </a:extLst>
              </a:tr>
              <a:tr h="246291">
                <a:tc>
                  <a:txBody>
                    <a:bodyPr/>
                    <a:lstStyle/>
                    <a:p>
                      <a:r>
                        <a:rPr kumimoji="1" lang="en-US" altLang="ja-JP" sz="1100" dirty="0" smtClean="0"/>
                        <a:t>Dashboard</a:t>
                      </a:r>
                      <a:endParaRPr kumimoji="1" lang="ja-JP" altLang="en-US" sz="1100" dirty="0"/>
                    </a:p>
                  </a:txBody>
                  <a:tcPr marL="34290" marR="34290" marT="17145" marB="17145"/>
                </a:tc>
                <a:tc>
                  <a:txBody>
                    <a:bodyPr/>
                    <a:lstStyle/>
                    <a:p>
                      <a:r>
                        <a:rPr kumimoji="1" lang="en-US" altLang="ja-JP" sz="1100" dirty="0" smtClean="0"/>
                        <a:t>Meraki</a:t>
                      </a:r>
                      <a:r>
                        <a:rPr kumimoji="1" lang="ja-JP" altLang="en-US" sz="1100" dirty="0" smtClean="0"/>
                        <a:t>を</a:t>
                      </a:r>
                      <a:r>
                        <a:rPr kumimoji="1" lang="en-US" altLang="ja-JP" sz="1100" dirty="0" smtClean="0"/>
                        <a:t>Web</a:t>
                      </a:r>
                      <a:r>
                        <a:rPr kumimoji="1" lang="ja-JP" altLang="en-US" sz="1100" dirty="0" smtClean="0"/>
                        <a:t>上で管理する為の画面</a:t>
                      </a:r>
                      <a:endParaRPr kumimoji="1" lang="ja-JP" altLang="en-US" sz="1100" dirty="0"/>
                    </a:p>
                  </a:txBody>
                  <a:tcPr marL="34290" marR="34290" marT="17145" marB="17145"/>
                </a:tc>
                <a:extLst>
                  <a:ext uri="{0D108BD9-81ED-4DB2-BD59-A6C34878D82A}">
                    <a16:rowId xmlns:a16="http://schemas.microsoft.com/office/drawing/2014/main" val="10001"/>
                  </a:ext>
                </a:extLst>
              </a:tr>
              <a:tr h="246291">
                <a:tc>
                  <a:txBody>
                    <a:bodyPr/>
                    <a:lstStyle/>
                    <a:p>
                      <a:r>
                        <a:rPr kumimoji="1" lang="en-US" altLang="ja-JP" sz="1100" dirty="0" smtClean="0"/>
                        <a:t>Organization</a:t>
                      </a:r>
                      <a:endParaRPr kumimoji="1" lang="ja-JP" altLang="en-US" sz="1100" dirty="0"/>
                    </a:p>
                  </a:txBody>
                  <a:tcPr marL="34290" marR="34290" marT="17145" marB="17145"/>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1" lang="en-US" altLang="ja-JP" sz="1100" dirty="0" smtClean="0"/>
                        <a:t>Meraki</a:t>
                      </a:r>
                      <a:r>
                        <a:rPr kumimoji="1" lang="ja-JP" altLang="en-US" sz="1100" dirty="0" smtClean="0"/>
                        <a:t>内でのライセンス管理単位</a:t>
                      </a:r>
                    </a:p>
                  </a:txBody>
                  <a:tcPr marL="34290" marR="34290" marT="17145" marB="17145"/>
                </a:tc>
                <a:extLst>
                  <a:ext uri="{0D108BD9-81ED-4DB2-BD59-A6C34878D82A}">
                    <a16:rowId xmlns:a16="http://schemas.microsoft.com/office/drawing/2014/main" val="10002"/>
                  </a:ext>
                </a:extLst>
              </a:tr>
              <a:tr h="246291">
                <a:tc>
                  <a:txBody>
                    <a:bodyPr/>
                    <a:lstStyle/>
                    <a:p>
                      <a:r>
                        <a:rPr kumimoji="1" lang="en-US" altLang="ja-JP" sz="1100" dirty="0" smtClean="0"/>
                        <a:t>Network</a:t>
                      </a:r>
                      <a:endParaRPr kumimoji="1" lang="ja-JP" altLang="en-US" sz="1100" dirty="0"/>
                    </a:p>
                  </a:txBody>
                  <a:tcPr marL="34290" marR="34290" marT="17145" marB="17145"/>
                </a:tc>
                <a:tc>
                  <a:txBody>
                    <a:bodyPr/>
                    <a:lstStyle/>
                    <a:p>
                      <a:r>
                        <a:rPr kumimoji="1" lang="en-US" altLang="ja-JP" sz="1100" dirty="0" smtClean="0"/>
                        <a:t>Meraki</a:t>
                      </a:r>
                      <a:r>
                        <a:rPr kumimoji="1" lang="ja-JP" altLang="en-US" sz="1100" dirty="0" smtClean="0"/>
                        <a:t>内での設定管理単位</a:t>
                      </a:r>
                      <a:endParaRPr kumimoji="1" lang="ja-JP" altLang="en-US" sz="1100" dirty="0"/>
                    </a:p>
                  </a:txBody>
                  <a:tcPr marL="34290" marR="34290" marT="17145" marB="17145"/>
                </a:tc>
                <a:extLst>
                  <a:ext uri="{0D108BD9-81ED-4DB2-BD59-A6C34878D82A}">
                    <a16:rowId xmlns:a16="http://schemas.microsoft.com/office/drawing/2014/main" val="10003"/>
                  </a:ext>
                </a:extLst>
              </a:tr>
              <a:tr h="457397">
                <a:tc>
                  <a:txBody>
                    <a:bodyPr/>
                    <a:lstStyle/>
                    <a:p>
                      <a:r>
                        <a:rPr kumimoji="1" lang="ja-JP" altLang="en-US" sz="1100" dirty="0" smtClean="0"/>
                        <a:t>フルスタック</a:t>
                      </a:r>
                      <a:endParaRPr kumimoji="1" lang="ja-JP" altLang="en-US" sz="1100" dirty="0"/>
                    </a:p>
                  </a:txBody>
                  <a:tcPr marL="34290" marR="34290" marT="17145" marB="17145"/>
                </a:tc>
                <a:tc>
                  <a:txBody>
                    <a:bodyPr/>
                    <a:lstStyle/>
                    <a:p>
                      <a:r>
                        <a:rPr kumimoji="1" lang="en-US" altLang="ja-JP" sz="1100" dirty="0" smtClean="0"/>
                        <a:t>Meraki</a:t>
                      </a:r>
                      <a:r>
                        <a:rPr kumimoji="1" lang="ja-JP" altLang="en-US" sz="1100" dirty="0" smtClean="0"/>
                        <a:t>の</a:t>
                      </a:r>
                      <a:r>
                        <a:rPr kumimoji="1" lang="ja-JP" altLang="en-US" sz="1100" dirty="0" smtClean="0"/>
                        <a:t>セキュリティ アプライアンス</a:t>
                      </a:r>
                      <a:r>
                        <a:rPr kumimoji="1" lang="ja-JP" altLang="en-US" sz="1100" dirty="0" smtClean="0"/>
                        <a:t>、スイッチ、アクセスポイントだけで構築されているネットワーク構成</a:t>
                      </a:r>
                      <a:endParaRPr kumimoji="1" lang="ja-JP" altLang="en-US" sz="1100" dirty="0"/>
                    </a:p>
                  </a:txBody>
                  <a:tcPr marL="34290" marR="34290" marT="17145" marB="17145"/>
                </a:tc>
                <a:extLst>
                  <a:ext uri="{0D108BD9-81ED-4DB2-BD59-A6C34878D82A}">
                    <a16:rowId xmlns:a16="http://schemas.microsoft.com/office/drawing/2014/main" val="10004"/>
                  </a:ext>
                </a:extLst>
              </a:tr>
              <a:tr h="457397">
                <a:tc>
                  <a:txBody>
                    <a:bodyPr/>
                    <a:lstStyle/>
                    <a:p>
                      <a:r>
                        <a:rPr kumimoji="1" lang="en-US" altLang="ja-JP" sz="1100" dirty="0" err="1" smtClean="0"/>
                        <a:t>mGig</a:t>
                      </a:r>
                      <a:endParaRPr kumimoji="1" lang="ja-JP" altLang="en-US" sz="1100" dirty="0"/>
                    </a:p>
                  </a:txBody>
                  <a:tcPr marL="34290" marR="34290" marT="17145" marB="17145"/>
                </a:tc>
                <a:tc>
                  <a:txBody>
                    <a:bodyPr/>
                    <a:lstStyle/>
                    <a:p>
                      <a:r>
                        <a:rPr lang="en-US" altLang="ja-JP" sz="1100" dirty="0" smtClean="0"/>
                        <a:t>Multi-Gigabit Ethernet/NBASE-T</a:t>
                      </a:r>
                      <a:r>
                        <a:rPr lang="ja-JP" altLang="en-US" sz="1100" dirty="0" smtClean="0"/>
                        <a:t>の規格。</a:t>
                      </a:r>
                      <a:r>
                        <a:rPr lang="en-US" altLang="ja-JP" sz="1100" dirty="0" smtClean="0"/>
                        <a:t>5e/6</a:t>
                      </a:r>
                      <a:r>
                        <a:rPr lang="ja-JP" altLang="en-US" sz="1100" dirty="0" smtClean="0"/>
                        <a:t>ケーブルで</a:t>
                      </a:r>
                      <a:r>
                        <a:rPr lang="en-US" altLang="ja-JP" sz="1100" dirty="0" smtClean="0"/>
                        <a:t/>
                      </a:r>
                      <a:br>
                        <a:rPr lang="en-US" altLang="ja-JP" sz="1100" dirty="0" smtClean="0"/>
                      </a:br>
                      <a:r>
                        <a:rPr kumimoji="1" lang="en-US" altLang="ja-JP" sz="1100" dirty="0" smtClean="0"/>
                        <a:t>1, 2.5, 5bps</a:t>
                      </a:r>
                      <a:r>
                        <a:rPr kumimoji="1" lang="ja-JP" altLang="en-US" sz="1100" dirty="0" smtClean="0"/>
                        <a:t>を、</a:t>
                      </a:r>
                      <a:r>
                        <a:rPr kumimoji="1" lang="en-US" altLang="ja-JP" sz="1100" dirty="0" smtClean="0"/>
                        <a:t>6a/7</a:t>
                      </a:r>
                      <a:r>
                        <a:rPr kumimoji="1" lang="ja-JP" altLang="en-US" sz="1100" dirty="0" smtClean="0"/>
                        <a:t>ケーブルでは最大</a:t>
                      </a:r>
                      <a:r>
                        <a:rPr kumimoji="1" lang="en-US" altLang="ja-JP" sz="1100" dirty="0" smtClean="0"/>
                        <a:t>,10Gbps</a:t>
                      </a:r>
                      <a:r>
                        <a:rPr kumimoji="1" lang="ja-JP" altLang="en-US" sz="1100" dirty="0" smtClean="0"/>
                        <a:t>提供可能にする機能</a:t>
                      </a:r>
                      <a:endParaRPr kumimoji="1" lang="ja-JP" altLang="en-US" sz="1100" dirty="0"/>
                    </a:p>
                  </a:txBody>
                  <a:tcPr marL="34290" marR="34290" marT="17145" marB="17145"/>
                </a:tc>
                <a:extLst>
                  <a:ext uri="{0D108BD9-81ED-4DB2-BD59-A6C34878D82A}">
                    <a16:rowId xmlns:a16="http://schemas.microsoft.com/office/drawing/2014/main" val="10005"/>
                  </a:ext>
                </a:extLst>
              </a:tr>
              <a:tr h="457397">
                <a:tc>
                  <a:txBody>
                    <a:bodyPr/>
                    <a:lstStyle/>
                    <a:p>
                      <a:r>
                        <a:rPr kumimoji="1" lang="en-US" altLang="ja-JP" sz="1100" dirty="0" smtClean="0"/>
                        <a:t>Geo</a:t>
                      </a:r>
                      <a:r>
                        <a:rPr kumimoji="1" lang="ja-JP" altLang="en-US" sz="1100" dirty="0" smtClean="0"/>
                        <a:t> </a:t>
                      </a:r>
                      <a:r>
                        <a:rPr kumimoji="1" lang="en-US" altLang="ja-JP" sz="1100" dirty="0" smtClean="0"/>
                        <a:t>Fencing</a:t>
                      </a:r>
                      <a:endParaRPr kumimoji="1" lang="ja-JP" altLang="en-US" sz="1100" dirty="0"/>
                    </a:p>
                  </a:txBody>
                  <a:tcPr marL="34290" marR="34290" marT="17145" marB="17145"/>
                </a:tc>
                <a:tc>
                  <a:txBody>
                    <a:bodyPr/>
                    <a:lstStyle/>
                    <a:p>
                      <a:r>
                        <a:rPr kumimoji="1" lang="ja-JP" altLang="en-US" sz="1100" dirty="0" smtClean="0"/>
                        <a:t>地図上に論理的なフェンスを作る</a:t>
                      </a:r>
                      <a:r>
                        <a:rPr kumimoji="1" lang="en-US" altLang="ja-JP" sz="1100" dirty="0" smtClean="0"/>
                        <a:t>Meraki</a:t>
                      </a:r>
                      <a:r>
                        <a:rPr kumimoji="1" lang="ja-JP" altLang="en-US" sz="1100" dirty="0" smtClean="0"/>
                        <a:t>の</a:t>
                      </a:r>
                      <a:r>
                        <a:rPr kumimoji="1" lang="en-US" altLang="ja-JP" sz="1100" dirty="0" smtClean="0"/>
                        <a:t>Systems</a:t>
                      </a:r>
                      <a:r>
                        <a:rPr kumimoji="1" lang="ja-JP" altLang="en-US" sz="1100" dirty="0" smtClean="0"/>
                        <a:t> </a:t>
                      </a:r>
                      <a:r>
                        <a:rPr kumimoji="1" lang="en-US" altLang="ja-JP" sz="1100" dirty="0" smtClean="0"/>
                        <a:t>Manager</a:t>
                      </a:r>
                      <a:r>
                        <a:rPr kumimoji="1" lang="ja-JP" altLang="en-US" sz="1100" dirty="0" smtClean="0"/>
                        <a:t>の制限機能のひとつ</a:t>
                      </a:r>
                      <a:endParaRPr kumimoji="1" lang="en-US" altLang="ja-JP" sz="1100" dirty="0" smtClean="0"/>
                    </a:p>
                    <a:p>
                      <a:r>
                        <a:rPr kumimoji="1" lang="ja-JP" altLang="en-US" sz="1100" dirty="0" smtClean="0"/>
                        <a:t>これによって、地図上での決められた範囲内外でのポリシーの適用などが実行可能</a:t>
                      </a:r>
                      <a:endParaRPr kumimoji="1" lang="ja-JP" altLang="en-US" sz="1100" dirty="0"/>
                    </a:p>
                  </a:txBody>
                  <a:tcPr marL="34290" marR="34290" marT="17145" marB="17145"/>
                </a:tc>
                <a:extLst>
                  <a:ext uri="{0D108BD9-81ED-4DB2-BD59-A6C34878D82A}">
                    <a16:rowId xmlns:a16="http://schemas.microsoft.com/office/drawing/2014/main" val="10006"/>
                  </a:ext>
                </a:extLst>
              </a:tr>
              <a:tr h="668503">
                <a:tc>
                  <a:txBody>
                    <a:bodyPr/>
                    <a:lstStyle/>
                    <a:p>
                      <a:r>
                        <a:rPr kumimoji="1" lang="en-US" altLang="ja-JP" sz="1100" dirty="0" smtClean="0"/>
                        <a:t>CMX</a:t>
                      </a:r>
                      <a:endParaRPr kumimoji="1" lang="ja-JP" altLang="en-US" sz="1100" dirty="0"/>
                    </a:p>
                  </a:txBody>
                  <a:tcPr marL="34290" marR="34290" marT="17145" marB="17145"/>
                </a:tc>
                <a:tc>
                  <a:txBody>
                    <a:bodyPr/>
                    <a:lstStyle/>
                    <a:p>
                      <a:r>
                        <a:rPr kumimoji="1" lang="en-US" altLang="ja-JP" sz="1100" dirty="0" smtClean="0"/>
                        <a:t>Connected</a:t>
                      </a:r>
                      <a:r>
                        <a:rPr kumimoji="1" lang="ja-JP" altLang="en-US" sz="1100" dirty="0" smtClean="0"/>
                        <a:t> </a:t>
                      </a:r>
                      <a:r>
                        <a:rPr kumimoji="1" lang="en-US" altLang="ja-JP" sz="1100" dirty="0" smtClean="0"/>
                        <a:t>Mobile</a:t>
                      </a:r>
                      <a:r>
                        <a:rPr kumimoji="1" lang="ja-JP" altLang="en-US" sz="1100" dirty="0" smtClean="0"/>
                        <a:t> </a:t>
                      </a:r>
                      <a:r>
                        <a:rPr kumimoji="1" lang="en-US" altLang="ja-JP" sz="1100" dirty="0" smtClean="0"/>
                        <a:t>Experience</a:t>
                      </a:r>
                      <a:r>
                        <a:rPr kumimoji="1" lang="ja-JP" altLang="en-US" sz="1100" dirty="0" smtClean="0"/>
                        <a:t> </a:t>
                      </a:r>
                      <a:endParaRPr kumimoji="1" lang="en-US" altLang="ja-JP" sz="1100" dirty="0" smtClean="0"/>
                    </a:p>
                    <a:p>
                      <a:r>
                        <a:rPr kumimoji="1" lang="en-US" altLang="ja-JP" sz="1100" dirty="0" smtClean="0"/>
                        <a:t>Wi-Fi</a:t>
                      </a:r>
                      <a:r>
                        <a:rPr kumimoji="1" lang="ja-JP" altLang="en-US" sz="1100" dirty="0" smtClean="0"/>
                        <a:t>や</a:t>
                      </a:r>
                      <a:r>
                        <a:rPr kumimoji="1" lang="en-US" altLang="ja-JP" sz="1100" dirty="0" smtClean="0"/>
                        <a:t>Bluetooth</a:t>
                      </a:r>
                      <a:r>
                        <a:rPr kumimoji="1" lang="ja-JP" altLang="en-US" sz="1100" dirty="0" smtClean="0"/>
                        <a:t>から位置情報データを取得し、それを分析することで、新たな付加価値を提供する</a:t>
                      </a:r>
                      <a:r>
                        <a:rPr kumimoji="1" lang="en-US" altLang="ja-JP" sz="1100" dirty="0" smtClean="0"/>
                        <a:t>Cisco</a:t>
                      </a:r>
                      <a:r>
                        <a:rPr kumimoji="1" lang="ja-JP" altLang="en-US" sz="1100" dirty="0" smtClean="0"/>
                        <a:t>の機能名</a:t>
                      </a:r>
                      <a:endParaRPr kumimoji="1" lang="ja-JP" altLang="en-US" sz="1100" dirty="0"/>
                    </a:p>
                  </a:txBody>
                  <a:tcPr marL="34290" marR="34290" marT="17145" marB="17145"/>
                </a:tc>
                <a:extLst>
                  <a:ext uri="{0D108BD9-81ED-4DB2-BD59-A6C34878D82A}">
                    <a16:rowId xmlns:a16="http://schemas.microsoft.com/office/drawing/2014/main" val="10007"/>
                  </a:ext>
                </a:extLst>
              </a:tr>
              <a:tr h="246291">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altLang="ja-JP" sz="1100" dirty="0" smtClean="0"/>
                        <a:t>Splash</a:t>
                      </a:r>
                      <a:r>
                        <a:rPr lang="ja-JP" altLang="en-US" sz="1100" dirty="0" smtClean="0"/>
                        <a:t> </a:t>
                      </a:r>
                      <a:r>
                        <a:rPr lang="en-US" altLang="ja-JP" sz="1100" dirty="0" smtClean="0"/>
                        <a:t>Page</a:t>
                      </a:r>
                      <a:endParaRPr lang="ja-JP" altLang="en-US" sz="1100" dirty="0" smtClean="0"/>
                    </a:p>
                  </a:txBody>
                  <a:tcPr marL="34290" marR="34290" marT="17145" marB="17145"/>
                </a:tc>
                <a:tc>
                  <a:txBody>
                    <a:bodyPr/>
                    <a:lstStyle/>
                    <a:p>
                      <a:r>
                        <a:rPr kumimoji="1" lang="en-US" altLang="ja-JP" sz="1100" dirty="0" err="1" smtClean="0"/>
                        <a:t>WiFi</a:t>
                      </a:r>
                      <a:r>
                        <a:rPr kumimoji="1" lang="ja-JP" altLang="en-US" sz="1100" dirty="0" smtClean="0"/>
                        <a:t>に接続する際に表示される接続用ページ。一般名は</a:t>
                      </a:r>
                      <a:r>
                        <a:rPr kumimoji="1" lang="en-US" altLang="ja-JP" sz="1100" dirty="0" smtClean="0"/>
                        <a:t>Captive</a:t>
                      </a:r>
                      <a:r>
                        <a:rPr kumimoji="1" lang="ja-JP" altLang="en-US" sz="1100" dirty="0" smtClean="0"/>
                        <a:t> </a:t>
                      </a:r>
                      <a:r>
                        <a:rPr kumimoji="1" lang="en-US" altLang="ja-JP" sz="1100" dirty="0" smtClean="0"/>
                        <a:t>portal</a:t>
                      </a:r>
                      <a:endParaRPr kumimoji="1" lang="ja-JP" altLang="en-US" sz="1100" dirty="0"/>
                    </a:p>
                  </a:txBody>
                  <a:tcPr marL="34290" marR="34290" marT="17145" marB="17145"/>
                </a:tc>
                <a:extLst>
                  <a:ext uri="{0D108BD9-81ED-4DB2-BD59-A6C34878D82A}">
                    <a16:rowId xmlns:a16="http://schemas.microsoft.com/office/drawing/2014/main" val="10008"/>
                  </a:ext>
                </a:extLst>
              </a:tr>
              <a:tr h="457397">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altLang="ja-JP" sz="1100" dirty="0" smtClean="0"/>
                        <a:t>MDM</a:t>
                      </a:r>
                      <a:endParaRPr lang="ja-JP" altLang="en-US" sz="1100" dirty="0" smtClean="0"/>
                    </a:p>
                  </a:txBody>
                  <a:tcPr marL="34290" marR="34290" marT="17145" marB="17145"/>
                </a:tc>
                <a:tc>
                  <a:txBody>
                    <a:bodyPr/>
                    <a:lstStyle/>
                    <a:p>
                      <a:r>
                        <a:rPr kumimoji="1" lang="ja-JP" altLang="en-US" sz="1100" dirty="0" smtClean="0"/>
                        <a:t>モバイルデバイス管理。</a:t>
                      </a:r>
                      <a:r>
                        <a:rPr kumimoji="1" lang="en-US" altLang="ja-JP" sz="1100" dirty="0" smtClean="0"/>
                        <a:t>iPhone</a:t>
                      </a:r>
                      <a:r>
                        <a:rPr kumimoji="1" lang="ja-JP" altLang="en-US" sz="1100" dirty="0" smtClean="0"/>
                        <a:t>などのモバイルデバイスの管理、アプリ制限やポリシーの適用を統合的に行うシステム。</a:t>
                      </a:r>
                      <a:endParaRPr kumimoji="1" lang="ja-JP" altLang="en-US" sz="1100" dirty="0"/>
                    </a:p>
                  </a:txBody>
                  <a:tcPr marL="34290" marR="34290" marT="17145" marB="17145"/>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0531616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リンク</a:t>
            </a:r>
            <a:r>
              <a:rPr kumimoji="1" lang="ja-JP" altLang="en-US" dirty="0"/>
              <a:t>集</a:t>
            </a:r>
          </a:p>
        </p:txBody>
      </p:sp>
      <p:sp>
        <p:nvSpPr>
          <p:cNvPr id="3" name="正方形/長方形 2"/>
          <p:cNvSpPr/>
          <p:nvPr/>
        </p:nvSpPr>
        <p:spPr>
          <a:xfrm>
            <a:off x="623227" y="902615"/>
            <a:ext cx="3414717" cy="2885405"/>
          </a:xfrm>
          <a:prstGeom prst="rect">
            <a:avLst/>
          </a:prstGeom>
        </p:spPr>
        <p:txBody>
          <a:bodyPr wrap="none">
            <a:spAutoFit/>
          </a:bodyPr>
          <a:lstStyle/>
          <a:p>
            <a:r>
              <a:rPr lang="en-US" altLang="ja-JP" sz="1650" dirty="0" smtClean="0">
                <a:solidFill>
                  <a:srgbClr val="58585B"/>
                </a:solidFill>
              </a:rPr>
              <a:t>Cisco Meraki</a:t>
            </a:r>
            <a:r>
              <a:rPr lang="ja-JP" altLang="en-US" sz="1650" dirty="0" smtClean="0">
                <a:solidFill>
                  <a:srgbClr val="58585B"/>
                </a:solidFill>
              </a:rPr>
              <a:t> </a:t>
            </a:r>
            <a:r>
              <a:rPr lang="en-US" altLang="ja-JP" sz="1650" dirty="0">
                <a:solidFill>
                  <a:srgbClr val="58585B"/>
                </a:solidFill>
              </a:rPr>
              <a:t>documentation</a:t>
            </a:r>
          </a:p>
          <a:p>
            <a:r>
              <a:rPr lang="ja-JP" altLang="en-US" sz="1650" dirty="0">
                <a:solidFill>
                  <a:srgbClr val="58585B"/>
                </a:solidFill>
                <a:hlinkClick r:id="rId2"/>
              </a:rPr>
              <a:t>https</a:t>
            </a:r>
            <a:r>
              <a:rPr lang="ja-JP" altLang="en-US" sz="1650" dirty="0">
                <a:solidFill>
                  <a:srgbClr val="58585B"/>
                </a:solidFill>
                <a:hlinkClick r:id="rId2"/>
              </a:rPr>
              <a:t>://documentation.meraki.com</a:t>
            </a:r>
            <a:r>
              <a:rPr lang="ja-JP" altLang="en-US" sz="1650" dirty="0">
                <a:solidFill>
                  <a:srgbClr val="58585B"/>
                </a:solidFill>
                <a:hlinkClick r:id="rId2"/>
              </a:rPr>
              <a:t>/</a:t>
            </a:r>
            <a:endParaRPr lang="en-US" altLang="ja-JP" sz="1650" dirty="0">
              <a:solidFill>
                <a:srgbClr val="58585B"/>
              </a:solidFill>
            </a:endParaRPr>
          </a:p>
          <a:p>
            <a:endParaRPr lang="en-US" altLang="ja-JP" sz="1650" dirty="0">
              <a:solidFill>
                <a:srgbClr val="58585B"/>
              </a:solidFill>
            </a:endParaRPr>
          </a:p>
          <a:p>
            <a:r>
              <a:rPr lang="en-US" altLang="ja-JP" sz="1650" dirty="0" smtClean="0">
                <a:solidFill>
                  <a:srgbClr val="58585B"/>
                </a:solidFill>
              </a:rPr>
              <a:t>Cisco Meraki </a:t>
            </a:r>
            <a:r>
              <a:rPr lang="en-US" altLang="ja-JP" sz="1650" dirty="0">
                <a:solidFill>
                  <a:srgbClr val="58585B"/>
                </a:solidFill>
              </a:rPr>
              <a:t>Blog</a:t>
            </a:r>
          </a:p>
          <a:p>
            <a:r>
              <a:rPr lang="en-US" altLang="ja-JP" sz="1650" dirty="0">
                <a:solidFill>
                  <a:srgbClr val="58585B"/>
                </a:solidFill>
                <a:hlinkClick r:id="rId3"/>
              </a:rPr>
              <a:t>https://meraki.cisco.com/blog</a:t>
            </a:r>
            <a:r>
              <a:rPr lang="en-US" altLang="ja-JP" sz="1650" dirty="0">
                <a:solidFill>
                  <a:srgbClr val="58585B"/>
                </a:solidFill>
                <a:hlinkClick r:id="rId3"/>
              </a:rPr>
              <a:t>/</a:t>
            </a:r>
            <a:endParaRPr lang="en-US" altLang="ja-JP" sz="1650" dirty="0">
              <a:solidFill>
                <a:srgbClr val="58585B"/>
              </a:solidFill>
            </a:endParaRPr>
          </a:p>
          <a:p>
            <a:endParaRPr lang="en-US" altLang="ja-JP" sz="1650" dirty="0">
              <a:solidFill>
                <a:srgbClr val="58585B"/>
              </a:solidFill>
            </a:endParaRPr>
          </a:p>
          <a:p>
            <a:r>
              <a:rPr lang="en-US" altLang="ja-JP" sz="1650" dirty="0" smtClean="0">
                <a:solidFill>
                  <a:srgbClr val="58585B"/>
                </a:solidFill>
              </a:rPr>
              <a:t>Cisco Meraki </a:t>
            </a:r>
            <a:r>
              <a:rPr lang="en-US" altLang="ja-JP" sz="1650" dirty="0">
                <a:solidFill>
                  <a:srgbClr val="58585B"/>
                </a:solidFill>
              </a:rPr>
              <a:t>API</a:t>
            </a:r>
            <a:r>
              <a:rPr lang="ja-JP" altLang="en-US" sz="1650" dirty="0">
                <a:solidFill>
                  <a:srgbClr val="58585B"/>
                </a:solidFill>
              </a:rPr>
              <a:t>開発用サイト</a:t>
            </a:r>
            <a:endParaRPr lang="en-US" altLang="ja-JP" sz="1650" dirty="0">
              <a:solidFill>
                <a:srgbClr val="58585B"/>
              </a:solidFill>
            </a:endParaRPr>
          </a:p>
          <a:p>
            <a:r>
              <a:rPr lang="en-US" altLang="ja-JP" sz="1650" dirty="0">
                <a:solidFill>
                  <a:srgbClr val="58585B"/>
                </a:solidFill>
                <a:hlinkClick r:id="rId4"/>
              </a:rPr>
              <a:t>http://developers.meraki.com</a:t>
            </a:r>
            <a:r>
              <a:rPr lang="en-US" altLang="ja-JP" sz="1650" dirty="0">
                <a:solidFill>
                  <a:srgbClr val="58585B"/>
                </a:solidFill>
                <a:hlinkClick r:id="rId4"/>
              </a:rPr>
              <a:t>/</a:t>
            </a:r>
            <a:endParaRPr lang="en-US" altLang="ja-JP" sz="1650" dirty="0">
              <a:solidFill>
                <a:srgbClr val="58585B"/>
              </a:solidFill>
            </a:endParaRPr>
          </a:p>
          <a:p>
            <a:endParaRPr lang="en-US" altLang="ja-JP" sz="1650" dirty="0">
              <a:solidFill>
                <a:srgbClr val="58585B"/>
              </a:solidFill>
            </a:endParaRPr>
          </a:p>
          <a:p>
            <a:r>
              <a:rPr lang="en-US" altLang="ja-JP" sz="1650" dirty="0" smtClean="0">
                <a:solidFill>
                  <a:srgbClr val="58585B"/>
                </a:solidFill>
              </a:rPr>
              <a:t>Cisco Meraki</a:t>
            </a:r>
            <a:r>
              <a:rPr lang="ja-JP" altLang="en-US" sz="1650" dirty="0">
                <a:solidFill>
                  <a:srgbClr val="58585B"/>
                </a:solidFill>
              </a:rPr>
              <a:t>製品ページ</a:t>
            </a:r>
            <a:endParaRPr lang="en-US" altLang="ja-JP" sz="1650" dirty="0">
              <a:solidFill>
                <a:srgbClr val="58585B"/>
              </a:solidFill>
            </a:endParaRPr>
          </a:p>
          <a:p>
            <a:endParaRPr lang="ja-JP" altLang="en-US" sz="1650" dirty="0">
              <a:solidFill>
                <a:srgbClr val="58585B"/>
              </a:solidFill>
            </a:endParaRPr>
          </a:p>
        </p:txBody>
      </p:sp>
      <p:sp>
        <p:nvSpPr>
          <p:cNvPr id="5" name="正方形/長方形 4"/>
          <p:cNvSpPr/>
          <p:nvPr/>
        </p:nvSpPr>
        <p:spPr>
          <a:xfrm>
            <a:off x="623227" y="3356426"/>
            <a:ext cx="3321743" cy="600164"/>
          </a:xfrm>
          <a:prstGeom prst="rect">
            <a:avLst/>
          </a:prstGeom>
        </p:spPr>
        <p:txBody>
          <a:bodyPr wrap="none">
            <a:spAutoFit/>
          </a:bodyPr>
          <a:lstStyle/>
          <a:p>
            <a:r>
              <a:rPr lang="ja-JP" altLang="en-US" sz="1650" dirty="0">
                <a:solidFill>
                  <a:srgbClr val="58585B"/>
                </a:solidFill>
                <a:hlinkClick r:id="rId5"/>
              </a:rPr>
              <a:t>https://meraki.cisco.com/</a:t>
            </a:r>
            <a:r>
              <a:rPr lang="ja-JP" altLang="en-US" sz="1650" dirty="0">
                <a:solidFill>
                  <a:srgbClr val="58585B"/>
                </a:solidFill>
                <a:hlinkClick r:id="rId5"/>
              </a:rPr>
              <a:t>products</a:t>
            </a:r>
            <a:endParaRPr lang="en-US" altLang="ja-JP" sz="1650" dirty="0">
              <a:solidFill>
                <a:srgbClr val="58585B"/>
              </a:solidFill>
            </a:endParaRPr>
          </a:p>
          <a:p>
            <a:endParaRPr lang="ja-JP" altLang="en-US" sz="1650" dirty="0">
              <a:solidFill>
                <a:srgbClr val="58585B"/>
              </a:solidFill>
            </a:endParaRPr>
          </a:p>
        </p:txBody>
      </p:sp>
    </p:spTree>
    <p:extLst>
      <p:ext uri="{BB962C8B-B14F-4D97-AF65-F5344CB8AC3E}">
        <p14:creationId xmlns:p14="http://schemas.microsoft.com/office/powerpoint/2010/main" val="284535191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34264" cy="5159515"/>
          </a:xfrm>
          <a:prstGeom prst="rect">
            <a:avLst/>
          </a:prstGeom>
        </p:spPr>
      </p:pic>
      <p:sp>
        <p:nvSpPr>
          <p:cNvPr id="5" name="角丸四角形 4"/>
          <p:cNvSpPr/>
          <p:nvPr/>
        </p:nvSpPr>
        <p:spPr>
          <a:xfrm>
            <a:off x="180753" y="341314"/>
            <a:ext cx="5498153" cy="4517830"/>
          </a:xfrm>
          <a:prstGeom prst="roundRect">
            <a:avLst>
              <a:gd name="adj" fmla="val 2318"/>
            </a:avLst>
          </a:prstGeom>
          <a:solidFill>
            <a:schemeClr val="tx1">
              <a:lumMod val="75000"/>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sp>
        <p:nvSpPr>
          <p:cNvPr id="2" name="テキスト プレースホルダー 1"/>
          <p:cNvSpPr>
            <a:spLocks noGrp="1"/>
          </p:cNvSpPr>
          <p:nvPr>
            <p:ph type="body" sz="quarter" idx="10"/>
          </p:nvPr>
        </p:nvSpPr>
        <p:spPr>
          <a:xfrm>
            <a:off x="462301" y="1347788"/>
            <a:ext cx="5409110" cy="3168210"/>
          </a:xfrm>
        </p:spPr>
        <p:txBody>
          <a:bodyPr/>
          <a:lstStyle/>
          <a:p>
            <a:pPr marL="57137" indent="0">
              <a:buNone/>
            </a:pPr>
            <a:r>
              <a:rPr lang="ja-JP" altLang="en-US" sz="1800" dirty="0">
                <a:solidFill>
                  <a:schemeClr val="bg1"/>
                </a:solidFill>
              </a:rPr>
              <a:t>こんなお客様にご提案ください</a:t>
            </a:r>
            <a:endParaRPr lang="en-US" altLang="ja-JP" sz="1800" dirty="0">
              <a:solidFill>
                <a:schemeClr val="bg1"/>
              </a:solidFill>
            </a:endParaRPr>
          </a:p>
          <a:p>
            <a:pPr marL="57137" indent="0">
              <a:buNone/>
            </a:pPr>
            <a:r>
              <a:rPr lang="ja-JP" altLang="en-US" sz="1800" dirty="0">
                <a:solidFill>
                  <a:schemeClr val="bg1"/>
                </a:solidFill>
              </a:rPr>
              <a:t>製品紹介</a:t>
            </a:r>
            <a:endParaRPr lang="en-US" altLang="ja-JP" sz="1800" dirty="0">
              <a:solidFill>
                <a:schemeClr val="bg1"/>
              </a:solidFill>
            </a:endParaRPr>
          </a:p>
          <a:p>
            <a:pPr marL="57137" indent="0">
              <a:spcAft>
                <a:spcPts val="1200"/>
              </a:spcAft>
              <a:buNone/>
            </a:pPr>
            <a:r>
              <a:rPr lang="ja-JP" altLang="en-US" sz="1800" dirty="0">
                <a:solidFill>
                  <a:schemeClr val="bg1"/>
                </a:solidFill>
              </a:rPr>
              <a:t>販売ガイド</a:t>
            </a:r>
            <a:endParaRPr lang="en-US" altLang="ja-JP" sz="1800" dirty="0">
              <a:solidFill>
                <a:schemeClr val="bg1"/>
              </a:solidFill>
            </a:endParaRPr>
          </a:p>
          <a:p>
            <a:pPr marL="466636" lvl="2" indent="0">
              <a:buNone/>
            </a:pPr>
            <a:r>
              <a:rPr lang="ja-JP" altLang="en-US" sz="1200" dirty="0">
                <a:solidFill>
                  <a:schemeClr val="bg1"/>
                </a:solidFill>
              </a:rPr>
              <a:t>配置イメージ</a:t>
            </a:r>
          </a:p>
          <a:p>
            <a:pPr marL="466636" lvl="2" indent="0">
              <a:buNone/>
            </a:pPr>
            <a:r>
              <a:rPr lang="ja-JP" altLang="en-US" sz="1200" dirty="0">
                <a:solidFill>
                  <a:schemeClr val="bg1"/>
                </a:solidFill>
              </a:rPr>
              <a:t>市場動向</a:t>
            </a:r>
          </a:p>
          <a:p>
            <a:pPr marL="466636" lvl="2" indent="0">
              <a:buNone/>
            </a:pPr>
            <a:r>
              <a:rPr lang="en-US" altLang="ja-JP" sz="1200" dirty="0">
                <a:solidFill>
                  <a:schemeClr val="bg1"/>
                </a:solidFill>
              </a:rPr>
              <a:t>Meraki</a:t>
            </a:r>
            <a:r>
              <a:rPr lang="ja-JP" altLang="en-US" sz="1200" dirty="0">
                <a:solidFill>
                  <a:schemeClr val="bg1"/>
                </a:solidFill>
              </a:rPr>
              <a:t>機器購入の基礎</a:t>
            </a:r>
          </a:p>
          <a:p>
            <a:pPr marL="466636" lvl="2" indent="0">
              <a:buNone/>
            </a:pPr>
            <a:r>
              <a:rPr lang="ja-JP" altLang="en-US" sz="1200" dirty="0">
                <a:solidFill>
                  <a:schemeClr val="bg1"/>
                </a:solidFill>
              </a:rPr>
              <a:t>オーダー方法、ライセンス</a:t>
            </a:r>
          </a:p>
          <a:p>
            <a:pPr marL="466636" lvl="2" indent="0">
              <a:buNone/>
            </a:pPr>
            <a:r>
              <a:rPr lang="ja-JP" altLang="en-US" sz="1200" dirty="0">
                <a:solidFill>
                  <a:schemeClr val="bg1"/>
                </a:solidFill>
              </a:rPr>
              <a:t>サンプル構成 </a:t>
            </a:r>
          </a:p>
          <a:p>
            <a:pPr marL="466636" lvl="2" indent="0">
              <a:buNone/>
            </a:pPr>
            <a:r>
              <a:rPr lang="ja-JP" altLang="en-US" sz="1200" dirty="0">
                <a:solidFill>
                  <a:schemeClr val="bg1"/>
                </a:solidFill>
              </a:rPr>
              <a:t>用語集</a:t>
            </a:r>
          </a:p>
          <a:p>
            <a:pPr marL="466636" lvl="2" indent="0">
              <a:buNone/>
            </a:pPr>
            <a:r>
              <a:rPr lang="ja-JP" altLang="en-US" sz="1200" dirty="0">
                <a:solidFill>
                  <a:schemeClr val="bg1"/>
                </a:solidFill>
              </a:rPr>
              <a:t>リンク集</a:t>
            </a:r>
          </a:p>
          <a:p>
            <a:pPr marL="466636" lvl="2" indent="0">
              <a:buNone/>
            </a:pPr>
            <a:r>
              <a:rPr lang="ja-JP" altLang="en-US" sz="1200" dirty="0">
                <a:solidFill>
                  <a:schemeClr val="bg1"/>
                </a:solidFill>
              </a:rPr>
              <a:t>付録</a:t>
            </a:r>
            <a:r>
              <a:rPr lang="ja-JP" altLang="en-US" sz="1200" dirty="0">
                <a:solidFill>
                  <a:schemeClr val="bg1"/>
                </a:solidFill>
              </a:rPr>
              <a:t>：その他製品紹介資料</a:t>
            </a:r>
          </a:p>
        </p:txBody>
      </p:sp>
      <p:sp>
        <p:nvSpPr>
          <p:cNvPr id="3" name="タイトル 2"/>
          <p:cNvSpPr>
            <a:spLocks noGrp="1"/>
          </p:cNvSpPr>
          <p:nvPr>
            <p:ph type="title"/>
          </p:nvPr>
        </p:nvSpPr>
        <p:spPr/>
        <p:txBody>
          <a:bodyPr/>
          <a:lstStyle/>
          <a:p>
            <a:r>
              <a:rPr lang="ja-JP" altLang="en-US" sz="2800" dirty="0">
                <a:solidFill>
                  <a:schemeClr val="bg1"/>
                </a:solidFill>
              </a:rPr>
              <a:t>目次</a:t>
            </a:r>
          </a:p>
        </p:txBody>
      </p:sp>
    </p:spTree>
    <p:extLst>
      <p:ext uri="{BB962C8B-B14F-4D97-AF65-F5344CB8AC3E}">
        <p14:creationId xmlns:p14="http://schemas.microsoft.com/office/powerpoint/2010/main" val="197752676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804" y="1"/>
            <a:ext cx="8445450" cy="914399"/>
          </a:xfrm>
        </p:spPr>
        <p:txBody>
          <a:bodyPr>
            <a:normAutofit/>
          </a:bodyPr>
          <a:lstStyle/>
          <a:p>
            <a:r>
              <a:rPr lang="en-US" altLang="ja-JP" sz="2800" dirty="0" smtClean="0">
                <a:solidFill>
                  <a:srgbClr val="004BAF"/>
                </a:solidFill>
                <a:latin typeface="MS PGothic" charset="-128"/>
                <a:ea typeface="MS PGothic" charset="-128"/>
                <a:cs typeface="MS PGothic" charset="-128"/>
              </a:rPr>
              <a:t>Cisco Meraki </a:t>
            </a:r>
            <a:r>
              <a:rPr lang="ja-JP" altLang="en-US" sz="2800" dirty="0" smtClean="0">
                <a:solidFill>
                  <a:srgbClr val="004BAF"/>
                </a:solidFill>
                <a:latin typeface="MS PGothic" charset="-128"/>
                <a:ea typeface="MS PGothic" charset="-128"/>
                <a:cs typeface="MS PGothic" charset="-128"/>
              </a:rPr>
              <a:t>販売の</a:t>
            </a:r>
            <a:r>
              <a:rPr lang="ja-JP" altLang="en-US" sz="2800" dirty="0" smtClean="0">
                <a:solidFill>
                  <a:srgbClr val="004BAF"/>
                </a:solidFill>
                <a:latin typeface="MS PGothic" charset="-128"/>
                <a:ea typeface="MS PGothic" charset="-128"/>
                <a:cs typeface="MS PGothic" charset="-128"/>
              </a:rPr>
              <a:t>メリット  パートナー</a:t>
            </a:r>
            <a:r>
              <a:rPr lang="ja-JP" altLang="en-US" sz="2800" dirty="0" smtClean="0">
                <a:solidFill>
                  <a:srgbClr val="004BAF"/>
                </a:solidFill>
                <a:latin typeface="MS PGothic" charset="-128"/>
                <a:ea typeface="MS PGothic" charset="-128"/>
                <a:cs typeface="MS PGothic" charset="-128"/>
              </a:rPr>
              <a:t>様向け</a:t>
            </a:r>
            <a:endParaRPr lang="en-US" sz="2800" dirty="0">
              <a:solidFill>
                <a:srgbClr val="004BAF"/>
              </a:solidFill>
              <a:latin typeface="MS PGothic" charset="-128"/>
              <a:ea typeface="MS PGothic" charset="-128"/>
              <a:cs typeface="MS PGothic" charset="-128"/>
            </a:endParaRPr>
          </a:p>
        </p:txBody>
      </p:sp>
      <p:pic>
        <p:nvPicPr>
          <p:cNvPr id="6" name="Picture 5" descr="cloud-managem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23" y="626719"/>
            <a:ext cx="4093199" cy="4093199"/>
          </a:xfrm>
          <a:prstGeom prst="rect">
            <a:avLst/>
          </a:prstGeom>
        </p:spPr>
      </p:pic>
      <p:sp>
        <p:nvSpPr>
          <p:cNvPr id="11" name="Rectangle 4"/>
          <p:cNvSpPr>
            <a:spLocks noChangeArrowheads="1"/>
          </p:cNvSpPr>
          <p:nvPr/>
        </p:nvSpPr>
        <p:spPr bwMode="auto">
          <a:xfrm>
            <a:off x="6411437" y="3594142"/>
            <a:ext cx="2576390" cy="837372"/>
          </a:xfrm>
          <a:prstGeom prst="rect">
            <a:avLst/>
          </a:prstGeom>
          <a:solidFill>
            <a:schemeClr val="bg1"/>
          </a:solidFill>
          <a:ln w="19050" algn="ctr">
            <a:solidFill>
              <a:schemeClr val="accent1"/>
            </a:solidFill>
            <a:miter lim="800000"/>
            <a:headEnd/>
            <a:tailEnd/>
          </a:ln>
          <a:effectLst/>
        </p:spPr>
        <p:txBody>
          <a:bodyPr lIns="68571" tIns="137142" rIns="68571" bIns="34286" anchor="t" anchorCtr="0"/>
          <a:lstStyle/>
          <a:p>
            <a:pPr marL="132144" indent="-132144" defTabSz="457063">
              <a:spcBef>
                <a:spcPts val="225"/>
              </a:spcBef>
              <a:spcAft>
                <a:spcPts val="225"/>
              </a:spcAft>
              <a:buFont typeface="Arial" pitchFamily="34" charset="0"/>
              <a:buChar char="•"/>
            </a:pPr>
            <a:r>
              <a:rPr lang="ja-JP" altLang="en-US" sz="1000" dirty="0">
                <a:solidFill>
                  <a:srgbClr val="4D4D4D"/>
                </a:solidFill>
                <a:latin typeface="MS PGothic" charset="-128"/>
                <a:ea typeface="MS PGothic" charset="-128"/>
                <a:cs typeface="MS PGothic" charset="-128"/>
              </a:rPr>
              <a:t>「</a:t>
            </a:r>
            <a:r>
              <a:rPr lang="ja-JP" altLang="en-US" sz="1000" dirty="0" smtClean="0">
                <a:solidFill>
                  <a:srgbClr val="4D4D4D"/>
                </a:solidFill>
                <a:latin typeface="MS PGothic" charset="-128"/>
                <a:ea typeface="MS PGothic" charset="-128"/>
                <a:cs typeface="MS PGothic" charset="-128"/>
              </a:rPr>
              <a:t>クラウド ネットワーク</a:t>
            </a:r>
            <a:r>
              <a:rPr lang="ja-JP" altLang="en-US" sz="1000" dirty="0">
                <a:solidFill>
                  <a:srgbClr val="4D4D4D"/>
                </a:solidFill>
                <a:latin typeface="MS PGothic" charset="-128"/>
                <a:ea typeface="MS PGothic" charset="-128"/>
                <a:cs typeface="MS PGothic" charset="-128"/>
              </a:rPr>
              <a:t>」という新カテゴリ</a:t>
            </a:r>
            <a:r>
              <a:rPr lang="ja-JP" altLang="en-US" sz="1000" dirty="0" smtClean="0">
                <a:solidFill>
                  <a:srgbClr val="4D4D4D"/>
                </a:solidFill>
                <a:latin typeface="MS PGothic" charset="-128"/>
                <a:ea typeface="MS PGothic" charset="-128"/>
                <a:cs typeface="MS PGothic" charset="-128"/>
              </a:rPr>
              <a:t>の</a:t>
            </a:r>
            <a:r>
              <a:rPr lang="en-US" altLang="ja-JP" sz="1000" dirty="0" smtClean="0">
                <a:solidFill>
                  <a:srgbClr val="4D4D4D"/>
                </a:solidFill>
                <a:latin typeface="MS PGothic" charset="-128"/>
                <a:ea typeface="MS PGothic" charset="-128"/>
                <a:cs typeface="MS PGothic" charset="-128"/>
              </a:rPr>
              <a:t/>
            </a:r>
            <a:br>
              <a:rPr lang="en-US" altLang="ja-JP" sz="1000" dirty="0" smtClean="0">
                <a:solidFill>
                  <a:srgbClr val="4D4D4D"/>
                </a:solidFill>
                <a:latin typeface="MS PGothic" charset="-128"/>
                <a:ea typeface="MS PGothic" charset="-128"/>
                <a:cs typeface="MS PGothic" charset="-128"/>
              </a:rPr>
            </a:br>
            <a:r>
              <a:rPr lang="ja-JP" altLang="en-US" sz="1000" dirty="0" smtClean="0">
                <a:solidFill>
                  <a:srgbClr val="4D4D4D"/>
                </a:solidFill>
                <a:latin typeface="MS PGothic" charset="-128"/>
                <a:ea typeface="MS PGothic" charset="-128"/>
                <a:cs typeface="MS PGothic" charset="-128"/>
              </a:rPr>
              <a:t>製品</a:t>
            </a:r>
            <a:r>
              <a:rPr lang="ja-JP" altLang="en-US" sz="1000" dirty="0">
                <a:solidFill>
                  <a:srgbClr val="4D4D4D"/>
                </a:solidFill>
                <a:latin typeface="MS PGothic" charset="-128"/>
                <a:ea typeface="MS PGothic" charset="-128"/>
                <a:cs typeface="MS PGothic" charset="-128"/>
              </a:rPr>
              <a:t>のため”既存ベンダー”が少ない</a:t>
            </a:r>
            <a:endParaRPr lang="en-US" altLang="ja-JP" sz="1000" dirty="0">
              <a:solidFill>
                <a:srgbClr val="4D4D4D"/>
              </a:solidFill>
              <a:latin typeface="MS PGothic" charset="-128"/>
              <a:ea typeface="MS PGothic" charset="-128"/>
              <a:cs typeface="MS PGothic" charset="-128"/>
            </a:endParaRPr>
          </a:p>
          <a:p>
            <a:pPr marL="132144" indent="-132144" defTabSz="457063">
              <a:spcBef>
                <a:spcPts val="225"/>
              </a:spcBef>
              <a:spcAft>
                <a:spcPts val="225"/>
              </a:spcAft>
              <a:buFont typeface="Arial" pitchFamily="34" charset="0"/>
              <a:buChar char="•"/>
            </a:pPr>
            <a:r>
              <a:rPr lang="ja-JP" altLang="en-US" sz="1000" dirty="0">
                <a:solidFill>
                  <a:srgbClr val="4D4D4D"/>
                </a:solidFill>
                <a:latin typeface="MS PGothic" charset="-128"/>
                <a:ea typeface="MS PGothic" charset="-128"/>
                <a:cs typeface="MS PGothic" charset="-128"/>
              </a:rPr>
              <a:t>「本社オフィスは他社だ</a:t>
            </a:r>
            <a:r>
              <a:rPr lang="ja-JP" altLang="en-US" sz="1000" dirty="0" smtClean="0">
                <a:solidFill>
                  <a:srgbClr val="4D4D4D"/>
                </a:solidFill>
                <a:latin typeface="MS PGothic" charset="-128"/>
                <a:ea typeface="MS PGothic" charset="-128"/>
                <a:cs typeface="MS PGothic" charset="-128"/>
              </a:rPr>
              <a:t>が、販売店</a:t>
            </a:r>
            <a:r>
              <a:rPr lang="ja-JP" altLang="en-US" sz="1000" dirty="0">
                <a:solidFill>
                  <a:srgbClr val="4D4D4D"/>
                </a:solidFill>
                <a:latin typeface="MS PGothic" charset="-128"/>
                <a:ea typeface="MS PGothic" charset="-128"/>
                <a:cs typeface="MS PGothic" charset="-128"/>
              </a:rPr>
              <a:t>ネットワークのみを対象とした提案」なども可能</a:t>
            </a:r>
            <a:endParaRPr lang="en-US" sz="1000" dirty="0">
              <a:solidFill>
                <a:srgbClr val="4D4D4D"/>
              </a:solidFill>
              <a:latin typeface="MS PGothic" charset="-128"/>
              <a:ea typeface="MS PGothic" charset="-128"/>
              <a:cs typeface="MS PGothic" charset="-128"/>
            </a:endParaRPr>
          </a:p>
        </p:txBody>
      </p:sp>
      <p:sp>
        <p:nvSpPr>
          <p:cNvPr id="12" name="Rectangle 4"/>
          <p:cNvSpPr>
            <a:spLocks noChangeArrowheads="1"/>
          </p:cNvSpPr>
          <p:nvPr/>
        </p:nvSpPr>
        <p:spPr bwMode="auto">
          <a:xfrm>
            <a:off x="6411437" y="3344748"/>
            <a:ext cx="2576390" cy="276839"/>
          </a:xfrm>
          <a:prstGeom prst="rect">
            <a:avLst/>
          </a:prstGeom>
          <a:solidFill>
            <a:schemeClr val="accent2"/>
          </a:solidFill>
          <a:ln w="19050">
            <a:solidFill>
              <a:schemeClr val="accent1"/>
            </a:solidFill>
            <a:miter lim="800000"/>
            <a:headEnd/>
            <a:tailEnd/>
          </a:ln>
          <a:effectLst/>
        </p:spPr>
        <p:txBody>
          <a:bodyPr lIns="68571" tIns="34286" rIns="68571" bIns="34286" anchor="ctr" anchorCtr="1"/>
          <a:lstStyle/>
          <a:p>
            <a:pPr algn="ctr" defTabSz="610719"/>
            <a:r>
              <a:rPr lang="ja-JP" altLang="en-US" sz="1500" dirty="0">
                <a:solidFill>
                  <a:srgbClr val="FFFFFF"/>
                </a:solidFill>
                <a:latin typeface="MS PGothic" charset="-128"/>
                <a:ea typeface="MS PGothic" charset="-128"/>
                <a:cs typeface="MS PGothic" charset="-128"/>
              </a:rPr>
              <a:t>他社リプレース</a:t>
            </a:r>
            <a:endParaRPr lang="en-US" sz="1500" dirty="0">
              <a:solidFill>
                <a:srgbClr val="FFFFFF"/>
              </a:solidFill>
              <a:latin typeface="MS PGothic" charset="-128"/>
              <a:ea typeface="MS PGothic" charset="-128"/>
              <a:cs typeface="MS PGothic" charset="-128"/>
            </a:endParaRPr>
          </a:p>
        </p:txBody>
      </p:sp>
      <p:sp>
        <p:nvSpPr>
          <p:cNvPr id="13" name="Rectangle 12"/>
          <p:cNvSpPr>
            <a:spLocks noChangeArrowheads="1"/>
          </p:cNvSpPr>
          <p:nvPr/>
        </p:nvSpPr>
        <p:spPr bwMode="auto">
          <a:xfrm>
            <a:off x="6411437" y="997123"/>
            <a:ext cx="2576390" cy="845398"/>
          </a:xfrm>
          <a:prstGeom prst="rect">
            <a:avLst/>
          </a:prstGeom>
          <a:solidFill>
            <a:schemeClr val="bg1"/>
          </a:solidFill>
          <a:ln w="19050" algn="ctr">
            <a:solidFill>
              <a:schemeClr val="accent1"/>
            </a:solidFill>
            <a:miter lim="800000"/>
            <a:headEnd/>
            <a:tailEnd/>
          </a:ln>
          <a:effectLst/>
        </p:spPr>
        <p:txBody>
          <a:bodyPr lIns="68571" tIns="137142" rIns="68571" bIns="34286" anchor="t" anchorCtr="0"/>
          <a:lstStyle/>
          <a:p>
            <a:pPr marL="132144" indent="-132144" defTabSz="457063">
              <a:spcBef>
                <a:spcPts val="225"/>
              </a:spcBef>
              <a:spcAft>
                <a:spcPts val="225"/>
              </a:spcAft>
              <a:buFont typeface="Arial" pitchFamily="34" charset="0"/>
              <a:buChar char="•"/>
            </a:pPr>
            <a:r>
              <a:rPr lang="ja-JP" altLang="en-US" sz="1000" dirty="0">
                <a:solidFill>
                  <a:srgbClr val="4D4D4D"/>
                </a:solidFill>
                <a:latin typeface="MS PGothic" charset="-128"/>
                <a:ea typeface="MS PGothic" charset="-128"/>
                <a:cs typeface="MS PGothic" charset="-128"/>
              </a:rPr>
              <a:t>複数</a:t>
            </a:r>
            <a:r>
              <a:rPr lang="ja-JP" altLang="en-US" sz="1000" dirty="0" smtClean="0">
                <a:solidFill>
                  <a:srgbClr val="4D4D4D"/>
                </a:solidFill>
                <a:latin typeface="MS PGothic" charset="-128"/>
                <a:ea typeface="MS PGothic" charset="-128"/>
                <a:cs typeface="MS PGothic" charset="-128"/>
              </a:rPr>
              <a:t>製品 </a:t>
            </a:r>
            <a:r>
              <a:rPr lang="en-US" altLang="ja-JP" sz="1000" smtClean="0">
                <a:solidFill>
                  <a:srgbClr val="4D4D4D"/>
                </a:solidFill>
                <a:latin typeface="MS PGothic" charset="-128"/>
                <a:ea typeface="MS PGothic" charset="-128"/>
                <a:cs typeface="MS PGothic" charset="-128"/>
              </a:rPr>
              <a:t>(</a:t>
            </a:r>
            <a:r>
              <a:rPr lang="en-US" altLang="ja-JP" sz="1000" dirty="0">
                <a:solidFill>
                  <a:srgbClr val="4D4D4D"/>
                </a:solidFill>
                <a:latin typeface="MS PGothic" charset="-128"/>
                <a:ea typeface="MS PGothic" charset="-128"/>
                <a:cs typeface="MS PGothic" charset="-128"/>
              </a:rPr>
              <a:t>AP</a:t>
            </a:r>
            <a:r>
              <a:rPr lang="ja-JP" altLang="en-US" sz="1000" dirty="0">
                <a:solidFill>
                  <a:srgbClr val="4D4D4D"/>
                </a:solidFill>
                <a:latin typeface="MS PGothic" charset="-128"/>
                <a:ea typeface="MS PGothic" charset="-128"/>
                <a:cs typeface="MS PGothic" charset="-128"/>
              </a:rPr>
              <a:t>やスイッチなど</a:t>
            </a:r>
            <a:r>
              <a:rPr lang="en-US" altLang="ja-JP" sz="1000" dirty="0" smtClean="0">
                <a:solidFill>
                  <a:srgbClr val="4D4D4D"/>
                </a:solidFill>
                <a:latin typeface="MS PGothic" charset="-128"/>
                <a:ea typeface="MS PGothic" charset="-128"/>
                <a:cs typeface="MS PGothic" charset="-128"/>
              </a:rPr>
              <a:t>) </a:t>
            </a:r>
            <a:r>
              <a:rPr lang="ja-JP" altLang="en-US" sz="1000" dirty="0" smtClean="0">
                <a:solidFill>
                  <a:srgbClr val="4D4D4D"/>
                </a:solidFill>
                <a:latin typeface="MS PGothic" charset="-128"/>
                <a:ea typeface="MS PGothic" charset="-128"/>
                <a:cs typeface="MS PGothic" charset="-128"/>
              </a:rPr>
              <a:t>を １つの</a:t>
            </a:r>
            <a:r>
              <a:rPr lang="en-US" altLang="ja-JP" sz="1000" dirty="0" smtClean="0">
                <a:solidFill>
                  <a:srgbClr val="4D4D4D"/>
                </a:solidFill>
                <a:latin typeface="MS PGothic" charset="-128"/>
                <a:ea typeface="MS PGothic" charset="-128"/>
                <a:cs typeface="MS PGothic" charset="-128"/>
              </a:rPr>
              <a:t/>
            </a:r>
            <a:br>
              <a:rPr lang="en-US" altLang="ja-JP" sz="1000" dirty="0" smtClean="0">
                <a:solidFill>
                  <a:srgbClr val="4D4D4D"/>
                </a:solidFill>
                <a:latin typeface="MS PGothic" charset="-128"/>
                <a:ea typeface="MS PGothic" charset="-128"/>
                <a:cs typeface="MS PGothic" charset="-128"/>
              </a:rPr>
            </a:br>
            <a:r>
              <a:rPr lang="ja-JP" altLang="en-US" sz="1000" dirty="0" smtClean="0">
                <a:solidFill>
                  <a:srgbClr val="4D4D4D"/>
                </a:solidFill>
                <a:latin typeface="MS PGothic" charset="-128"/>
                <a:ea typeface="MS PGothic" charset="-128"/>
                <a:cs typeface="MS PGothic" charset="-128"/>
              </a:rPr>
              <a:t>ダッシュボード</a:t>
            </a:r>
            <a:r>
              <a:rPr lang="ja-JP" altLang="en-US" sz="1000" dirty="0">
                <a:solidFill>
                  <a:srgbClr val="4D4D4D"/>
                </a:solidFill>
                <a:latin typeface="MS PGothic" charset="-128"/>
                <a:ea typeface="MS PGothic" charset="-128"/>
                <a:cs typeface="MS PGothic" charset="-128"/>
              </a:rPr>
              <a:t>で提供</a:t>
            </a:r>
            <a:endParaRPr lang="en-US" altLang="ja-JP" sz="1000" dirty="0">
              <a:solidFill>
                <a:srgbClr val="4D4D4D"/>
              </a:solidFill>
              <a:latin typeface="MS PGothic" charset="-128"/>
              <a:ea typeface="MS PGothic" charset="-128"/>
              <a:cs typeface="MS PGothic" charset="-128"/>
            </a:endParaRPr>
          </a:p>
          <a:p>
            <a:pPr marL="132144" indent="-132144" defTabSz="457063">
              <a:spcBef>
                <a:spcPts val="225"/>
              </a:spcBef>
              <a:spcAft>
                <a:spcPts val="225"/>
              </a:spcAft>
              <a:buFont typeface="Arial" pitchFamily="34" charset="0"/>
              <a:buChar char="•"/>
            </a:pPr>
            <a:r>
              <a:rPr lang="ja-JP" altLang="en-US" sz="1000" dirty="0" smtClean="0">
                <a:solidFill>
                  <a:srgbClr val="4D4D4D"/>
                </a:solidFill>
                <a:latin typeface="MS PGothic" charset="-128"/>
                <a:ea typeface="MS PGothic" charset="-128"/>
                <a:cs typeface="MS PGothic" charset="-128"/>
              </a:rPr>
              <a:t>スモール スタート</a:t>
            </a:r>
            <a:r>
              <a:rPr lang="ja-JP" altLang="en-US" sz="1000" dirty="0">
                <a:solidFill>
                  <a:srgbClr val="4D4D4D"/>
                </a:solidFill>
                <a:latin typeface="MS PGothic" charset="-128"/>
                <a:ea typeface="MS PGothic" charset="-128"/>
                <a:cs typeface="MS PGothic" charset="-128"/>
              </a:rPr>
              <a:t>から拡張可能</a:t>
            </a:r>
            <a:endParaRPr lang="en-US" altLang="ja-JP" sz="1000" dirty="0">
              <a:solidFill>
                <a:srgbClr val="4D4D4D"/>
              </a:solidFill>
              <a:latin typeface="MS PGothic" charset="-128"/>
              <a:ea typeface="MS PGothic" charset="-128"/>
              <a:cs typeface="MS PGothic" charset="-128"/>
            </a:endParaRPr>
          </a:p>
        </p:txBody>
      </p:sp>
      <p:sp>
        <p:nvSpPr>
          <p:cNvPr id="14" name="Rectangle 3"/>
          <p:cNvSpPr>
            <a:spLocks noChangeArrowheads="1"/>
          </p:cNvSpPr>
          <p:nvPr/>
        </p:nvSpPr>
        <p:spPr bwMode="auto">
          <a:xfrm>
            <a:off x="6411437" y="747729"/>
            <a:ext cx="2576390" cy="279493"/>
          </a:xfrm>
          <a:prstGeom prst="rect">
            <a:avLst/>
          </a:prstGeom>
          <a:solidFill>
            <a:schemeClr val="accent2"/>
          </a:solidFill>
          <a:ln w="19050">
            <a:solidFill>
              <a:schemeClr val="accent1"/>
            </a:solidFill>
            <a:miter lim="800000"/>
            <a:headEnd/>
            <a:tailEnd/>
          </a:ln>
          <a:effectLst/>
        </p:spPr>
        <p:txBody>
          <a:bodyPr lIns="68571" tIns="34286" rIns="68571" bIns="34286" anchor="ctr" anchorCtr="1"/>
          <a:lstStyle/>
          <a:p>
            <a:pPr algn="ctr" defTabSz="610719"/>
            <a:r>
              <a:rPr lang="ja-JP" altLang="en-US" sz="1500" dirty="0">
                <a:solidFill>
                  <a:srgbClr val="FFFFFF"/>
                </a:solidFill>
                <a:latin typeface="MS PGothic" charset="-128"/>
                <a:ea typeface="MS PGothic" charset="-128"/>
                <a:cs typeface="MS PGothic" charset="-128"/>
              </a:rPr>
              <a:t>アップセル</a:t>
            </a:r>
            <a:endParaRPr lang="en-US" sz="1500" dirty="0">
              <a:solidFill>
                <a:srgbClr val="FFFFFF"/>
              </a:solidFill>
              <a:latin typeface="MS PGothic" charset="-128"/>
              <a:ea typeface="MS PGothic" charset="-128"/>
              <a:cs typeface="MS PGothic" charset="-128"/>
            </a:endParaRPr>
          </a:p>
        </p:txBody>
      </p:sp>
      <p:sp>
        <p:nvSpPr>
          <p:cNvPr id="15" name="Rectangle 14"/>
          <p:cNvSpPr>
            <a:spLocks noChangeArrowheads="1"/>
          </p:cNvSpPr>
          <p:nvPr/>
        </p:nvSpPr>
        <p:spPr bwMode="auto">
          <a:xfrm>
            <a:off x="3639863" y="2293818"/>
            <a:ext cx="2576390" cy="839208"/>
          </a:xfrm>
          <a:prstGeom prst="rect">
            <a:avLst/>
          </a:prstGeom>
          <a:solidFill>
            <a:schemeClr val="bg1"/>
          </a:solidFill>
          <a:ln w="19050" algn="ctr">
            <a:solidFill>
              <a:schemeClr val="accent1"/>
            </a:solidFill>
            <a:miter lim="800000"/>
            <a:headEnd/>
            <a:tailEnd/>
          </a:ln>
          <a:effectLst/>
        </p:spPr>
        <p:txBody>
          <a:bodyPr lIns="68571" tIns="137142" rIns="68571" bIns="34286" anchor="t" anchorCtr="0"/>
          <a:lstStyle/>
          <a:p>
            <a:pPr marL="132144" indent="-132144" defTabSz="457063">
              <a:spcBef>
                <a:spcPts val="225"/>
              </a:spcBef>
              <a:spcAft>
                <a:spcPts val="225"/>
              </a:spcAft>
              <a:buFont typeface="Arial" pitchFamily="34" charset="0"/>
              <a:buChar char="•"/>
            </a:pPr>
            <a:r>
              <a:rPr lang="en-US" altLang="ja-JP" sz="1000" dirty="0">
                <a:solidFill>
                  <a:srgbClr val="4D4D4D"/>
                </a:solidFill>
                <a:latin typeface="MS PGothic" charset="-128"/>
                <a:ea typeface="MS PGothic" charset="-128"/>
                <a:cs typeface="MS PGothic" charset="-128"/>
              </a:rPr>
              <a:t>1</a:t>
            </a:r>
            <a:r>
              <a:rPr lang="ja-JP" altLang="en-US" sz="1000" dirty="0">
                <a:solidFill>
                  <a:srgbClr val="4D4D4D"/>
                </a:solidFill>
                <a:latin typeface="MS PGothic" charset="-128"/>
                <a:ea typeface="MS PGothic" charset="-128"/>
                <a:cs typeface="MS PGothic" charset="-128"/>
              </a:rPr>
              <a:t>年、</a:t>
            </a:r>
            <a:r>
              <a:rPr lang="en-US" altLang="ja-JP" sz="1000" dirty="0">
                <a:solidFill>
                  <a:srgbClr val="4D4D4D"/>
                </a:solidFill>
                <a:latin typeface="MS PGothic" charset="-128"/>
                <a:ea typeface="MS PGothic" charset="-128"/>
                <a:cs typeface="MS PGothic" charset="-128"/>
              </a:rPr>
              <a:t>3</a:t>
            </a:r>
            <a:r>
              <a:rPr lang="ja-JP" altLang="en-US" sz="1000" dirty="0">
                <a:solidFill>
                  <a:srgbClr val="4D4D4D"/>
                </a:solidFill>
                <a:latin typeface="MS PGothic" charset="-128"/>
                <a:ea typeface="MS PGothic" charset="-128"/>
                <a:cs typeface="MS PGothic" charset="-128"/>
              </a:rPr>
              <a:t>年、</a:t>
            </a:r>
            <a:r>
              <a:rPr lang="en-US" altLang="ja-JP" sz="1000" dirty="0">
                <a:solidFill>
                  <a:srgbClr val="4D4D4D"/>
                </a:solidFill>
                <a:latin typeface="MS PGothic" charset="-128"/>
                <a:ea typeface="MS PGothic" charset="-128"/>
                <a:cs typeface="MS PGothic" charset="-128"/>
              </a:rPr>
              <a:t>5</a:t>
            </a:r>
            <a:r>
              <a:rPr lang="ja-JP" altLang="en-US" sz="1000" dirty="0">
                <a:solidFill>
                  <a:srgbClr val="4D4D4D"/>
                </a:solidFill>
                <a:latin typeface="MS PGothic" charset="-128"/>
                <a:ea typeface="MS PGothic" charset="-128"/>
                <a:cs typeface="MS PGothic" charset="-128"/>
              </a:rPr>
              <a:t>年のライセンス体系位に</a:t>
            </a:r>
            <a:r>
              <a:rPr lang="ja-JP" altLang="en-US" sz="1000" dirty="0" smtClean="0">
                <a:solidFill>
                  <a:srgbClr val="4D4D4D"/>
                </a:solidFill>
                <a:latin typeface="MS PGothic" charset="-128"/>
                <a:ea typeface="MS PGothic" charset="-128"/>
                <a:cs typeface="MS PGothic" charset="-128"/>
              </a:rPr>
              <a:t>よる</a:t>
            </a:r>
            <a:r>
              <a:rPr lang="en-US" altLang="ja-JP" sz="1000" smtClean="0">
                <a:solidFill>
                  <a:srgbClr val="4D4D4D"/>
                </a:solidFill>
                <a:latin typeface="MS PGothic" charset="-128"/>
                <a:ea typeface="MS PGothic" charset="-128"/>
                <a:cs typeface="MS PGothic" charset="-128"/>
              </a:rPr>
              <a:t/>
            </a:r>
            <a:br>
              <a:rPr lang="en-US" altLang="ja-JP" sz="1000" smtClean="0">
                <a:solidFill>
                  <a:srgbClr val="4D4D4D"/>
                </a:solidFill>
                <a:latin typeface="MS PGothic" charset="-128"/>
                <a:ea typeface="MS PGothic" charset="-128"/>
                <a:cs typeface="MS PGothic" charset="-128"/>
              </a:rPr>
            </a:br>
            <a:r>
              <a:rPr lang="ja-JP" altLang="en-US" sz="1000" dirty="0" smtClean="0">
                <a:solidFill>
                  <a:srgbClr val="4D4D4D"/>
                </a:solidFill>
                <a:latin typeface="MS PGothic" charset="-128"/>
                <a:ea typeface="MS PGothic" charset="-128"/>
                <a:cs typeface="MS PGothic" charset="-128"/>
              </a:rPr>
              <a:t>継続</a:t>
            </a:r>
            <a:r>
              <a:rPr lang="ja-JP" altLang="en-US" sz="1000" dirty="0">
                <a:solidFill>
                  <a:srgbClr val="4D4D4D"/>
                </a:solidFill>
                <a:latin typeface="MS PGothic" charset="-128"/>
                <a:ea typeface="MS PGothic" charset="-128"/>
                <a:cs typeface="MS PGothic" charset="-128"/>
              </a:rPr>
              <a:t>利益</a:t>
            </a:r>
            <a:endParaRPr lang="en-US" altLang="ja-JP" sz="1000" dirty="0">
              <a:solidFill>
                <a:srgbClr val="4D4D4D"/>
              </a:solidFill>
              <a:latin typeface="MS PGothic" charset="-128"/>
              <a:ea typeface="MS PGothic" charset="-128"/>
              <a:cs typeface="MS PGothic" charset="-128"/>
            </a:endParaRPr>
          </a:p>
          <a:p>
            <a:pPr marL="132144" indent="-132144" defTabSz="457063">
              <a:spcBef>
                <a:spcPts val="225"/>
              </a:spcBef>
              <a:spcAft>
                <a:spcPts val="225"/>
              </a:spcAft>
              <a:buFont typeface="Arial" pitchFamily="34" charset="0"/>
              <a:buChar char="•"/>
            </a:pPr>
            <a:r>
              <a:rPr lang="ja-JP" altLang="en-US" sz="1000" dirty="0">
                <a:solidFill>
                  <a:srgbClr val="4D4D4D"/>
                </a:solidFill>
                <a:latin typeface="MS PGothic" charset="-128"/>
                <a:ea typeface="MS PGothic" charset="-128"/>
                <a:cs typeface="MS PGothic" charset="-128"/>
              </a:rPr>
              <a:t>業種アプリや回線とのパッケージも有効</a:t>
            </a:r>
            <a:endParaRPr lang="en-US" altLang="ja-JP" sz="1000" dirty="0">
              <a:solidFill>
                <a:srgbClr val="4D4D4D"/>
              </a:solidFill>
              <a:latin typeface="MS PGothic" charset="-128"/>
              <a:ea typeface="MS PGothic" charset="-128"/>
              <a:cs typeface="MS PGothic" charset="-128"/>
            </a:endParaRPr>
          </a:p>
        </p:txBody>
      </p:sp>
      <p:sp>
        <p:nvSpPr>
          <p:cNvPr id="16" name="Rectangle 5"/>
          <p:cNvSpPr>
            <a:spLocks noChangeArrowheads="1"/>
          </p:cNvSpPr>
          <p:nvPr/>
        </p:nvSpPr>
        <p:spPr bwMode="auto">
          <a:xfrm>
            <a:off x="3639863" y="2060420"/>
            <a:ext cx="2576390" cy="276843"/>
          </a:xfrm>
          <a:prstGeom prst="rect">
            <a:avLst/>
          </a:prstGeom>
          <a:solidFill>
            <a:schemeClr val="accent2"/>
          </a:solidFill>
          <a:ln w="19050">
            <a:solidFill>
              <a:schemeClr val="accent1"/>
            </a:solidFill>
            <a:miter lim="800000"/>
            <a:headEnd/>
            <a:tailEnd/>
          </a:ln>
          <a:effectLst/>
        </p:spPr>
        <p:txBody>
          <a:bodyPr lIns="68571" tIns="34286" rIns="68571" bIns="34286" anchor="ctr" anchorCtr="1"/>
          <a:lstStyle/>
          <a:p>
            <a:pPr algn="ctr" defTabSz="610719"/>
            <a:r>
              <a:rPr lang="ja-JP" altLang="en-US" sz="1500" dirty="0" smtClean="0">
                <a:solidFill>
                  <a:srgbClr val="FFFFFF"/>
                </a:solidFill>
                <a:latin typeface="MS PGothic" charset="-128"/>
                <a:ea typeface="MS PGothic" charset="-128"/>
                <a:cs typeface="MS PGothic" charset="-128"/>
              </a:rPr>
              <a:t>ストック ビジネス</a:t>
            </a:r>
            <a:endParaRPr lang="en-US" sz="1500" dirty="0">
              <a:solidFill>
                <a:srgbClr val="FFFFFF"/>
              </a:solidFill>
              <a:latin typeface="MS PGothic" charset="-128"/>
              <a:ea typeface="MS PGothic" charset="-128"/>
              <a:cs typeface="MS PGothic" charset="-128"/>
            </a:endParaRPr>
          </a:p>
        </p:txBody>
      </p:sp>
      <p:sp>
        <p:nvSpPr>
          <p:cNvPr id="17" name="Rectangle 5"/>
          <p:cNvSpPr>
            <a:spLocks noChangeArrowheads="1"/>
          </p:cNvSpPr>
          <p:nvPr/>
        </p:nvSpPr>
        <p:spPr bwMode="auto">
          <a:xfrm>
            <a:off x="3639863" y="3547252"/>
            <a:ext cx="2576390" cy="884262"/>
          </a:xfrm>
          <a:prstGeom prst="rect">
            <a:avLst/>
          </a:prstGeom>
          <a:solidFill>
            <a:schemeClr val="bg1"/>
          </a:solidFill>
          <a:ln w="19050" algn="ctr">
            <a:solidFill>
              <a:schemeClr val="accent1"/>
            </a:solidFill>
            <a:miter lim="800000"/>
            <a:headEnd/>
            <a:tailEnd/>
          </a:ln>
          <a:effectLst/>
        </p:spPr>
        <p:txBody>
          <a:bodyPr lIns="68571" tIns="137142" rIns="68571" bIns="34286" anchor="t" anchorCtr="0"/>
          <a:lstStyle/>
          <a:p>
            <a:pPr marL="132144" indent="-132144" defTabSz="457063">
              <a:spcBef>
                <a:spcPts val="225"/>
              </a:spcBef>
              <a:spcAft>
                <a:spcPts val="225"/>
              </a:spcAft>
              <a:buFont typeface="Arial" pitchFamily="34" charset="0"/>
              <a:buChar char="•"/>
            </a:pPr>
            <a:r>
              <a:rPr lang="en-US" altLang="ja-JP" sz="1000" dirty="0">
                <a:solidFill>
                  <a:srgbClr val="4D4D4D"/>
                </a:solidFill>
                <a:latin typeface="MS PGothic" charset="-128"/>
                <a:ea typeface="MS PGothic" charset="-128"/>
                <a:cs typeface="MS PGothic" charset="-128"/>
              </a:rPr>
              <a:t>Meraki</a:t>
            </a:r>
            <a:r>
              <a:rPr lang="ja-JP" altLang="en-US" sz="1000" dirty="0">
                <a:solidFill>
                  <a:srgbClr val="4D4D4D"/>
                </a:solidFill>
                <a:latin typeface="MS PGothic" charset="-128"/>
                <a:ea typeface="MS PGothic" charset="-128"/>
                <a:cs typeface="MS PGothic" charset="-128"/>
              </a:rPr>
              <a:t>のサービス基盤は全てクラウド</a:t>
            </a:r>
            <a:r>
              <a:rPr lang="ja-JP" altLang="en-US" sz="1000" dirty="0" smtClean="0">
                <a:solidFill>
                  <a:srgbClr val="4D4D4D"/>
                </a:solidFill>
                <a:latin typeface="MS PGothic" charset="-128"/>
                <a:ea typeface="MS PGothic" charset="-128"/>
                <a:cs typeface="MS PGothic" charset="-128"/>
              </a:rPr>
              <a:t>で</a:t>
            </a:r>
            <a:r>
              <a:rPr lang="en-US" altLang="ja-JP" sz="1000" smtClean="0">
                <a:solidFill>
                  <a:srgbClr val="4D4D4D"/>
                </a:solidFill>
                <a:latin typeface="MS PGothic" charset="-128"/>
                <a:ea typeface="MS PGothic" charset="-128"/>
                <a:cs typeface="MS PGothic" charset="-128"/>
              </a:rPr>
              <a:t/>
            </a:r>
            <a:br>
              <a:rPr lang="en-US" altLang="ja-JP" sz="1000" smtClean="0">
                <a:solidFill>
                  <a:srgbClr val="4D4D4D"/>
                </a:solidFill>
                <a:latin typeface="MS PGothic" charset="-128"/>
                <a:ea typeface="MS PGothic" charset="-128"/>
                <a:cs typeface="MS PGothic" charset="-128"/>
              </a:rPr>
            </a:br>
            <a:r>
              <a:rPr lang="ja-JP" altLang="en-US" sz="1000" dirty="0" smtClean="0">
                <a:solidFill>
                  <a:srgbClr val="4D4D4D"/>
                </a:solidFill>
                <a:latin typeface="MS PGothic" charset="-128"/>
                <a:ea typeface="MS PGothic" charset="-128"/>
                <a:cs typeface="MS PGothic" charset="-128"/>
              </a:rPr>
              <a:t>提供</a:t>
            </a:r>
            <a:r>
              <a:rPr lang="ja-JP" altLang="en-US" sz="1000" dirty="0">
                <a:solidFill>
                  <a:srgbClr val="4D4D4D"/>
                </a:solidFill>
                <a:latin typeface="MS PGothic" charset="-128"/>
                <a:ea typeface="MS PGothic" charset="-128"/>
                <a:cs typeface="MS PGothic" charset="-128"/>
              </a:rPr>
              <a:t>。提案の翌日にでも販売可能。</a:t>
            </a:r>
            <a:endParaRPr lang="en-US" altLang="ja-JP" sz="1000" dirty="0">
              <a:solidFill>
                <a:srgbClr val="4D4D4D"/>
              </a:solidFill>
              <a:latin typeface="MS PGothic" charset="-128"/>
              <a:ea typeface="MS PGothic" charset="-128"/>
              <a:cs typeface="MS PGothic" charset="-128"/>
            </a:endParaRPr>
          </a:p>
          <a:p>
            <a:pPr marL="132144" indent="-132144" defTabSz="457063">
              <a:spcBef>
                <a:spcPts val="225"/>
              </a:spcBef>
              <a:spcAft>
                <a:spcPts val="225"/>
              </a:spcAft>
              <a:buFont typeface="Arial" pitchFamily="34" charset="0"/>
              <a:buChar char="•"/>
            </a:pPr>
            <a:r>
              <a:rPr lang="ja-JP" altLang="en-US" sz="1000" dirty="0">
                <a:solidFill>
                  <a:srgbClr val="4D4D4D"/>
                </a:solidFill>
                <a:latin typeface="MS PGothic" charset="-128"/>
                <a:ea typeface="MS PGothic" charset="-128"/>
                <a:cs typeface="MS PGothic" charset="-128"/>
              </a:rPr>
              <a:t>顧客のみならず、サービス事業社としてもサービス基盤の準備</a:t>
            </a:r>
            <a:r>
              <a:rPr lang="en-US" altLang="ja-JP" sz="1000" dirty="0">
                <a:solidFill>
                  <a:srgbClr val="4D4D4D"/>
                </a:solidFill>
                <a:latin typeface="MS PGothic" charset="-128"/>
                <a:ea typeface="MS PGothic" charset="-128"/>
                <a:cs typeface="MS PGothic" charset="-128"/>
              </a:rPr>
              <a:t>/</a:t>
            </a:r>
            <a:r>
              <a:rPr lang="ja-JP" altLang="en-US" sz="1000" dirty="0">
                <a:solidFill>
                  <a:srgbClr val="4D4D4D"/>
                </a:solidFill>
                <a:latin typeface="MS PGothic" charset="-128"/>
                <a:ea typeface="MS PGothic" charset="-128"/>
                <a:cs typeface="MS PGothic" charset="-128"/>
              </a:rPr>
              <a:t>投資必要なし</a:t>
            </a:r>
            <a:endParaRPr lang="en-US" sz="1000" dirty="0">
              <a:solidFill>
                <a:srgbClr val="4D4D4D"/>
              </a:solidFill>
              <a:latin typeface="MS PGothic" charset="-128"/>
              <a:ea typeface="MS PGothic" charset="-128"/>
              <a:cs typeface="MS PGothic" charset="-128"/>
            </a:endParaRPr>
          </a:p>
        </p:txBody>
      </p:sp>
      <p:sp>
        <p:nvSpPr>
          <p:cNvPr id="18" name="Rectangle 5"/>
          <p:cNvSpPr>
            <a:spLocks noChangeArrowheads="1"/>
          </p:cNvSpPr>
          <p:nvPr/>
        </p:nvSpPr>
        <p:spPr bwMode="auto">
          <a:xfrm>
            <a:off x="3639863" y="3334428"/>
            <a:ext cx="2576390" cy="267891"/>
          </a:xfrm>
          <a:prstGeom prst="rect">
            <a:avLst/>
          </a:prstGeom>
          <a:solidFill>
            <a:schemeClr val="accent2"/>
          </a:solidFill>
          <a:ln w="19050">
            <a:solidFill>
              <a:schemeClr val="accent1"/>
            </a:solidFill>
            <a:miter lim="800000"/>
            <a:headEnd/>
            <a:tailEnd/>
          </a:ln>
          <a:effectLst/>
        </p:spPr>
        <p:txBody>
          <a:bodyPr lIns="68571" tIns="34286" rIns="68571" bIns="34286" anchor="ctr" anchorCtr="1"/>
          <a:lstStyle/>
          <a:p>
            <a:pPr algn="ctr" defTabSz="610719"/>
            <a:r>
              <a:rPr lang="ja-JP" altLang="en-US" sz="1500" dirty="0" smtClean="0">
                <a:solidFill>
                  <a:srgbClr val="FFFFFF"/>
                </a:solidFill>
                <a:latin typeface="MS PGothic" charset="-128"/>
                <a:ea typeface="MS PGothic" charset="-128"/>
                <a:cs typeface="MS PGothic" charset="-128"/>
              </a:rPr>
              <a:t>アセット レス</a:t>
            </a:r>
            <a:endParaRPr lang="en-US" sz="1500" dirty="0">
              <a:solidFill>
                <a:srgbClr val="FFFFFF"/>
              </a:solidFill>
              <a:latin typeface="MS PGothic" charset="-128"/>
              <a:ea typeface="MS PGothic" charset="-128"/>
              <a:cs typeface="MS PGothic" charset="-128"/>
            </a:endParaRPr>
          </a:p>
        </p:txBody>
      </p:sp>
      <p:sp>
        <p:nvSpPr>
          <p:cNvPr id="19" name="Rectangle 4"/>
          <p:cNvSpPr>
            <a:spLocks noChangeArrowheads="1"/>
          </p:cNvSpPr>
          <p:nvPr/>
        </p:nvSpPr>
        <p:spPr bwMode="auto">
          <a:xfrm>
            <a:off x="6411437" y="2274331"/>
            <a:ext cx="2576390" cy="882328"/>
          </a:xfrm>
          <a:prstGeom prst="rect">
            <a:avLst/>
          </a:prstGeom>
          <a:solidFill>
            <a:schemeClr val="bg1"/>
          </a:solidFill>
          <a:ln w="19050" algn="ctr">
            <a:solidFill>
              <a:schemeClr val="accent1"/>
            </a:solidFill>
            <a:miter lim="800000"/>
            <a:headEnd/>
            <a:tailEnd/>
          </a:ln>
          <a:effectLst/>
        </p:spPr>
        <p:txBody>
          <a:bodyPr lIns="68571" tIns="137142" rIns="68571" bIns="34286" anchor="t" anchorCtr="0"/>
          <a:lstStyle/>
          <a:p>
            <a:pPr marL="132144" indent="-132144" defTabSz="457063">
              <a:spcBef>
                <a:spcPts val="225"/>
              </a:spcBef>
              <a:spcAft>
                <a:spcPts val="225"/>
              </a:spcAft>
              <a:buFont typeface="Arial" pitchFamily="34" charset="0"/>
              <a:buChar char="•"/>
            </a:pPr>
            <a:r>
              <a:rPr lang="ja-JP" altLang="en-US" sz="1000" dirty="0">
                <a:solidFill>
                  <a:srgbClr val="4D4D4D"/>
                </a:solidFill>
                <a:latin typeface="MS PGothic" charset="-128"/>
                <a:ea typeface="MS PGothic" charset="-128"/>
                <a:cs typeface="MS PGothic" charset="-128"/>
              </a:rPr>
              <a:t>機器納品前でのクラウドによる事前セットアップ</a:t>
            </a:r>
            <a:endParaRPr lang="en-US" altLang="ja-JP" sz="1000" dirty="0">
              <a:solidFill>
                <a:srgbClr val="4D4D4D"/>
              </a:solidFill>
              <a:latin typeface="MS PGothic" charset="-128"/>
              <a:ea typeface="MS PGothic" charset="-128"/>
              <a:cs typeface="MS PGothic" charset="-128"/>
            </a:endParaRPr>
          </a:p>
          <a:p>
            <a:pPr marL="132144" indent="-132144" defTabSz="457063">
              <a:spcBef>
                <a:spcPts val="225"/>
              </a:spcBef>
              <a:spcAft>
                <a:spcPts val="225"/>
              </a:spcAft>
              <a:buFont typeface="Arial" pitchFamily="34" charset="0"/>
              <a:buChar char="•"/>
            </a:pPr>
            <a:r>
              <a:rPr lang="ja-JP" altLang="en-US" sz="1000" dirty="0">
                <a:solidFill>
                  <a:srgbClr val="4D4D4D"/>
                </a:solidFill>
                <a:latin typeface="MS PGothic" charset="-128"/>
                <a:ea typeface="MS PGothic" charset="-128"/>
                <a:cs typeface="MS PGothic" charset="-128"/>
              </a:rPr>
              <a:t>リードタイム短縮による案件対応数の増加</a:t>
            </a:r>
            <a:endParaRPr lang="en-US" altLang="ja-JP" sz="1000" dirty="0">
              <a:solidFill>
                <a:srgbClr val="4D4D4D"/>
              </a:solidFill>
              <a:latin typeface="MS PGothic" charset="-128"/>
              <a:ea typeface="MS PGothic" charset="-128"/>
              <a:cs typeface="MS PGothic" charset="-128"/>
            </a:endParaRPr>
          </a:p>
          <a:p>
            <a:pPr marL="132144" indent="-132144" defTabSz="457063">
              <a:spcBef>
                <a:spcPts val="225"/>
              </a:spcBef>
              <a:spcAft>
                <a:spcPts val="225"/>
              </a:spcAft>
              <a:buFont typeface="Arial" pitchFamily="34" charset="0"/>
              <a:buChar char="•"/>
            </a:pPr>
            <a:endParaRPr lang="en-US" altLang="ja-JP" sz="1000" dirty="0">
              <a:solidFill>
                <a:srgbClr val="4D4D4D"/>
              </a:solidFill>
              <a:latin typeface="MS PGothic" charset="-128"/>
              <a:ea typeface="MS PGothic" charset="-128"/>
              <a:cs typeface="MS PGothic" charset="-128"/>
            </a:endParaRPr>
          </a:p>
          <a:p>
            <a:pPr marL="132144" indent="-132144" defTabSz="457063">
              <a:spcBef>
                <a:spcPts val="225"/>
              </a:spcBef>
              <a:spcAft>
                <a:spcPts val="225"/>
              </a:spcAft>
              <a:buFont typeface="Arial" pitchFamily="34" charset="0"/>
              <a:buChar char="•"/>
            </a:pPr>
            <a:endParaRPr lang="en-US" sz="1000" dirty="0">
              <a:solidFill>
                <a:srgbClr val="4D4D4D"/>
              </a:solidFill>
              <a:latin typeface="MS PGothic" charset="-128"/>
              <a:ea typeface="MS PGothic" charset="-128"/>
              <a:cs typeface="MS PGothic" charset="-128"/>
            </a:endParaRPr>
          </a:p>
        </p:txBody>
      </p:sp>
      <p:sp>
        <p:nvSpPr>
          <p:cNvPr id="20" name="Rectangle 19"/>
          <p:cNvSpPr>
            <a:spLocks noChangeArrowheads="1"/>
          </p:cNvSpPr>
          <p:nvPr/>
        </p:nvSpPr>
        <p:spPr bwMode="auto">
          <a:xfrm>
            <a:off x="6411437" y="2060420"/>
            <a:ext cx="2576390" cy="267890"/>
          </a:xfrm>
          <a:prstGeom prst="rect">
            <a:avLst/>
          </a:prstGeom>
          <a:solidFill>
            <a:schemeClr val="accent2"/>
          </a:solidFill>
          <a:ln w="19050">
            <a:solidFill>
              <a:schemeClr val="accent1"/>
            </a:solidFill>
            <a:miter lim="800000"/>
            <a:headEnd/>
            <a:tailEnd/>
          </a:ln>
          <a:effectLst/>
        </p:spPr>
        <p:txBody>
          <a:bodyPr lIns="68571" tIns="34286" rIns="68571" bIns="34286" anchor="ctr" anchorCtr="1"/>
          <a:lstStyle/>
          <a:p>
            <a:pPr algn="ctr" defTabSz="610719"/>
            <a:r>
              <a:rPr lang="ja-JP" altLang="en-US" sz="1500" dirty="0">
                <a:solidFill>
                  <a:srgbClr val="FFFFFF"/>
                </a:solidFill>
                <a:latin typeface="MS PGothic" charset="-128"/>
                <a:ea typeface="MS PGothic" charset="-128"/>
                <a:cs typeface="MS PGothic" charset="-128"/>
              </a:rPr>
              <a:t>導入期間の短縮</a:t>
            </a:r>
            <a:endParaRPr lang="en-US" sz="1500" dirty="0">
              <a:solidFill>
                <a:srgbClr val="FFFFFF"/>
              </a:solidFill>
              <a:latin typeface="MS PGothic" charset="-128"/>
              <a:ea typeface="MS PGothic" charset="-128"/>
              <a:cs typeface="MS PGothic" charset="-128"/>
            </a:endParaRPr>
          </a:p>
        </p:txBody>
      </p:sp>
      <p:sp>
        <p:nvSpPr>
          <p:cNvPr id="21" name="Rectangle 5"/>
          <p:cNvSpPr>
            <a:spLocks noChangeArrowheads="1"/>
          </p:cNvSpPr>
          <p:nvPr/>
        </p:nvSpPr>
        <p:spPr bwMode="auto">
          <a:xfrm>
            <a:off x="3639863" y="958258"/>
            <a:ext cx="2576390" cy="900759"/>
          </a:xfrm>
          <a:prstGeom prst="rect">
            <a:avLst/>
          </a:prstGeom>
          <a:solidFill>
            <a:schemeClr val="bg1"/>
          </a:solidFill>
          <a:ln w="19050" algn="ctr">
            <a:solidFill>
              <a:schemeClr val="accent1"/>
            </a:solidFill>
            <a:miter lim="800000"/>
            <a:headEnd/>
            <a:tailEnd/>
          </a:ln>
          <a:effectLst/>
        </p:spPr>
        <p:txBody>
          <a:bodyPr lIns="68571" tIns="137142" rIns="68571" bIns="34286" anchor="t" anchorCtr="0"/>
          <a:lstStyle/>
          <a:p>
            <a:pPr marL="132144" indent="-132144" defTabSz="457063">
              <a:spcBef>
                <a:spcPts val="225"/>
              </a:spcBef>
              <a:spcAft>
                <a:spcPts val="225"/>
              </a:spcAft>
              <a:buFont typeface="Arial" pitchFamily="34" charset="0"/>
              <a:buChar char="•"/>
            </a:pPr>
            <a:r>
              <a:rPr lang="ja-JP" altLang="en-US" sz="1000" dirty="0">
                <a:solidFill>
                  <a:srgbClr val="4D4D4D"/>
                </a:solidFill>
                <a:latin typeface="MS PGothic" charset="-128"/>
                <a:ea typeface="MS PGothic" charset="-128"/>
                <a:cs typeface="MS PGothic" charset="-128"/>
              </a:rPr>
              <a:t>簡単でわかりやすい製品と価格体系</a:t>
            </a:r>
            <a:endParaRPr lang="en-US" altLang="ja-JP" sz="1000" dirty="0">
              <a:solidFill>
                <a:srgbClr val="4D4D4D"/>
              </a:solidFill>
              <a:latin typeface="MS PGothic" charset="-128"/>
              <a:ea typeface="MS PGothic" charset="-128"/>
              <a:cs typeface="MS PGothic" charset="-128"/>
            </a:endParaRPr>
          </a:p>
          <a:p>
            <a:pPr marL="132144" indent="-132144" defTabSz="457063">
              <a:spcBef>
                <a:spcPts val="225"/>
              </a:spcBef>
              <a:spcAft>
                <a:spcPts val="225"/>
              </a:spcAft>
              <a:buFont typeface="Arial" pitchFamily="34" charset="0"/>
              <a:buChar char="•"/>
            </a:pPr>
            <a:r>
              <a:rPr lang="ja-JP" altLang="en-US" sz="1000" dirty="0">
                <a:solidFill>
                  <a:srgbClr val="4D4D4D"/>
                </a:solidFill>
                <a:latin typeface="MS PGothic" charset="-128"/>
                <a:ea typeface="MS PGothic" charset="-128"/>
                <a:cs typeface="MS PGothic" charset="-128"/>
              </a:rPr>
              <a:t>デモ</a:t>
            </a:r>
            <a:r>
              <a:rPr lang="en-US" altLang="ja-JP" sz="1000" dirty="0">
                <a:solidFill>
                  <a:srgbClr val="4D4D4D"/>
                </a:solidFill>
                <a:latin typeface="MS PGothic" charset="-128"/>
                <a:ea typeface="MS PGothic" charset="-128"/>
                <a:cs typeface="MS PGothic" charset="-128"/>
              </a:rPr>
              <a:t> </a:t>
            </a:r>
            <a:r>
              <a:rPr lang="ja-JP" altLang="en-US" sz="1000" dirty="0">
                <a:solidFill>
                  <a:srgbClr val="4D4D4D"/>
                </a:solidFill>
                <a:latin typeface="MS PGothic" charset="-128"/>
                <a:ea typeface="MS PGothic" charset="-128"/>
                <a:cs typeface="MS PGothic" charset="-128"/>
              </a:rPr>
              <a:t>→</a:t>
            </a:r>
            <a:r>
              <a:rPr lang="en-US" altLang="ja-JP" sz="1000" dirty="0">
                <a:solidFill>
                  <a:srgbClr val="4D4D4D"/>
                </a:solidFill>
                <a:latin typeface="MS PGothic" charset="-128"/>
                <a:ea typeface="MS PGothic" charset="-128"/>
                <a:cs typeface="MS PGothic" charset="-128"/>
              </a:rPr>
              <a:t> </a:t>
            </a:r>
            <a:r>
              <a:rPr lang="ja-JP" altLang="en-US" sz="1000" dirty="0">
                <a:solidFill>
                  <a:srgbClr val="4D4D4D"/>
                </a:solidFill>
                <a:latin typeface="MS PGothic" charset="-128"/>
                <a:ea typeface="MS PGothic" charset="-128"/>
                <a:cs typeface="MS PGothic" charset="-128"/>
              </a:rPr>
              <a:t>トライアル</a:t>
            </a:r>
            <a:r>
              <a:rPr lang="en-US" altLang="ja-JP" sz="1000" dirty="0">
                <a:solidFill>
                  <a:srgbClr val="4D4D4D"/>
                </a:solidFill>
                <a:latin typeface="MS PGothic" charset="-128"/>
                <a:ea typeface="MS PGothic" charset="-128"/>
                <a:cs typeface="MS PGothic" charset="-128"/>
              </a:rPr>
              <a:t> </a:t>
            </a:r>
            <a:r>
              <a:rPr lang="ja-JP" altLang="en-US" sz="1000" dirty="0">
                <a:solidFill>
                  <a:srgbClr val="4D4D4D"/>
                </a:solidFill>
                <a:latin typeface="MS PGothic" charset="-128"/>
                <a:ea typeface="MS PGothic" charset="-128"/>
                <a:cs typeface="MS PGothic" charset="-128"/>
              </a:rPr>
              <a:t>→</a:t>
            </a:r>
            <a:r>
              <a:rPr lang="en-US" altLang="ja-JP" sz="1000" dirty="0">
                <a:solidFill>
                  <a:srgbClr val="4D4D4D"/>
                </a:solidFill>
                <a:latin typeface="MS PGothic" charset="-128"/>
                <a:ea typeface="MS PGothic" charset="-128"/>
                <a:cs typeface="MS PGothic" charset="-128"/>
              </a:rPr>
              <a:t> </a:t>
            </a:r>
            <a:r>
              <a:rPr lang="ja-JP" altLang="en-US" sz="1000" dirty="0">
                <a:solidFill>
                  <a:srgbClr val="4D4D4D"/>
                </a:solidFill>
                <a:latin typeface="MS PGothic" charset="-128"/>
                <a:ea typeface="MS PGothic" charset="-128"/>
                <a:cs typeface="MS PGothic" charset="-128"/>
              </a:rPr>
              <a:t>購入</a:t>
            </a:r>
            <a:r>
              <a:rPr lang="en-US" altLang="ja-JP" sz="1000" dirty="0">
                <a:solidFill>
                  <a:srgbClr val="4D4D4D"/>
                </a:solidFill>
                <a:latin typeface="MS PGothic" charset="-128"/>
                <a:ea typeface="MS PGothic" charset="-128"/>
                <a:cs typeface="MS PGothic" charset="-128"/>
              </a:rPr>
              <a:t> </a:t>
            </a:r>
            <a:r>
              <a:rPr lang="ja-JP" altLang="en-US" sz="1000" dirty="0">
                <a:solidFill>
                  <a:srgbClr val="4D4D4D"/>
                </a:solidFill>
                <a:latin typeface="MS PGothic" charset="-128"/>
                <a:ea typeface="MS PGothic" charset="-128"/>
                <a:cs typeface="MS PGothic" charset="-128"/>
              </a:rPr>
              <a:t>というシンプルな流れ</a:t>
            </a:r>
            <a:endParaRPr lang="en-US" altLang="ja-JP" sz="1000" dirty="0">
              <a:solidFill>
                <a:srgbClr val="4D4D4D"/>
              </a:solidFill>
              <a:latin typeface="MS PGothic" charset="-128"/>
              <a:ea typeface="MS PGothic" charset="-128"/>
              <a:cs typeface="MS PGothic" charset="-128"/>
            </a:endParaRPr>
          </a:p>
          <a:p>
            <a:pPr marL="132144" indent="-132144" defTabSz="457063">
              <a:spcBef>
                <a:spcPts val="225"/>
              </a:spcBef>
              <a:spcAft>
                <a:spcPts val="225"/>
              </a:spcAft>
              <a:buFont typeface="Arial" pitchFamily="34" charset="0"/>
              <a:buChar char="•"/>
            </a:pPr>
            <a:endParaRPr lang="en-US" altLang="ja-JP" sz="1000" dirty="0">
              <a:solidFill>
                <a:srgbClr val="4D4D4D"/>
              </a:solidFill>
              <a:latin typeface="MS PGothic" charset="-128"/>
              <a:ea typeface="MS PGothic" charset="-128"/>
              <a:cs typeface="MS PGothic" charset="-128"/>
            </a:endParaRPr>
          </a:p>
        </p:txBody>
      </p:sp>
      <p:sp>
        <p:nvSpPr>
          <p:cNvPr id="22" name="Rectangle 5"/>
          <p:cNvSpPr>
            <a:spLocks noChangeArrowheads="1"/>
          </p:cNvSpPr>
          <p:nvPr/>
        </p:nvSpPr>
        <p:spPr bwMode="auto">
          <a:xfrm>
            <a:off x="3639863" y="745435"/>
            <a:ext cx="2576390" cy="267891"/>
          </a:xfrm>
          <a:prstGeom prst="rect">
            <a:avLst/>
          </a:prstGeom>
          <a:solidFill>
            <a:schemeClr val="accent2"/>
          </a:solidFill>
          <a:ln w="19050">
            <a:solidFill>
              <a:schemeClr val="accent1"/>
            </a:solidFill>
            <a:miter lim="800000"/>
            <a:headEnd/>
            <a:tailEnd/>
          </a:ln>
          <a:effectLst/>
        </p:spPr>
        <p:txBody>
          <a:bodyPr lIns="68571" tIns="34286" rIns="68571" bIns="34286" anchor="ctr" anchorCtr="1"/>
          <a:lstStyle/>
          <a:p>
            <a:pPr algn="ctr" defTabSz="610719"/>
            <a:r>
              <a:rPr lang="ja-JP" altLang="en-US" sz="1500" dirty="0">
                <a:solidFill>
                  <a:srgbClr val="FFFFFF"/>
                </a:solidFill>
                <a:latin typeface="MS PGothic" charset="-128"/>
                <a:ea typeface="MS PGothic" charset="-128"/>
                <a:cs typeface="MS PGothic" charset="-128"/>
              </a:rPr>
              <a:t>販売のしやすさ</a:t>
            </a:r>
            <a:endParaRPr lang="en-US" sz="1500" dirty="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125857219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2" y="1347788"/>
            <a:ext cx="5693882" cy="3168210"/>
          </a:xfrm>
        </p:spPr>
        <p:txBody>
          <a:bodyPr/>
          <a:lstStyle/>
          <a:p>
            <a:r>
              <a:rPr lang="en-US" altLang="ja-JP" sz="1400" dirty="0">
                <a:latin typeface="MS PGothic" charset="-128"/>
                <a:ea typeface="MS PGothic" charset="-128"/>
                <a:cs typeface="MS PGothic" charset="-128"/>
              </a:rPr>
              <a:t>Cisco Meraki</a:t>
            </a:r>
            <a:r>
              <a:rPr lang="ja-JP" altLang="en-US" sz="1400" dirty="0">
                <a:latin typeface="MS PGothic" charset="-128"/>
                <a:ea typeface="MS PGothic" charset="-128"/>
                <a:cs typeface="MS PGothic" charset="-128"/>
              </a:rPr>
              <a:t>製品、をよりご理解頂くためにウェブ形式の</a:t>
            </a:r>
            <a:r>
              <a:rPr lang="ja-JP" altLang="en-US" sz="1400" dirty="0" smtClean="0">
                <a:latin typeface="MS PGothic" charset="-128"/>
                <a:ea typeface="MS PGothic" charset="-128"/>
                <a:cs typeface="MS PGothic" charset="-128"/>
              </a:rPr>
              <a:t>セミナー</a:t>
            </a:r>
            <a:r>
              <a:rPr lang="en-US" altLang="ja-JP" sz="1400" smtClean="0">
                <a:latin typeface="MS PGothic" charset="-128"/>
                <a:ea typeface="MS PGothic" charset="-128"/>
                <a:cs typeface="MS PGothic" charset="-128"/>
              </a:rPr>
              <a:t/>
            </a:r>
            <a:br>
              <a:rPr lang="en-US" altLang="ja-JP" sz="1400" smtClean="0">
                <a:latin typeface="MS PGothic" charset="-128"/>
                <a:ea typeface="MS PGothic" charset="-128"/>
                <a:cs typeface="MS PGothic" charset="-128"/>
              </a:rPr>
            </a:br>
            <a:r>
              <a:rPr lang="ja-JP" altLang="en-US" sz="1400" dirty="0" smtClean="0">
                <a:latin typeface="MS PGothic" charset="-128"/>
                <a:ea typeface="MS PGothic" charset="-128"/>
                <a:cs typeface="MS PGothic" charset="-128"/>
              </a:rPr>
              <a:t>（</a:t>
            </a:r>
            <a:r>
              <a:rPr lang="ja-JP" altLang="en-US" sz="1400" dirty="0">
                <a:latin typeface="MS PGothic" charset="-128"/>
                <a:ea typeface="MS PGothic" charset="-128"/>
                <a:cs typeface="MS PGothic" charset="-128"/>
              </a:rPr>
              <a:t>ウェビナー）を定期的に開催しております。ウェビナーで</a:t>
            </a:r>
            <a:r>
              <a:rPr lang="ja-JP" altLang="en-US" sz="1400" dirty="0" smtClean="0">
                <a:latin typeface="MS PGothic" charset="-128"/>
                <a:ea typeface="MS PGothic" charset="-128"/>
                <a:cs typeface="MS PGothic" charset="-128"/>
              </a:rPr>
              <a:t>は </a:t>
            </a:r>
            <a:r>
              <a:rPr lang="en-US" altLang="ja-JP" sz="1400" dirty="0" smtClean="0">
                <a:latin typeface="MS PGothic" charset="-128"/>
                <a:ea typeface="MS PGothic" charset="-128"/>
                <a:cs typeface="MS PGothic" charset="-128"/>
              </a:rPr>
              <a:t>Cisco Meraki</a:t>
            </a:r>
            <a:r>
              <a:rPr lang="ja-JP" altLang="en-US" sz="1400" dirty="0">
                <a:latin typeface="MS PGothic" charset="-128"/>
                <a:ea typeface="MS PGothic" charset="-128"/>
                <a:cs typeface="MS PGothic" charset="-128"/>
              </a:rPr>
              <a:t>管理画面のデモをご覧</a:t>
            </a:r>
            <a:r>
              <a:rPr lang="ja-JP" altLang="en-US" sz="1400" dirty="0" smtClean="0">
                <a:latin typeface="MS PGothic" charset="-128"/>
                <a:ea typeface="MS PGothic" charset="-128"/>
                <a:cs typeface="MS PGothic" charset="-128"/>
              </a:rPr>
              <a:t>いただきながら </a:t>
            </a:r>
            <a:r>
              <a:rPr lang="en-US" altLang="ja-JP" sz="1400" dirty="0" smtClean="0">
                <a:latin typeface="MS PGothic" charset="-128"/>
                <a:ea typeface="MS PGothic" charset="-128"/>
                <a:cs typeface="MS PGothic" charset="-128"/>
              </a:rPr>
              <a:t>Cisco Meraki</a:t>
            </a:r>
            <a:r>
              <a:rPr lang="ja-JP" altLang="en-US" sz="1400" dirty="0" smtClean="0">
                <a:latin typeface="MS PGothic" charset="-128"/>
                <a:ea typeface="MS PGothic" charset="-128"/>
                <a:cs typeface="MS PGothic" charset="-128"/>
              </a:rPr>
              <a:t>の</a:t>
            </a:r>
            <a:r>
              <a:rPr lang="en-US" altLang="ja-JP" sz="1400" dirty="0" smtClean="0">
                <a:latin typeface="MS PGothic" charset="-128"/>
                <a:ea typeface="MS PGothic" charset="-128"/>
                <a:cs typeface="MS PGothic" charset="-128"/>
              </a:rPr>
              <a:t/>
            </a:r>
            <a:br>
              <a:rPr lang="en-US" altLang="ja-JP" sz="1400" dirty="0" smtClean="0">
                <a:latin typeface="MS PGothic" charset="-128"/>
                <a:ea typeface="MS PGothic" charset="-128"/>
                <a:cs typeface="MS PGothic" charset="-128"/>
              </a:rPr>
            </a:br>
            <a:r>
              <a:rPr lang="ja-JP" altLang="en-US" sz="1400" dirty="0" smtClean="0">
                <a:latin typeface="MS PGothic" charset="-128"/>
                <a:ea typeface="MS PGothic" charset="-128"/>
                <a:cs typeface="MS PGothic" charset="-128"/>
              </a:rPr>
              <a:t>ソリューション</a:t>
            </a:r>
            <a:r>
              <a:rPr lang="ja-JP" altLang="en-US" sz="1400" dirty="0">
                <a:latin typeface="MS PGothic" charset="-128"/>
                <a:ea typeface="MS PGothic" charset="-128"/>
                <a:cs typeface="MS PGothic" charset="-128"/>
              </a:rPr>
              <a:t>につきましてご紹介をさせていただきます。</a:t>
            </a:r>
            <a:endParaRPr lang="en-US" altLang="ja-JP" sz="1400" dirty="0">
              <a:latin typeface="MS PGothic" charset="-128"/>
              <a:ea typeface="MS PGothic" charset="-128"/>
              <a:cs typeface="MS PGothic" charset="-128"/>
            </a:endParaRPr>
          </a:p>
          <a:p>
            <a:r>
              <a:rPr lang="ja-JP" altLang="en-US" sz="1400" dirty="0">
                <a:latin typeface="MS PGothic" charset="-128"/>
                <a:ea typeface="MS PGothic" charset="-128"/>
                <a:cs typeface="MS PGothic" charset="-128"/>
              </a:rPr>
              <a:t>ウェビナーにご参加いただきました</a:t>
            </a:r>
            <a:r>
              <a:rPr lang="ja-JP" altLang="en-US" sz="1400" dirty="0" smtClean="0">
                <a:latin typeface="MS PGothic" charset="-128"/>
                <a:ea typeface="MS PGothic" charset="-128"/>
                <a:cs typeface="MS PGothic" charset="-128"/>
              </a:rPr>
              <a:t>エンドユーザ様</a:t>
            </a:r>
            <a:r>
              <a:rPr lang="ja-JP" altLang="en-US" sz="1400" dirty="0">
                <a:latin typeface="MS PGothic" charset="-128"/>
                <a:ea typeface="MS PGothic" charset="-128"/>
                <a:cs typeface="MS PGothic" charset="-128"/>
              </a:rPr>
              <a:t>へは</a:t>
            </a:r>
            <a:r>
              <a:rPr lang="en-US" altLang="ja-JP" sz="1400" dirty="0">
                <a:latin typeface="MS PGothic" charset="-128"/>
                <a:ea typeface="MS PGothic" charset="-128"/>
                <a:cs typeface="MS PGothic" charset="-128"/>
              </a:rPr>
              <a:t>1</a:t>
            </a:r>
            <a:r>
              <a:rPr lang="ja-JP" altLang="en-US" sz="1400" dirty="0">
                <a:latin typeface="MS PGothic" charset="-128"/>
                <a:ea typeface="MS PGothic" charset="-128"/>
                <a:cs typeface="MS PGothic" charset="-128"/>
              </a:rPr>
              <a:t>校</a:t>
            </a:r>
            <a:r>
              <a:rPr lang="en-US" altLang="ja-JP" sz="1400" dirty="0">
                <a:latin typeface="MS PGothic" charset="-128"/>
                <a:ea typeface="MS PGothic" charset="-128"/>
                <a:cs typeface="MS PGothic" charset="-128"/>
              </a:rPr>
              <a:t>/1</a:t>
            </a:r>
            <a:r>
              <a:rPr lang="ja-JP" altLang="en-US" sz="1400" dirty="0">
                <a:latin typeface="MS PGothic" charset="-128"/>
                <a:ea typeface="MS PGothic" charset="-128"/>
                <a:cs typeface="MS PGothic" charset="-128"/>
              </a:rPr>
              <a:t>社</a:t>
            </a:r>
            <a:r>
              <a:rPr lang="ja-JP" altLang="en-US" sz="1400" dirty="0" smtClean="0">
                <a:latin typeface="MS PGothic" charset="-128"/>
                <a:ea typeface="MS PGothic" charset="-128"/>
                <a:cs typeface="MS PGothic" charset="-128"/>
              </a:rPr>
              <a:t>に</a:t>
            </a:r>
            <a:r>
              <a:rPr lang="en-US" altLang="ja-JP" sz="1400" dirty="0" smtClean="0">
                <a:latin typeface="MS PGothic" charset="-128"/>
                <a:ea typeface="MS PGothic" charset="-128"/>
                <a:cs typeface="MS PGothic" charset="-128"/>
              </a:rPr>
              <a:t>1</a:t>
            </a:r>
            <a:r>
              <a:rPr lang="ja-JP" altLang="en-US" sz="1400" dirty="0">
                <a:latin typeface="MS PGothic" charset="-128"/>
                <a:ea typeface="MS PGothic" charset="-128"/>
                <a:cs typeface="MS PGothic" charset="-128"/>
              </a:rPr>
              <a:t>台</a:t>
            </a:r>
            <a:r>
              <a:rPr lang="ja-JP" altLang="en-US" sz="1400" b="1" i="1" dirty="0">
                <a:solidFill>
                  <a:srgbClr val="FF0000"/>
                </a:solidFill>
                <a:latin typeface="MS PGothic" charset="-128"/>
                <a:ea typeface="MS PGothic" charset="-128"/>
                <a:cs typeface="MS PGothic" charset="-128"/>
              </a:rPr>
              <a:t>無償で</a:t>
            </a:r>
            <a:r>
              <a:rPr lang="en-US" altLang="ja-JP" sz="1400" b="1" i="1" dirty="0">
                <a:solidFill>
                  <a:srgbClr val="FF0000"/>
                </a:solidFill>
                <a:latin typeface="MS PGothic" charset="-128"/>
                <a:ea typeface="MS PGothic" charset="-128"/>
                <a:cs typeface="MS PGothic" charset="-128"/>
              </a:rPr>
              <a:t>3</a:t>
            </a:r>
            <a:r>
              <a:rPr lang="ja-JP" altLang="en-US" sz="1400" b="1" i="1" dirty="0">
                <a:solidFill>
                  <a:srgbClr val="FF0000"/>
                </a:solidFill>
                <a:latin typeface="MS PGothic" charset="-128"/>
                <a:ea typeface="MS PGothic" charset="-128"/>
                <a:cs typeface="MS PGothic" charset="-128"/>
              </a:rPr>
              <a:t>年間のライセンス付き</a:t>
            </a:r>
            <a:r>
              <a:rPr lang="ja-JP" altLang="en-US" sz="1400" b="1" i="1" dirty="0">
                <a:solidFill>
                  <a:srgbClr val="FF0000"/>
                </a:solidFill>
                <a:latin typeface="MS PGothic" charset="-128"/>
                <a:ea typeface="MS PGothic" charset="-128"/>
                <a:cs typeface="MS PGothic" charset="-128"/>
              </a:rPr>
              <a:t>アクセスポイント</a:t>
            </a:r>
            <a:r>
              <a:rPr lang="ja-JP" altLang="en-US" sz="1400" dirty="0">
                <a:latin typeface="MS PGothic" charset="-128"/>
                <a:ea typeface="MS PGothic" charset="-128"/>
                <a:cs typeface="MS PGothic" charset="-128"/>
              </a:rPr>
              <a:t>を</a:t>
            </a:r>
            <a:r>
              <a:rPr lang="ja-JP" altLang="en-US" sz="1400" dirty="0">
                <a:latin typeface="MS PGothic" charset="-128"/>
                <a:ea typeface="MS PGothic" charset="-128"/>
                <a:cs typeface="MS PGothic" charset="-128"/>
              </a:rPr>
              <a:t>差し上げております。</a:t>
            </a:r>
            <a:endParaRPr lang="en-US" altLang="ja-JP" sz="1400" dirty="0">
              <a:latin typeface="MS PGothic" charset="-128"/>
              <a:ea typeface="MS PGothic" charset="-128"/>
              <a:cs typeface="MS PGothic" charset="-128"/>
            </a:endParaRPr>
          </a:p>
          <a:p>
            <a:endParaRPr lang="en-US" sz="1400" dirty="0">
              <a:latin typeface="MS PGothic" charset="-128"/>
              <a:ea typeface="MS PGothic" charset="-128"/>
              <a:cs typeface="MS PGothic" charset="-128"/>
            </a:endParaRPr>
          </a:p>
          <a:p>
            <a:r>
              <a:rPr lang="ja-JP" altLang="en-US" sz="1400" dirty="0">
                <a:latin typeface="MS PGothic" charset="-128"/>
                <a:ea typeface="MS PGothic" charset="-128"/>
                <a:cs typeface="MS PGothic" charset="-128"/>
              </a:rPr>
              <a:t>ご登録</a:t>
            </a:r>
            <a:r>
              <a:rPr lang="en-US" altLang="ja-JP" sz="1400" dirty="0">
                <a:latin typeface="MS PGothic" charset="-128"/>
                <a:ea typeface="MS PGothic" charset="-128"/>
                <a:cs typeface="MS PGothic" charset="-128"/>
              </a:rPr>
              <a:t>URL </a:t>
            </a:r>
            <a:r>
              <a:rPr lang="ja-JP" altLang="en-US" sz="1400" dirty="0">
                <a:latin typeface="MS PGothic" charset="-128"/>
                <a:ea typeface="MS PGothic" charset="-128"/>
                <a:cs typeface="MS PGothic" charset="-128"/>
              </a:rPr>
              <a:t>：　</a:t>
            </a:r>
            <a:r>
              <a:rPr lang="en-US" sz="1400" dirty="0">
                <a:latin typeface="MS PGothic" charset="-128"/>
                <a:ea typeface="MS PGothic" charset="-128"/>
                <a:cs typeface="MS PGothic" charset="-128"/>
                <a:hlinkClick r:id="rId2"/>
              </a:rPr>
              <a:t>https://meraki.cisco.com/webinars</a:t>
            </a:r>
            <a:endParaRPr lang="en-US" sz="1400" dirty="0">
              <a:latin typeface="MS PGothic" charset="-128"/>
              <a:ea typeface="MS PGothic" charset="-128"/>
              <a:cs typeface="MS PGothic" charset="-128"/>
            </a:endParaRPr>
          </a:p>
          <a:p>
            <a:pPr marL="57123" indent="0">
              <a:buNone/>
            </a:pPr>
            <a:r>
              <a:rPr lang="ja-JP" altLang="en-US" sz="1400" dirty="0">
                <a:latin typeface="MS PGothic" charset="-128"/>
                <a:ea typeface="MS PGothic" charset="-128"/>
                <a:cs typeface="MS PGothic" charset="-128"/>
              </a:rPr>
              <a:t>　</a:t>
            </a:r>
            <a:r>
              <a:rPr lang="en-US" sz="1400" dirty="0">
                <a:latin typeface="MS PGothic" charset="-128"/>
                <a:ea typeface="MS PGothic" charset="-128"/>
                <a:cs typeface="MS PGothic" charset="-128"/>
              </a:rPr>
              <a:t>(</a:t>
            </a:r>
            <a:r>
              <a:rPr lang="en-US" altLang="ja-JP" sz="1400" dirty="0">
                <a:latin typeface="MS PGothic" charset="-128"/>
                <a:ea typeface="MS PGothic" charset="-128"/>
                <a:cs typeface="MS PGothic" charset="-128"/>
              </a:rPr>
              <a:t>Language</a:t>
            </a:r>
            <a:r>
              <a:rPr lang="ja-JP" altLang="en-US" sz="1400" dirty="0">
                <a:latin typeface="MS PGothic" charset="-128"/>
                <a:ea typeface="MS PGothic" charset="-128"/>
                <a:cs typeface="MS PGothic" charset="-128"/>
              </a:rPr>
              <a:t>で日本語をご選択ください。</a:t>
            </a:r>
            <a:r>
              <a:rPr lang="en-US" sz="1400" dirty="0">
                <a:latin typeface="MS PGothic" charset="-128"/>
                <a:ea typeface="MS PGothic" charset="-128"/>
                <a:cs typeface="MS PGothic" charset="-128"/>
              </a:rPr>
              <a:t>)</a:t>
            </a:r>
          </a:p>
          <a:p>
            <a:endParaRPr lang="en-US" sz="1400" dirty="0">
              <a:latin typeface="MS PGothic" charset="-128"/>
              <a:ea typeface="MS PGothic" charset="-128"/>
              <a:cs typeface="MS PGothic" charset="-128"/>
            </a:endParaRPr>
          </a:p>
          <a:p>
            <a:endParaRPr lang="en-US" sz="1400" dirty="0">
              <a:latin typeface="MS PGothic" charset="-128"/>
              <a:ea typeface="MS PGothic" charset="-128"/>
              <a:cs typeface="MS PGothic" charset="-128"/>
            </a:endParaRPr>
          </a:p>
        </p:txBody>
      </p:sp>
      <p:sp>
        <p:nvSpPr>
          <p:cNvPr id="3" name="Title 2"/>
          <p:cNvSpPr>
            <a:spLocks noGrp="1"/>
          </p:cNvSpPr>
          <p:nvPr>
            <p:ph type="title"/>
          </p:nvPr>
        </p:nvSpPr>
        <p:spPr/>
        <p:txBody>
          <a:bodyPr/>
          <a:lstStyle/>
          <a:p>
            <a:pPr>
              <a:lnSpc>
                <a:spcPct val="100000"/>
              </a:lnSpc>
            </a:pPr>
            <a:r>
              <a:rPr lang="ja-JP" altLang="en-US" sz="3000" dirty="0">
                <a:solidFill>
                  <a:schemeClr val="accent1"/>
                </a:solidFill>
                <a:latin typeface="MS PGothic" charset="-128"/>
                <a:ea typeface="MS PGothic" charset="-128"/>
                <a:cs typeface="MS PGothic" charset="-128"/>
              </a:rPr>
              <a:t>ウェビナー</a:t>
            </a:r>
            <a:r>
              <a:rPr lang="en-US" altLang="ja-JP" sz="3000" dirty="0">
                <a:solidFill>
                  <a:schemeClr val="accent1"/>
                </a:solidFill>
                <a:latin typeface="MS PGothic" charset="-128"/>
                <a:ea typeface="MS PGothic" charset="-128"/>
                <a:cs typeface="MS PGothic" charset="-128"/>
              </a:rPr>
              <a:t> </a:t>
            </a:r>
            <a:r>
              <a:rPr lang="ja-JP" altLang="en-US" sz="3000" dirty="0">
                <a:solidFill>
                  <a:schemeClr val="accent1"/>
                </a:solidFill>
                <a:latin typeface="MS PGothic" charset="-128"/>
                <a:ea typeface="MS PGothic" charset="-128"/>
                <a:cs typeface="MS PGothic" charset="-128"/>
              </a:rPr>
              <a:t>（</a:t>
            </a:r>
            <a:r>
              <a:rPr lang="en-US" altLang="ja-JP" sz="3000" dirty="0">
                <a:solidFill>
                  <a:schemeClr val="accent1"/>
                </a:solidFill>
                <a:latin typeface="MS PGothic" charset="-128"/>
                <a:ea typeface="MS PGothic" charset="-128"/>
                <a:cs typeface="MS PGothic" charset="-128"/>
              </a:rPr>
              <a:t>Web</a:t>
            </a:r>
            <a:r>
              <a:rPr lang="ja-JP" altLang="en-US" sz="3000" dirty="0">
                <a:solidFill>
                  <a:schemeClr val="accent1"/>
                </a:solidFill>
                <a:latin typeface="MS PGothic" charset="-128"/>
                <a:ea typeface="MS PGothic" charset="-128"/>
                <a:cs typeface="MS PGothic" charset="-128"/>
              </a:rPr>
              <a:t>会議形式のセミナー）</a:t>
            </a:r>
            <a:r>
              <a:rPr lang="en-US" altLang="ja-JP" sz="2475" dirty="0">
                <a:solidFill>
                  <a:schemeClr val="accent1"/>
                </a:solidFill>
                <a:latin typeface="MS PGothic" charset="-128"/>
                <a:ea typeface="MS PGothic" charset="-128"/>
                <a:cs typeface="MS PGothic" charset="-128"/>
              </a:rPr>
              <a:t/>
            </a:r>
            <a:br>
              <a:rPr lang="en-US" altLang="ja-JP" sz="2475" dirty="0">
                <a:solidFill>
                  <a:schemeClr val="accent1"/>
                </a:solidFill>
                <a:latin typeface="MS PGothic" charset="-128"/>
                <a:ea typeface="MS PGothic" charset="-128"/>
                <a:cs typeface="MS PGothic" charset="-128"/>
              </a:rPr>
            </a:br>
            <a:r>
              <a:rPr lang="ja-JP" altLang="en-US" sz="1650" dirty="0">
                <a:solidFill>
                  <a:schemeClr val="accent1"/>
                </a:solidFill>
                <a:latin typeface="MS PGothic" charset="-128"/>
                <a:ea typeface="MS PGothic" charset="-128"/>
                <a:cs typeface="MS PGothic" charset="-128"/>
              </a:rPr>
              <a:t>ぜひお客様をお誘い下さい！</a:t>
            </a:r>
            <a:endParaRPr lang="en-US" sz="2025" dirty="0">
              <a:solidFill>
                <a:schemeClr val="accent1"/>
              </a:solidFill>
              <a:latin typeface="MS PGothic" charset="-128"/>
              <a:ea typeface="MS PGothic" charset="-128"/>
              <a:cs typeface="MS PGothic" charset="-128"/>
            </a:endParaRPr>
          </a:p>
        </p:txBody>
      </p:sp>
      <p:pic>
        <p:nvPicPr>
          <p:cNvPr id="4" name="Picture 3" descr="MR26_cam006_final1.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597060" y="1463041"/>
            <a:ext cx="3186195" cy="2449254"/>
          </a:xfrm>
          <a:prstGeom prst="rect">
            <a:avLst/>
          </a:prstGeom>
        </p:spPr>
      </p:pic>
    </p:spTree>
    <p:extLst>
      <p:ext uri="{BB962C8B-B14F-4D97-AF65-F5344CB8AC3E}">
        <p14:creationId xmlns:p14="http://schemas.microsoft.com/office/powerpoint/2010/main" val="1028354054"/>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pPr marL="0" indent="0">
              <a:buNone/>
            </a:pPr>
            <a:r>
              <a:rPr lang="en-US" sz="1800" dirty="0"/>
              <a:t>https://</a:t>
            </a:r>
            <a:r>
              <a:rPr lang="en-US" sz="1800" dirty="0"/>
              <a:t>meraki.cisco.com/form/demo</a:t>
            </a:r>
            <a:endParaRPr lang="en-US" sz="1800" dirty="0"/>
          </a:p>
          <a:p>
            <a:pPr marL="0" indent="0">
              <a:buNone/>
            </a:pPr>
            <a:endParaRPr lang="en-US" sz="1800" dirty="0"/>
          </a:p>
        </p:txBody>
      </p:sp>
      <p:sp>
        <p:nvSpPr>
          <p:cNvPr id="13" name="Title 12"/>
          <p:cNvSpPr>
            <a:spLocks noGrp="1"/>
          </p:cNvSpPr>
          <p:nvPr>
            <p:ph type="title"/>
          </p:nvPr>
        </p:nvSpPr>
        <p:spPr>
          <a:xfrm>
            <a:off x="396981" y="341314"/>
            <a:ext cx="8386273" cy="596384"/>
          </a:xfrm>
        </p:spPr>
        <p:txBody>
          <a:bodyPr>
            <a:noAutofit/>
          </a:bodyPr>
          <a:lstStyle/>
          <a:p>
            <a:r>
              <a:rPr lang="en-US" dirty="0" smtClean="0">
                <a:solidFill>
                  <a:srgbClr val="004BAF"/>
                </a:solidFill>
                <a:latin typeface="MS PGothic" charset="-128"/>
                <a:ea typeface="MS PGothic" charset="-128"/>
                <a:cs typeface="MS PGothic" charset="-128"/>
              </a:rPr>
              <a:t>Cisco Meraki </a:t>
            </a:r>
            <a:r>
              <a:rPr lang="ja-JP" altLang="en-US" dirty="0" smtClean="0">
                <a:solidFill>
                  <a:srgbClr val="004BAF"/>
                </a:solidFill>
                <a:latin typeface="MS PGothic" charset="-128"/>
                <a:ea typeface="MS PGothic" charset="-128"/>
                <a:cs typeface="MS PGothic" charset="-128"/>
              </a:rPr>
              <a:t>デモ アカウント</a:t>
            </a:r>
            <a:endParaRPr lang="en-US" dirty="0">
              <a:solidFill>
                <a:srgbClr val="004BAF"/>
              </a:solidFill>
              <a:latin typeface="MS PGothic" charset="-128"/>
              <a:ea typeface="MS PGothic" charset="-128"/>
              <a:cs typeface="MS PGothic" charset="-128"/>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81" y="798659"/>
            <a:ext cx="4132725" cy="288562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431" y="2429333"/>
            <a:ext cx="3216796" cy="1903146"/>
          </a:xfrm>
          <a:prstGeom prst="rect">
            <a:avLst/>
          </a:prstGeom>
        </p:spPr>
      </p:pic>
      <p:sp>
        <p:nvSpPr>
          <p:cNvPr id="7" name="TextBox 6"/>
          <p:cNvSpPr txBox="1"/>
          <p:nvPr/>
        </p:nvSpPr>
        <p:spPr>
          <a:xfrm>
            <a:off x="5591228" y="798659"/>
            <a:ext cx="3238265" cy="2862322"/>
          </a:xfrm>
          <a:prstGeom prst="rect">
            <a:avLst/>
          </a:prstGeom>
          <a:noFill/>
        </p:spPr>
        <p:txBody>
          <a:bodyPr wrap="square" rtlCol="0">
            <a:spAutoFit/>
          </a:bodyPr>
          <a:lstStyle/>
          <a:p>
            <a:r>
              <a:rPr lang="ja-JP" altLang="en-US" b="1" dirty="0">
                <a:solidFill>
                  <a:srgbClr val="505153"/>
                </a:solidFill>
                <a:latin typeface="MS PGothic" charset="-128"/>
                <a:ea typeface="MS PGothic" charset="-128"/>
                <a:cs typeface="MS PGothic" charset="-128"/>
              </a:rPr>
              <a:t>登録方法</a:t>
            </a:r>
            <a:endParaRPr lang="en-US" altLang="ja-JP" b="1" dirty="0">
              <a:solidFill>
                <a:srgbClr val="505153"/>
              </a:solidFill>
              <a:latin typeface="MS PGothic" charset="-128"/>
              <a:ea typeface="MS PGothic" charset="-128"/>
              <a:cs typeface="MS PGothic" charset="-128"/>
            </a:endParaRPr>
          </a:p>
          <a:p>
            <a:pPr marL="214316" indent="-214316">
              <a:buFont typeface="Arial" charset="0"/>
              <a:buChar char="•"/>
            </a:pPr>
            <a:r>
              <a:rPr lang="ja-JP" altLang="en-US" dirty="0">
                <a:solidFill>
                  <a:srgbClr val="505153"/>
                </a:solidFill>
                <a:latin typeface="MS PGothic" charset="-128"/>
                <a:ea typeface="MS PGothic" charset="-128"/>
                <a:cs typeface="MS PGothic" charset="-128"/>
              </a:rPr>
              <a:t>リンクにアクセスいただき</a:t>
            </a:r>
            <a:r>
              <a:rPr lang="ja-JP" altLang="en-US" dirty="0" smtClean="0">
                <a:solidFill>
                  <a:srgbClr val="505153"/>
                </a:solidFill>
                <a:latin typeface="MS PGothic" charset="-128"/>
                <a:ea typeface="MS PGothic" charset="-128"/>
                <a:cs typeface="MS PGothic" charset="-128"/>
              </a:rPr>
              <a:t>、</a:t>
            </a:r>
            <a:r>
              <a:rPr lang="en-US" altLang="ja-JP" smtClean="0">
                <a:solidFill>
                  <a:srgbClr val="505153"/>
                </a:solidFill>
                <a:latin typeface="MS PGothic" charset="-128"/>
                <a:ea typeface="MS PGothic" charset="-128"/>
                <a:cs typeface="MS PGothic" charset="-128"/>
              </a:rPr>
              <a:t/>
            </a:r>
            <a:br>
              <a:rPr lang="en-US" altLang="ja-JP" smtClean="0">
                <a:solidFill>
                  <a:srgbClr val="505153"/>
                </a:solidFill>
                <a:latin typeface="MS PGothic" charset="-128"/>
                <a:ea typeface="MS PGothic" charset="-128"/>
                <a:cs typeface="MS PGothic" charset="-128"/>
              </a:rPr>
            </a:br>
            <a:r>
              <a:rPr lang="ja-JP" altLang="en-US" dirty="0" smtClean="0">
                <a:solidFill>
                  <a:srgbClr val="505153"/>
                </a:solidFill>
                <a:latin typeface="MS PGothic" charset="-128"/>
                <a:ea typeface="MS PGothic" charset="-128"/>
                <a:cs typeface="MS PGothic" charset="-128"/>
              </a:rPr>
              <a:t>英語</a:t>
            </a:r>
            <a:r>
              <a:rPr lang="ja-JP" altLang="en-US" dirty="0">
                <a:solidFill>
                  <a:srgbClr val="505153"/>
                </a:solidFill>
                <a:latin typeface="MS PGothic" charset="-128"/>
                <a:ea typeface="MS PGothic" charset="-128"/>
                <a:cs typeface="MS PGothic" charset="-128"/>
              </a:rPr>
              <a:t>（必須）でご登録お願い致します。</a:t>
            </a:r>
            <a:endParaRPr lang="en-US" altLang="ja-JP" dirty="0">
              <a:solidFill>
                <a:srgbClr val="505153"/>
              </a:solidFill>
              <a:latin typeface="MS PGothic" charset="-128"/>
              <a:ea typeface="MS PGothic" charset="-128"/>
              <a:cs typeface="MS PGothic" charset="-128"/>
            </a:endParaRPr>
          </a:p>
          <a:p>
            <a:endParaRPr lang="en-US" dirty="0">
              <a:solidFill>
                <a:srgbClr val="505153"/>
              </a:solidFill>
              <a:latin typeface="MS PGothic" charset="-128"/>
              <a:ea typeface="MS PGothic" charset="-128"/>
              <a:cs typeface="MS PGothic" charset="-128"/>
            </a:endParaRPr>
          </a:p>
          <a:p>
            <a:pPr marL="214316" indent="-214316">
              <a:buFont typeface="Arial" charset="0"/>
              <a:buChar char="•"/>
            </a:pPr>
            <a:r>
              <a:rPr lang="ja-JP" altLang="en-US" dirty="0">
                <a:solidFill>
                  <a:srgbClr val="505153"/>
                </a:solidFill>
                <a:latin typeface="MS PGothic" charset="-128"/>
                <a:ea typeface="MS PGothic" charset="-128"/>
                <a:cs typeface="MS PGothic" charset="-128"/>
              </a:rPr>
              <a:t>デモアカウントを使用し、案件提案の際に貴社よりデモを</a:t>
            </a:r>
            <a:r>
              <a:rPr lang="ja-JP" altLang="en-US" dirty="0" smtClean="0">
                <a:solidFill>
                  <a:srgbClr val="505153"/>
                </a:solidFill>
                <a:latin typeface="MS PGothic" charset="-128"/>
                <a:ea typeface="MS PGothic" charset="-128"/>
                <a:cs typeface="MS PGothic" charset="-128"/>
              </a:rPr>
              <a:t>行って</a:t>
            </a:r>
            <a:r>
              <a:rPr lang="ja-JP" altLang="en-US" dirty="0">
                <a:solidFill>
                  <a:srgbClr val="505153"/>
                </a:solidFill>
                <a:latin typeface="MS PGothic" charset="-128"/>
                <a:ea typeface="MS PGothic" charset="-128"/>
                <a:cs typeface="MS PGothic" charset="-128"/>
              </a:rPr>
              <a:t>いただけます。また、製品のより細かな設定</a:t>
            </a:r>
            <a:r>
              <a:rPr lang="ja-JP" altLang="en-US" dirty="0" smtClean="0">
                <a:solidFill>
                  <a:srgbClr val="505153"/>
                </a:solidFill>
                <a:latin typeface="MS PGothic" charset="-128"/>
                <a:ea typeface="MS PGothic" charset="-128"/>
                <a:cs typeface="MS PGothic" charset="-128"/>
              </a:rPr>
              <a:t>を</a:t>
            </a:r>
            <a:r>
              <a:rPr lang="en-US" altLang="ja-JP" dirty="0" smtClean="0">
                <a:solidFill>
                  <a:srgbClr val="505153"/>
                </a:solidFill>
                <a:latin typeface="MS PGothic" charset="-128"/>
                <a:ea typeface="MS PGothic" charset="-128"/>
                <a:cs typeface="MS PGothic" charset="-128"/>
              </a:rPr>
              <a:t/>
            </a:r>
            <a:br>
              <a:rPr lang="en-US" altLang="ja-JP" dirty="0" smtClean="0">
                <a:solidFill>
                  <a:srgbClr val="505153"/>
                </a:solidFill>
                <a:latin typeface="MS PGothic" charset="-128"/>
                <a:ea typeface="MS PGothic" charset="-128"/>
                <a:cs typeface="MS PGothic" charset="-128"/>
              </a:rPr>
            </a:br>
            <a:r>
              <a:rPr lang="ja-JP" altLang="en-US" dirty="0" smtClean="0">
                <a:solidFill>
                  <a:srgbClr val="505153"/>
                </a:solidFill>
                <a:latin typeface="MS PGothic" charset="-128"/>
                <a:ea typeface="MS PGothic" charset="-128"/>
                <a:cs typeface="MS PGothic" charset="-128"/>
              </a:rPr>
              <a:t>ご確認</a:t>
            </a:r>
            <a:r>
              <a:rPr lang="ja-JP" altLang="en-US" dirty="0">
                <a:solidFill>
                  <a:srgbClr val="505153"/>
                </a:solidFill>
                <a:latin typeface="MS PGothic" charset="-128"/>
                <a:ea typeface="MS PGothic" charset="-128"/>
                <a:cs typeface="MS PGothic" charset="-128"/>
              </a:rPr>
              <a:t>頂けます。</a:t>
            </a:r>
            <a:endParaRPr lang="en-US" dirty="0">
              <a:solidFill>
                <a:srgbClr val="505153"/>
              </a:solidFill>
              <a:latin typeface="MS PGothic" charset="-128"/>
              <a:ea typeface="MS PGothic" charset="-128"/>
              <a:cs typeface="MS PGothic" charset="-128"/>
            </a:endParaRPr>
          </a:p>
        </p:txBody>
      </p:sp>
    </p:spTree>
    <p:extLst>
      <p:ext uri="{BB962C8B-B14F-4D97-AF65-F5344CB8AC3E}">
        <p14:creationId xmlns:p14="http://schemas.microsoft.com/office/powerpoint/2010/main" val="3814402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5950256" cy="885456"/>
          </a:xfrm>
          <a:solidFill>
            <a:srgbClr val="2C2C2E">
              <a:alpha val="60000"/>
            </a:srgbClr>
          </a:solidFill>
        </p:spPr>
        <p:txBody>
          <a:bodyPr/>
          <a:lstStyle/>
          <a:p>
            <a:r>
              <a:rPr lang="en-US" altLang="ja-JP" sz="3825" dirty="0">
                <a:effectLst>
                  <a:outerShdw blurRad="38100" dist="38100" dir="2700000" algn="tl">
                    <a:srgbClr val="000000">
                      <a:alpha val="43137"/>
                    </a:srgbClr>
                  </a:outerShdw>
                </a:effectLst>
              </a:rPr>
              <a:t/>
            </a:r>
            <a:br>
              <a:rPr lang="en-US" altLang="ja-JP" sz="3825" dirty="0">
                <a:effectLst>
                  <a:outerShdw blurRad="38100" dist="38100" dir="2700000" algn="tl">
                    <a:srgbClr val="000000">
                      <a:alpha val="43137"/>
                    </a:srgbClr>
                  </a:outerShdw>
                </a:effectLst>
              </a:rPr>
            </a:br>
            <a:r>
              <a:rPr lang="ja-JP" altLang="en-US" sz="3825" dirty="0">
                <a:effectLst>
                  <a:outerShdw blurRad="38100" dist="38100" dir="2700000" algn="tl">
                    <a:srgbClr val="000000">
                      <a:alpha val="43137"/>
                    </a:srgbClr>
                  </a:outerShdw>
                </a:effectLst>
              </a:rPr>
              <a:t>製品詳細紹介</a:t>
            </a:r>
            <a:endParaRPr lang="en-US" altLang="ja-JP" sz="3825"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795550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bwMode="auto">
          <a:xfrm>
            <a:off x="390222" y="471760"/>
            <a:ext cx="8529496" cy="56008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defTabSz="685818" eaLnBrk="1" latinLnBrk="0" hangingPunct="1">
              <a:lnSpc>
                <a:spcPct val="90000"/>
              </a:lnSpc>
              <a:buNone/>
              <a:defRPr sz="2400">
                <a:solidFill>
                  <a:schemeClr val="accent2"/>
                </a:solidFill>
                <a:latin typeface="+mj-lt"/>
                <a:ea typeface="MS PGothic" charset="-128"/>
                <a:cs typeface="MS PGothic" charset="-128"/>
              </a:defRPr>
            </a:lvl1pPr>
          </a:lstStyle>
          <a:p>
            <a:r>
              <a:rPr lang="en-US" altLang="ja-JP" dirty="0">
                <a:solidFill>
                  <a:srgbClr val="004BAF"/>
                </a:solidFill>
              </a:rPr>
              <a:t>MR </a:t>
            </a:r>
            <a:r>
              <a:rPr lang="ja-JP" altLang="en-US" dirty="0">
                <a:solidFill>
                  <a:srgbClr val="004BAF"/>
                </a:solidFill>
              </a:rPr>
              <a:t>アクセスポイント</a:t>
            </a:r>
          </a:p>
        </p:txBody>
      </p:sp>
      <p:sp>
        <p:nvSpPr>
          <p:cNvPr id="12" name="Content Placeholder 2"/>
          <p:cNvSpPr>
            <a:spLocks noGrp="1"/>
          </p:cNvSpPr>
          <p:nvPr>
            <p:ph type="body" sz="quarter" idx="10"/>
          </p:nvPr>
        </p:nvSpPr>
        <p:spPr>
          <a:xfrm>
            <a:off x="259742" y="3613705"/>
            <a:ext cx="6945208" cy="752353"/>
          </a:xfrm>
          <a:prstGeom prst="rect">
            <a:avLst/>
          </a:prstGeom>
        </p:spPr>
        <p:txBody>
          <a:bodyPr lIns="91399" tIns="45698" rIns="91399" bIns="45698">
            <a:noAutofit/>
          </a:bodyPr>
          <a:lstStyle/>
          <a:p>
            <a:pPr>
              <a:spcBef>
                <a:spcPts val="900"/>
              </a:spcBef>
              <a:buClr>
                <a:schemeClr val="accent4"/>
              </a:buClr>
            </a:pPr>
            <a:r>
              <a:rPr lang="ja-JP" altLang="en-US" sz="1400" dirty="0">
                <a:solidFill>
                  <a:srgbClr val="435153"/>
                </a:solidFill>
                <a:latin typeface="MS PGothic" charset="-128"/>
                <a:ea typeface="MS PGothic" charset="-128"/>
                <a:cs typeface="MS PGothic" charset="-128"/>
              </a:rPr>
              <a:t>屋内タイプ、屋外タイプ、</a:t>
            </a:r>
            <a:r>
              <a:rPr lang="en-US" altLang="ja-JP" sz="1400" dirty="0">
                <a:solidFill>
                  <a:srgbClr val="435153"/>
                </a:solidFill>
                <a:latin typeface="MS PGothic" charset="-128"/>
                <a:ea typeface="MS PGothic" charset="-128"/>
                <a:cs typeface="MS PGothic" charset="-128"/>
              </a:rPr>
              <a:t>11ac</a:t>
            </a:r>
            <a:r>
              <a:rPr lang="ja-JP" altLang="en-US" sz="1400" dirty="0">
                <a:solidFill>
                  <a:srgbClr val="435153"/>
                </a:solidFill>
                <a:latin typeface="MS PGothic" charset="-128"/>
                <a:ea typeface="MS PGothic" charset="-128"/>
                <a:cs typeface="MS PGothic" charset="-128"/>
              </a:rPr>
              <a:t>対応タイプ、低価格タイプなど幅広いラインナップ</a:t>
            </a:r>
            <a:endParaRPr lang="en-US" sz="1400" dirty="0">
              <a:solidFill>
                <a:srgbClr val="435153"/>
              </a:solidFill>
              <a:latin typeface="MS PGothic" charset="-128"/>
              <a:ea typeface="MS PGothic" charset="-128"/>
              <a:cs typeface="MS PGothic" charset="-128"/>
            </a:endParaRPr>
          </a:p>
          <a:p>
            <a:pPr>
              <a:spcBef>
                <a:spcPts val="900"/>
              </a:spcBef>
              <a:buClr>
                <a:schemeClr val="accent4"/>
              </a:buClr>
            </a:pPr>
            <a:r>
              <a:rPr lang="ja-JP" altLang="en-US" sz="1400" dirty="0" smtClean="0">
                <a:solidFill>
                  <a:schemeClr val="accent4"/>
                </a:solidFill>
                <a:latin typeface="MS PGothic" charset="-128"/>
                <a:ea typeface="MS PGothic" charset="-128"/>
                <a:cs typeface="MS PGothic" charset="-128"/>
              </a:rPr>
              <a:t>エンタープライズ クラス</a:t>
            </a:r>
            <a:r>
              <a:rPr lang="ja-JP" altLang="en-US" sz="1400" dirty="0">
                <a:solidFill>
                  <a:schemeClr val="accent4"/>
                </a:solidFill>
                <a:latin typeface="MS PGothic" charset="-128"/>
                <a:ea typeface="MS PGothic" charset="-128"/>
                <a:cs typeface="MS PGothic" charset="-128"/>
              </a:rPr>
              <a:t>のチップ</a:t>
            </a:r>
            <a:r>
              <a:rPr lang="en-US" sz="1400" dirty="0">
                <a:solidFill>
                  <a:schemeClr val="accent4"/>
                </a:solidFill>
                <a:latin typeface="MS PGothic" charset="-128"/>
                <a:ea typeface="MS PGothic" charset="-128"/>
                <a:cs typeface="MS PGothic" charset="-128"/>
              </a:rPr>
              <a:t> </a:t>
            </a:r>
            <a:r>
              <a:rPr lang="en-US" altLang="ja-JP" sz="1400" dirty="0">
                <a:solidFill>
                  <a:srgbClr val="435153"/>
                </a:solidFill>
                <a:latin typeface="MS PGothic" charset="-128"/>
                <a:ea typeface="MS PGothic" charset="-128"/>
                <a:cs typeface="MS PGothic" charset="-128"/>
              </a:rPr>
              <a:t>− RF</a:t>
            </a:r>
            <a:r>
              <a:rPr lang="ja-JP" altLang="en-US" sz="1400" dirty="0">
                <a:solidFill>
                  <a:srgbClr val="435153"/>
                </a:solidFill>
                <a:latin typeface="MS PGothic" charset="-128"/>
                <a:ea typeface="MS PGothic" charset="-128"/>
                <a:cs typeface="MS PGothic" charset="-128"/>
              </a:rPr>
              <a:t>最適化、</a:t>
            </a:r>
            <a:r>
              <a:rPr lang="en-US" altLang="ja-JP" sz="1400" dirty="0" err="1">
                <a:solidFill>
                  <a:srgbClr val="435153"/>
                </a:solidFill>
                <a:latin typeface="MS PGothic" charset="-128"/>
                <a:ea typeface="MS PGothic" charset="-128"/>
                <a:cs typeface="MS PGothic" charset="-128"/>
              </a:rPr>
              <a:t>PoE</a:t>
            </a:r>
            <a:r>
              <a:rPr lang="ja-JP" altLang="en-US" sz="1400" dirty="0">
                <a:solidFill>
                  <a:srgbClr val="435153"/>
                </a:solidFill>
                <a:latin typeface="MS PGothic" charset="-128"/>
                <a:ea typeface="MS PGothic" charset="-128"/>
                <a:cs typeface="MS PGothic" charset="-128"/>
              </a:rPr>
              <a:t>、音声</a:t>
            </a:r>
            <a:r>
              <a:rPr lang="en-US" altLang="ja-JP" sz="1400">
                <a:solidFill>
                  <a:srgbClr val="435153"/>
                </a:solidFill>
                <a:latin typeface="MS PGothic" charset="-128"/>
                <a:ea typeface="MS PGothic" charset="-128"/>
                <a:cs typeface="MS PGothic" charset="-128"/>
              </a:rPr>
              <a:t>/</a:t>
            </a:r>
            <a:r>
              <a:rPr lang="ja-JP" altLang="en-US" sz="1400" dirty="0" smtClean="0">
                <a:solidFill>
                  <a:srgbClr val="435153"/>
                </a:solidFill>
                <a:latin typeface="MS PGothic" charset="-128"/>
                <a:ea typeface="MS PGothic" charset="-128"/>
                <a:cs typeface="MS PGothic" charset="-128"/>
              </a:rPr>
              <a:t>ビデオ トラフィック サポート</a:t>
            </a:r>
            <a:endParaRPr lang="en-US" sz="1400" dirty="0">
              <a:solidFill>
                <a:srgbClr val="435153"/>
              </a:solidFill>
              <a:latin typeface="MS PGothic" charset="-128"/>
              <a:ea typeface="MS PGothic" charset="-128"/>
              <a:cs typeface="MS PGothic" charset="-128"/>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9893" y="1638996"/>
            <a:ext cx="5225754" cy="1367558"/>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4950" y="2271906"/>
            <a:ext cx="1448940" cy="2441325"/>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0693" y="0"/>
            <a:ext cx="2923153" cy="2095425"/>
          </a:xfrm>
          <a:prstGeom prst="rect">
            <a:avLst/>
          </a:prstGeom>
        </p:spPr>
      </p:pic>
    </p:spTree>
    <p:extLst>
      <p:ext uri="{BB962C8B-B14F-4D97-AF65-F5344CB8AC3E}">
        <p14:creationId xmlns:p14="http://schemas.microsoft.com/office/powerpoint/2010/main" val="404320347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bwMode="auto">
          <a:xfrm>
            <a:off x="337804" y="373669"/>
            <a:ext cx="8581914" cy="80864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defTabSz="685818" eaLnBrk="1" latinLnBrk="0" hangingPunct="1">
              <a:lnSpc>
                <a:spcPct val="90000"/>
              </a:lnSpc>
              <a:buNone/>
              <a:defRPr sz="2400">
                <a:solidFill>
                  <a:schemeClr val="accent2"/>
                </a:solidFill>
                <a:latin typeface="+mj-lt"/>
                <a:ea typeface="MS PGothic" charset="-128"/>
                <a:cs typeface="MS PGothic" charset="-128"/>
              </a:defRPr>
            </a:lvl1pPr>
          </a:lstStyle>
          <a:p>
            <a:pPr fontAlgn="base">
              <a:spcBef>
                <a:spcPct val="0"/>
              </a:spcBef>
              <a:spcAft>
                <a:spcPct val="0"/>
              </a:spcAft>
            </a:pPr>
            <a:r>
              <a:rPr lang="en-US" altLang="ja-JP" dirty="0">
                <a:solidFill>
                  <a:srgbClr val="004BAF"/>
                </a:solidFill>
              </a:rPr>
              <a:t>MR </a:t>
            </a:r>
            <a:r>
              <a:rPr lang="ja-JP" altLang="en-US" dirty="0">
                <a:solidFill>
                  <a:srgbClr val="004BAF"/>
                </a:solidFill>
              </a:rPr>
              <a:t>アクセスポイント</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8640" y="1038283"/>
            <a:ext cx="788895" cy="592615"/>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2771" y="1072165"/>
            <a:ext cx="1258685" cy="55873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2416" y="1042577"/>
            <a:ext cx="595017" cy="59221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1549" y="931264"/>
            <a:ext cx="821466" cy="71112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7856" y="2927763"/>
            <a:ext cx="570520" cy="396647"/>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32770" y="2828047"/>
            <a:ext cx="604386" cy="604386"/>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92415" y="2815055"/>
            <a:ext cx="509118" cy="617379"/>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81605" y="2767753"/>
            <a:ext cx="469521" cy="756252"/>
          </a:xfrm>
          <a:prstGeom prst="rect">
            <a:avLst/>
          </a:prstGeom>
        </p:spPr>
      </p:pic>
      <p:sp>
        <p:nvSpPr>
          <p:cNvPr id="25" name="TextBox 24"/>
          <p:cNvSpPr txBox="1"/>
          <p:nvPr/>
        </p:nvSpPr>
        <p:spPr>
          <a:xfrm>
            <a:off x="659275" y="1748291"/>
            <a:ext cx="8304980" cy="1077218"/>
          </a:xfrm>
          <a:prstGeom prst="rect">
            <a:avLst/>
          </a:prstGeom>
          <a:noFill/>
        </p:spPr>
        <p:txBody>
          <a:bodyPr wrap="square" numCol="4" spcCol="72000" rtlCol="0">
            <a:spAutoFit/>
          </a:bodyPr>
          <a:lstStyle/>
          <a:p>
            <a:pPr defTabSz="457206"/>
            <a:r>
              <a:rPr lang="ja-JP" altLang="en-US" sz="1400" dirty="0" smtClean="0">
                <a:solidFill>
                  <a:srgbClr val="8A8A8D">
                    <a:lumMod val="75000"/>
                  </a:srgbClr>
                </a:solidFill>
                <a:ea typeface="ＭＳ Ｐゴシック" charset="0"/>
                <a:cs typeface="ＭＳ Ｐゴシック" charset="0"/>
              </a:rPr>
              <a:t>クラウド マネージメント</a:t>
            </a:r>
            <a:endParaRPr lang="en-US" altLang="ja-JP" sz="1400" dirty="0">
              <a:solidFill>
                <a:srgbClr val="8A8A8D">
                  <a:lumMod val="75000"/>
                </a:srgbClr>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全デバイス集中管理</a:t>
            </a:r>
            <a:endParaRPr lang="en-US" altLang="ja-JP" sz="1200" dirty="0">
              <a:solidFill>
                <a:srgbClr val="A5A5A5"/>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イージー</a:t>
            </a:r>
            <a:r>
              <a:rPr lang="ja-JP" altLang="en-US" sz="1200" dirty="0">
                <a:solidFill>
                  <a:srgbClr val="A5A5A5"/>
                </a:solidFill>
                <a:ea typeface="ＭＳ Ｐゴシック" charset="0"/>
                <a:cs typeface="ＭＳ Ｐゴシック" charset="0"/>
              </a:rPr>
              <a:t>な設定</a:t>
            </a:r>
            <a:endParaRPr lang="en-US" altLang="ja-JP" sz="1200" dirty="0">
              <a:solidFill>
                <a:srgbClr val="A5A5A5"/>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カンタンな運用管理</a:t>
            </a:r>
            <a:endParaRPr lang="en-US" altLang="ja-JP" sz="1200" dirty="0">
              <a:solidFill>
                <a:srgbClr val="A5A5A5"/>
              </a:solidFill>
              <a:ea typeface="ＭＳ Ｐゴシック" charset="0"/>
              <a:cs typeface="ＭＳ Ｐゴシック" charset="0"/>
            </a:endParaRPr>
          </a:p>
          <a:p>
            <a:pPr defTabSz="457206"/>
            <a:endParaRPr lang="en-US" altLang="ja-JP" sz="1200" dirty="0">
              <a:solidFill>
                <a:srgbClr val="A5A5A5"/>
              </a:solidFill>
              <a:ea typeface="ＭＳ Ｐゴシック" charset="0"/>
              <a:cs typeface="ＭＳ Ｐゴシック" charset="0"/>
            </a:endParaRPr>
          </a:p>
          <a:p>
            <a:pPr defTabSz="457206"/>
            <a:r>
              <a:rPr lang="en-US" altLang="ja-JP" sz="1400" dirty="0">
                <a:solidFill>
                  <a:srgbClr val="8A8A8D">
                    <a:lumMod val="75000"/>
                  </a:srgbClr>
                </a:solidFill>
                <a:ea typeface="ＭＳ Ｐゴシック" charset="0"/>
                <a:cs typeface="ＭＳ Ｐゴシック" charset="0"/>
              </a:rPr>
              <a:t>BYOD</a:t>
            </a:r>
          </a:p>
          <a:p>
            <a:pPr defTabSz="457206"/>
            <a:r>
              <a:rPr lang="ja-JP" altLang="en-US" sz="1200" dirty="0">
                <a:solidFill>
                  <a:srgbClr val="A5A5A5"/>
                </a:solidFill>
                <a:ea typeface="ＭＳ Ｐゴシック" charset="0"/>
                <a:cs typeface="ＭＳ Ｐゴシック" charset="0"/>
              </a:rPr>
              <a:t>私物デバイス活用</a:t>
            </a:r>
            <a:endParaRPr lang="en-US" altLang="ja-JP" sz="1200" dirty="0">
              <a:solidFill>
                <a:srgbClr val="A5A5A5"/>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適切なアクセスポリシー適用</a:t>
            </a:r>
            <a:endParaRPr lang="en-US" altLang="ja-JP" sz="1200" dirty="0">
              <a:solidFill>
                <a:srgbClr val="A5A5A5"/>
              </a:solidFill>
              <a:ea typeface="ＭＳ Ｐゴシック" charset="0"/>
              <a:cs typeface="ＭＳ Ｐゴシック" charset="0"/>
            </a:endParaRPr>
          </a:p>
          <a:p>
            <a:pPr defTabSz="457206"/>
            <a:endParaRPr lang="en-US" altLang="ja-JP" sz="1200" dirty="0">
              <a:solidFill>
                <a:srgbClr val="A5A5A5"/>
              </a:solidFill>
              <a:ea typeface="ＭＳ Ｐゴシック" charset="0"/>
              <a:cs typeface="ＭＳ Ｐゴシック" charset="0"/>
            </a:endParaRPr>
          </a:p>
          <a:p>
            <a:pPr defTabSz="457206"/>
            <a:endParaRPr lang="en-US" altLang="ja-JP" sz="1200" dirty="0">
              <a:solidFill>
                <a:srgbClr val="A5A5A5"/>
              </a:solidFill>
              <a:ea typeface="ＭＳ Ｐゴシック" charset="0"/>
              <a:cs typeface="ＭＳ Ｐゴシック" charset="0"/>
            </a:endParaRPr>
          </a:p>
          <a:p>
            <a:pPr defTabSz="457206"/>
            <a:r>
              <a:rPr lang="en-US" altLang="ja-JP" sz="1400" dirty="0">
                <a:solidFill>
                  <a:srgbClr val="8A8A8D">
                    <a:lumMod val="75000"/>
                  </a:srgbClr>
                </a:solidFill>
                <a:ea typeface="ＭＳ Ｐゴシック" charset="0"/>
                <a:cs typeface="ＭＳ Ｐゴシック" charset="0"/>
              </a:rPr>
              <a:t>CMX</a:t>
            </a:r>
            <a:r>
              <a:rPr lang="ja-JP" altLang="en-US" sz="1400" dirty="0">
                <a:solidFill>
                  <a:srgbClr val="8A8A8D">
                    <a:lumMod val="75000"/>
                  </a:srgbClr>
                </a:solidFill>
                <a:ea typeface="ＭＳ Ｐゴシック" charset="0"/>
                <a:cs typeface="ＭＳ Ｐゴシック" charset="0"/>
              </a:rPr>
              <a:t> 分析</a:t>
            </a:r>
            <a:endParaRPr lang="en-US" altLang="ja-JP" sz="1400" dirty="0">
              <a:solidFill>
                <a:srgbClr val="8A8A8D">
                  <a:lumMod val="75000"/>
                </a:srgbClr>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無線デバイス分析による</a:t>
            </a:r>
            <a:endParaRPr lang="en-US" altLang="ja-JP" sz="1200" dirty="0">
              <a:solidFill>
                <a:srgbClr val="A5A5A5"/>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訪問率、時間、</a:t>
            </a:r>
            <a:endParaRPr lang="en-US" altLang="ja-JP" sz="1200" dirty="0">
              <a:solidFill>
                <a:srgbClr val="A5A5A5"/>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リピート率フィードバック</a:t>
            </a:r>
            <a:endParaRPr lang="en-US" sz="1200" dirty="0">
              <a:solidFill>
                <a:srgbClr val="A5A5A5"/>
              </a:solidFill>
              <a:ea typeface="ＭＳ Ｐゴシック" charset="0"/>
              <a:cs typeface="ＭＳ Ｐゴシック" charset="0"/>
            </a:endParaRPr>
          </a:p>
          <a:p>
            <a:pPr defTabSz="457206"/>
            <a:endParaRPr lang="en-US" altLang="ja-JP" sz="1400" dirty="0">
              <a:solidFill>
                <a:srgbClr val="8A8A8D">
                  <a:lumMod val="75000"/>
                </a:srgbClr>
              </a:solidFill>
              <a:ea typeface="ＭＳ Ｐゴシック" charset="0"/>
              <a:cs typeface="ＭＳ Ｐゴシック" charset="0"/>
            </a:endParaRPr>
          </a:p>
          <a:p>
            <a:pPr defTabSz="457206"/>
            <a:r>
              <a:rPr lang="ja-JP" altLang="en-US" sz="1400" dirty="0">
                <a:solidFill>
                  <a:srgbClr val="8A8A8D">
                    <a:lumMod val="75000"/>
                  </a:srgbClr>
                </a:solidFill>
                <a:ea typeface="ＭＳ Ｐゴシック" charset="0"/>
                <a:cs typeface="ＭＳ Ｐゴシック" charset="0"/>
              </a:rPr>
              <a:t>アプリケーション</a:t>
            </a:r>
            <a:r>
              <a:rPr lang="en-US" altLang="ja-JP" sz="1400" dirty="0">
                <a:solidFill>
                  <a:srgbClr val="8A8A8D">
                    <a:lumMod val="75000"/>
                  </a:srgbClr>
                </a:solidFill>
                <a:ea typeface="ＭＳ Ｐゴシック" charset="0"/>
                <a:cs typeface="ＭＳ Ｐゴシック" charset="0"/>
              </a:rPr>
              <a:t/>
            </a:r>
            <a:br>
              <a:rPr lang="en-US" altLang="ja-JP" sz="1400" dirty="0">
                <a:solidFill>
                  <a:srgbClr val="8A8A8D">
                    <a:lumMod val="75000"/>
                  </a:srgbClr>
                </a:solidFill>
                <a:ea typeface="ＭＳ Ｐゴシック" charset="0"/>
                <a:cs typeface="ＭＳ Ｐゴシック" charset="0"/>
              </a:rPr>
            </a:br>
            <a:r>
              <a:rPr lang="ja-JP" altLang="en-US" sz="1400" dirty="0">
                <a:solidFill>
                  <a:srgbClr val="8A8A8D">
                    <a:lumMod val="75000"/>
                  </a:srgbClr>
                </a:solidFill>
                <a:ea typeface="ＭＳ Ｐゴシック" charset="0"/>
                <a:cs typeface="ＭＳ Ｐゴシック" charset="0"/>
              </a:rPr>
              <a:t>可視化</a:t>
            </a:r>
            <a:r>
              <a:rPr lang="en-US" altLang="ja-JP" sz="1400" smtClean="0">
                <a:solidFill>
                  <a:srgbClr val="8A8A8D">
                    <a:lumMod val="75000"/>
                  </a:srgbClr>
                </a:solidFill>
                <a:ea typeface="ＭＳ Ｐゴシック" charset="0"/>
                <a:cs typeface="ＭＳ Ｐゴシック" charset="0"/>
              </a:rPr>
              <a:t>/ </a:t>
            </a:r>
            <a:r>
              <a:rPr lang="ja-JP" altLang="en-US" sz="1400" dirty="0" smtClean="0">
                <a:solidFill>
                  <a:srgbClr val="8A8A8D">
                    <a:lumMod val="75000"/>
                  </a:srgbClr>
                </a:solidFill>
                <a:ea typeface="ＭＳ Ｐゴシック" charset="0"/>
                <a:cs typeface="ＭＳ Ｐゴシック" charset="0"/>
              </a:rPr>
              <a:t>コントロール</a:t>
            </a:r>
            <a:endParaRPr lang="en-US" altLang="ja-JP" sz="1400" dirty="0">
              <a:solidFill>
                <a:srgbClr val="8A8A8D">
                  <a:lumMod val="75000"/>
                </a:srgbClr>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利用アプリケーション特定</a:t>
            </a:r>
            <a:endParaRPr lang="en-US" altLang="ja-JP" sz="1200" dirty="0">
              <a:solidFill>
                <a:srgbClr val="A5A5A5"/>
              </a:solidFill>
              <a:ea typeface="ＭＳ Ｐゴシック" charset="0"/>
              <a:cs typeface="ＭＳ Ｐゴシック" charset="0"/>
            </a:endParaRPr>
          </a:p>
          <a:p>
            <a:pPr defTabSz="457206"/>
            <a:r>
              <a:rPr lang="ja-JP" altLang="en-US" sz="1200" dirty="0" smtClean="0">
                <a:solidFill>
                  <a:srgbClr val="A5A5A5"/>
                </a:solidFill>
                <a:ea typeface="ＭＳ Ｐゴシック" charset="0"/>
                <a:cs typeface="ＭＳ Ｐゴシック" charset="0"/>
              </a:rPr>
              <a:t>アプリケーション コントロール</a:t>
            </a:r>
            <a:endParaRPr lang="en-US" sz="1200" dirty="0">
              <a:solidFill>
                <a:srgbClr val="A5A5A5"/>
              </a:solidFill>
              <a:ea typeface="ＭＳ Ｐゴシック" charset="0"/>
              <a:cs typeface="ＭＳ Ｐゴシック" charset="0"/>
            </a:endParaRPr>
          </a:p>
        </p:txBody>
      </p:sp>
      <p:sp>
        <p:nvSpPr>
          <p:cNvPr id="26" name="TextBox 25"/>
          <p:cNvSpPr txBox="1"/>
          <p:nvPr/>
        </p:nvSpPr>
        <p:spPr>
          <a:xfrm>
            <a:off x="647360" y="3684015"/>
            <a:ext cx="7925141" cy="1323439"/>
          </a:xfrm>
          <a:prstGeom prst="rect">
            <a:avLst/>
          </a:prstGeom>
          <a:noFill/>
        </p:spPr>
        <p:txBody>
          <a:bodyPr wrap="square" numCol="4" spcCol="72000" rtlCol="0">
            <a:spAutoFit/>
          </a:bodyPr>
          <a:lstStyle/>
          <a:p>
            <a:pPr defTabSz="457206"/>
            <a:r>
              <a:rPr lang="ja-JP" altLang="en-US" sz="1400" dirty="0" smtClean="0">
                <a:solidFill>
                  <a:srgbClr val="8A8A8D">
                    <a:lumMod val="75000"/>
                  </a:srgbClr>
                </a:solidFill>
                <a:ea typeface="ＭＳ Ｐゴシック" charset="0"/>
                <a:cs typeface="ＭＳ Ｐゴシック" charset="0"/>
              </a:rPr>
              <a:t>ハイ キャパシティ</a:t>
            </a:r>
            <a:r>
              <a:rPr lang="en-US" altLang="ja-JP" sz="1400" dirty="0">
                <a:solidFill>
                  <a:srgbClr val="8A8A8D">
                    <a:lumMod val="75000"/>
                  </a:srgbClr>
                </a:solidFill>
                <a:ea typeface="ＭＳ Ｐゴシック" charset="0"/>
                <a:cs typeface="ＭＳ Ｐゴシック" charset="0"/>
              </a:rPr>
              <a:t>802.11ac</a:t>
            </a:r>
          </a:p>
          <a:p>
            <a:pPr defTabSz="457206"/>
            <a:r>
              <a:rPr lang="en-US" altLang="ja-JP" sz="1200" dirty="0">
                <a:solidFill>
                  <a:srgbClr val="A5A5A5"/>
                </a:solidFill>
                <a:ea typeface="ＭＳ Ｐゴシック" charset="0"/>
                <a:cs typeface="ＭＳ Ｐゴシック" charset="0"/>
              </a:rPr>
              <a:t>RF</a:t>
            </a:r>
            <a:r>
              <a:rPr lang="ja-JP" altLang="en-US" sz="1200" dirty="0">
                <a:solidFill>
                  <a:srgbClr val="A5A5A5"/>
                </a:solidFill>
                <a:ea typeface="ＭＳ Ｐゴシック" charset="0"/>
                <a:cs typeface="ＭＳ Ｐゴシック" charset="0"/>
              </a:rPr>
              <a:t>最適化</a:t>
            </a:r>
            <a:endParaRPr lang="en-US" altLang="ja-JP" sz="1200" dirty="0">
              <a:solidFill>
                <a:srgbClr val="A5A5A5"/>
              </a:solidFill>
              <a:ea typeface="ＭＳ Ｐゴシック" charset="0"/>
              <a:cs typeface="ＭＳ Ｐゴシック" charset="0"/>
            </a:endParaRPr>
          </a:p>
          <a:p>
            <a:pPr defTabSz="457206"/>
            <a:r>
              <a:rPr lang="ja-JP" altLang="en-US" sz="1200" dirty="0" smtClean="0">
                <a:solidFill>
                  <a:srgbClr val="A5A5A5"/>
                </a:solidFill>
                <a:ea typeface="ＭＳ Ｐゴシック" charset="0"/>
                <a:cs typeface="ＭＳ Ｐゴシック" charset="0"/>
              </a:rPr>
              <a:t>リアルタイム モニタリング</a:t>
            </a:r>
            <a:endParaRPr lang="en-US" altLang="ja-JP" sz="1200" dirty="0">
              <a:solidFill>
                <a:srgbClr val="A5A5A5"/>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高パフォーマンス</a:t>
            </a:r>
            <a:endParaRPr lang="en-US" altLang="ja-JP" sz="1200" dirty="0">
              <a:solidFill>
                <a:srgbClr val="A5A5A5"/>
              </a:solidFill>
              <a:ea typeface="ＭＳ Ｐゴシック" charset="0"/>
              <a:cs typeface="ＭＳ Ｐゴシック" charset="0"/>
            </a:endParaRPr>
          </a:p>
          <a:p>
            <a:pPr defTabSz="457206"/>
            <a:endParaRPr lang="en-US" altLang="ja-JP" sz="1200" dirty="0">
              <a:solidFill>
                <a:srgbClr val="A5A5A5"/>
              </a:solidFill>
              <a:ea typeface="ＭＳ Ｐゴシック" charset="0"/>
              <a:cs typeface="ＭＳ Ｐゴシック" charset="0"/>
            </a:endParaRPr>
          </a:p>
          <a:p>
            <a:pPr defTabSz="457206"/>
            <a:r>
              <a:rPr lang="ja-JP" altLang="en-US" sz="1400" dirty="0">
                <a:solidFill>
                  <a:srgbClr val="8A8A8D">
                    <a:lumMod val="75000"/>
                  </a:srgbClr>
                </a:solidFill>
                <a:ea typeface="ＭＳ Ｐゴシック" charset="0"/>
                <a:cs typeface="ＭＳ Ｐゴシック" charset="0"/>
              </a:rPr>
              <a:t>自動</a:t>
            </a:r>
            <a:r>
              <a:rPr lang="en-US" altLang="ja-JP" sz="1400" dirty="0">
                <a:solidFill>
                  <a:srgbClr val="8A8A8D">
                    <a:lumMod val="75000"/>
                  </a:srgbClr>
                </a:solidFill>
                <a:ea typeface="ＭＳ Ｐゴシック" charset="0"/>
                <a:cs typeface="ＭＳ Ｐゴシック" charset="0"/>
              </a:rPr>
              <a:t>RF</a:t>
            </a:r>
            <a:r>
              <a:rPr lang="ja-JP" altLang="en-US" sz="1400" dirty="0">
                <a:solidFill>
                  <a:srgbClr val="8A8A8D">
                    <a:lumMod val="75000"/>
                  </a:srgbClr>
                </a:solidFill>
                <a:ea typeface="ＭＳ Ｐゴシック" charset="0"/>
                <a:cs typeface="ＭＳ Ｐゴシック" charset="0"/>
              </a:rPr>
              <a:t>最適化</a:t>
            </a:r>
            <a:endParaRPr lang="en-US" altLang="ja-JP" sz="1400" dirty="0">
              <a:solidFill>
                <a:srgbClr val="8A8A8D">
                  <a:lumMod val="75000"/>
                </a:srgbClr>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チャネル利用率</a:t>
            </a:r>
            <a:r>
              <a:rPr lang="en-US" altLang="ja-JP" sz="1200" dirty="0">
                <a:solidFill>
                  <a:srgbClr val="A5A5A5"/>
                </a:solidFill>
                <a:ea typeface="ＭＳ Ｐゴシック" charset="0"/>
                <a:cs typeface="ＭＳ Ｐゴシック" charset="0"/>
              </a:rPr>
              <a:t/>
            </a:r>
            <a:br>
              <a:rPr lang="en-US" altLang="ja-JP" sz="1200" dirty="0">
                <a:solidFill>
                  <a:srgbClr val="A5A5A5"/>
                </a:solidFill>
                <a:ea typeface="ＭＳ Ｐゴシック" charset="0"/>
                <a:cs typeface="ＭＳ Ｐゴシック" charset="0"/>
              </a:rPr>
            </a:br>
            <a:r>
              <a:rPr lang="ja-JP" altLang="en-US" sz="1200" dirty="0">
                <a:solidFill>
                  <a:srgbClr val="A5A5A5"/>
                </a:solidFill>
                <a:ea typeface="ＭＳ Ｐゴシック" charset="0"/>
                <a:cs typeface="ＭＳ Ｐゴシック" charset="0"/>
              </a:rPr>
              <a:t>信号強度測定</a:t>
            </a:r>
            <a:r>
              <a:rPr lang="en-US" altLang="ja-JP" sz="1200" dirty="0">
                <a:solidFill>
                  <a:srgbClr val="A5A5A5"/>
                </a:solidFill>
                <a:ea typeface="ＭＳ Ｐゴシック" charset="0"/>
                <a:cs typeface="ＭＳ Ｐゴシック" charset="0"/>
              </a:rPr>
              <a:t/>
            </a:r>
            <a:br>
              <a:rPr lang="en-US" altLang="ja-JP" sz="1200" dirty="0">
                <a:solidFill>
                  <a:srgbClr val="A5A5A5"/>
                </a:solidFill>
                <a:ea typeface="ＭＳ Ｐゴシック" charset="0"/>
                <a:cs typeface="ＭＳ Ｐゴシック" charset="0"/>
              </a:rPr>
            </a:br>
            <a:r>
              <a:rPr lang="ja-JP" altLang="en-US" sz="1200" dirty="0">
                <a:solidFill>
                  <a:srgbClr val="A5A5A5"/>
                </a:solidFill>
                <a:ea typeface="ＭＳ Ｐゴシック" charset="0"/>
                <a:cs typeface="ＭＳ Ｐゴシック" charset="0"/>
              </a:rPr>
              <a:t>干渉源把握</a:t>
            </a:r>
            <a:endParaRPr lang="en-US" altLang="ja-JP" sz="1200" dirty="0">
              <a:solidFill>
                <a:srgbClr val="A5A5A5"/>
              </a:solidFill>
              <a:ea typeface="ＭＳ Ｐゴシック" charset="0"/>
              <a:cs typeface="ＭＳ Ｐゴシック" charset="0"/>
            </a:endParaRPr>
          </a:p>
          <a:p>
            <a:pPr defTabSz="457206"/>
            <a:endParaRPr lang="en-US" altLang="ja-JP" sz="1200" dirty="0">
              <a:solidFill>
                <a:srgbClr val="A5A5A5"/>
              </a:solidFill>
              <a:ea typeface="ＭＳ Ｐゴシック" charset="0"/>
              <a:cs typeface="ＭＳ Ｐゴシック" charset="0"/>
            </a:endParaRPr>
          </a:p>
          <a:p>
            <a:pPr defTabSz="457206"/>
            <a:endParaRPr lang="en-US" altLang="ja-JP" sz="1200" dirty="0">
              <a:solidFill>
                <a:srgbClr val="A5A5A5"/>
              </a:solidFill>
              <a:ea typeface="ＭＳ Ｐゴシック" charset="0"/>
              <a:cs typeface="ＭＳ Ｐゴシック" charset="0"/>
            </a:endParaRPr>
          </a:p>
          <a:p>
            <a:pPr defTabSz="457206"/>
            <a:r>
              <a:rPr lang="ja-JP" altLang="en-US" sz="1400" dirty="0">
                <a:solidFill>
                  <a:srgbClr val="8A8A8D">
                    <a:lumMod val="75000"/>
                  </a:srgbClr>
                </a:solidFill>
                <a:ea typeface="ＭＳ Ｐゴシック" charset="0"/>
                <a:cs typeface="ＭＳ Ｐゴシック" charset="0"/>
              </a:rPr>
              <a:t>無線</a:t>
            </a:r>
            <a:r>
              <a:rPr lang="en-US" altLang="ja-JP" sz="1400" dirty="0">
                <a:solidFill>
                  <a:srgbClr val="8A8A8D">
                    <a:lumMod val="75000"/>
                  </a:srgbClr>
                </a:solidFill>
                <a:ea typeface="ＭＳ Ｐゴシック" charset="0"/>
                <a:cs typeface="ＭＳ Ｐゴシック" charset="0"/>
              </a:rPr>
              <a:t>IPS/IDS</a:t>
            </a:r>
          </a:p>
          <a:p>
            <a:pPr defTabSz="457206"/>
            <a:r>
              <a:rPr lang="ja-JP" altLang="en-US" sz="1200" dirty="0">
                <a:solidFill>
                  <a:srgbClr val="A5A5A5"/>
                </a:solidFill>
                <a:ea typeface="ＭＳ Ｐゴシック" charset="0"/>
                <a:cs typeface="ＭＳ Ｐゴシック" charset="0"/>
              </a:rPr>
              <a:t>容易な無線セキュリティ実装</a:t>
            </a:r>
            <a:endParaRPr lang="en-US" altLang="ja-JP" sz="1200" dirty="0">
              <a:solidFill>
                <a:srgbClr val="A5A5A5"/>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全チャネル監視</a:t>
            </a:r>
            <a:endParaRPr lang="en-US" altLang="ja-JP" sz="1400" dirty="0">
              <a:solidFill>
                <a:srgbClr val="8A8A8D">
                  <a:lumMod val="75000"/>
                </a:srgbClr>
              </a:solidFill>
              <a:ea typeface="ＭＳ Ｐゴシック" charset="0"/>
              <a:cs typeface="ＭＳ Ｐゴシック" charset="0"/>
            </a:endParaRPr>
          </a:p>
          <a:p>
            <a:pPr defTabSz="457206"/>
            <a:endParaRPr lang="en-US" altLang="ja-JP" sz="1400" dirty="0">
              <a:solidFill>
                <a:srgbClr val="8A8A8D">
                  <a:lumMod val="75000"/>
                </a:srgbClr>
              </a:solidFill>
              <a:ea typeface="ＭＳ Ｐゴシック" charset="0"/>
              <a:cs typeface="ＭＳ Ｐゴシック" charset="0"/>
            </a:endParaRPr>
          </a:p>
          <a:p>
            <a:pPr defTabSz="457206"/>
            <a:endParaRPr lang="en-US" altLang="ja-JP" sz="1400" dirty="0">
              <a:solidFill>
                <a:srgbClr val="8A8A8D">
                  <a:lumMod val="75000"/>
                </a:srgbClr>
              </a:solidFill>
              <a:ea typeface="ＭＳ Ｐゴシック" charset="0"/>
              <a:cs typeface="ＭＳ Ｐゴシック" charset="0"/>
            </a:endParaRPr>
          </a:p>
          <a:p>
            <a:pPr defTabSz="457206"/>
            <a:endParaRPr lang="en-US" altLang="ja-JP" sz="1400" dirty="0">
              <a:solidFill>
                <a:srgbClr val="8A8A8D">
                  <a:lumMod val="75000"/>
                </a:srgbClr>
              </a:solidFill>
              <a:ea typeface="ＭＳ Ｐゴシック" charset="0"/>
              <a:cs typeface="ＭＳ Ｐゴシック" charset="0"/>
            </a:endParaRPr>
          </a:p>
          <a:p>
            <a:pPr defTabSz="457206"/>
            <a:r>
              <a:rPr lang="ja-JP" altLang="en-US" sz="1400" dirty="0">
                <a:solidFill>
                  <a:srgbClr val="8A8A8D">
                    <a:lumMod val="75000"/>
                  </a:srgbClr>
                </a:solidFill>
                <a:ea typeface="ＭＳ Ｐゴシック" charset="0"/>
                <a:cs typeface="ＭＳ Ｐゴシック" charset="0"/>
              </a:rPr>
              <a:t>ファイアウォール</a:t>
            </a:r>
            <a:endParaRPr lang="en-US" altLang="ja-JP" sz="1400" dirty="0">
              <a:solidFill>
                <a:srgbClr val="8A8A8D">
                  <a:lumMod val="75000"/>
                </a:srgbClr>
              </a:solidFill>
              <a:ea typeface="ＭＳ Ｐゴシック" charset="0"/>
              <a:cs typeface="ＭＳ Ｐゴシック" charset="0"/>
            </a:endParaRPr>
          </a:p>
          <a:p>
            <a:pPr defTabSz="457206"/>
            <a:r>
              <a:rPr lang="ja-JP" altLang="en-US" sz="1200" dirty="0" smtClean="0">
                <a:solidFill>
                  <a:srgbClr val="A5A5A5"/>
                </a:solidFill>
                <a:ea typeface="ＭＳ Ｐゴシック" charset="0"/>
                <a:cs typeface="ＭＳ Ｐゴシック" charset="0"/>
              </a:rPr>
              <a:t>ユーザ クラス</a:t>
            </a:r>
            <a:r>
              <a:rPr lang="ja-JP" altLang="en-US" sz="1200" dirty="0">
                <a:solidFill>
                  <a:srgbClr val="A5A5A5"/>
                </a:solidFill>
                <a:ea typeface="ＭＳ Ｐゴシック" charset="0"/>
                <a:cs typeface="ＭＳ Ｐゴシック" charset="0"/>
              </a:rPr>
              <a:t>別帯域制御</a:t>
            </a:r>
            <a:endParaRPr lang="en-US" altLang="ja-JP" sz="1200" dirty="0">
              <a:solidFill>
                <a:srgbClr val="A5A5A5"/>
              </a:solidFill>
              <a:ea typeface="ＭＳ Ｐゴシック" charset="0"/>
              <a:cs typeface="ＭＳ Ｐゴシック" charset="0"/>
            </a:endParaRPr>
          </a:p>
          <a:p>
            <a:pPr defTabSz="457206"/>
            <a:r>
              <a:rPr lang="en-US" altLang="ja-JP" sz="1200" dirty="0">
                <a:solidFill>
                  <a:srgbClr val="A5A5A5"/>
                </a:solidFill>
                <a:ea typeface="ＭＳ Ｐゴシック" charset="0"/>
                <a:cs typeface="ＭＳ Ｐゴシック" charset="0"/>
              </a:rPr>
              <a:t>VLAN</a:t>
            </a:r>
            <a:r>
              <a:rPr lang="ja-JP" altLang="en-US" sz="1200" dirty="0">
                <a:solidFill>
                  <a:srgbClr val="A5A5A5"/>
                </a:solidFill>
                <a:ea typeface="ＭＳ Ｐゴシック" charset="0"/>
                <a:cs typeface="ＭＳ Ｐゴシック" charset="0"/>
              </a:rPr>
              <a:t>設定</a:t>
            </a:r>
            <a:endParaRPr lang="en-US" altLang="ja-JP" sz="1200" dirty="0">
              <a:solidFill>
                <a:srgbClr val="A5A5A5"/>
              </a:solidFill>
              <a:ea typeface="ＭＳ Ｐゴシック" charset="0"/>
              <a:cs typeface="ＭＳ Ｐゴシック" charset="0"/>
            </a:endParaRPr>
          </a:p>
          <a:p>
            <a:pPr defTabSz="457206"/>
            <a:r>
              <a:rPr lang="ja-JP" altLang="en-US" sz="1200" dirty="0">
                <a:solidFill>
                  <a:srgbClr val="A5A5A5"/>
                </a:solidFill>
                <a:ea typeface="ＭＳ Ｐゴシック" charset="0"/>
                <a:cs typeface="ＭＳ Ｐゴシック" charset="0"/>
              </a:rPr>
              <a:t>ファイアウォール</a:t>
            </a:r>
            <a:r>
              <a:rPr lang="en-US" altLang="ja-JP" sz="1200" dirty="0">
                <a:solidFill>
                  <a:srgbClr val="A5A5A5"/>
                </a:solidFill>
                <a:ea typeface="ＭＳ Ｐゴシック" charset="0"/>
                <a:cs typeface="ＭＳ Ｐゴシック" charset="0"/>
              </a:rPr>
              <a:t/>
            </a:r>
            <a:br>
              <a:rPr lang="en-US" altLang="ja-JP" sz="1200" dirty="0">
                <a:solidFill>
                  <a:srgbClr val="A5A5A5"/>
                </a:solidFill>
                <a:ea typeface="ＭＳ Ｐゴシック" charset="0"/>
                <a:cs typeface="ＭＳ Ｐゴシック" charset="0"/>
              </a:rPr>
            </a:br>
            <a:r>
              <a:rPr lang="ja-JP" altLang="en-US" sz="1200" dirty="0">
                <a:solidFill>
                  <a:srgbClr val="A5A5A5"/>
                </a:solidFill>
                <a:ea typeface="ＭＳ Ｐゴシック" charset="0"/>
                <a:cs typeface="ＭＳ Ｐゴシック" charset="0"/>
              </a:rPr>
              <a:t>アクセスリスト</a:t>
            </a:r>
            <a:endParaRPr lang="en-US" sz="1200" dirty="0">
              <a:solidFill>
                <a:srgbClr val="A5A5A5"/>
              </a:solidFill>
              <a:ea typeface="ＭＳ Ｐゴシック" charset="0"/>
              <a:cs typeface="ＭＳ Ｐゴシック" charset="0"/>
            </a:endParaRPr>
          </a:p>
        </p:txBody>
      </p:sp>
    </p:spTree>
    <p:extLst>
      <p:ext uri="{BB962C8B-B14F-4D97-AF65-F5344CB8AC3E}">
        <p14:creationId xmlns:p14="http://schemas.microsoft.com/office/powerpoint/2010/main" val="35240454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07" y="-69781"/>
            <a:ext cx="8468747" cy="936176"/>
          </a:xfrm>
        </p:spPr>
        <p:txBody>
          <a:bodyPr/>
          <a:lstStyle/>
          <a:p>
            <a:r>
              <a:rPr lang="en-US" sz="2800" dirty="0" smtClean="0">
                <a:solidFill>
                  <a:srgbClr val="004BAF"/>
                </a:solidFill>
                <a:latin typeface="MS PGothic" charset="-128"/>
                <a:ea typeface="MS PGothic" charset="-128"/>
                <a:cs typeface="MS PGothic" charset="-128"/>
              </a:rPr>
              <a:t>MR</a:t>
            </a:r>
            <a:endParaRPr lang="en-US" sz="2800" dirty="0">
              <a:solidFill>
                <a:srgbClr val="004BAF"/>
              </a:solidFill>
              <a:latin typeface="MS PGothic" charset="-128"/>
              <a:ea typeface="MS PGothic" charset="-128"/>
              <a:cs typeface="MS PGothic" charset="-128"/>
            </a:endParaRPr>
          </a:p>
        </p:txBody>
      </p:sp>
      <p:sp>
        <p:nvSpPr>
          <p:cNvPr id="7" name="Rectangle 6"/>
          <p:cNvSpPr/>
          <p:nvPr/>
        </p:nvSpPr>
        <p:spPr>
          <a:xfrm>
            <a:off x="373156" y="1273912"/>
            <a:ext cx="2821168" cy="3622486"/>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altLang="ja-JP" sz="1275" dirty="0">
                <a:solidFill>
                  <a:srgbClr val="000000"/>
                </a:solidFill>
                <a:latin typeface="MS PGothic" charset="-128"/>
                <a:ea typeface="MS PGothic" charset="-128"/>
                <a:cs typeface="MS PGothic" charset="-128"/>
              </a:rPr>
              <a:t>1</a:t>
            </a:r>
            <a:r>
              <a:rPr lang="ja-JP" altLang="en-US" sz="1275" dirty="0">
                <a:solidFill>
                  <a:srgbClr val="000000"/>
                </a:solidFill>
                <a:latin typeface="MS PGothic" charset="-128"/>
                <a:ea typeface="MS PGothic" charset="-128"/>
                <a:cs typeface="MS PGothic" charset="-128"/>
              </a:rPr>
              <a:t>台でも</a:t>
            </a:r>
            <a:r>
              <a:rPr lang="en-US" altLang="ja-JP" sz="1275" dirty="0">
                <a:solidFill>
                  <a:srgbClr val="000000"/>
                </a:solidFill>
                <a:latin typeface="MS PGothic" charset="-128"/>
                <a:ea typeface="MS PGothic" charset="-128"/>
                <a:cs typeface="MS PGothic" charset="-128"/>
              </a:rPr>
              <a:t>100</a:t>
            </a:r>
            <a:r>
              <a:rPr lang="ja-JP" altLang="en-US" sz="1275" dirty="0">
                <a:solidFill>
                  <a:srgbClr val="000000"/>
                </a:solidFill>
                <a:latin typeface="MS PGothic" charset="-128"/>
                <a:ea typeface="MS PGothic" charset="-128"/>
                <a:cs typeface="MS PGothic" charset="-128"/>
              </a:rPr>
              <a:t>台でも同じ</a:t>
            </a:r>
            <a:r>
              <a:rPr lang="en-US" altLang="ja-JP" sz="1275" dirty="0">
                <a:solidFill>
                  <a:srgbClr val="000000"/>
                </a:solidFill>
                <a:latin typeface="MS PGothic" charset="-128"/>
                <a:ea typeface="MS PGothic" charset="-128"/>
                <a:cs typeface="MS PGothic" charset="-128"/>
              </a:rPr>
              <a:t>Dashboard</a:t>
            </a:r>
            <a:r>
              <a:rPr lang="ja-JP" altLang="en-US" sz="1275" dirty="0">
                <a:solidFill>
                  <a:srgbClr val="000000"/>
                </a:solidFill>
                <a:latin typeface="MS PGothic" charset="-128"/>
                <a:ea typeface="MS PGothic" charset="-128"/>
                <a:cs typeface="MS PGothic" charset="-128"/>
              </a:rPr>
              <a:t>で同じ設定！</a:t>
            </a:r>
            <a:endParaRPr lang="en-US" altLang="ja-JP" sz="1275" dirty="0">
              <a:solidFill>
                <a:srgbClr val="000000"/>
              </a:solidFill>
              <a:latin typeface="MS PGothic" charset="-128"/>
              <a:ea typeface="MS PGothic" charset="-128"/>
              <a:cs typeface="MS PGothic" charset="-128"/>
            </a:endParaRPr>
          </a:p>
          <a:p>
            <a:pPr algn="just"/>
            <a:r>
              <a:rPr lang="ja-JP" altLang="en-US" sz="1275" dirty="0">
                <a:solidFill>
                  <a:srgbClr val="000000"/>
                </a:solidFill>
                <a:latin typeface="MS PGothic" charset="-128"/>
                <a:ea typeface="MS PGothic" charset="-128"/>
                <a:cs typeface="MS PGothic" charset="-128"/>
              </a:rPr>
              <a:t>無線</a:t>
            </a:r>
            <a:r>
              <a:rPr lang="en-US" altLang="ja-JP" sz="1275" dirty="0">
                <a:solidFill>
                  <a:srgbClr val="000000"/>
                </a:solidFill>
                <a:latin typeface="MS PGothic" charset="-128"/>
                <a:ea typeface="MS PGothic" charset="-128"/>
                <a:cs typeface="MS PGothic" charset="-128"/>
              </a:rPr>
              <a:t>LAN</a:t>
            </a:r>
            <a:r>
              <a:rPr lang="ja-JP" altLang="en-US" sz="1275" dirty="0">
                <a:solidFill>
                  <a:srgbClr val="000000"/>
                </a:solidFill>
                <a:latin typeface="MS PGothic" charset="-128"/>
                <a:ea typeface="MS PGothic" charset="-128"/>
                <a:cs typeface="MS PGothic" charset="-128"/>
              </a:rPr>
              <a:t>拡張時にコントローラや管理サーバの再設計は一切不要</a:t>
            </a:r>
            <a:endParaRPr lang="en-US" sz="1275" dirty="0">
              <a:solidFill>
                <a:srgbClr val="000000"/>
              </a:solidFill>
              <a:latin typeface="MS PGothic" charset="-128"/>
              <a:ea typeface="MS PGothic" charset="-128"/>
              <a:cs typeface="MS PGothic" charset="-128"/>
            </a:endParaRPr>
          </a:p>
        </p:txBody>
      </p:sp>
      <p:sp>
        <p:nvSpPr>
          <p:cNvPr id="8" name="Rectangle 7"/>
          <p:cNvSpPr/>
          <p:nvPr/>
        </p:nvSpPr>
        <p:spPr>
          <a:xfrm>
            <a:off x="3273821" y="1266444"/>
            <a:ext cx="2813397" cy="3629952"/>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ja-JP" altLang="en-US" sz="1275" dirty="0">
                <a:solidFill>
                  <a:srgbClr val="000000"/>
                </a:solidFill>
                <a:latin typeface="MS PGothic" charset="-128"/>
                <a:ea typeface="MS PGothic" charset="-128"/>
                <a:cs typeface="MS PGothic" charset="-128"/>
              </a:rPr>
              <a:t>アプリケーションの可視化と</a:t>
            </a:r>
            <a:r>
              <a:rPr lang="ja-JP" altLang="en-US" sz="1275" dirty="0" smtClean="0">
                <a:solidFill>
                  <a:srgbClr val="000000"/>
                </a:solidFill>
                <a:latin typeface="MS PGothic" charset="-128"/>
                <a:ea typeface="MS PGothic" charset="-128"/>
                <a:cs typeface="MS PGothic" charset="-128"/>
              </a:rPr>
              <a:t>アクセス</a:t>
            </a:r>
            <a:r>
              <a:rPr lang="en-US" altLang="ja-JP" sz="1275" smtClean="0">
                <a:solidFill>
                  <a:srgbClr val="000000"/>
                </a:solidFill>
                <a:latin typeface="MS PGothic" charset="-128"/>
                <a:ea typeface="MS PGothic" charset="-128"/>
                <a:cs typeface="MS PGothic" charset="-128"/>
              </a:rPr>
              <a:t/>
            </a:r>
            <a:br>
              <a:rPr lang="en-US" altLang="ja-JP" sz="1275" smtClean="0">
                <a:solidFill>
                  <a:srgbClr val="000000"/>
                </a:solidFill>
                <a:latin typeface="MS PGothic" charset="-128"/>
                <a:ea typeface="MS PGothic" charset="-128"/>
                <a:cs typeface="MS PGothic" charset="-128"/>
              </a:rPr>
            </a:br>
            <a:r>
              <a:rPr lang="ja-JP" altLang="en-US" sz="1275" dirty="0" smtClean="0">
                <a:solidFill>
                  <a:srgbClr val="000000"/>
                </a:solidFill>
                <a:latin typeface="MS PGothic" charset="-128"/>
                <a:ea typeface="MS PGothic" charset="-128"/>
                <a:cs typeface="MS PGothic" charset="-128"/>
              </a:rPr>
              <a:t>制御</a:t>
            </a:r>
            <a:r>
              <a:rPr lang="ja-JP" altLang="en-US" sz="1275" dirty="0">
                <a:solidFill>
                  <a:srgbClr val="000000"/>
                </a:solidFill>
                <a:latin typeface="MS PGothic" charset="-128"/>
                <a:ea typeface="MS PGothic" charset="-128"/>
                <a:cs typeface="MS PGothic" charset="-128"/>
              </a:rPr>
              <a:t>を</a:t>
            </a:r>
            <a:r>
              <a:rPr lang="en-US" altLang="ja-JP" sz="1275" dirty="0">
                <a:solidFill>
                  <a:srgbClr val="000000"/>
                </a:solidFill>
                <a:latin typeface="MS PGothic" charset="-128"/>
                <a:ea typeface="MS PGothic" charset="-128"/>
                <a:cs typeface="MS PGothic" charset="-128"/>
              </a:rPr>
              <a:t>AP</a:t>
            </a:r>
            <a:r>
              <a:rPr lang="ja-JP" altLang="en-US" sz="1275" dirty="0">
                <a:solidFill>
                  <a:srgbClr val="000000"/>
                </a:solidFill>
                <a:latin typeface="MS PGothic" charset="-128"/>
                <a:ea typeface="MS PGothic" charset="-128"/>
                <a:cs typeface="MS PGothic" charset="-128"/>
              </a:rPr>
              <a:t>の標準機能で提供</a:t>
            </a:r>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r>
              <a:rPr lang="ja-JP" altLang="en-US" sz="1200" dirty="0" smtClean="0">
                <a:solidFill>
                  <a:srgbClr val="000000"/>
                </a:solidFill>
                <a:latin typeface="MS PGothic" charset="-128"/>
                <a:ea typeface="MS PGothic" charset="-128"/>
                <a:cs typeface="MS PGothic" charset="-128"/>
              </a:rPr>
              <a:t>クラウド</a:t>
            </a:r>
            <a:r>
              <a:rPr lang="ja-JP" altLang="en-US" sz="1200" dirty="0">
                <a:solidFill>
                  <a:srgbClr val="000000"/>
                </a:solidFill>
                <a:latin typeface="MS PGothic" charset="-128"/>
                <a:ea typeface="MS PGothic" charset="-128"/>
                <a:cs typeface="MS PGothic" charset="-128"/>
              </a:rPr>
              <a:t>内蔵の認証サーバを使い、無線</a:t>
            </a:r>
            <a:r>
              <a:rPr lang="en-US" altLang="ja-JP" sz="1200" dirty="0">
                <a:solidFill>
                  <a:srgbClr val="000000"/>
                </a:solidFill>
                <a:latin typeface="MS PGothic" charset="-128"/>
                <a:ea typeface="MS PGothic" charset="-128"/>
                <a:cs typeface="MS PGothic" charset="-128"/>
              </a:rPr>
              <a:t>LAN</a:t>
            </a:r>
            <a:r>
              <a:rPr lang="ja-JP" altLang="en-US" sz="1200" dirty="0">
                <a:solidFill>
                  <a:srgbClr val="000000"/>
                </a:solidFill>
                <a:latin typeface="MS PGothic" charset="-128"/>
                <a:ea typeface="MS PGothic" charset="-128"/>
                <a:cs typeface="MS PGothic" charset="-128"/>
              </a:rPr>
              <a:t>アクセスで最もセキュアな</a:t>
            </a:r>
            <a:r>
              <a:rPr lang="en-US" altLang="ja-JP" sz="1200" dirty="0">
                <a:solidFill>
                  <a:srgbClr val="000000"/>
                </a:solidFill>
                <a:latin typeface="MS PGothic" charset="-128"/>
                <a:ea typeface="MS PGothic" charset="-128"/>
                <a:cs typeface="MS PGothic" charset="-128"/>
              </a:rPr>
              <a:t>IEEE802.1x</a:t>
            </a:r>
            <a:r>
              <a:rPr lang="ja-JP" altLang="en-US" sz="1200" dirty="0">
                <a:solidFill>
                  <a:srgbClr val="000000"/>
                </a:solidFill>
                <a:latin typeface="MS PGothic" charset="-128"/>
                <a:ea typeface="MS PGothic" charset="-128"/>
                <a:cs typeface="MS PGothic" charset="-128"/>
              </a:rPr>
              <a:t>認証を</a:t>
            </a:r>
            <a:r>
              <a:rPr lang="en-US" altLang="ja-JP" sz="1200" dirty="0">
                <a:solidFill>
                  <a:srgbClr val="000000"/>
                </a:solidFill>
                <a:latin typeface="MS PGothic" charset="-128"/>
                <a:ea typeface="MS PGothic" charset="-128"/>
                <a:cs typeface="MS PGothic" charset="-128"/>
              </a:rPr>
              <a:t>AP</a:t>
            </a:r>
            <a:r>
              <a:rPr lang="ja-JP" altLang="en-US" sz="1200" dirty="0">
                <a:solidFill>
                  <a:srgbClr val="000000"/>
                </a:solidFill>
                <a:latin typeface="MS PGothic" charset="-128"/>
                <a:ea typeface="MS PGothic" charset="-128"/>
                <a:cs typeface="MS PGothic" charset="-128"/>
              </a:rPr>
              <a:t>だけで提供</a:t>
            </a:r>
            <a:endParaRPr lang="en-US" altLang="ja-JP" sz="1200" dirty="0">
              <a:solidFill>
                <a:srgbClr val="000000"/>
              </a:solidFill>
              <a:latin typeface="MS PGothic" charset="-128"/>
              <a:ea typeface="MS PGothic" charset="-128"/>
              <a:cs typeface="MS PGothic" charset="-128"/>
            </a:endParaRPr>
          </a:p>
        </p:txBody>
      </p:sp>
      <p:sp>
        <p:nvSpPr>
          <p:cNvPr id="9" name="Rectangle 8"/>
          <p:cNvSpPr/>
          <p:nvPr/>
        </p:nvSpPr>
        <p:spPr>
          <a:xfrm>
            <a:off x="6146047" y="1266444"/>
            <a:ext cx="2803712" cy="3627780"/>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ja-JP" altLang="en-US" sz="1275" dirty="0">
                <a:solidFill>
                  <a:srgbClr val="000000"/>
                </a:solidFill>
                <a:latin typeface="MS PGothic" charset="-128"/>
                <a:ea typeface="MS PGothic" charset="-128"/>
                <a:cs typeface="MS PGothic" charset="-128"/>
              </a:rPr>
              <a:t>フロアマップに端末の位置情報や端末のヒートマップを表示</a:t>
            </a:r>
            <a:endParaRPr lang="en-US" altLang="ja-JP"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r>
              <a:rPr lang="en-US" sz="1275" dirty="0">
                <a:solidFill>
                  <a:srgbClr val="000000"/>
                </a:solidFill>
                <a:latin typeface="MS PGothic" charset="-128"/>
                <a:ea typeface="MS PGothic" charset="-128"/>
                <a:cs typeface="MS PGothic" charset="-128"/>
              </a:rPr>
              <a:t>Wi-Fi</a:t>
            </a:r>
            <a:r>
              <a:rPr lang="ja-JP" altLang="en-US" sz="1275" dirty="0">
                <a:solidFill>
                  <a:srgbClr val="000000"/>
                </a:solidFill>
                <a:latin typeface="MS PGothic" charset="-128"/>
                <a:ea typeface="MS PGothic" charset="-128"/>
                <a:cs typeface="MS PGothic" charset="-128"/>
              </a:rPr>
              <a:t>端末の位置情報を自動分析し、来店者数、滞在時間などマーケティング情報を提供</a:t>
            </a:r>
            <a:endParaRPr lang="en-US" altLang="ja-JP" sz="1275" dirty="0">
              <a:solidFill>
                <a:srgbClr val="000000"/>
              </a:solidFill>
              <a:latin typeface="MS PGothic" charset="-128"/>
              <a:ea typeface="MS PGothic" charset="-128"/>
              <a:cs typeface="MS PGothic" charset="-128"/>
            </a:endParaRPr>
          </a:p>
        </p:txBody>
      </p:sp>
      <p:sp>
        <p:nvSpPr>
          <p:cNvPr id="10" name="Rectangle 9"/>
          <p:cNvSpPr/>
          <p:nvPr/>
        </p:nvSpPr>
        <p:spPr>
          <a:xfrm>
            <a:off x="373156" y="571196"/>
            <a:ext cx="2803711" cy="6045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柔軟性</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スモールスタート</a:t>
            </a:r>
            <a:r>
              <a:rPr lang="en-US" altLang="ja-JP" sz="1500" b="1" dirty="0">
                <a:latin typeface="MS PGothic" charset="-128"/>
                <a:ea typeface="MS PGothic" charset="-128"/>
                <a:cs typeface="MS PGothic" charset="-128"/>
              </a:rPr>
              <a:t>〜</a:t>
            </a:r>
            <a:r>
              <a:rPr lang="ja-JP" altLang="en-US" sz="1500" b="1" dirty="0">
                <a:latin typeface="MS PGothic" charset="-128"/>
                <a:ea typeface="MS PGothic" charset="-128"/>
                <a:cs typeface="MS PGothic" charset="-128"/>
              </a:rPr>
              <a:t>拡張も容易</a:t>
            </a:r>
            <a:endParaRPr lang="en-US" sz="1500" b="1" dirty="0">
              <a:latin typeface="MS PGothic" charset="-128"/>
              <a:ea typeface="MS PGothic" charset="-128"/>
              <a:cs typeface="MS PGothic" charset="-128"/>
            </a:endParaRPr>
          </a:p>
        </p:txBody>
      </p:sp>
      <p:sp>
        <p:nvSpPr>
          <p:cNvPr id="11" name="Rectangle 10"/>
          <p:cNvSpPr/>
          <p:nvPr/>
        </p:nvSpPr>
        <p:spPr>
          <a:xfrm>
            <a:off x="3259601" y="571196"/>
            <a:ext cx="2829866" cy="6045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セキュリティ</a:t>
            </a:r>
            <a:endParaRPr lang="en-US" altLang="ja-JP" sz="2025" b="1" dirty="0">
              <a:latin typeface="MS PGothic" charset="-128"/>
              <a:ea typeface="MS PGothic" charset="-128"/>
              <a:cs typeface="MS PGothic" charset="-128"/>
            </a:endParaRPr>
          </a:p>
          <a:p>
            <a:pPr algn="ctr"/>
            <a:r>
              <a:rPr lang="en-US" sz="1500" b="1" dirty="0">
                <a:latin typeface="MS PGothic" charset="-128"/>
                <a:ea typeface="MS PGothic" charset="-128"/>
                <a:cs typeface="MS PGothic" charset="-128"/>
              </a:rPr>
              <a:t>AP</a:t>
            </a:r>
            <a:r>
              <a:rPr lang="ja-JP" altLang="en-US" sz="1500" b="1" dirty="0">
                <a:latin typeface="MS PGothic" charset="-128"/>
                <a:ea typeface="MS PGothic" charset="-128"/>
                <a:cs typeface="MS PGothic" charset="-128"/>
              </a:rPr>
              <a:t>だけでも高セキュア</a:t>
            </a:r>
            <a:endParaRPr lang="en-US" b="1" dirty="0">
              <a:latin typeface="MS PGothic" charset="-128"/>
              <a:ea typeface="MS PGothic" charset="-128"/>
              <a:cs typeface="MS PGothic" charset="-128"/>
            </a:endParaRPr>
          </a:p>
        </p:txBody>
      </p:sp>
      <p:sp>
        <p:nvSpPr>
          <p:cNvPr id="12" name="Rectangle 11"/>
          <p:cNvSpPr/>
          <p:nvPr/>
        </p:nvSpPr>
        <p:spPr>
          <a:xfrm>
            <a:off x="6146047" y="571196"/>
            <a:ext cx="2803712" cy="6045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付加価値</a:t>
            </a:r>
            <a:endParaRPr lang="en-US" altLang="ja-JP" sz="2025" b="1" dirty="0">
              <a:latin typeface="MS PGothic" charset="-128"/>
              <a:ea typeface="MS PGothic" charset="-128"/>
              <a:cs typeface="MS PGothic" charset="-128"/>
            </a:endParaRPr>
          </a:p>
          <a:p>
            <a:pPr algn="ctr"/>
            <a:r>
              <a:rPr lang="en-US" sz="1500" b="1" dirty="0">
                <a:latin typeface="MS PGothic" charset="-128"/>
                <a:ea typeface="MS PGothic" charset="-128"/>
                <a:cs typeface="MS PGothic" charset="-128"/>
              </a:rPr>
              <a:t>AP</a:t>
            </a:r>
            <a:r>
              <a:rPr lang="ja-JP" altLang="en-US" sz="1500" b="1" dirty="0">
                <a:latin typeface="MS PGothic" charset="-128"/>
                <a:ea typeface="MS PGothic" charset="-128"/>
                <a:cs typeface="MS PGothic" charset="-128"/>
              </a:rPr>
              <a:t>だけでも高機能！</a:t>
            </a:r>
            <a:endParaRPr lang="en-US" sz="1500" b="1" dirty="0">
              <a:latin typeface="MS PGothic" charset="-128"/>
              <a:ea typeface="MS PGothic" charset="-128"/>
              <a:cs typeface="MS PGothic" charset="-128"/>
            </a:endParaRPr>
          </a:p>
        </p:txBody>
      </p:sp>
      <p:pic>
        <p:nvPicPr>
          <p:cNvPr id="14" name="Picture 13"/>
          <p:cNvPicPr>
            <a:picLocks noChangeAspect="1"/>
          </p:cNvPicPr>
          <p:nvPr/>
        </p:nvPicPr>
        <p:blipFill>
          <a:blip r:embed="rId2"/>
          <a:stretch>
            <a:fillRect/>
          </a:stretch>
        </p:blipFill>
        <p:spPr>
          <a:xfrm>
            <a:off x="1035701" y="2189063"/>
            <a:ext cx="1382259" cy="857000"/>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l="9930"/>
          <a:stretch/>
        </p:blipFill>
        <p:spPr>
          <a:xfrm>
            <a:off x="3472353" y="1807215"/>
            <a:ext cx="2378208" cy="983628"/>
          </a:xfrm>
          <a:prstGeom prst="rect">
            <a:avLst/>
          </a:prstGeom>
        </p:spPr>
      </p:pic>
      <p:pic>
        <p:nvPicPr>
          <p:cNvPr id="21" name="Picture 20"/>
          <p:cNvPicPr>
            <a:picLocks noChangeAspect="1"/>
          </p:cNvPicPr>
          <p:nvPr/>
        </p:nvPicPr>
        <p:blipFill rotWithShape="1">
          <a:blip r:embed="rId4">
            <a:alphaModFix amt="85000"/>
            <a:extLst>
              <a:ext uri="{BEBA8EAE-BF5A-486C-A8C5-ECC9F3942E4B}">
                <a14:imgProps xmlns:a14="http://schemas.microsoft.com/office/drawing/2010/main">
                  <a14:imgLayer r:embed="rId5">
                    <a14:imgEffect>
                      <a14:brightnessContrast contrast="-40000"/>
                    </a14:imgEffect>
                  </a14:imgLayer>
                </a14:imgProps>
              </a:ext>
            </a:extLst>
          </a:blip>
          <a:srcRect t="3784" b="27297"/>
          <a:stretch/>
        </p:blipFill>
        <p:spPr>
          <a:xfrm>
            <a:off x="6347256" y="1775411"/>
            <a:ext cx="2401293" cy="982405"/>
          </a:xfrm>
          <a:prstGeom prst="rect">
            <a:avLst/>
          </a:prstGeom>
        </p:spPr>
      </p:pic>
      <p:grpSp>
        <p:nvGrpSpPr>
          <p:cNvPr id="83" name="Group 82"/>
          <p:cNvGrpSpPr/>
          <p:nvPr/>
        </p:nvGrpSpPr>
        <p:grpSpPr>
          <a:xfrm>
            <a:off x="409712" y="2255485"/>
            <a:ext cx="840540" cy="569894"/>
            <a:chOff x="1067146" y="6198678"/>
            <a:chExt cx="2241441" cy="1519717"/>
          </a:xfrm>
        </p:grpSpPr>
        <p:pic>
          <p:nvPicPr>
            <p:cNvPr id="15" name="Picture 33" descr="C:\Users\akerr\Desktop\PNG\Wireless LAN Controll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4648" y="6198678"/>
              <a:ext cx="946438" cy="7149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7146" y="7102843"/>
              <a:ext cx="2241441" cy="615552"/>
            </a:xfrm>
            <a:prstGeom prst="rect">
              <a:avLst/>
            </a:prstGeom>
            <a:noFill/>
          </p:spPr>
          <p:txBody>
            <a:bodyPr wrap="square" rtlCol="0">
              <a:spAutoFit/>
            </a:bodyPr>
            <a:lstStyle/>
            <a:p>
              <a:pPr algn="ctr"/>
              <a:r>
                <a:rPr lang="ja-JP" altLang="en-US" sz="900" dirty="0">
                  <a:solidFill>
                    <a:srgbClr val="000000"/>
                  </a:solidFill>
                  <a:latin typeface="MS PGothic" charset="-128"/>
                  <a:ea typeface="MS PGothic" charset="-128"/>
                  <a:cs typeface="MS PGothic" charset="-128"/>
                </a:rPr>
                <a:t>コントローラ</a:t>
              </a:r>
              <a:endParaRPr lang="en-US" sz="900" dirty="0">
                <a:solidFill>
                  <a:srgbClr val="000000"/>
                </a:solidFill>
                <a:latin typeface="MS PGothic" charset="-128"/>
                <a:ea typeface="MS PGothic" charset="-128"/>
                <a:cs typeface="MS PGothic" charset="-128"/>
              </a:endParaRPr>
            </a:p>
          </p:txBody>
        </p:sp>
      </p:grpSp>
      <p:grpSp>
        <p:nvGrpSpPr>
          <p:cNvPr id="82" name="Group 81"/>
          <p:cNvGrpSpPr/>
          <p:nvPr/>
        </p:nvGrpSpPr>
        <p:grpSpPr>
          <a:xfrm>
            <a:off x="2300299" y="2176871"/>
            <a:ext cx="840540" cy="621077"/>
            <a:chOff x="774461" y="7704895"/>
            <a:chExt cx="2241441" cy="1656203"/>
          </a:xfrm>
        </p:grpSpPr>
        <p:pic>
          <p:nvPicPr>
            <p:cNvPr id="22" name="Picture 27" descr="C:\Users\akerr\Desktop\PNG\Serv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8317" y="7704895"/>
              <a:ext cx="504728" cy="8729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74461" y="8745547"/>
              <a:ext cx="2241441" cy="615551"/>
            </a:xfrm>
            <a:prstGeom prst="rect">
              <a:avLst/>
            </a:prstGeom>
            <a:noFill/>
          </p:spPr>
          <p:txBody>
            <a:bodyPr wrap="square" rtlCol="0">
              <a:spAutoFit/>
            </a:bodyPr>
            <a:lstStyle/>
            <a:p>
              <a:pPr algn="ctr"/>
              <a:r>
                <a:rPr lang="ja-JP" altLang="en-US" sz="900">
                  <a:solidFill>
                    <a:srgbClr val="000000"/>
                  </a:solidFill>
                  <a:latin typeface="MS PGothic" charset="-128"/>
                  <a:ea typeface="MS PGothic" charset="-128"/>
                  <a:cs typeface="MS PGothic" charset="-128"/>
                </a:rPr>
                <a:t>管理サーバ</a:t>
              </a:r>
              <a:endParaRPr lang="en-US" sz="900" dirty="0">
                <a:solidFill>
                  <a:srgbClr val="000000"/>
                </a:solidFill>
                <a:latin typeface="MS PGothic" charset="-128"/>
                <a:ea typeface="MS PGothic" charset="-128"/>
                <a:cs typeface="MS PGothic" charset="-128"/>
              </a:endParaRPr>
            </a:p>
          </p:txBody>
        </p:sp>
      </p:grpSp>
      <p:pic>
        <p:nvPicPr>
          <p:cNvPr id="24" name="Picture 23"/>
          <p:cNvPicPr>
            <a:picLocks noChangeAspect="1"/>
          </p:cNvPicPr>
          <p:nvPr/>
        </p:nvPicPr>
        <p:blipFill>
          <a:blip r:embed="rId8"/>
          <a:stretch>
            <a:fillRect/>
          </a:stretch>
        </p:blipFill>
        <p:spPr>
          <a:xfrm>
            <a:off x="509575" y="3898107"/>
            <a:ext cx="539722" cy="363413"/>
          </a:xfrm>
          <a:prstGeom prst="rect">
            <a:avLst/>
          </a:prstGeom>
        </p:spPr>
      </p:pic>
      <p:grpSp>
        <p:nvGrpSpPr>
          <p:cNvPr id="6" name="Group 5"/>
          <p:cNvGrpSpPr/>
          <p:nvPr/>
        </p:nvGrpSpPr>
        <p:grpSpPr>
          <a:xfrm>
            <a:off x="1557347" y="3671633"/>
            <a:ext cx="1514027" cy="726791"/>
            <a:chOff x="3722621" y="9306930"/>
            <a:chExt cx="4037404" cy="1938108"/>
          </a:xfrm>
        </p:grpSpPr>
        <p:grpSp>
          <p:nvGrpSpPr>
            <p:cNvPr id="4" name="Group 3"/>
            <p:cNvGrpSpPr/>
            <p:nvPr/>
          </p:nvGrpSpPr>
          <p:grpSpPr>
            <a:xfrm>
              <a:off x="5560389" y="9315894"/>
              <a:ext cx="2199636" cy="1929144"/>
              <a:chOff x="4565311" y="9289000"/>
              <a:chExt cx="2199636" cy="1929144"/>
            </a:xfrm>
          </p:grpSpPr>
          <p:pic>
            <p:nvPicPr>
              <p:cNvPr id="25" name="Picture 24"/>
              <p:cNvPicPr>
                <a:picLocks noChangeAspect="1"/>
              </p:cNvPicPr>
              <p:nvPr/>
            </p:nvPicPr>
            <p:blipFill>
              <a:blip r:embed="rId8"/>
              <a:stretch>
                <a:fillRect/>
              </a:stretch>
            </p:blipFill>
            <p:spPr>
              <a:xfrm>
                <a:off x="4565311" y="9289000"/>
                <a:ext cx="828036" cy="557544"/>
              </a:xfrm>
              <a:prstGeom prst="rect">
                <a:avLst/>
              </a:prstGeom>
            </p:spPr>
          </p:pic>
          <p:pic>
            <p:nvPicPr>
              <p:cNvPr id="27" name="Picture 26"/>
              <p:cNvPicPr>
                <a:picLocks noChangeAspect="1"/>
              </p:cNvPicPr>
              <p:nvPr/>
            </p:nvPicPr>
            <p:blipFill>
              <a:blip r:embed="rId8"/>
              <a:stretch>
                <a:fillRect/>
              </a:stretch>
            </p:blipFill>
            <p:spPr>
              <a:xfrm>
                <a:off x="4717711" y="9441400"/>
                <a:ext cx="828036" cy="557544"/>
              </a:xfrm>
              <a:prstGeom prst="rect">
                <a:avLst/>
              </a:prstGeom>
            </p:spPr>
          </p:pic>
          <p:pic>
            <p:nvPicPr>
              <p:cNvPr id="28" name="Picture 27"/>
              <p:cNvPicPr>
                <a:picLocks noChangeAspect="1"/>
              </p:cNvPicPr>
              <p:nvPr/>
            </p:nvPicPr>
            <p:blipFill>
              <a:blip r:embed="rId8"/>
              <a:stretch>
                <a:fillRect/>
              </a:stretch>
            </p:blipFill>
            <p:spPr>
              <a:xfrm>
                <a:off x="4870111" y="9593800"/>
                <a:ext cx="828036" cy="557544"/>
              </a:xfrm>
              <a:prstGeom prst="rect">
                <a:avLst/>
              </a:prstGeom>
            </p:spPr>
          </p:pic>
          <p:pic>
            <p:nvPicPr>
              <p:cNvPr id="29" name="Picture 28"/>
              <p:cNvPicPr>
                <a:picLocks noChangeAspect="1"/>
              </p:cNvPicPr>
              <p:nvPr/>
            </p:nvPicPr>
            <p:blipFill>
              <a:blip r:embed="rId8"/>
              <a:stretch>
                <a:fillRect/>
              </a:stretch>
            </p:blipFill>
            <p:spPr>
              <a:xfrm>
                <a:off x="5022511" y="9746200"/>
                <a:ext cx="828036" cy="557544"/>
              </a:xfrm>
              <a:prstGeom prst="rect">
                <a:avLst/>
              </a:prstGeom>
            </p:spPr>
          </p:pic>
          <p:pic>
            <p:nvPicPr>
              <p:cNvPr id="30" name="Picture 29"/>
              <p:cNvPicPr>
                <a:picLocks noChangeAspect="1"/>
              </p:cNvPicPr>
              <p:nvPr/>
            </p:nvPicPr>
            <p:blipFill>
              <a:blip r:embed="rId8"/>
              <a:stretch>
                <a:fillRect/>
              </a:stretch>
            </p:blipFill>
            <p:spPr>
              <a:xfrm>
                <a:off x="5174911" y="9898600"/>
                <a:ext cx="828036" cy="557544"/>
              </a:xfrm>
              <a:prstGeom prst="rect">
                <a:avLst/>
              </a:prstGeom>
            </p:spPr>
          </p:pic>
          <p:pic>
            <p:nvPicPr>
              <p:cNvPr id="31" name="Picture 30"/>
              <p:cNvPicPr>
                <a:picLocks noChangeAspect="1"/>
              </p:cNvPicPr>
              <p:nvPr/>
            </p:nvPicPr>
            <p:blipFill>
              <a:blip r:embed="rId8"/>
              <a:stretch>
                <a:fillRect/>
              </a:stretch>
            </p:blipFill>
            <p:spPr>
              <a:xfrm>
                <a:off x="5327311" y="10051000"/>
                <a:ext cx="828036" cy="557544"/>
              </a:xfrm>
              <a:prstGeom prst="rect">
                <a:avLst/>
              </a:prstGeom>
            </p:spPr>
          </p:pic>
          <p:pic>
            <p:nvPicPr>
              <p:cNvPr id="32" name="Picture 31"/>
              <p:cNvPicPr>
                <a:picLocks noChangeAspect="1"/>
              </p:cNvPicPr>
              <p:nvPr/>
            </p:nvPicPr>
            <p:blipFill>
              <a:blip r:embed="rId8"/>
              <a:stretch>
                <a:fillRect/>
              </a:stretch>
            </p:blipFill>
            <p:spPr>
              <a:xfrm>
                <a:off x="5479711" y="10203400"/>
                <a:ext cx="828036" cy="557544"/>
              </a:xfrm>
              <a:prstGeom prst="rect">
                <a:avLst/>
              </a:prstGeom>
            </p:spPr>
          </p:pic>
          <p:pic>
            <p:nvPicPr>
              <p:cNvPr id="33" name="Picture 32"/>
              <p:cNvPicPr>
                <a:picLocks noChangeAspect="1"/>
              </p:cNvPicPr>
              <p:nvPr/>
            </p:nvPicPr>
            <p:blipFill>
              <a:blip r:embed="rId8"/>
              <a:stretch>
                <a:fillRect/>
              </a:stretch>
            </p:blipFill>
            <p:spPr>
              <a:xfrm>
                <a:off x="5632111" y="10355800"/>
                <a:ext cx="828036" cy="557544"/>
              </a:xfrm>
              <a:prstGeom prst="rect">
                <a:avLst/>
              </a:prstGeom>
            </p:spPr>
          </p:pic>
          <p:pic>
            <p:nvPicPr>
              <p:cNvPr id="34" name="Picture 33"/>
              <p:cNvPicPr>
                <a:picLocks noChangeAspect="1"/>
              </p:cNvPicPr>
              <p:nvPr/>
            </p:nvPicPr>
            <p:blipFill>
              <a:blip r:embed="rId8"/>
              <a:stretch>
                <a:fillRect/>
              </a:stretch>
            </p:blipFill>
            <p:spPr>
              <a:xfrm>
                <a:off x="5784511" y="10508200"/>
                <a:ext cx="828036" cy="557544"/>
              </a:xfrm>
              <a:prstGeom prst="rect">
                <a:avLst/>
              </a:prstGeom>
            </p:spPr>
          </p:pic>
          <p:pic>
            <p:nvPicPr>
              <p:cNvPr id="35" name="Picture 34"/>
              <p:cNvPicPr>
                <a:picLocks noChangeAspect="1"/>
              </p:cNvPicPr>
              <p:nvPr/>
            </p:nvPicPr>
            <p:blipFill>
              <a:blip r:embed="rId8"/>
              <a:stretch>
                <a:fillRect/>
              </a:stretch>
            </p:blipFill>
            <p:spPr>
              <a:xfrm>
                <a:off x="5936911" y="10660600"/>
                <a:ext cx="828036" cy="557544"/>
              </a:xfrm>
              <a:prstGeom prst="rect">
                <a:avLst/>
              </a:prstGeom>
            </p:spPr>
          </p:pic>
        </p:grpSp>
        <p:grpSp>
          <p:nvGrpSpPr>
            <p:cNvPr id="47" name="Group 46"/>
            <p:cNvGrpSpPr/>
            <p:nvPr/>
          </p:nvGrpSpPr>
          <p:grpSpPr>
            <a:xfrm>
              <a:off x="4637026" y="9306930"/>
              <a:ext cx="2199636" cy="1929144"/>
              <a:chOff x="4565311" y="9289000"/>
              <a:chExt cx="2199636" cy="1929144"/>
            </a:xfrm>
          </p:grpSpPr>
          <p:pic>
            <p:nvPicPr>
              <p:cNvPr id="48" name="Picture 47"/>
              <p:cNvPicPr>
                <a:picLocks noChangeAspect="1"/>
              </p:cNvPicPr>
              <p:nvPr/>
            </p:nvPicPr>
            <p:blipFill>
              <a:blip r:embed="rId8"/>
              <a:stretch>
                <a:fillRect/>
              </a:stretch>
            </p:blipFill>
            <p:spPr>
              <a:xfrm>
                <a:off x="4565311" y="9289000"/>
                <a:ext cx="828036" cy="557544"/>
              </a:xfrm>
              <a:prstGeom prst="rect">
                <a:avLst/>
              </a:prstGeom>
            </p:spPr>
          </p:pic>
          <p:pic>
            <p:nvPicPr>
              <p:cNvPr id="49" name="Picture 48"/>
              <p:cNvPicPr>
                <a:picLocks noChangeAspect="1"/>
              </p:cNvPicPr>
              <p:nvPr/>
            </p:nvPicPr>
            <p:blipFill>
              <a:blip r:embed="rId8"/>
              <a:stretch>
                <a:fillRect/>
              </a:stretch>
            </p:blipFill>
            <p:spPr>
              <a:xfrm>
                <a:off x="4717711" y="9441400"/>
                <a:ext cx="828036" cy="557544"/>
              </a:xfrm>
              <a:prstGeom prst="rect">
                <a:avLst/>
              </a:prstGeom>
            </p:spPr>
          </p:pic>
          <p:pic>
            <p:nvPicPr>
              <p:cNvPr id="50" name="Picture 49"/>
              <p:cNvPicPr>
                <a:picLocks noChangeAspect="1"/>
              </p:cNvPicPr>
              <p:nvPr/>
            </p:nvPicPr>
            <p:blipFill>
              <a:blip r:embed="rId8"/>
              <a:stretch>
                <a:fillRect/>
              </a:stretch>
            </p:blipFill>
            <p:spPr>
              <a:xfrm>
                <a:off x="4870111" y="9593800"/>
                <a:ext cx="828036" cy="557544"/>
              </a:xfrm>
              <a:prstGeom prst="rect">
                <a:avLst/>
              </a:prstGeom>
            </p:spPr>
          </p:pic>
          <p:pic>
            <p:nvPicPr>
              <p:cNvPr id="51" name="Picture 50"/>
              <p:cNvPicPr>
                <a:picLocks noChangeAspect="1"/>
              </p:cNvPicPr>
              <p:nvPr/>
            </p:nvPicPr>
            <p:blipFill>
              <a:blip r:embed="rId8"/>
              <a:stretch>
                <a:fillRect/>
              </a:stretch>
            </p:blipFill>
            <p:spPr>
              <a:xfrm>
                <a:off x="5022511" y="9746200"/>
                <a:ext cx="828036" cy="557544"/>
              </a:xfrm>
              <a:prstGeom prst="rect">
                <a:avLst/>
              </a:prstGeom>
            </p:spPr>
          </p:pic>
          <p:pic>
            <p:nvPicPr>
              <p:cNvPr id="52" name="Picture 51"/>
              <p:cNvPicPr>
                <a:picLocks noChangeAspect="1"/>
              </p:cNvPicPr>
              <p:nvPr/>
            </p:nvPicPr>
            <p:blipFill>
              <a:blip r:embed="rId8"/>
              <a:stretch>
                <a:fillRect/>
              </a:stretch>
            </p:blipFill>
            <p:spPr>
              <a:xfrm>
                <a:off x="5174911" y="9898600"/>
                <a:ext cx="828036" cy="557544"/>
              </a:xfrm>
              <a:prstGeom prst="rect">
                <a:avLst/>
              </a:prstGeom>
            </p:spPr>
          </p:pic>
          <p:pic>
            <p:nvPicPr>
              <p:cNvPr id="53" name="Picture 52"/>
              <p:cNvPicPr>
                <a:picLocks noChangeAspect="1"/>
              </p:cNvPicPr>
              <p:nvPr/>
            </p:nvPicPr>
            <p:blipFill>
              <a:blip r:embed="rId8"/>
              <a:stretch>
                <a:fillRect/>
              </a:stretch>
            </p:blipFill>
            <p:spPr>
              <a:xfrm>
                <a:off x="5327311" y="10051000"/>
                <a:ext cx="828036" cy="557544"/>
              </a:xfrm>
              <a:prstGeom prst="rect">
                <a:avLst/>
              </a:prstGeom>
            </p:spPr>
          </p:pic>
          <p:pic>
            <p:nvPicPr>
              <p:cNvPr id="54" name="Picture 53"/>
              <p:cNvPicPr>
                <a:picLocks noChangeAspect="1"/>
              </p:cNvPicPr>
              <p:nvPr/>
            </p:nvPicPr>
            <p:blipFill>
              <a:blip r:embed="rId8"/>
              <a:stretch>
                <a:fillRect/>
              </a:stretch>
            </p:blipFill>
            <p:spPr>
              <a:xfrm>
                <a:off x="5479711" y="10203400"/>
                <a:ext cx="828036" cy="557544"/>
              </a:xfrm>
              <a:prstGeom prst="rect">
                <a:avLst/>
              </a:prstGeom>
            </p:spPr>
          </p:pic>
          <p:pic>
            <p:nvPicPr>
              <p:cNvPr id="55" name="Picture 54"/>
              <p:cNvPicPr>
                <a:picLocks noChangeAspect="1"/>
              </p:cNvPicPr>
              <p:nvPr/>
            </p:nvPicPr>
            <p:blipFill>
              <a:blip r:embed="rId8"/>
              <a:stretch>
                <a:fillRect/>
              </a:stretch>
            </p:blipFill>
            <p:spPr>
              <a:xfrm>
                <a:off x="5632111" y="10355800"/>
                <a:ext cx="828036" cy="557544"/>
              </a:xfrm>
              <a:prstGeom prst="rect">
                <a:avLst/>
              </a:prstGeom>
            </p:spPr>
          </p:pic>
          <p:pic>
            <p:nvPicPr>
              <p:cNvPr id="56" name="Picture 55"/>
              <p:cNvPicPr>
                <a:picLocks noChangeAspect="1"/>
              </p:cNvPicPr>
              <p:nvPr/>
            </p:nvPicPr>
            <p:blipFill>
              <a:blip r:embed="rId8"/>
              <a:stretch>
                <a:fillRect/>
              </a:stretch>
            </p:blipFill>
            <p:spPr>
              <a:xfrm>
                <a:off x="5784511" y="10508200"/>
                <a:ext cx="828036" cy="557544"/>
              </a:xfrm>
              <a:prstGeom prst="rect">
                <a:avLst/>
              </a:prstGeom>
            </p:spPr>
          </p:pic>
          <p:pic>
            <p:nvPicPr>
              <p:cNvPr id="57" name="Picture 56"/>
              <p:cNvPicPr>
                <a:picLocks noChangeAspect="1"/>
              </p:cNvPicPr>
              <p:nvPr/>
            </p:nvPicPr>
            <p:blipFill>
              <a:blip r:embed="rId8"/>
              <a:stretch>
                <a:fillRect/>
              </a:stretch>
            </p:blipFill>
            <p:spPr>
              <a:xfrm>
                <a:off x="5936911" y="10660600"/>
                <a:ext cx="828036" cy="557544"/>
              </a:xfrm>
              <a:prstGeom prst="rect">
                <a:avLst/>
              </a:prstGeom>
            </p:spPr>
          </p:pic>
        </p:grpSp>
        <p:grpSp>
          <p:nvGrpSpPr>
            <p:cNvPr id="58" name="Group 57"/>
            <p:cNvGrpSpPr/>
            <p:nvPr/>
          </p:nvGrpSpPr>
          <p:grpSpPr>
            <a:xfrm>
              <a:off x="3722621" y="9306930"/>
              <a:ext cx="2199636" cy="1929144"/>
              <a:chOff x="4565311" y="9289000"/>
              <a:chExt cx="2199636" cy="1929144"/>
            </a:xfrm>
          </p:grpSpPr>
          <p:pic>
            <p:nvPicPr>
              <p:cNvPr id="59" name="Picture 58"/>
              <p:cNvPicPr>
                <a:picLocks noChangeAspect="1"/>
              </p:cNvPicPr>
              <p:nvPr/>
            </p:nvPicPr>
            <p:blipFill>
              <a:blip r:embed="rId8"/>
              <a:stretch>
                <a:fillRect/>
              </a:stretch>
            </p:blipFill>
            <p:spPr>
              <a:xfrm>
                <a:off x="4565311" y="9289000"/>
                <a:ext cx="828036" cy="557544"/>
              </a:xfrm>
              <a:prstGeom prst="rect">
                <a:avLst/>
              </a:prstGeom>
            </p:spPr>
          </p:pic>
          <p:pic>
            <p:nvPicPr>
              <p:cNvPr id="60" name="Picture 59"/>
              <p:cNvPicPr>
                <a:picLocks noChangeAspect="1"/>
              </p:cNvPicPr>
              <p:nvPr/>
            </p:nvPicPr>
            <p:blipFill>
              <a:blip r:embed="rId8"/>
              <a:stretch>
                <a:fillRect/>
              </a:stretch>
            </p:blipFill>
            <p:spPr>
              <a:xfrm>
                <a:off x="4717711" y="9441400"/>
                <a:ext cx="828036" cy="557544"/>
              </a:xfrm>
              <a:prstGeom prst="rect">
                <a:avLst/>
              </a:prstGeom>
            </p:spPr>
          </p:pic>
          <p:pic>
            <p:nvPicPr>
              <p:cNvPr id="61" name="Picture 60"/>
              <p:cNvPicPr>
                <a:picLocks noChangeAspect="1"/>
              </p:cNvPicPr>
              <p:nvPr/>
            </p:nvPicPr>
            <p:blipFill>
              <a:blip r:embed="rId8"/>
              <a:stretch>
                <a:fillRect/>
              </a:stretch>
            </p:blipFill>
            <p:spPr>
              <a:xfrm>
                <a:off x="4870111" y="9593800"/>
                <a:ext cx="828036" cy="557544"/>
              </a:xfrm>
              <a:prstGeom prst="rect">
                <a:avLst/>
              </a:prstGeom>
            </p:spPr>
          </p:pic>
          <p:pic>
            <p:nvPicPr>
              <p:cNvPr id="62" name="Picture 61"/>
              <p:cNvPicPr>
                <a:picLocks noChangeAspect="1"/>
              </p:cNvPicPr>
              <p:nvPr/>
            </p:nvPicPr>
            <p:blipFill>
              <a:blip r:embed="rId8"/>
              <a:stretch>
                <a:fillRect/>
              </a:stretch>
            </p:blipFill>
            <p:spPr>
              <a:xfrm>
                <a:off x="5022511" y="9746200"/>
                <a:ext cx="828036" cy="557544"/>
              </a:xfrm>
              <a:prstGeom prst="rect">
                <a:avLst/>
              </a:prstGeom>
            </p:spPr>
          </p:pic>
          <p:pic>
            <p:nvPicPr>
              <p:cNvPr id="63" name="Picture 62"/>
              <p:cNvPicPr>
                <a:picLocks noChangeAspect="1"/>
              </p:cNvPicPr>
              <p:nvPr/>
            </p:nvPicPr>
            <p:blipFill>
              <a:blip r:embed="rId8"/>
              <a:stretch>
                <a:fillRect/>
              </a:stretch>
            </p:blipFill>
            <p:spPr>
              <a:xfrm>
                <a:off x="5174911" y="9898600"/>
                <a:ext cx="828036" cy="557544"/>
              </a:xfrm>
              <a:prstGeom prst="rect">
                <a:avLst/>
              </a:prstGeom>
            </p:spPr>
          </p:pic>
          <p:pic>
            <p:nvPicPr>
              <p:cNvPr id="64" name="Picture 63"/>
              <p:cNvPicPr>
                <a:picLocks noChangeAspect="1"/>
              </p:cNvPicPr>
              <p:nvPr/>
            </p:nvPicPr>
            <p:blipFill>
              <a:blip r:embed="rId8"/>
              <a:stretch>
                <a:fillRect/>
              </a:stretch>
            </p:blipFill>
            <p:spPr>
              <a:xfrm>
                <a:off x="5327311" y="10051000"/>
                <a:ext cx="828036" cy="557544"/>
              </a:xfrm>
              <a:prstGeom prst="rect">
                <a:avLst/>
              </a:prstGeom>
            </p:spPr>
          </p:pic>
          <p:pic>
            <p:nvPicPr>
              <p:cNvPr id="65" name="Picture 64"/>
              <p:cNvPicPr>
                <a:picLocks noChangeAspect="1"/>
              </p:cNvPicPr>
              <p:nvPr/>
            </p:nvPicPr>
            <p:blipFill>
              <a:blip r:embed="rId8"/>
              <a:stretch>
                <a:fillRect/>
              </a:stretch>
            </p:blipFill>
            <p:spPr>
              <a:xfrm>
                <a:off x="5479711" y="10203400"/>
                <a:ext cx="828036" cy="557544"/>
              </a:xfrm>
              <a:prstGeom prst="rect">
                <a:avLst/>
              </a:prstGeom>
            </p:spPr>
          </p:pic>
          <p:pic>
            <p:nvPicPr>
              <p:cNvPr id="66" name="Picture 65"/>
              <p:cNvPicPr>
                <a:picLocks noChangeAspect="1"/>
              </p:cNvPicPr>
              <p:nvPr/>
            </p:nvPicPr>
            <p:blipFill>
              <a:blip r:embed="rId8"/>
              <a:stretch>
                <a:fillRect/>
              </a:stretch>
            </p:blipFill>
            <p:spPr>
              <a:xfrm>
                <a:off x="5632111" y="10355800"/>
                <a:ext cx="828036" cy="557544"/>
              </a:xfrm>
              <a:prstGeom prst="rect">
                <a:avLst/>
              </a:prstGeom>
            </p:spPr>
          </p:pic>
          <p:pic>
            <p:nvPicPr>
              <p:cNvPr id="67" name="Picture 66"/>
              <p:cNvPicPr>
                <a:picLocks noChangeAspect="1"/>
              </p:cNvPicPr>
              <p:nvPr/>
            </p:nvPicPr>
            <p:blipFill>
              <a:blip r:embed="rId8"/>
              <a:stretch>
                <a:fillRect/>
              </a:stretch>
            </p:blipFill>
            <p:spPr>
              <a:xfrm>
                <a:off x="5784511" y="10508200"/>
                <a:ext cx="828036" cy="557544"/>
              </a:xfrm>
              <a:prstGeom prst="rect">
                <a:avLst/>
              </a:prstGeom>
            </p:spPr>
          </p:pic>
          <p:pic>
            <p:nvPicPr>
              <p:cNvPr id="68" name="Picture 67"/>
              <p:cNvPicPr>
                <a:picLocks noChangeAspect="1"/>
              </p:cNvPicPr>
              <p:nvPr/>
            </p:nvPicPr>
            <p:blipFill>
              <a:blip r:embed="rId8"/>
              <a:stretch>
                <a:fillRect/>
              </a:stretch>
            </p:blipFill>
            <p:spPr>
              <a:xfrm>
                <a:off x="5936911" y="10660600"/>
                <a:ext cx="828036" cy="557544"/>
              </a:xfrm>
              <a:prstGeom prst="rect">
                <a:avLst/>
              </a:prstGeom>
            </p:spPr>
          </p:pic>
        </p:grpSp>
      </p:grpSp>
      <p:sp>
        <p:nvSpPr>
          <p:cNvPr id="69" name="Right Arrow 68"/>
          <p:cNvSpPr/>
          <p:nvPr/>
        </p:nvSpPr>
        <p:spPr>
          <a:xfrm>
            <a:off x="1228204" y="3934762"/>
            <a:ext cx="229092" cy="2857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70" name="TextBox 69"/>
          <p:cNvSpPr txBox="1"/>
          <p:nvPr/>
        </p:nvSpPr>
        <p:spPr>
          <a:xfrm>
            <a:off x="801411" y="4446067"/>
            <a:ext cx="2059143" cy="230832"/>
          </a:xfrm>
          <a:prstGeom prst="rect">
            <a:avLst/>
          </a:prstGeom>
          <a:noFill/>
        </p:spPr>
        <p:txBody>
          <a:bodyPr wrap="square" rtlCol="0">
            <a:spAutoFit/>
          </a:bodyPr>
          <a:lstStyle/>
          <a:p>
            <a:pPr algn="just"/>
            <a:r>
              <a:rPr lang="ja-JP" altLang="en-US" sz="900" dirty="0">
                <a:solidFill>
                  <a:srgbClr val="000000"/>
                </a:solidFill>
                <a:latin typeface="MS PGothic" charset="-128"/>
                <a:ea typeface="MS PGothic" charset="-128"/>
                <a:cs typeface="MS PGothic" charset="-128"/>
              </a:rPr>
              <a:t>設計に必要なのは</a:t>
            </a:r>
            <a:r>
              <a:rPr lang="en-US" altLang="ja-JP" sz="900" dirty="0">
                <a:solidFill>
                  <a:srgbClr val="000000"/>
                </a:solidFill>
                <a:latin typeface="MS PGothic" charset="-128"/>
                <a:ea typeface="MS PGothic" charset="-128"/>
                <a:cs typeface="MS PGothic" charset="-128"/>
              </a:rPr>
              <a:t>AP</a:t>
            </a:r>
            <a:r>
              <a:rPr lang="ja-JP" altLang="en-US" sz="900" dirty="0">
                <a:solidFill>
                  <a:srgbClr val="000000"/>
                </a:solidFill>
                <a:latin typeface="MS PGothic" charset="-128"/>
                <a:ea typeface="MS PGothic" charset="-128"/>
                <a:cs typeface="MS PGothic" charset="-128"/>
              </a:rPr>
              <a:t>の台数のみ！</a:t>
            </a:r>
            <a:endParaRPr lang="en-US" altLang="ja-JP" sz="900" dirty="0">
              <a:solidFill>
                <a:srgbClr val="000000"/>
              </a:solidFill>
              <a:latin typeface="MS PGothic" charset="-128"/>
              <a:ea typeface="MS PGothic" charset="-128"/>
              <a:cs typeface="MS PGothic" charset="-128"/>
            </a:endParaRPr>
          </a:p>
        </p:txBody>
      </p:sp>
      <p:pic>
        <p:nvPicPr>
          <p:cNvPr id="71" name="Picture 70"/>
          <p:cNvPicPr>
            <a:picLocks noChangeAspect="1"/>
          </p:cNvPicPr>
          <p:nvPr/>
        </p:nvPicPr>
        <p:blipFill>
          <a:blip r:embed="rId9"/>
          <a:stretch>
            <a:fillRect/>
          </a:stretch>
        </p:blipFill>
        <p:spPr>
          <a:xfrm>
            <a:off x="6242290" y="3599219"/>
            <a:ext cx="2627972" cy="1215927"/>
          </a:xfrm>
          <a:prstGeom prst="rect">
            <a:avLst/>
          </a:prstGeom>
        </p:spPr>
      </p:pic>
      <p:pic>
        <p:nvPicPr>
          <p:cNvPr id="73" name="Picture 72"/>
          <p:cNvPicPr>
            <a:picLocks noChangeAspect="1"/>
          </p:cNvPicPr>
          <p:nvPr/>
        </p:nvPicPr>
        <p:blipFill>
          <a:blip r:embed="rId2"/>
          <a:stretch>
            <a:fillRect/>
          </a:stretch>
        </p:blipFill>
        <p:spPr>
          <a:xfrm>
            <a:off x="4946894" y="3847184"/>
            <a:ext cx="1142573" cy="708395"/>
          </a:xfrm>
          <a:prstGeom prst="rect">
            <a:avLst/>
          </a:prstGeom>
        </p:spPr>
      </p:pic>
      <p:pic>
        <p:nvPicPr>
          <p:cNvPr id="74" name="Picture 73"/>
          <p:cNvPicPr>
            <a:picLocks noChangeAspect="1"/>
          </p:cNvPicPr>
          <p:nvPr/>
        </p:nvPicPr>
        <p:blipFill>
          <a:blip r:embed="rId8"/>
          <a:stretch>
            <a:fillRect/>
          </a:stretch>
        </p:blipFill>
        <p:spPr>
          <a:xfrm>
            <a:off x="4193193" y="4138097"/>
            <a:ext cx="515629" cy="347190"/>
          </a:xfrm>
          <a:prstGeom prst="rect">
            <a:avLst/>
          </a:prstGeom>
        </p:spPr>
      </p:pic>
      <p:pic>
        <p:nvPicPr>
          <p:cNvPr id="75" name="Picture 23" descr="C:\Users\akerr\Desktop\PNG\Lapto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2420" y="4171390"/>
            <a:ext cx="335096" cy="27699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Arrow Connector 76"/>
          <p:cNvCxnSpPr/>
          <p:nvPr/>
        </p:nvCxnSpPr>
        <p:spPr>
          <a:xfrm>
            <a:off x="3597376" y="4600564"/>
            <a:ext cx="1889024" cy="690"/>
          </a:xfrm>
          <a:prstGeom prst="straightConnector1">
            <a:avLst/>
          </a:prstGeom>
          <a:ln w="50800">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661174" y="4640308"/>
            <a:ext cx="1766111" cy="253916"/>
          </a:xfrm>
          <a:prstGeom prst="rect">
            <a:avLst/>
          </a:prstGeom>
          <a:noFill/>
        </p:spPr>
        <p:txBody>
          <a:bodyPr wrap="square" rtlCol="0">
            <a:spAutoFit/>
          </a:bodyPr>
          <a:lstStyle/>
          <a:p>
            <a:pPr algn="ctr"/>
            <a:r>
              <a:rPr lang="ja-JP" altLang="en-US" sz="1050" dirty="0">
                <a:solidFill>
                  <a:srgbClr val="000000"/>
                </a:solidFill>
                <a:latin typeface="MS PGothic" charset="-128"/>
                <a:ea typeface="MS PGothic" charset="-128"/>
                <a:cs typeface="MS PGothic" charset="-128"/>
              </a:rPr>
              <a:t>セキュアな</a:t>
            </a:r>
            <a:r>
              <a:rPr lang="en-US" altLang="ja-JP" sz="1050" dirty="0">
                <a:solidFill>
                  <a:srgbClr val="000000"/>
                </a:solidFill>
                <a:latin typeface="MS PGothic" charset="-128"/>
                <a:ea typeface="MS PGothic" charset="-128"/>
                <a:cs typeface="MS PGothic" charset="-128"/>
              </a:rPr>
              <a:t>802.1x</a:t>
            </a:r>
            <a:r>
              <a:rPr lang="ja-JP" altLang="en-US" sz="1050" dirty="0">
                <a:solidFill>
                  <a:srgbClr val="000000"/>
                </a:solidFill>
                <a:latin typeface="MS PGothic" charset="-128"/>
                <a:ea typeface="MS PGothic" charset="-128"/>
                <a:cs typeface="MS PGothic" charset="-128"/>
              </a:rPr>
              <a:t>認証</a:t>
            </a:r>
            <a:endParaRPr lang="en-US" sz="1050" dirty="0">
              <a:solidFill>
                <a:srgbClr val="000000"/>
              </a:solidFill>
              <a:latin typeface="MS PGothic" charset="-128"/>
              <a:ea typeface="MS PGothic" charset="-128"/>
              <a:cs typeface="MS PGothic" charset="-128"/>
            </a:endParaRPr>
          </a:p>
        </p:txBody>
      </p:sp>
      <p:pic>
        <p:nvPicPr>
          <p:cNvPr id="80" name="Picture 22" descr="C:\Users\akerr\Desktop\PNG\Database Relationa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95941" y="4095592"/>
            <a:ext cx="270567" cy="270567"/>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4191004" y="3626415"/>
            <a:ext cx="1108925" cy="415498"/>
          </a:xfrm>
          <a:prstGeom prst="borderCallout1">
            <a:avLst>
              <a:gd name="adj1" fmla="val 41752"/>
              <a:gd name="adj2" fmla="val 101964"/>
              <a:gd name="adj3" fmla="val 116333"/>
              <a:gd name="adj4" fmla="val 112959"/>
            </a:avLst>
          </a:prstGeom>
          <a:solidFill>
            <a:schemeClr val="accent1">
              <a:lumMod val="60000"/>
              <a:lumOff val="40000"/>
            </a:schemeClr>
          </a:solidFill>
          <a:ln>
            <a:solidFill>
              <a:schemeClr val="tx1">
                <a:lumMod val="50000"/>
              </a:schemeClr>
            </a:solidFill>
          </a:ln>
        </p:spPr>
        <p:txBody>
          <a:bodyPr wrap="square" rtlCol="0" anchor="ctr">
            <a:spAutoFit/>
          </a:bodyPr>
          <a:lstStyle/>
          <a:p>
            <a:pPr algn="ctr"/>
            <a:r>
              <a:rPr lang="ja-JP" altLang="en-US" sz="1050" dirty="0">
                <a:solidFill>
                  <a:schemeClr val="tx1">
                    <a:lumMod val="50000"/>
                  </a:schemeClr>
                </a:solidFill>
                <a:latin typeface="MS PGothic" charset="-128"/>
                <a:ea typeface="MS PGothic" charset="-128"/>
                <a:cs typeface="MS PGothic" charset="-128"/>
              </a:rPr>
              <a:t>クラウド内蔵の</a:t>
            </a:r>
            <a:endParaRPr lang="en-US" altLang="ja-JP" sz="1050" dirty="0">
              <a:solidFill>
                <a:schemeClr val="tx1">
                  <a:lumMod val="50000"/>
                </a:schemeClr>
              </a:solidFill>
              <a:latin typeface="MS PGothic" charset="-128"/>
              <a:ea typeface="MS PGothic" charset="-128"/>
              <a:cs typeface="MS PGothic" charset="-128"/>
            </a:endParaRPr>
          </a:p>
          <a:p>
            <a:pPr algn="ctr"/>
            <a:r>
              <a:rPr lang="ja-JP" altLang="en-US" sz="1050" dirty="0">
                <a:solidFill>
                  <a:schemeClr val="tx1">
                    <a:lumMod val="50000"/>
                  </a:schemeClr>
                </a:solidFill>
                <a:latin typeface="MS PGothic" charset="-128"/>
                <a:ea typeface="MS PGothic" charset="-128"/>
                <a:cs typeface="MS PGothic" charset="-128"/>
              </a:rPr>
              <a:t>認証サーバ</a:t>
            </a:r>
            <a:endParaRPr lang="en-US" sz="1050" dirty="0">
              <a:solidFill>
                <a:schemeClr val="tx1">
                  <a:lumMod val="50000"/>
                </a:schemeClr>
              </a:solidFill>
              <a:latin typeface="MS PGothic" charset="-128"/>
              <a:ea typeface="MS PGothic" charset="-128"/>
              <a:cs typeface="MS PGothic" charset="-128"/>
            </a:endParaRPr>
          </a:p>
        </p:txBody>
      </p:sp>
      <p:sp>
        <p:nvSpPr>
          <p:cNvPr id="84" name="Multiply 83"/>
          <p:cNvSpPr/>
          <p:nvPr/>
        </p:nvSpPr>
        <p:spPr>
          <a:xfrm>
            <a:off x="2436487" y="2082947"/>
            <a:ext cx="540000" cy="540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85" name="Multiply 84"/>
          <p:cNvSpPr/>
          <p:nvPr/>
        </p:nvSpPr>
        <p:spPr>
          <a:xfrm>
            <a:off x="546629" y="2099019"/>
            <a:ext cx="540000" cy="540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cxnSp>
        <p:nvCxnSpPr>
          <p:cNvPr id="87" name="Straight Connector 86"/>
          <p:cNvCxnSpPr/>
          <p:nvPr/>
        </p:nvCxnSpPr>
        <p:spPr>
          <a:xfrm flipH="1">
            <a:off x="829982" y="3026248"/>
            <a:ext cx="727365" cy="639014"/>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88" name="Left Brace 87"/>
          <p:cNvSpPr/>
          <p:nvPr/>
        </p:nvSpPr>
        <p:spPr>
          <a:xfrm rot="5400000">
            <a:off x="2201482" y="2805104"/>
            <a:ext cx="188628" cy="1551155"/>
          </a:xfrm>
          <a:prstGeom prst="leftBrace">
            <a:avLst>
              <a:gd name="adj1" fmla="val 5566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S PGothic" charset="-128"/>
              <a:ea typeface="MS PGothic" charset="-128"/>
              <a:cs typeface="MS PGothic" charset="-128"/>
            </a:endParaRPr>
          </a:p>
        </p:txBody>
      </p:sp>
      <p:cxnSp>
        <p:nvCxnSpPr>
          <p:cNvPr id="89" name="Straight Connector 88"/>
          <p:cNvCxnSpPr>
            <a:endCxn id="88" idx="1"/>
          </p:cNvCxnSpPr>
          <p:nvPr/>
        </p:nvCxnSpPr>
        <p:spPr>
          <a:xfrm>
            <a:off x="1864501" y="3026248"/>
            <a:ext cx="431295" cy="46012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1070228" y="3116856"/>
            <a:ext cx="1268658" cy="369332"/>
          </a:xfrm>
          <a:prstGeom prst="rect">
            <a:avLst/>
          </a:prstGeom>
          <a:noFill/>
        </p:spPr>
        <p:txBody>
          <a:bodyPr wrap="square" rtlCol="0">
            <a:spAutoFit/>
          </a:bodyPr>
          <a:lstStyle/>
          <a:p>
            <a:pPr algn="ctr"/>
            <a:r>
              <a:rPr lang="en-US" altLang="ja-JP" sz="900" dirty="0">
                <a:solidFill>
                  <a:srgbClr val="000000"/>
                </a:solidFill>
                <a:latin typeface="MS PGothic" charset="-128"/>
                <a:ea typeface="MS PGothic" charset="-128"/>
                <a:cs typeface="MS PGothic" charset="-128"/>
              </a:rPr>
              <a:t>AP</a:t>
            </a:r>
            <a:r>
              <a:rPr lang="ja-JP" altLang="en-US" sz="900" dirty="0">
                <a:solidFill>
                  <a:srgbClr val="000000"/>
                </a:solidFill>
                <a:latin typeface="MS PGothic" charset="-128"/>
                <a:ea typeface="MS PGothic" charset="-128"/>
                <a:cs typeface="MS PGothic" charset="-128"/>
              </a:rPr>
              <a:t>の台数に関係なく</a:t>
            </a:r>
            <a:endParaRPr lang="en-US" altLang="ja-JP" sz="900" dirty="0">
              <a:solidFill>
                <a:srgbClr val="000000"/>
              </a:solidFill>
              <a:latin typeface="MS PGothic" charset="-128"/>
              <a:ea typeface="MS PGothic" charset="-128"/>
              <a:cs typeface="MS PGothic" charset="-128"/>
            </a:endParaRPr>
          </a:p>
          <a:p>
            <a:pPr algn="ctr"/>
            <a:r>
              <a:rPr lang="ja-JP" altLang="en-US" sz="900" dirty="0">
                <a:solidFill>
                  <a:srgbClr val="000000"/>
                </a:solidFill>
                <a:latin typeface="MS PGothic" charset="-128"/>
                <a:ea typeface="MS PGothic" charset="-128"/>
                <a:cs typeface="MS PGothic" charset="-128"/>
              </a:rPr>
              <a:t>同じクラウドで管理</a:t>
            </a:r>
            <a:endParaRPr lang="en-US" altLang="ja-JP" sz="900" dirty="0">
              <a:solidFill>
                <a:srgbClr val="000000"/>
              </a:solidFill>
              <a:latin typeface="MS PGothic" charset="-128"/>
              <a:ea typeface="MS PGothic" charset="-128"/>
              <a:cs typeface="MS PGothic" charset="-128"/>
            </a:endParaRPr>
          </a:p>
        </p:txBody>
      </p:sp>
      <p:sp>
        <p:nvSpPr>
          <p:cNvPr id="16" name="正方形/長方形 15"/>
          <p:cNvSpPr/>
          <p:nvPr/>
        </p:nvSpPr>
        <p:spPr>
          <a:xfrm>
            <a:off x="510026" y="4669254"/>
            <a:ext cx="370667" cy="2271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6" name="正方形/長方形 75"/>
          <p:cNvSpPr/>
          <p:nvPr/>
        </p:nvSpPr>
        <p:spPr>
          <a:xfrm>
            <a:off x="1102843" y="2573867"/>
            <a:ext cx="1669479" cy="307777"/>
          </a:xfrm>
          <a:prstGeom prst="rect">
            <a:avLst/>
          </a:prstGeom>
        </p:spPr>
        <p:txBody>
          <a:bodyPr wrap="square">
            <a:spAutoFit/>
          </a:bodyPr>
          <a:lstStyle/>
          <a:p>
            <a:r>
              <a:rPr lang="en-US" altLang="ja-JP" sz="1400" b="1" dirty="0">
                <a:latin typeface="+mn-lt"/>
                <a:ea typeface="+mn-ea"/>
                <a:cs typeface="Arial" panose="020B0604020202020204" pitchFamily="34" charset="0"/>
              </a:rPr>
              <a:t>Cisco </a:t>
            </a:r>
            <a:r>
              <a:rPr lang="en-US" altLang="ja-JP" sz="1400" b="1" dirty="0" smtClean="0">
                <a:latin typeface="+mn-lt"/>
                <a:ea typeface="+mn-ea"/>
                <a:cs typeface="Arial" panose="020B0604020202020204" pitchFamily="34" charset="0"/>
              </a:rPr>
              <a:t>Meraki</a:t>
            </a:r>
            <a:endParaRPr lang="ja-JP" altLang="en-US" sz="1400" b="1" dirty="0">
              <a:latin typeface="+mn-lt"/>
              <a:ea typeface="+mn-ea"/>
              <a:cs typeface="Arial" panose="020B0604020202020204" pitchFamily="34" charset="0"/>
            </a:endParaRPr>
          </a:p>
        </p:txBody>
      </p:sp>
    </p:spTree>
    <p:extLst>
      <p:ext uri="{BB962C8B-B14F-4D97-AF65-F5344CB8AC3E}">
        <p14:creationId xmlns:p14="http://schemas.microsoft.com/office/powerpoint/2010/main" val="76136831"/>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title"/>
          </p:nvPr>
        </p:nvSpPr>
        <p:spPr>
          <a:prstGeom prst="rect">
            <a:avLst/>
          </a:prstGeom>
          <a:noFill/>
          <a:ln>
            <a:noFill/>
          </a:ln>
        </p:spPr>
        <p:txBody>
          <a:bodyPr vert="horz" wrap="square" lIns="91424" tIns="45712" rIns="91424" bIns="45712" numCol="1" anchor="t" anchorCtr="0" compatLnSpc="1">
            <a:prstTxWarp prst="textNoShape">
              <a:avLst/>
            </a:prstTxWarp>
          </a:bodyPr>
          <a:lstStyle/>
          <a:p>
            <a:pPr fontAlgn="base">
              <a:spcAft>
                <a:spcPct val="0"/>
              </a:spcAft>
            </a:pPr>
            <a:r>
              <a:rPr lang="ja-JP" altLang="en-US" sz="2400" dirty="0">
                <a:solidFill>
                  <a:schemeClr val="accent2"/>
                </a:solidFill>
                <a:ea typeface="MS PGothic" charset="-128"/>
                <a:cs typeface="MS PGothic" charset="-128"/>
              </a:rPr>
              <a:t>最適化</a:t>
            </a:r>
            <a:r>
              <a:rPr lang="ja-JP" altLang="en-US" sz="2400" dirty="0" smtClean="0">
                <a:solidFill>
                  <a:schemeClr val="accent2"/>
                </a:solidFill>
                <a:ea typeface="MS PGothic" charset="-128"/>
                <a:cs typeface="MS PGothic" charset="-128"/>
              </a:rPr>
              <a:t>された </a:t>
            </a:r>
            <a:r>
              <a:rPr lang="en-US" altLang="ja-JP" sz="2400" smtClean="0">
                <a:solidFill>
                  <a:schemeClr val="accent2"/>
                </a:solidFill>
                <a:ea typeface="MS PGothic" charset="-128"/>
                <a:cs typeface="MS PGothic" charset="-128"/>
              </a:rPr>
              <a:t>Wi-Fi</a:t>
            </a:r>
            <a:r>
              <a:rPr lang="ja-JP" altLang="en-US" sz="2400" dirty="0">
                <a:solidFill>
                  <a:schemeClr val="accent2"/>
                </a:solidFill>
                <a:ea typeface="MS PGothic" charset="-128"/>
                <a:cs typeface="MS PGothic" charset="-128"/>
              </a:rPr>
              <a:t>接続の利点</a:t>
            </a:r>
          </a:p>
        </p:txBody>
      </p:sp>
      <p:grpSp>
        <p:nvGrpSpPr>
          <p:cNvPr id="422" name="Group 422"/>
          <p:cNvGrpSpPr/>
          <p:nvPr/>
        </p:nvGrpSpPr>
        <p:grpSpPr>
          <a:xfrm>
            <a:off x="1100138" y="1843088"/>
            <a:ext cx="2381250" cy="2381250"/>
            <a:chOff x="0" y="0"/>
            <a:chExt cx="6349999" cy="6349999"/>
          </a:xfrm>
        </p:grpSpPr>
        <p:sp>
          <p:nvSpPr>
            <p:cNvPr id="417" name="Shape 417"/>
            <p:cNvSpPr/>
            <p:nvPr/>
          </p:nvSpPr>
          <p:spPr>
            <a:xfrm>
              <a:off x="2693194" y="4243818"/>
              <a:ext cx="962627" cy="679764"/>
            </a:xfrm>
            <a:custGeom>
              <a:avLst/>
              <a:gdLst/>
              <a:ahLst/>
              <a:cxnLst>
                <a:cxn ang="0">
                  <a:pos x="wd2" y="hd2"/>
                </a:cxn>
                <a:cxn ang="5400000">
                  <a:pos x="wd2" y="hd2"/>
                </a:cxn>
                <a:cxn ang="10800000">
                  <a:pos x="wd2" y="hd2"/>
                </a:cxn>
                <a:cxn ang="16200000">
                  <a:pos x="wd2" y="hd2"/>
                </a:cxn>
              </a:cxnLst>
              <a:rect l="0" t="0" r="r" b="b"/>
              <a:pathLst>
                <a:path w="21600" h="19672" extrusionOk="0">
                  <a:moveTo>
                    <a:pt x="0" y="5788"/>
                  </a:moveTo>
                  <a:cubicBezTo>
                    <a:pt x="5961" y="-1900"/>
                    <a:pt x="15610" y="-1928"/>
                    <a:pt x="21600" y="5698"/>
                  </a:cubicBezTo>
                  <a:lnTo>
                    <a:pt x="10765" y="19672"/>
                  </a:lnTo>
                  <a:lnTo>
                    <a:pt x="0" y="5788"/>
                  </a:lnTo>
                  <a:close/>
                </a:path>
              </a:pathLst>
            </a:custGeom>
            <a:noFill/>
            <a:ln w="38100" cap="flat">
              <a:solidFill>
                <a:schemeClr val="accent1"/>
              </a:solidFill>
              <a:prstDash val="solid"/>
              <a:miter lim="400000"/>
            </a:ln>
            <a:effectLst/>
          </p:spPr>
          <p:txBody>
            <a:bodyPr wrap="square" lIns="14288" tIns="14288" rIns="14288" bIns="14288" numCol="1" anchor="ctr">
              <a:noAutofit/>
            </a:bodyPr>
            <a:lstStyle/>
            <a:p>
              <a:pPr>
                <a:defRPr sz="3000">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A5A5A5"/>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8" name="Shape 418"/>
            <p:cNvSpPr/>
            <p:nvPr/>
          </p:nvSpPr>
          <p:spPr>
            <a:xfrm>
              <a:off x="2107240" y="3423482"/>
              <a:ext cx="2119786" cy="714776"/>
            </a:xfrm>
            <a:custGeom>
              <a:avLst/>
              <a:gdLst/>
              <a:ahLst/>
              <a:cxnLst>
                <a:cxn ang="0">
                  <a:pos x="wd2" y="hd2"/>
                </a:cxn>
                <a:cxn ang="5400000">
                  <a:pos x="wd2" y="hd2"/>
                </a:cxn>
                <a:cxn ang="10800000">
                  <a:pos x="wd2" y="hd2"/>
                </a:cxn>
                <a:cxn ang="16200000">
                  <a:pos x="wd2" y="hd2"/>
                </a:cxn>
              </a:cxnLst>
              <a:rect l="0" t="0" r="r" b="b"/>
              <a:pathLst>
                <a:path w="21600" h="21600" extrusionOk="0">
                  <a:moveTo>
                    <a:pt x="10841" y="11228"/>
                  </a:moveTo>
                  <a:cubicBezTo>
                    <a:pt x="14010" y="11228"/>
                    <a:pt x="16874" y="15109"/>
                    <a:pt x="18923" y="21353"/>
                  </a:cubicBezTo>
                  <a:lnTo>
                    <a:pt x="21600" y="13414"/>
                  </a:lnTo>
                  <a:cubicBezTo>
                    <a:pt x="18866" y="5138"/>
                    <a:pt x="15056" y="0"/>
                    <a:pt x="10841" y="0"/>
                  </a:cubicBezTo>
                  <a:cubicBezTo>
                    <a:pt x="6583" y="0"/>
                    <a:pt x="2739" y="5239"/>
                    <a:pt x="0" y="13660"/>
                  </a:cubicBezTo>
                  <a:lnTo>
                    <a:pt x="2677" y="21600"/>
                  </a:lnTo>
                  <a:cubicBezTo>
                    <a:pt x="4731" y="15210"/>
                    <a:pt x="7629" y="11228"/>
                    <a:pt x="10841" y="11228"/>
                  </a:cubicBezTo>
                  <a:close/>
                </a:path>
              </a:pathLst>
            </a:custGeom>
            <a:noFill/>
            <a:ln w="38100" cap="flat">
              <a:solidFill>
                <a:schemeClr val="accent1"/>
              </a:solidFill>
              <a:prstDash val="solid"/>
              <a:miter lim="400000"/>
            </a:ln>
            <a:effectLst/>
          </p:spPr>
          <p:txBody>
            <a:bodyPr wrap="square" lIns="14288" tIns="14288" rIns="14288" bIns="14288" numCol="1" anchor="ctr">
              <a:noAutofit/>
            </a:bodyPr>
            <a:lstStyle/>
            <a:p>
              <a:pPr>
                <a:defRPr sz="3000">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A5A5A5"/>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9" name="Shape 419"/>
            <p:cNvSpPr/>
            <p:nvPr/>
          </p:nvSpPr>
          <p:spPr>
            <a:xfrm>
              <a:off x="1501754" y="2554316"/>
              <a:ext cx="3340983" cy="981885"/>
            </a:xfrm>
            <a:custGeom>
              <a:avLst/>
              <a:gdLst/>
              <a:ahLst/>
              <a:cxnLst>
                <a:cxn ang="0">
                  <a:pos x="wd2" y="hd2"/>
                </a:cxn>
                <a:cxn ang="5400000">
                  <a:pos x="wd2" y="hd2"/>
                </a:cxn>
                <a:cxn ang="10800000">
                  <a:pos x="wd2" y="hd2"/>
                </a:cxn>
                <a:cxn ang="16200000">
                  <a:pos x="wd2" y="hd2"/>
                </a:cxn>
              </a:cxnLst>
              <a:rect l="0" t="0" r="r" b="b"/>
              <a:pathLst>
                <a:path w="21600" h="21600" extrusionOk="0">
                  <a:moveTo>
                    <a:pt x="10826" y="8615"/>
                  </a:moveTo>
                  <a:cubicBezTo>
                    <a:pt x="14343" y="8615"/>
                    <a:pt x="17523" y="13517"/>
                    <a:pt x="19810" y="21420"/>
                  </a:cubicBezTo>
                  <a:lnTo>
                    <a:pt x="21600" y="15329"/>
                  </a:lnTo>
                  <a:cubicBezTo>
                    <a:pt x="18855" y="5866"/>
                    <a:pt x="15042" y="0"/>
                    <a:pt x="10826" y="0"/>
                  </a:cubicBezTo>
                  <a:cubicBezTo>
                    <a:pt x="6583" y="0"/>
                    <a:pt x="2749" y="5941"/>
                    <a:pt x="0" y="15508"/>
                  </a:cubicBezTo>
                  <a:lnTo>
                    <a:pt x="1790" y="21600"/>
                  </a:lnTo>
                  <a:cubicBezTo>
                    <a:pt x="4081" y="13592"/>
                    <a:pt x="7282" y="8615"/>
                    <a:pt x="10826" y="8615"/>
                  </a:cubicBezTo>
                  <a:close/>
                </a:path>
              </a:pathLst>
            </a:custGeom>
            <a:noFill/>
            <a:ln w="38100" cap="flat">
              <a:solidFill>
                <a:schemeClr val="accent1"/>
              </a:solidFill>
              <a:prstDash val="solid"/>
              <a:miter lim="400000"/>
            </a:ln>
            <a:effectLst/>
          </p:spPr>
          <p:txBody>
            <a:bodyPr wrap="square" lIns="14288" tIns="14288" rIns="14288" bIns="14288" numCol="1" anchor="ctr">
              <a:noAutofit/>
            </a:bodyPr>
            <a:lstStyle/>
            <a:p>
              <a:pPr>
                <a:defRPr sz="3000">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A5A5A5"/>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0" name="Shape 420"/>
            <p:cNvSpPr/>
            <p:nvPr/>
          </p:nvSpPr>
          <p:spPr>
            <a:xfrm>
              <a:off x="886502" y="1685150"/>
              <a:ext cx="4576997" cy="1253409"/>
            </a:xfrm>
            <a:custGeom>
              <a:avLst/>
              <a:gdLst/>
              <a:ahLst/>
              <a:cxnLst>
                <a:cxn ang="0">
                  <a:pos x="wd2" y="hd2"/>
                </a:cxn>
                <a:cxn ang="5400000">
                  <a:pos x="wd2" y="hd2"/>
                </a:cxn>
                <a:cxn ang="10800000">
                  <a:pos x="wd2" y="hd2"/>
                </a:cxn>
                <a:cxn ang="16200000">
                  <a:pos x="wd2" y="hd2"/>
                </a:cxn>
              </a:cxnLst>
              <a:rect l="0" t="0" r="r" b="b"/>
              <a:pathLst>
                <a:path w="21600" h="21600" extrusionOk="0">
                  <a:moveTo>
                    <a:pt x="10819" y="7128"/>
                  </a:moveTo>
                  <a:cubicBezTo>
                    <a:pt x="14496" y="7128"/>
                    <a:pt x="17823" y="12611"/>
                    <a:pt x="20220" y="21459"/>
                  </a:cubicBezTo>
                  <a:lnTo>
                    <a:pt x="21600" y="16419"/>
                  </a:lnTo>
                  <a:cubicBezTo>
                    <a:pt x="18850" y="6281"/>
                    <a:pt x="15035" y="0"/>
                    <a:pt x="10819" y="0"/>
                  </a:cubicBezTo>
                  <a:cubicBezTo>
                    <a:pt x="6583" y="0"/>
                    <a:pt x="2753" y="6340"/>
                    <a:pt x="0" y="16560"/>
                  </a:cubicBezTo>
                  <a:lnTo>
                    <a:pt x="1380" y="21600"/>
                  </a:lnTo>
                  <a:cubicBezTo>
                    <a:pt x="3780" y="12670"/>
                    <a:pt x="7122" y="7128"/>
                    <a:pt x="10819" y="7128"/>
                  </a:cubicBezTo>
                  <a:close/>
                </a:path>
              </a:pathLst>
            </a:custGeom>
            <a:noFill/>
            <a:ln w="38100" cap="flat">
              <a:solidFill>
                <a:schemeClr val="accent1"/>
              </a:solidFill>
              <a:prstDash val="solid"/>
              <a:miter lim="400000"/>
            </a:ln>
            <a:effectLst/>
          </p:spPr>
          <p:txBody>
            <a:bodyPr wrap="square" lIns="14288" tIns="14288" rIns="14288" bIns="14288" numCol="1" anchor="ctr">
              <a:noAutofit/>
            </a:bodyPr>
            <a:lstStyle/>
            <a:p>
              <a:pPr>
                <a:defRPr sz="3000">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A5A5A5"/>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1" name="Shape 421"/>
            <p:cNvSpPr/>
            <p:nvPr/>
          </p:nvSpPr>
          <p:spPr>
            <a:xfrm>
              <a:off x="-1" y="-1"/>
              <a:ext cx="6350001" cy="6350001"/>
            </a:xfrm>
            <a:custGeom>
              <a:avLst/>
              <a:gdLst/>
              <a:ahLst/>
              <a:cxnLst>
                <a:cxn ang="0">
                  <a:pos x="wd2" y="hd2"/>
                </a:cxn>
                <a:cxn ang="5400000">
                  <a:pos x="wd2" y="hd2"/>
                </a:cxn>
                <a:cxn ang="10800000">
                  <a:pos x="wd2" y="hd2"/>
                </a:cxn>
                <a:cxn ang="16200000">
                  <a:pos x="wd2" y="hd2"/>
                </a:cxn>
              </a:cxnLst>
              <a:rect l="0" t="0" r="r" b="b"/>
              <a:pathLst>
                <a:path w="21600" h="21600" extrusionOk="0">
                  <a:moveTo>
                    <a:pt x="0" y="6757"/>
                  </a:moveTo>
                  <a:cubicBezTo>
                    <a:pt x="0" y="6499"/>
                    <a:pt x="0" y="6241"/>
                    <a:pt x="2" y="5983"/>
                  </a:cubicBezTo>
                  <a:cubicBezTo>
                    <a:pt x="3" y="5766"/>
                    <a:pt x="5" y="5548"/>
                    <a:pt x="11" y="5331"/>
                  </a:cubicBezTo>
                  <a:cubicBezTo>
                    <a:pt x="24" y="4858"/>
                    <a:pt x="52" y="4381"/>
                    <a:pt x="136" y="3913"/>
                  </a:cubicBezTo>
                  <a:cubicBezTo>
                    <a:pt x="221" y="3437"/>
                    <a:pt x="361" y="2995"/>
                    <a:pt x="581" y="2563"/>
                  </a:cubicBezTo>
                  <a:cubicBezTo>
                    <a:pt x="796" y="2139"/>
                    <a:pt x="1078" y="1751"/>
                    <a:pt x="1415" y="1415"/>
                  </a:cubicBezTo>
                  <a:cubicBezTo>
                    <a:pt x="1751" y="1078"/>
                    <a:pt x="2139" y="796"/>
                    <a:pt x="2564" y="580"/>
                  </a:cubicBezTo>
                  <a:cubicBezTo>
                    <a:pt x="2995" y="361"/>
                    <a:pt x="3437" y="222"/>
                    <a:pt x="3912" y="136"/>
                  </a:cubicBezTo>
                  <a:cubicBezTo>
                    <a:pt x="4380" y="52"/>
                    <a:pt x="4858" y="24"/>
                    <a:pt x="5331" y="11"/>
                  </a:cubicBezTo>
                  <a:cubicBezTo>
                    <a:pt x="5548" y="5"/>
                    <a:pt x="5766" y="3"/>
                    <a:pt x="5983" y="2"/>
                  </a:cubicBezTo>
                  <a:cubicBezTo>
                    <a:pt x="6241" y="0"/>
                    <a:pt x="6499" y="0"/>
                    <a:pt x="6757" y="0"/>
                  </a:cubicBezTo>
                  <a:lnTo>
                    <a:pt x="14843" y="0"/>
                  </a:lnTo>
                  <a:cubicBezTo>
                    <a:pt x="15101" y="0"/>
                    <a:pt x="15359" y="0"/>
                    <a:pt x="15617" y="2"/>
                  </a:cubicBezTo>
                  <a:cubicBezTo>
                    <a:pt x="15834" y="3"/>
                    <a:pt x="16052" y="5"/>
                    <a:pt x="16269" y="11"/>
                  </a:cubicBezTo>
                  <a:cubicBezTo>
                    <a:pt x="16742" y="24"/>
                    <a:pt x="17220" y="52"/>
                    <a:pt x="17688" y="136"/>
                  </a:cubicBezTo>
                  <a:cubicBezTo>
                    <a:pt x="18163" y="222"/>
                    <a:pt x="18605" y="361"/>
                    <a:pt x="19036" y="580"/>
                  </a:cubicBezTo>
                  <a:cubicBezTo>
                    <a:pt x="19461" y="796"/>
                    <a:pt x="19849" y="1078"/>
                    <a:pt x="20185" y="1415"/>
                  </a:cubicBezTo>
                  <a:cubicBezTo>
                    <a:pt x="20522" y="1751"/>
                    <a:pt x="20804" y="2139"/>
                    <a:pt x="21019" y="2563"/>
                  </a:cubicBezTo>
                  <a:cubicBezTo>
                    <a:pt x="21239" y="2995"/>
                    <a:pt x="21379" y="3437"/>
                    <a:pt x="21464" y="3913"/>
                  </a:cubicBezTo>
                  <a:cubicBezTo>
                    <a:pt x="21548" y="4381"/>
                    <a:pt x="21576" y="4858"/>
                    <a:pt x="21589" y="5331"/>
                  </a:cubicBezTo>
                  <a:cubicBezTo>
                    <a:pt x="21595" y="5548"/>
                    <a:pt x="21597" y="5766"/>
                    <a:pt x="21598" y="5983"/>
                  </a:cubicBezTo>
                  <a:cubicBezTo>
                    <a:pt x="21600" y="6241"/>
                    <a:pt x="21600" y="6499"/>
                    <a:pt x="21600" y="6757"/>
                  </a:cubicBezTo>
                  <a:lnTo>
                    <a:pt x="21600" y="14843"/>
                  </a:lnTo>
                  <a:cubicBezTo>
                    <a:pt x="21600" y="15101"/>
                    <a:pt x="21600" y="15359"/>
                    <a:pt x="21598" y="15617"/>
                  </a:cubicBezTo>
                  <a:cubicBezTo>
                    <a:pt x="21597" y="15834"/>
                    <a:pt x="21595" y="16052"/>
                    <a:pt x="21589" y="16269"/>
                  </a:cubicBezTo>
                  <a:cubicBezTo>
                    <a:pt x="21576" y="16742"/>
                    <a:pt x="21548" y="17219"/>
                    <a:pt x="21464" y="17687"/>
                  </a:cubicBezTo>
                  <a:cubicBezTo>
                    <a:pt x="21379" y="18163"/>
                    <a:pt x="21239" y="18605"/>
                    <a:pt x="21019" y="19037"/>
                  </a:cubicBezTo>
                  <a:cubicBezTo>
                    <a:pt x="20804" y="19461"/>
                    <a:pt x="20522" y="19849"/>
                    <a:pt x="20185" y="20185"/>
                  </a:cubicBezTo>
                  <a:cubicBezTo>
                    <a:pt x="19849" y="20522"/>
                    <a:pt x="19461" y="20804"/>
                    <a:pt x="19036" y="21020"/>
                  </a:cubicBezTo>
                  <a:cubicBezTo>
                    <a:pt x="18605" y="21239"/>
                    <a:pt x="18163" y="21379"/>
                    <a:pt x="17688" y="21464"/>
                  </a:cubicBezTo>
                  <a:cubicBezTo>
                    <a:pt x="17220" y="21548"/>
                    <a:pt x="16742" y="21576"/>
                    <a:pt x="16269" y="21589"/>
                  </a:cubicBezTo>
                  <a:cubicBezTo>
                    <a:pt x="16052" y="21595"/>
                    <a:pt x="15834" y="21597"/>
                    <a:pt x="15617" y="21598"/>
                  </a:cubicBezTo>
                  <a:cubicBezTo>
                    <a:pt x="15359" y="21600"/>
                    <a:pt x="15101" y="21600"/>
                    <a:pt x="14843" y="21600"/>
                  </a:cubicBezTo>
                  <a:lnTo>
                    <a:pt x="6757" y="21600"/>
                  </a:lnTo>
                  <a:cubicBezTo>
                    <a:pt x="6499" y="21600"/>
                    <a:pt x="6241" y="21600"/>
                    <a:pt x="5983" y="21598"/>
                  </a:cubicBezTo>
                  <a:cubicBezTo>
                    <a:pt x="5766" y="21597"/>
                    <a:pt x="5548" y="21595"/>
                    <a:pt x="5331" y="21589"/>
                  </a:cubicBezTo>
                  <a:cubicBezTo>
                    <a:pt x="4858" y="21576"/>
                    <a:pt x="4380" y="21548"/>
                    <a:pt x="3912" y="21464"/>
                  </a:cubicBezTo>
                  <a:cubicBezTo>
                    <a:pt x="3437" y="21379"/>
                    <a:pt x="2995" y="21239"/>
                    <a:pt x="2564" y="21020"/>
                  </a:cubicBezTo>
                  <a:cubicBezTo>
                    <a:pt x="2139" y="20804"/>
                    <a:pt x="1751" y="20522"/>
                    <a:pt x="1415" y="20185"/>
                  </a:cubicBezTo>
                  <a:cubicBezTo>
                    <a:pt x="1078" y="19849"/>
                    <a:pt x="796" y="19461"/>
                    <a:pt x="581" y="19037"/>
                  </a:cubicBezTo>
                  <a:cubicBezTo>
                    <a:pt x="361" y="18605"/>
                    <a:pt x="221" y="18163"/>
                    <a:pt x="136" y="17687"/>
                  </a:cubicBezTo>
                  <a:cubicBezTo>
                    <a:pt x="52" y="17219"/>
                    <a:pt x="24" y="16742"/>
                    <a:pt x="11" y="16269"/>
                  </a:cubicBezTo>
                  <a:cubicBezTo>
                    <a:pt x="5" y="16052"/>
                    <a:pt x="3" y="15834"/>
                    <a:pt x="2" y="15617"/>
                  </a:cubicBezTo>
                  <a:cubicBezTo>
                    <a:pt x="0" y="15359"/>
                    <a:pt x="0" y="15101"/>
                    <a:pt x="0" y="14843"/>
                  </a:cubicBezTo>
                  <a:cubicBezTo>
                    <a:pt x="0" y="14843"/>
                    <a:pt x="0" y="6757"/>
                    <a:pt x="0" y="6757"/>
                  </a:cubicBezTo>
                  <a:close/>
                </a:path>
              </a:pathLst>
            </a:custGeom>
            <a:noFill/>
            <a:ln w="38100" cap="flat">
              <a:solidFill>
                <a:schemeClr val="accent1"/>
              </a:solidFill>
              <a:prstDash val="solid"/>
              <a:miter lim="400000"/>
            </a:ln>
            <a:effectLst/>
          </p:spPr>
          <p:txBody>
            <a:bodyPr wrap="square" lIns="14288" tIns="14288" rIns="14288" bIns="14288" numCol="1" anchor="ctr">
              <a:noAutofit/>
            </a:bodyPr>
            <a:lstStyle/>
            <a:p>
              <a:pPr>
                <a:defRPr sz="3000">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A5A5A5"/>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423" name="Shape 423"/>
          <p:cNvSpPr>
            <a:spLocks noGrp="1"/>
          </p:cNvSpPr>
          <p:nvPr>
            <p:ph type="body" sz="half" idx="1"/>
          </p:nvPr>
        </p:nvSpPr>
        <p:spPr>
          <a:xfrm>
            <a:off x="3926113" y="1025913"/>
            <a:ext cx="4955798" cy="3696419"/>
          </a:xfrm>
          <a:prstGeom prst="rect">
            <a:avLst/>
          </a:prstGeom>
          <a:noFill/>
          <a:ln>
            <a:noFill/>
          </a:ln>
        </p:spPr>
        <p:txBody>
          <a:bodyPr vert="horz" wrap="square" lIns="91424" tIns="45712" rIns="91424" bIns="45712" numCol="1" anchor="ctr" anchorCtr="0" compatLnSpc="1">
            <a:prstTxWarp prst="textNoShape">
              <a:avLst/>
            </a:prstTxWarp>
          </a:bodyPr>
          <a:lstStyle/>
          <a:p>
            <a:pPr>
              <a:lnSpc>
                <a:spcPct val="100000"/>
              </a:lnSpc>
              <a:spcBef>
                <a:spcPct val="0"/>
              </a:spcBef>
            </a:pPr>
            <a:r>
              <a:rPr lang="ja-JP" altLang="en-US" sz="1600" dirty="0">
                <a:solidFill>
                  <a:schemeClr val="accent1"/>
                </a:solidFill>
                <a:latin typeface="+mj-lt"/>
              </a:rPr>
              <a:t>インテリジェントで効率的なローミングを自動的に提供</a:t>
            </a:r>
            <a:endParaRPr lang="en-US" altLang="ja-JP" sz="1600" dirty="0">
              <a:solidFill>
                <a:schemeClr val="accent1"/>
              </a:solidFill>
              <a:latin typeface="+mj-lt"/>
            </a:endParaRPr>
          </a:p>
          <a:p>
            <a:pPr>
              <a:lnSpc>
                <a:spcPct val="100000"/>
              </a:lnSpc>
              <a:spcBef>
                <a:spcPct val="0"/>
              </a:spcBef>
            </a:pPr>
            <a:endParaRPr lang="en-US" sz="1600" dirty="0">
              <a:solidFill>
                <a:schemeClr val="accent1"/>
              </a:solidFill>
              <a:latin typeface="+mj-lt"/>
            </a:endParaRPr>
          </a:p>
          <a:p>
            <a:pPr>
              <a:lnSpc>
                <a:spcPct val="100000"/>
              </a:lnSpc>
              <a:spcBef>
                <a:spcPct val="0"/>
              </a:spcBef>
            </a:pPr>
            <a:r>
              <a:rPr lang="en-US" sz="1600" dirty="0">
                <a:solidFill>
                  <a:schemeClr val="accent1"/>
                </a:solidFill>
                <a:latin typeface="+mj-lt"/>
              </a:rPr>
              <a:t>iOS </a:t>
            </a:r>
            <a:r>
              <a:rPr lang="ja-JP" altLang="en-US" sz="1600" dirty="0">
                <a:solidFill>
                  <a:schemeClr val="accent1"/>
                </a:solidFill>
                <a:latin typeface="+mj-lt"/>
              </a:rPr>
              <a:t>と</a:t>
            </a:r>
            <a:r>
              <a:rPr lang="en-US" sz="1600" dirty="0">
                <a:solidFill>
                  <a:schemeClr val="accent1"/>
                </a:solidFill>
                <a:latin typeface="+mj-lt"/>
              </a:rPr>
              <a:t>Cisco</a:t>
            </a:r>
            <a:r>
              <a:rPr lang="ja-JP" altLang="en-US" sz="1600" dirty="0">
                <a:solidFill>
                  <a:schemeClr val="accent1"/>
                </a:solidFill>
                <a:latin typeface="+mj-lt"/>
              </a:rPr>
              <a:t>デバイスが互いに認識し、特別な機能を有効に</a:t>
            </a:r>
            <a:endParaRPr lang="en-US" sz="1600" dirty="0">
              <a:solidFill>
                <a:schemeClr val="accent1"/>
              </a:solidFill>
              <a:latin typeface="+mj-lt"/>
            </a:endParaRPr>
          </a:p>
          <a:p>
            <a:pPr>
              <a:lnSpc>
                <a:spcPct val="100000"/>
              </a:lnSpc>
              <a:spcBef>
                <a:spcPct val="0"/>
              </a:spcBef>
            </a:pPr>
            <a:endParaRPr lang="en-US" sz="1600" dirty="0">
              <a:solidFill>
                <a:schemeClr val="accent1"/>
              </a:solidFill>
              <a:latin typeface="+mj-lt"/>
            </a:endParaRPr>
          </a:p>
          <a:p>
            <a:pPr>
              <a:lnSpc>
                <a:spcPct val="100000"/>
              </a:lnSpc>
              <a:spcBef>
                <a:spcPct val="0"/>
              </a:spcBef>
            </a:pPr>
            <a:r>
              <a:rPr lang="ja-JP" altLang="en-US" sz="1600" dirty="0">
                <a:solidFill>
                  <a:schemeClr val="accent1"/>
                </a:solidFill>
                <a:latin typeface="+mj-lt"/>
              </a:rPr>
              <a:t>最大８倍早いローミング</a:t>
            </a:r>
            <a:endParaRPr lang="en-US" altLang="ja-JP" sz="1600" dirty="0">
              <a:solidFill>
                <a:schemeClr val="accent1"/>
              </a:solidFill>
              <a:latin typeface="+mj-lt"/>
            </a:endParaRPr>
          </a:p>
          <a:p>
            <a:pPr>
              <a:lnSpc>
                <a:spcPct val="100000"/>
              </a:lnSpc>
              <a:spcBef>
                <a:spcPct val="0"/>
              </a:spcBef>
            </a:pPr>
            <a:endParaRPr sz="1600" dirty="0">
              <a:solidFill>
                <a:schemeClr val="accent1"/>
              </a:solidFill>
              <a:latin typeface="+mj-lt"/>
            </a:endParaRPr>
          </a:p>
          <a:p>
            <a:pPr>
              <a:lnSpc>
                <a:spcPct val="100000"/>
              </a:lnSpc>
              <a:spcBef>
                <a:spcPct val="0"/>
              </a:spcBef>
            </a:pPr>
            <a:r>
              <a:rPr lang="ja-JP" altLang="en-US" sz="1600" dirty="0">
                <a:solidFill>
                  <a:schemeClr val="accent1"/>
                </a:solidFill>
                <a:latin typeface="+mj-lt"/>
              </a:rPr>
              <a:t>より良い品質と高い品質と音声とビデオ</a:t>
            </a:r>
            <a:endParaRPr lang="en-US" altLang="ja-JP" sz="1600" dirty="0">
              <a:solidFill>
                <a:schemeClr val="accent1"/>
              </a:solidFill>
              <a:latin typeface="+mj-lt"/>
            </a:endParaRPr>
          </a:p>
          <a:p>
            <a:pPr>
              <a:lnSpc>
                <a:spcPct val="100000"/>
              </a:lnSpc>
              <a:spcBef>
                <a:spcPct val="0"/>
              </a:spcBef>
            </a:pPr>
            <a:endParaRPr sz="1600" dirty="0">
              <a:solidFill>
                <a:schemeClr val="accent1"/>
              </a:solidFill>
              <a:latin typeface="+mj-lt"/>
            </a:endParaRPr>
          </a:p>
          <a:p>
            <a:pPr>
              <a:lnSpc>
                <a:spcPct val="100000"/>
              </a:lnSpc>
              <a:spcBef>
                <a:spcPct val="0"/>
              </a:spcBef>
            </a:pPr>
            <a:r>
              <a:rPr lang="ja-JP" altLang="en-US" sz="1600" dirty="0">
                <a:solidFill>
                  <a:schemeClr val="accent1"/>
                </a:solidFill>
                <a:latin typeface="+mj-lt"/>
              </a:rPr>
              <a:t>管理者の手を煩わせない自動設定</a:t>
            </a:r>
            <a:endParaRPr sz="1600" dirty="0">
              <a:solidFill>
                <a:schemeClr val="accent1"/>
              </a:solidFill>
              <a:latin typeface="+mj-lt"/>
            </a:endParaRPr>
          </a:p>
          <a:p>
            <a:pPr>
              <a:lnSpc>
                <a:spcPct val="100000"/>
              </a:lnSpc>
              <a:spcBef>
                <a:spcPct val="0"/>
              </a:spcBef>
            </a:pPr>
            <a:endParaRPr lang="en-US" sz="1600" dirty="0">
              <a:solidFill>
                <a:schemeClr val="accent1"/>
              </a:solidFill>
              <a:latin typeface="+mj-lt"/>
            </a:endParaRPr>
          </a:p>
          <a:p>
            <a:pPr>
              <a:lnSpc>
                <a:spcPct val="100000"/>
              </a:lnSpc>
              <a:spcBef>
                <a:spcPct val="0"/>
              </a:spcBef>
            </a:pPr>
            <a:r>
              <a:rPr lang="ja-JP" altLang="en-US" sz="1600" dirty="0">
                <a:solidFill>
                  <a:schemeClr val="accent1"/>
                </a:solidFill>
                <a:latin typeface="+mj-lt"/>
              </a:rPr>
              <a:t>バッテリの電力消費を低減</a:t>
            </a:r>
            <a:endParaRPr lang="en-US" sz="1600" dirty="0">
              <a:solidFill>
                <a:schemeClr val="accent1"/>
              </a:solidFill>
              <a:latin typeface="+mj-lt"/>
            </a:endParaRPr>
          </a:p>
          <a:p>
            <a:pPr>
              <a:lnSpc>
                <a:spcPct val="100000"/>
              </a:lnSpc>
              <a:spcBef>
                <a:spcPct val="0"/>
              </a:spcBef>
            </a:pPr>
            <a:endParaRPr sz="1600" dirty="0">
              <a:solidFill>
                <a:schemeClr val="accent1"/>
              </a:solidFill>
              <a:latin typeface="+mj-lt"/>
            </a:endParaRPr>
          </a:p>
          <a:p>
            <a:pPr>
              <a:lnSpc>
                <a:spcPct val="100000"/>
              </a:lnSpc>
              <a:spcBef>
                <a:spcPct val="0"/>
              </a:spcBef>
            </a:pPr>
            <a:r>
              <a:rPr lang="en-US" sz="1600" dirty="0" smtClean="0">
                <a:solidFill>
                  <a:schemeClr val="accent1"/>
                </a:solidFill>
                <a:latin typeface="+mj-lt"/>
              </a:rPr>
              <a:t>Cisco Meraki </a:t>
            </a:r>
            <a:r>
              <a:rPr lang="ja-JP" altLang="en-US" sz="1600" dirty="0" smtClean="0">
                <a:solidFill>
                  <a:schemeClr val="accent1"/>
                </a:solidFill>
                <a:latin typeface="+mj-lt"/>
              </a:rPr>
              <a:t>デバイスを その</a:t>
            </a:r>
            <a:r>
              <a:rPr lang="ja-JP" altLang="en-US" sz="1600" dirty="0">
                <a:solidFill>
                  <a:schemeClr val="accent1"/>
                </a:solidFill>
                <a:latin typeface="+mj-lt"/>
              </a:rPr>
              <a:t>まま利用可能</a:t>
            </a:r>
            <a:endParaRPr sz="1600" dirty="0">
              <a:solidFill>
                <a:schemeClr val="accent1"/>
              </a:solidFill>
              <a:latin typeface="+mj-lt"/>
            </a:endParaRPr>
          </a:p>
        </p:txBody>
      </p:sp>
    </p:spTree>
    <p:extLst>
      <p:ext uri="{BB962C8B-B14F-4D97-AF65-F5344CB8AC3E}">
        <p14:creationId xmlns:p14="http://schemas.microsoft.com/office/powerpoint/2010/main" val="17356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noFill/>
          <a:ln>
            <a:noFill/>
          </a:ln>
        </p:spPr>
        <p:txBody>
          <a:bodyPr vert="horz" wrap="square" lIns="91424" tIns="45712" rIns="91424" bIns="45712" numCol="1" anchor="t" anchorCtr="0" compatLnSpc="1">
            <a:prstTxWarp prst="textNoShape">
              <a:avLst/>
            </a:prstTxWarp>
          </a:bodyPr>
          <a:lstStyle/>
          <a:p>
            <a:pPr fontAlgn="base">
              <a:spcAft>
                <a:spcPct val="0"/>
              </a:spcAft>
            </a:pPr>
            <a:r>
              <a:rPr lang="ja-JP" altLang="en-US" sz="2400" dirty="0">
                <a:solidFill>
                  <a:srgbClr val="004BAF"/>
                </a:solidFill>
                <a:ea typeface="MS PGothic" charset="-128"/>
                <a:cs typeface="MS PGothic" charset="-128"/>
              </a:rPr>
              <a:t>スムーズなローミングを行う為の</a:t>
            </a:r>
            <a:r>
              <a:rPr lang="ja-JP" altLang="en-US" sz="2400" dirty="0">
                <a:solidFill>
                  <a:srgbClr val="004BAF"/>
                </a:solidFill>
                <a:ea typeface="MS PGothic" charset="-128"/>
                <a:cs typeface="MS PGothic" charset="-128"/>
              </a:rPr>
              <a:t>規格に対応</a:t>
            </a:r>
            <a:endParaRPr lang="ja-JP" altLang="en-US" sz="2400" dirty="0">
              <a:solidFill>
                <a:srgbClr val="004BAF"/>
              </a:solidFill>
              <a:ea typeface="MS PGothic" charset="-128"/>
              <a:cs typeface="MS PGothic" charset="-128"/>
            </a:endParaRPr>
          </a:p>
        </p:txBody>
      </p:sp>
      <p:sp>
        <p:nvSpPr>
          <p:cNvPr id="4" name="楕円 3"/>
          <p:cNvSpPr>
            <a:spLocks noChangeAspect="1"/>
          </p:cNvSpPr>
          <p:nvPr/>
        </p:nvSpPr>
        <p:spPr>
          <a:xfrm>
            <a:off x="1499774" y="2018853"/>
            <a:ext cx="1507216" cy="1507216"/>
          </a:xfrm>
          <a:prstGeom prst="ellipse">
            <a:avLst/>
          </a:prstGeom>
          <a:solidFill>
            <a:schemeClr val="bg2">
              <a:lumMod val="20000"/>
              <a:lumOff val="80000"/>
            </a:schemeClr>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grpSp>
        <p:nvGrpSpPr>
          <p:cNvPr id="10" name="グループ化 9"/>
          <p:cNvGrpSpPr/>
          <p:nvPr/>
        </p:nvGrpSpPr>
        <p:grpSpPr>
          <a:xfrm>
            <a:off x="431800" y="1707565"/>
            <a:ext cx="8351454" cy="2808872"/>
            <a:chOff x="4448908" y="1412631"/>
            <a:chExt cx="457200" cy="1207477"/>
          </a:xfrm>
        </p:grpSpPr>
        <p:cxnSp>
          <p:nvCxnSpPr>
            <p:cNvPr id="6" name="直線コネクタ 5"/>
            <p:cNvCxnSpPr/>
            <p:nvPr/>
          </p:nvCxnSpPr>
          <p:spPr>
            <a:xfrm>
              <a:off x="4448908" y="1412631"/>
              <a:ext cx="0" cy="1207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4601308" y="1412631"/>
              <a:ext cx="0" cy="1207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753708" y="1412631"/>
              <a:ext cx="0" cy="1207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4906108" y="1412631"/>
              <a:ext cx="0" cy="1207477"/>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フリーフォーム 2"/>
          <p:cNvSpPr>
            <a:spLocks noChangeAspect="1"/>
          </p:cNvSpPr>
          <p:nvPr/>
        </p:nvSpPr>
        <p:spPr>
          <a:xfrm>
            <a:off x="2107789" y="2626868"/>
            <a:ext cx="291186" cy="291186"/>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11" name="楕円 10"/>
          <p:cNvSpPr>
            <a:spLocks noChangeAspect="1"/>
          </p:cNvSpPr>
          <p:nvPr/>
        </p:nvSpPr>
        <p:spPr>
          <a:xfrm>
            <a:off x="3543834" y="2018853"/>
            <a:ext cx="1507216" cy="1507216"/>
          </a:xfrm>
          <a:prstGeom prst="ellipse">
            <a:avLst/>
          </a:prstGeom>
          <a:solidFill>
            <a:schemeClr val="bg2">
              <a:lumMod val="20000"/>
              <a:lumOff val="80000"/>
            </a:schemeClr>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12" name="フリーフォーム 11"/>
          <p:cNvSpPr>
            <a:spLocks noChangeAspect="1"/>
          </p:cNvSpPr>
          <p:nvPr/>
        </p:nvSpPr>
        <p:spPr>
          <a:xfrm>
            <a:off x="4151849" y="2626868"/>
            <a:ext cx="291186" cy="291186"/>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13" name="フリーフォーム 12"/>
          <p:cNvSpPr>
            <a:spLocks noChangeAspect="1"/>
          </p:cNvSpPr>
          <p:nvPr/>
        </p:nvSpPr>
        <p:spPr>
          <a:xfrm>
            <a:off x="5415877" y="1899448"/>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14" name="フリーフォーム 13"/>
          <p:cNvSpPr>
            <a:spLocks noChangeAspect="1"/>
          </p:cNvSpPr>
          <p:nvPr/>
        </p:nvSpPr>
        <p:spPr>
          <a:xfrm>
            <a:off x="5301471" y="3029458"/>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15" name="フリーフォーム 14"/>
          <p:cNvSpPr>
            <a:spLocks noChangeAspect="1"/>
          </p:cNvSpPr>
          <p:nvPr/>
        </p:nvSpPr>
        <p:spPr>
          <a:xfrm>
            <a:off x="3387932" y="3147175"/>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16" name="フリーフォーム 15"/>
          <p:cNvSpPr>
            <a:spLocks noChangeAspect="1"/>
          </p:cNvSpPr>
          <p:nvPr/>
        </p:nvSpPr>
        <p:spPr>
          <a:xfrm>
            <a:off x="3490776" y="1845366"/>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17" name="フリーフォーム 16"/>
          <p:cNvSpPr>
            <a:spLocks noChangeAspect="1"/>
          </p:cNvSpPr>
          <p:nvPr/>
        </p:nvSpPr>
        <p:spPr>
          <a:xfrm>
            <a:off x="509575" y="2601346"/>
            <a:ext cx="316709" cy="316709"/>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96" name="右矢印 95"/>
          <p:cNvSpPr/>
          <p:nvPr/>
        </p:nvSpPr>
        <p:spPr>
          <a:xfrm>
            <a:off x="898066" y="2408700"/>
            <a:ext cx="1172356" cy="369663"/>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grpSp>
        <p:nvGrpSpPr>
          <p:cNvPr id="65" name="Group 98"/>
          <p:cNvGrpSpPr>
            <a:grpSpLocks noChangeAspect="1"/>
          </p:cNvGrpSpPr>
          <p:nvPr/>
        </p:nvGrpSpPr>
        <p:grpSpPr>
          <a:xfrm>
            <a:off x="1247457" y="2196213"/>
            <a:ext cx="356907" cy="734607"/>
            <a:chOff x="3311126" y="611981"/>
            <a:chExt cx="1940721" cy="3994506"/>
          </a:xfrm>
        </p:grpSpPr>
        <p:grpSp>
          <p:nvGrpSpPr>
            <p:cNvPr id="66" name="Group 99"/>
            <p:cNvGrpSpPr/>
            <p:nvPr/>
          </p:nvGrpSpPr>
          <p:grpSpPr>
            <a:xfrm>
              <a:off x="3311126" y="611981"/>
              <a:ext cx="1940721" cy="3994506"/>
              <a:chOff x="3311126" y="611981"/>
              <a:chExt cx="1940721" cy="3994506"/>
            </a:xfrm>
          </p:grpSpPr>
          <p:sp>
            <p:nvSpPr>
              <p:cNvPr id="86" name="Rounded Rectangle 125"/>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87" name="Rectangle 197"/>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88" name="Rectangle 198"/>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89" name="Rounded Rectangle 199"/>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90" name="Rounded Rectangle 200"/>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91" name="Oval 201"/>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92" name="Oval 202"/>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93" name="Oval 203"/>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94" name="Freeform 204"/>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pic>
            <p:nvPicPr>
              <p:cNvPr id="95" name="Picture 205"/>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67" name="Group 101"/>
            <p:cNvGrpSpPr/>
            <p:nvPr/>
          </p:nvGrpSpPr>
          <p:grpSpPr>
            <a:xfrm>
              <a:off x="3506250" y="1247027"/>
              <a:ext cx="1550596" cy="2787423"/>
              <a:chOff x="768631" y="1913282"/>
              <a:chExt cx="884139" cy="1589371"/>
            </a:xfrm>
          </p:grpSpPr>
          <p:sp>
            <p:nvSpPr>
              <p:cNvPr id="68" name="Rounded Rectangle 107"/>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69" name="Rounded Rectangle 108"/>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70" name="Rounded Rectangle 109"/>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71" name="Rounded Rectangle 110"/>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72" name="Rounded Rectangle 111"/>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73" name="Rounded Rectangle 112"/>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74" name="Rounded Rectangle 113"/>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75" name="Rounded Rectangle 114"/>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76" name="Rounded Rectangle 115"/>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77" name="Rounded Rectangle 116"/>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78" name="Rounded Rectangle 117"/>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79" name="Rounded Rectangle 118"/>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80" name="Rounded Rectangle 119"/>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81" name="Rounded Rectangle 120"/>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82" name="Rounded Rectangle 121"/>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83" name="Rounded Rectangle 122"/>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84" name="Rounded Rectangle 123"/>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85" name="Rounded Rectangle 124"/>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grpSp>
      </p:grpSp>
      <p:sp>
        <p:nvSpPr>
          <p:cNvPr id="97" name="TextBox 38"/>
          <p:cNvSpPr txBox="1"/>
          <p:nvPr/>
        </p:nvSpPr>
        <p:spPr>
          <a:xfrm>
            <a:off x="1334614" y="1365814"/>
            <a:ext cx="988302" cy="377036"/>
          </a:xfrm>
          <a:prstGeom prst="rect">
            <a:avLst/>
          </a:prstGeom>
          <a:noFill/>
        </p:spPr>
        <p:txBody>
          <a:bodyPr wrap="none" lIns="68589" tIns="34295" rIns="68589" bIns="34295" rtlCol="0">
            <a:spAutoFit/>
          </a:bodyPr>
          <a:lstStyle/>
          <a:p>
            <a:r>
              <a:rPr lang="en-US" sz="2000" dirty="0">
                <a:solidFill>
                  <a:srgbClr val="14337C"/>
                </a:solidFill>
                <a:cs typeface=""/>
              </a:rPr>
              <a:t>802.11r</a:t>
            </a:r>
          </a:p>
        </p:txBody>
      </p:sp>
      <p:sp>
        <p:nvSpPr>
          <p:cNvPr id="98" name="TextBox 10"/>
          <p:cNvSpPr txBox="1"/>
          <p:nvPr/>
        </p:nvSpPr>
        <p:spPr>
          <a:xfrm>
            <a:off x="395550" y="3951564"/>
            <a:ext cx="2918421" cy="856782"/>
          </a:xfrm>
          <a:prstGeom prst="rect">
            <a:avLst/>
          </a:prstGeom>
          <a:noFill/>
        </p:spPr>
        <p:txBody>
          <a:bodyPr wrap="square" rtlCol="0">
            <a:spAutoFit/>
          </a:bodyPr>
          <a:lstStyle/>
          <a:p>
            <a:pPr marL="177802" indent="-177802">
              <a:buFont typeface="Arial"/>
              <a:buChar char="•"/>
            </a:pPr>
            <a:r>
              <a:rPr lang="ja-JP" altLang="en-US" sz="1600" dirty="0">
                <a:solidFill>
                  <a:srgbClr val="4D4D4C"/>
                </a:solidFill>
                <a:cs typeface=""/>
              </a:rPr>
              <a:t>事前に</a:t>
            </a:r>
            <a:r>
              <a:rPr lang="en-US" altLang="ja-JP" sz="1600" dirty="0">
                <a:solidFill>
                  <a:srgbClr val="4D4D4C"/>
                </a:solidFill>
                <a:cs typeface=""/>
              </a:rPr>
              <a:t>AP</a:t>
            </a:r>
            <a:r>
              <a:rPr lang="ja-JP" altLang="en-US" sz="1600" dirty="0">
                <a:solidFill>
                  <a:srgbClr val="4D4D4C"/>
                </a:solidFill>
                <a:cs typeface=""/>
              </a:rPr>
              <a:t>間で鍵情報</a:t>
            </a:r>
            <a:r>
              <a:rPr lang="en-US" altLang="ja-JP" sz="1600" dirty="0">
                <a:solidFill>
                  <a:srgbClr val="4D4D4C"/>
                </a:solidFill>
                <a:cs typeface=""/>
              </a:rPr>
              <a:t>(PTK)</a:t>
            </a:r>
            <a:r>
              <a:rPr lang="ja-JP" altLang="en-US" sz="1600" dirty="0">
                <a:solidFill>
                  <a:srgbClr val="4D4D4C"/>
                </a:solidFill>
                <a:cs typeface=""/>
              </a:rPr>
              <a:t>を配布。認証を簡略化し高速にローミング</a:t>
            </a:r>
          </a:p>
        </p:txBody>
      </p:sp>
      <p:sp>
        <p:nvSpPr>
          <p:cNvPr id="99" name="TextBox 40"/>
          <p:cNvSpPr txBox="1"/>
          <p:nvPr/>
        </p:nvSpPr>
        <p:spPr>
          <a:xfrm>
            <a:off x="3158154" y="3951564"/>
            <a:ext cx="2939634" cy="599924"/>
          </a:xfrm>
          <a:prstGeom prst="rect">
            <a:avLst/>
          </a:prstGeom>
          <a:noFill/>
        </p:spPr>
        <p:txBody>
          <a:bodyPr wrap="square" rtlCol="0">
            <a:spAutoFit/>
          </a:bodyPr>
          <a:lstStyle/>
          <a:p>
            <a:pPr marL="177802" indent="-177802">
              <a:buFont typeface="Arial"/>
              <a:buChar char="•"/>
            </a:pPr>
            <a:r>
              <a:rPr lang="ja-JP" altLang="en-US" sz="1600" dirty="0">
                <a:solidFill>
                  <a:srgbClr val="4D4D4C"/>
                </a:solidFill>
                <a:cs typeface=""/>
              </a:rPr>
              <a:t>最適な</a:t>
            </a:r>
            <a:r>
              <a:rPr lang="en-US" altLang="ja-JP" sz="1600" dirty="0">
                <a:solidFill>
                  <a:srgbClr val="4D4D4C"/>
                </a:solidFill>
                <a:cs typeface=""/>
              </a:rPr>
              <a:t>AP</a:t>
            </a:r>
            <a:r>
              <a:rPr lang="ja-JP" altLang="en-US" sz="1600" dirty="0">
                <a:solidFill>
                  <a:srgbClr val="4D4D4C"/>
                </a:solidFill>
                <a:cs typeface=""/>
              </a:rPr>
              <a:t>をリストアップし高速にローミング</a:t>
            </a:r>
            <a:endParaRPr lang="en-US" sz="1600" dirty="0">
              <a:solidFill>
                <a:srgbClr val="4D4D4C"/>
              </a:solidFill>
              <a:cs typeface=""/>
            </a:endParaRPr>
          </a:p>
        </p:txBody>
      </p:sp>
      <p:sp>
        <p:nvSpPr>
          <p:cNvPr id="100" name="TextBox 41"/>
          <p:cNvSpPr txBox="1"/>
          <p:nvPr/>
        </p:nvSpPr>
        <p:spPr>
          <a:xfrm>
            <a:off x="5984604" y="3951565"/>
            <a:ext cx="2798650" cy="1077218"/>
          </a:xfrm>
          <a:prstGeom prst="rect">
            <a:avLst/>
          </a:prstGeom>
          <a:noFill/>
        </p:spPr>
        <p:txBody>
          <a:bodyPr wrap="square" rtlCol="0">
            <a:spAutoFit/>
          </a:bodyPr>
          <a:lstStyle/>
          <a:p>
            <a:pPr marL="177802" indent="-177802">
              <a:buFont typeface="Arial"/>
              <a:buChar char="•"/>
            </a:pPr>
            <a:r>
              <a:rPr lang="en-US" altLang="ja-JP" sz="1600" dirty="0">
                <a:solidFill>
                  <a:srgbClr val="4D4D4C"/>
                </a:solidFill>
                <a:cs typeface=""/>
              </a:rPr>
              <a:t>AP</a:t>
            </a:r>
            <a:r>
              <a:rPr lang="ja-JP" altLang="en-US" sz="1600" dirty="0">
                <a:solidFill>
                  <a:srgbClr val="4D4D4C"/>
                </a:solidFill>
                <a:cs typeface=""/>
              </a:rPr>
              <a:t>から端末へ最適な</a:t>
            </a:r>
            <a:r>
              <a:rPr lang="en-US" altLang="ja-JP" sz="1600" dirty="0">
                <a:solidFill>
                  <a:srgbClr val="4D4D4C"/>
                </a:solidFill>
                <a:cs typeface=""/>
              </a:rPr>
              <a:t>AP</a:t>
            </a:r>
            <a:r>
              <a:rPr lang="ja-JP" altLang="en-US" sz="1600" dirty="0">
                <a:solidFill>
                  <a:srgbClr val="4D4D4C"/>
                </a:solidFill>
                <a:cs typeface=""/>
              </a:rPr>
              <a:t>を提案</a:t>
            </a:r>
            <a:r>
              <a:rPr lang="ja-JP" altLang="en-US" sz="1600" dirty="0" smtClean="0">
                <a:solidFill>
                  <a:srgbClr val="4D4D4C"/>
                </a:solidFill>
                <a:cs typeface=""/>
              </a:rPr>
              <a:t>し 高速</a:t>
            </a:r>
            <a:r>
              <a:rPr lang="ja-JP" altLang="en-US" sz="1600" dirty="0">
                <a:solidFill>
                  <a:srgbClr val="4D4D4C"/>
                </a:solidFill>
                <a:cs typeface=""/>
              </a:rPr>
              <a:t>にローミング</a:t>
            </a:r>
            <a:endParaRPr lang="en-US" altLang="ja-JP" sz="1600" dirty="0">
              <a:solidFill>
                <a:srgbClr val="4D4D4C"/>
              </a:solidFill>
              <a:cs typeface=""/>
            </a:endParaRPr>
          </a:p>
          <a:p>
            <a:pPr marL="177802" indent="-177802">
              <a:buFont typeface="Arial"/>
              <a:buChar char="•"/>
            </a:pPr>
            <a:r>
              <a:rPr lang="ja-JP" altLang="en-US" sz="1600" dirty="0">
                <a:solidFill>
                  <a:srgbClr val="4D4D4C"/>
                </a:solidFill>
                <a:cs typeface=""/>
              </a:rPr>
              <a:t>端末側がリスト</a:t>
            </a:r>
            <a:r>
              <a:rPr lang="ja-JP" altLang="en-US" sz="1600" dirty="0">
                <a:solidFill>
                  <a:srgbClr val="4D4D4C"/>
                </a:solidFill>
                <a:cs typeface=""/>
              </a:rPr>
              <a:t>を</a:t>
            </a:r>
            <a:r>
              <a:rPr lang="ja-JP" altLang="en-US" sz="1600" dirty="0">
                <a:solidFill>
                  <a:srgbClr val="4D4D4C"/>
                </a:solidFill>
                <a:cs typeface=""/>
              </a:rPr>
              <a:t>要求</a:t>
            </a:r>
            <a:r>
              <a:rPr lang="ja-JP" altLang="en-US" sz="1600" dirty="0">
                <a:solidFill>
                  <a:srgbClr val="4D4D4C"/>
                </a:solidFill>
                <a:cs typeface=""/>
              </a:rPr>
              <a:t>し</a:t>
            </a:r>
            <a:r>
              <a:rPr lang="ja-JP" altLang="en-US" sz="1600" dirty="0">
                <a:solidFill>
                  <a:srgbClr val="4D4D4C"/>
                </a:solidFill>
                <a:cs typeface=""/>
              </a:rPr>
              <a:t>自らローミングも行える</a:t>
            </a:r>
            <a:endParaRPr lang="en-US" sz="1600" dirty="0">
              <a:solidFill>
                <a:srgbClr val="4D4D4C"/>
              </a:solidFill>
              <a:cs typeface=""/>
            </a:endParaRPr>
          </a:p>
        </p:txBody>
      </p:sp>
      <p:sp>
        <p:nvSpPr>
          <p:cNvPr id="101" name="楕円 100"/>
          <p:cNvSpPr>
            <a:spLocks noChangeAspect="1"/>
          </p:cNvSpPr>
          <p:nvPr/>
        </p:nvSpPr>
        <p:spPr>
          <a:xfrm>
            <a:off x="6704170" y="2041447"/>
            <a:ext cx="1507216" cy="1507216"/>
          </a:xfrm>
          <a:prstGeom prst="ellipse">
            <a:avLst/>
          </a:prstGeom>
          <a:solidFill>
            <a:schemeClr val="bg2">
              <a:lumMod val="20000"/>
              <a:lumOff val="80000"/>
            </a:schemeClr>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102" name="フリーフォーム 101"/>
          <p:cNvSpPr>
            <a:spLocks noChangeAspect="1"/>
          </p:cNvSpPr>
          <p:nvPr/>
        </p:nvSpPr>
        <p:spPr>
          <a:xfrm>
            <a:off x="7312185" y="2649462"/>
            <a:ext cx="291186" cy="291186"/>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sp>
        <p:nvSpPr>
          <p:cNvPr id="135" name="Rounded Rectangular Callout 1"/>
          <p:cNvSpPr/>
          <p:nvPr/>
        </p:nvSpPr>
        <p:spPr>
          <a:xfrm>
            <a:off x="527976" y="1945748"/>
            <a:ext cx="896953" cy="412419"/>
          </a:xfrm>
          <a:prstGeom prst="wedgeRoundRectCallout">
            <a:avLst>
              <a:gd name="adj1" fmla="val 36891"/>
              <a:gd name="adj2" fmla="val 99179"/>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14337C"/>
                </a:solidFill>
                <a:latin typeface="MS PGothic" charset="-128"/>
                <a:ea typeface="MS PGothic" charset="-128"/>
                <a:cs typeface="MS PGothic" charset="-128"/>
              </a:rPr>
              <a:t>ローミング</a:t>
            </a:r>
            <a:r>
              <a:rPr lang="en-US" altLang="ja-JP" sz="1200" smtClean="0">
                <a:solidFill>
                  <a:srgbClr val="14337C"/>
                </a:solidFill>
                <a:latin typeface="MS PGothic" charset="-128"/>
                <a:ea typeface="MS PGothic" charset="-128"/>
                <a:cs typeface="MS PGothic" charset="-128"/>
              </a:rPr>
              <a:t/>
            </a:r>
            <a:br>
              <a:rPr lang="en-US" altLang="ja-JP" sz="1200" smtClean="0">
                <a:solidFill>
                  <a:srgbClr val="14337C"/>
                </a:solidFill>
                <a:latin typeface="MS PGothic" charset="-128"/>
                <a:ea typeface="MS PGothic" charset="-128"/>
                <a:cs typeface="MS PGothic" charset="-128"/>
              </a:rPr>
            </a:br>
            <a:r>
              <a:rPr lang="ja-JP" altLang="en-US" sz="1200" dirty="0" smtClean="0">
                <a:solidFill>
                  <a:srgbClr val="14337C"/>
                </a:solidFill>
                <a:latin typeface="MS PGothic" charset="-128"/>
                <a:ea typeface="MS PGothic" charset="-128"/>
                <a:cs typeface="MS PGothic" charset="-128"/>
              </a:rPr>
              <a:t>して</a:t>
            </a:r>
            <a:r>
              <a:rPr lang="ja-JP" altLang="en-US" sz="1200" dirty="0">
                <a:solidFill>
                  <a:srgbClr val="14337C"/>
                </a:solidFill>
                <a:latin typeface="MS PGothic" charset="-128"/>
                <a:ea typeface="MS PGothic" charset="-128"/>
                <a:cs typeface="MS PGothic" charset="-128"/>
              </a:rPr>
              <a:t>来ました。</a:t>
            </a:r>
            <a:endParaRPr lang="en-US" altLang="ja-JP" sz="1200" dirty="0">
              <a:solidFill>
                <a:srgbClr val="14337C"/>
              </a:solidFill>
              <a:latin typeface="MS PGothic" charset="-128"/>
              <a:ea typeface="MS PGothic" charset="-128"/>
              <a:cs typeface="MS PGothic" charset="-128"/>
            </a:endParaRPr>
          </a:p>
        </p:txBody>
      </p:sp>
      <p:sp>
        <p:nvSpPr>
          <p:cNvPr id="137" name="右矢印 136"/>
          <p:cNvSpPr/>
          <p:nvPr/>
        </p:nvSpPr>
        <p:spPr>
          <a:xfrm>
            <a:off x="4612106" y="2404170"/>
            <a:ext cx="1172356" cy="369663"/>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FFFFFF"/>
              </a:solidFill>
            </a:endParaRPr>
          </a:p>
        </p:txBody>
      </p:sp>
      <p:grpSp>
        <p:nvGrpSpPr>
          <p:cNvPr id="103" name="Group 98"/>
          <p:cNvGrpSpPr>
            <a:grpSpLocks noChangeAspect="1"/>
          </p:cNvGrpSpPr>
          <p:nvPr/>
        </p:nvGrpSpPr>
        <p:grpSpPr>
          <a:xfrm>
            <a:off x="4923173" y="2162300"/>
            <a:ext cx="356907" cy="734607"/>
            <a:chOff x="3311126" y="611981"/>
            <a:chExt cx="1940721" cy="3994506"/>
          </a:xfrm>
        </p:grpSpPr>
        <p:grpSp>
          <p:nvGrpSpPr>
            <p:cNvPr id="104" name="Group 99"/>
            <p:cNvGrpSpPr/>
            <p:nvPr/>
          </p:nvGrpSpPr>
          <p:grpSpPr>
            <a:xfrm>
              <a:off x="3311126" y="611981"/>
              <a:ext cx="1940721" cy="3994506"/>
              <a:chOff x="3311126" y="611981"/>
              <a:chExt cx="1940721" cy="3994506"/>
            </a:xfrm>
          </p:grpSpPr>
          <p:sp>
            <p:nvSpPr>
              <p:cNvPr id="124" name="Rounded Rectangle 125"/>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25" name="Rectangle 197"/>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26" name="Rectangle 198"/>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27" name="Rounded Rectangle 199"/>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28" name="Rounded Rectangle 200"/>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29" name="Oval 201"/>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30" name="Oval 202"/>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31" name="Oval 203"/>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32" name="Freeform 204"/>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pic>
            <p:nvPicPr>
              <p:cNvPr id="133" name="Picture 205"/>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05" name="Group 101"/>
            <p:cNvGrpSpPr/>
            <p:nvPr/>
          </p:nvGrpSpPr>
          <p:grpSpPr>
            <a:xfrm>
              <a:off x="3506250" y="1247027"/>
              <a:ext cx="1550596" cy="2787423"/>
              <a:chOff x="768631" y="1913282"/>
              <a:chExt cx="884139" cy="1589371"/>
            </a:xfrm>
          </p:grpSpPr>
          <p:sp>
            <p:nvSpPr>
              <p:cNvPr id="106" name="Rounded Rectangle 107"/>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07" name="Rounded Rectangle 108"/>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08" name="Rounded Rectangle 109"/>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09" name="Rounded Rectangle 110"/>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10" name="Rounded Rectangle 111"/>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11" name="Rounded Rectangle 112"/>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12" name="Rounded Rectangle 113"/>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13" name="Rounded Rectangle 114"/>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14" name="Rounded Rectangle 115"/>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15" name="Rounded Rectangle 116"/>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16" name="Rounded Rectangle 117"/>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17" name="Rounded Rectangle 118"/>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18" name="Rounded Rectangle 119"/>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19" name="Rounded Rectangle 120"/>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20" name="Rounded Rectangle 121"/>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21" name="Rounded Rectangle 122"/>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22" name="Rounded Rectangle 123"/>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23" name="Rounded Rectangle 124"/>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grpSp>
      </p:grpSp>
      <p:sp>
        <p:nvSpPr>
          <p:cNvPr id="140" name="TextBox 23"/>
          <p:cNvSpPr txBox="1"/>
          <p:nvPr/>
        </p:nvSpPr>
        <p:spPr>
          <a:xfrm>
            <a:off x="1747772" y="2983202"/>
            <a:ext cx="1410381" cy="638484"/>
          </a:xfrm>
          <a:prstGeom prst="wedgeRoundRectCallout">
            <a:avLst>
              <a:gd name="adj1" fmla="val -14525"/>
              <a:gd name="adj2" fmla="val -75742"/>
              <a:gd name="adj3" fmla="val 16667"/>
            </a:avLst>
          </a:prstGeom>
          <a:solidFill>
            <a:schemeClr val="bg1"/>
          </a:solidFill>
          <a:ln w="12700">
            <a:solidFill>
              <a:schemeClr val="tx1"/>
            </a:solidFill>
          </a:ln>
        </p:spPr>
        <p:txBody>
          <a:bodyPr wrap="square" lIns="68589" tIns="34295" rIns="68589" bIns="3429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ja-JP" altLang="en-US" sz="1100" dirty="0">
                <a:solidFill>
                  <a:srgbClr val="6CC04A"/>
                </a:solidFill>
                <a:latin typeface="MS PGothic" charset="-128"/>
                <a:ea typeface="MS PGothic" charset="-128"/>
                <a:cs typeface="MS PGothic" charset="-128"/>
              </a:rPr>
              <a:t>隣の</a:t>
            </a:r>
            <a:r>
              <a:rPr lang="en-US" altLang="ja-JP" sz="1100" dirty="0">
                <a:solidFill>
                  <a:srgbClr val="6CC04A"/>
                </a:solidFill>
                <a:latin typeface="MS PGothic" charset="-128"/>
                <a:ea typeface="MS PGothic" charset="-128"/>
                <a:cs typeface="MS PGothic" charset="-128"/>
              </a:rPr>
              <a:t> AP</a:t>
            </a:r>
            <a:r>
              <a:rPr lang="ja-JP" altLang="en-US" sz="1100" dirty="0">
                <a:solidFill>
                  <a:srgbClr val="6CC04A"/>
                </a:solidFill>
                <a:latin typeface="MS PGothic" charset="-128"/>
                <a:ea typeface="MS PGothic" charset="-128"/>
                <a:cs typeface="MS PGothic" charset="-128"/>
              </a:rPr>
              <a:t> </a:t>
            </a:r>
            <a:r>
              <a:rPr lang="en-US" altLang="ja-JP" sz="1100" dirty="0">
                <a:solidFill>
                  <a:srgbClr val="6CC04A"/>
                </a:solidFill>
                <a:latin typeface="MS PGothic" charset="-128"/>
                <a:ea typeface="MS PGothic" charset="-128"/>
                <a:cs typeface="MS PGothic" charset="-128"/>
              </a:rPr>
              <a:t>(WLC</a:t>
            </a:r>
            <a:r>
              <a:rPr lang="ja-JP" altLang="en-US" sz="1100" dirty="0">
                <a:solidFill>
                  <a:srgbClr val="6CC04A"/>
                </a:solidFill>
                <a:latin typeface="MS PGothic" charset="-128"/>
                <a:ea typeface="MS PGothic" charset="-128"/>
                <a:cs typeface="MS PGothic" charset="-128"/>
              </a:rPr>
              <a:t>）</a:t>
            </a:r>
            <a:r>
              <a:rPr lang="en-US" altLang="ja-JP" sz="1100" dirty="0">
                <a:solidFill>
                  <a:srgbClr val="6CC04A"/>
                </a:solidFill>
                <a:latin typeface="MS PGothic" charset="-128"/>
                <a:ea typeface="MS PGothic" charset="-128"/>
                <a:cs typeface="MS PGothic" charset="-128"/>
              </a:rPr>
              <a:t> </a:t>
            </a:r>
            <a:r>
              <a:rPr lang="ja-JP" altLang="en-US" sz="1100" dirty="0">
                <a:solidFill>
                  <a:srgbClr val="6CC04A"/>
                </a:solidFill>
                <a:latin typeface="MS PGothic" charset="-128"/>
                <a:ea typeface="MS PGothic" charset="-128"/>
                <a:cs typeface="MS PGothic" charset="-128"/>
              </a:rPr>
              <a:t>から聞いてます。手続き簡素化しますね。</a:t>
            </a:r>
            <a:endParaRPr lang="en-US" sz="1100" dirty="0">
              <a:solidFill>
                <a:srgbClr val="6CC04A"/>
              </a:solidFill>
              <a:latin typeface="MS PGothic" charset="-128"/>
              <a:ea typeface="MS PGothic" charset="-128"/>
              <a:cs typeface="MS PGothic" charset="-128"/>
            </a:endParaRPr>
          </a:p>
        </p:txBody>
      </p:sp>
      <p:sp>
        <p:nvSpPr>
          <p:cNvPr id="141" name="TextBox 23"/>
          <p:cNvSpPr txBox="1"/>
          <p:nvPr/>
        </p:nvSpPr>
        <p:spPr>
          <a:xfrm>
            <a:off x="4300393" y="3120568"/>
            <a:ext cx="834560" cy="451199"/>
          </a:xfrm>
          <a:prstGeom prst="wedgeRoundRectCallout">
            <a:avLst>
              <a:gd name="adj1" fmla="val -41219"/>
              <a:gd name="adj2" fmla="val -79643"/>
              <a:gd name="adj3" fmla="val 16667"/>
            </a:avLst>
          </a:prstGeom>
          <a:solidFill>
            <a:schemeClr val="bg1"/>
          </a:solidFill>
          <a:ln w="12700">
            <a:solidFill>
              <a:schemeClr val="tx1"/>
            </a:solidFill>
          </a:ln>
        </p:spPr>
        <p:txBody>
          <a:bodyPr wrap="square" lIns="68589" tIns="34295" rIns="68589" bIns="3429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1100" dirty="0">
                <a:solidFill>
                  <a:srgbClr val="6CC04A"/>
                </a:solidFill>
                <a:latin typeface="MS PGothic" charset="-128"/>
                <a:ea typeface="MS PGothic" charset="-128"/>
                <a:cs typeface="MS PGothic" charset="-128"/>
              </a:rPr>
              <a:t>ベスト</a:t>
            </a:r>
            <a:r>
              <a:rPr lang="en-US" altLang="ja-JP" sz="1100" dirty="0">
                <a:solidFill>
                  <a:srgbClr val="6CC04A"/>
                </a:solidFill>
                <a:latin typeface="MS PGothic" charset="-128"/>
                <a:ea typeface="MS PGothic" charset="-128"/>
                <a:cs typeface="MS PGothic" charset="-128"/>
              </a:rPr>
              <a:t>6</a:t>
            </a:r>
            <a:r>
              <a:rPr lang="ja-JP" altLang="en-US" sz="1100" dirty="0">
                <a:solidFill>
                  <a:srgbClr val="6CC04A"/>
                </a:solidFill>
                <a:latin typeface="MS PGothic" charset="-128"/>
                <a:ea typeface="MS PGothic" charset="-128"/>
                <a:cs typeface="MS PGothic" charset="-128"/>
              </a:rPr>
              <a:t>は</a:t>
            </a:r>
            <a:br>
              <a:rPr lang="ja-JP" altLang="en-US" sz="1100" dirty="0">
                <a:solidFill>
                  <a:srgbClr val="6CC04A"/>
                </a:solidFill>
                <a:latin typeface="MS PGothic" charset="-128"/>
                <a:ea typeface="MS PGothic" charset="-128"/>
                <a:cs typeface="MS PGothic" charset="-128"/>
              </a:rPr>
            </a:br>
            <a:r>
              <a:rPr lang="ja-JP" altLang="en-US" sz="1100" dirty="0">
                <a:solidFill>
                  <a:srgbClr val="6CC04A"/>
                </a:solidFill>
                <a:latin typeface="MS PGothic" charset="-128"/>
                <a:ea typeface="MS PGothic" charset="-128"/>
                <a:cs typeface="MS PGothic" charset="-128"/>
              </a:rPr>
              <a:t>これです</a:t>
            </a:r>
            <a:endParaRPr lang="en-US" sz="1100" dirty="0">
              <a:solidFill>
                <a:srgbClr val="6CC04A"/>
              </a:solidFill>
              <a:latin typeface="MS PGothic" charset="-128"/>
              <a:ea typeface="MS PGothic" charset="-128"/>
              <a:cs typeface="MS PGothic" charset="-128"/>
            </a:endParaRPr>
          </a:p>
        </p:txBody>
      </p:sp>
      <p:sp>
        <p:nvSpPr>
          <p:cNvPr id="143" name="正方形/長方形 142"/>
          <p:cNvSpPr/>
          <p:nvPr/>
        </p:nvSpPr>
        <p:spPr>
          <a:xfrm>
            <a:off x="431800" y="898218"/>
            <a:ext cx="3125792" cy="461665"/>
          </a:xfrm>
          <a:prstGeom prst="rect">
            <a:avLst/>
          </a:prstGeom>
        </p:spPr>
        <p:txBody>
          <a:bodyPr wrap="none">
            <a:spAutoFit/>
          </a:bodyPr>
          <a:lstStyle/>
          <a:p>
            <a:r>
              <a:rPr lang="en-US" altLang="ja-JP" sz="2400" dirty="0">
                <a:solidFill>
                  <a:srgbClr val="4D4D4C"/>
                </a:solidFill>
                <a:cs typeface=""/>
              </a:rPr>
              <a:t>802.11r/k/v </a:t>
            </a:r>
            <a:r>
              <a:rPr lang="ja-JP" altLang="en-US" sz="2400" dirty="0">
                <a:solidFill>
                  <a:srgbClr val="4D4D4C"/>
                </a:solidFill>
                <a:cs typeface=""/>
              </a:rPr>
              <a:t>のイメージ</a:t>
            </a:r>
          </a:p>
        </p:txBody>
      </p:sp>
      <p:sp>
        <p:nvSpPr>
          <p:cNvPr id="136" name="Rounded Rectangular Callout 42"/>
          <p:cNvSpPr/>
          <p:nvPr/>
        </p:nvSpPr>
        <p:spPr>
          <a:xfrm>
            <a:off x="3760455" y="1968481"/>
            <a:ext cx="1210770" cy="475072"/>
          </a:xfrm>
          <a:prstGeom prst="wedgeRoundRectCallout">
            <a:avLst>
              <a:gd name="adj1" fmla="val 46802"/>
              <a:gd name="adj2" fmla="val 75583"/>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14337C"/>
                </a:solidFill>
                <a:latin typeface="MS PGothic" charset="-128"/>
                <a:ea typeface="MS PGothic" charset="-128"/>
                <a:cs typeface="MS PGothic" charset="-128"/>
              </a:rPr>
              <a:t>次の</a:t>
            </a:r>
            <a:r>
              <a:rPr lang="en-US" altLang="ja-JP" sz="1200" dirty="0">
                <a:solidFill>
                  <a:srgbClr val="14337C"/>
                </a:solidFill>
                <a:latin typeface="MS PGothic" charset="-128"/>
                <a:ea typeface="MS PGothic" charset="-128"/>
                <a:cs typeface="MS PGothic" charset="-128"/>
              </a:rPr>
              <a:t>AP</a:t>
            </a:r>
            <a:r>
              <a:rPr lang="ja-JP" altLang="en-US" sz="1200" dirty="0">
                <a:solidFill>
                  <a:srgbClr val="14337C"/>
                </a:solidFill>
                <a:latin typeface="MS PGothic" charset="-128"/>
                <a:ea typeface="MS PGothic" charset="-128"/>
                <a:cs typeface="MS PGothic" charset="-128"/>
              </a:rPr>
              <a:t>はどれがお薦めですか</a:t>
            </a:r>
            <a:r>
              <a:rPr lang="en-US" altLang="ja-JP" sz="1200" dirty="0">
                <a:solidFill>
                  <a:srgbClr val="14337C"/>
                </a:solidFill>
                <a:latin typeface="MS PGothic" charset="-128"/>
                <a:ea typeface="MS PGothic" charset="-128"/>
                <a:cs typeface="MS PGothic" charset="-128"/>
              </a:rPr>
              <a:t>?</a:t>
            </a:r>
            <a:endParaRPr lang="en-US" sz="1200" dirty="0">
              <a:solidFill>
                <a:srgbClr val="14337C"/>
              </a:solidFill>
              <a:latin typeface="MS PGothic" charset="-128"/>
              <a:ea typeface="MS PGothic" charset="-128"/>
              <a:cs typeface="MS PGothic" charset="-128"/>
            </a:endParaRPr>
          </a:p>
        </p:txBody>
      </p:sp>
      <p:sp>
        <p:nvSpPr>
          <p:cNvPr id="144" name="TextBox 38"/>
          <p:cNvSpPr txBox="1"/>
          <p:nvPr/>
        </p:nvSpPr>
        <p:spPr>
          <a:xfrm>
            <a:off x="4176373" y="1365814"/>
            <a:ext cx="1031583" cy="377036"/>
          </a:xfrm>
          <a:prstGeom prst="rect">
            <a:avLst/>
          </a:prstGeom>
          <a:noFill/>
        </p:spPr>
        <p:txBody>
          <a:bodyPr wrap="none" lIns="68589" tIns="34295" rIns="68589" bIns="34295" rtlCol="0">
            <a:spAutoFit/>
          </a:bodyPr>
          <a:lstStyle/>
          <a:p>
            <a:r>
              <a:rPr lang="en-US" sz="2000" dirty="0">
                <a:solidFill>
                  <a:srgbClr val="14337C"/>
                </a:solidFill>
                <a:cs typeface=""/>
              </a:rPr>
              <a:t>802.11</a:t>
            </a:r>
            <a:r>
              <a:rPr lang="en-US" altLang="ja-JP" sz="2000" dirty="0">
                <a:solidFill>
                  <a:srgbClr val="14337C"/>
                </a:solidFill>
                <a:cs typeface=""/>
              </a:rPr>
              <a:t>k</a:t>
            </a:r>
            <a:endParaRPr lang="en-US" sz="2000" dirty="0">
              <a:solidFill>
                <a:srgbClr val="14337C"/>
              </a:solidFill>
              <a:cs typeface=""/>
            </a:endParaRPr>
          </a:p>
        </p:txBody>
      </p:sp>
      <p:sp>
        <p:nvSpPr>
          <p:cNvPr id="145" name="TextBox 38"/>
          <p:cNvSpPr txBox="1"/>
          <p:nvPr/>
        </p:nvSpPr>
        <p:spPr>
          <a:xfrm>
            <a:off x="6932042" y="1365814"/>
            <a:ext cx="1031583" cy="377036"/>
          </a:xfrm>
          <a:prstGeom prst="rect">
            <a:avLst/>
          </a:prstGeom>
          <a:noFill/>
        </p:spPr>
        <p:txBody>
          <a:bodyPr wrap="none" lIns="68589" tIns="34295" rIns="68589" bIns="34295" rtlCol="0">
            <a:spAutoFit/>
          </a:bodyPr>
          <a:lstStyle/>
          <a:p>
            <a:r>
              <a:rPr lang="en-US" sz="2000" dirty="0">
                <a:solidFill>
                  <a:srgbClr val="14337C"/>
                </a:solidFill>
                <a:cs typeface=""/>
              </a:rPr>
              <a:t>802.11</a:t>
            </a:r>
            <a:r>
              <a:rPr lang="en-US" altLang="ja-JP" sz="2000" dirty="0">
                <a:solidFill>
                  <a:srgbClr val="14337C"/>
                </a:solidFill>
                <a:cs typeface=""/>
              </a:rPr>
              <a:t>v</a:t>
            </a:r>
            <a:endParaRPr lang="en-US" sz="2000" dirty="0">
              <a:solidFill>
                <a:srgbClr val="14337C"/>
              </a:solidFill>
              <a:cs typeface=""/>
            </a:endParaRPr>
          </a:p>
        </p:txBody>
      </p:sp>
      <p:grpSp>
        <p:nvGrpSpPr>
          <p:cNvPr id="146" name="Group 98"/>
          <p:cNvGrpSpPr>
            <a:grpSpLocks noChangeAspect="1"/>
          </p:cNvGrpSpPr>
          <p:nvPr/>
        </p:nvGrpSpPr>
        <p:grpSpPr>
          <a:xfrm>
            <a:off x="6444090" y="2154966"/>
            <a:ext cx="356907" cy="734607"/>
            <a:chOff x="3311126" y="611981"/>
            <a:chExt cx="1940721" cy="3994506"/>
          </a:xfrm>
        </p:grpSpPr>
        <p:grpSp>
          <p:nvGrpSpPr>
            <p:cNvPr id="147" name="Group 99"/>
            <p:cNvGrpSpPr/>
            <p:nvPr/>
          </p:nvGrpSpPr>
          <p:grpSpPr>
            <a:xfrm>
              <a:off x="3311126" y="611981"/>
              <a:ext cx="1940721" cy="3994506"/>
              <a:chOff x="3311126" y="611981"/>
              <a:chExt cx="1940721" cy="3994506"/>
            </a:xfrm>
          </p:grpSpPr>
          <p:sp>
            <p:nvSpPr>
              <p:cNvPr id="167" name="Rounded Rectangle 125"/>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68" name="Rectangle 197"/>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69" name="Rectangle 198"/>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70" name="Rounded Rectangle 199"/>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71" name="Rounded Rectangle 200"/>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72" name="Oval 201"/>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73" name="Oval 202"/>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74" name="Oval 203"/>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75" name="Freeform 204"/>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pic>
            <p:nvPicPr>
              <p:cNvPr id="176" name="Picture 205"/>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48" name="Group 101"/>
            <p:cNvGrpSpPr/>
            <p:nvPr/>
          </p:nvGrpSpPr>
          <p:grpSpPr>
            <a:xfrm>
              <a:off x="3506250" y="1247027"/>
              <a:ext cx="1550596" cy="2787423"/>
              <a:chOff x="768631" y="1913282"/>
              <a:chExt cx="884139" cy="1589371"/>
            </a:xfrm>
          </p:grpSpPr>
          <p:sp>
            <p:nvSpPr>
              <p:cNvPr id="149" name="Rounded Rectangle 107"/>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50" name="Rounded Rectangle 108"/>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51" name="Rounded Rectangle 109"/>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52" name="Rounded Rectangle 110"/>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53" name="Rounded Rectangle 111"/>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54" name="Rounded Rectangle 112"/>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55" name="Rounded Rectangle 113"/>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56" name="Rounded Rectangle 114"/>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57" name="Rounded Rectangle 115"/>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58" name="Rounded Rectangle 116"/>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59" name="Rounded Rectangle 117"/>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60" name="Rounded Rectangle 118"/>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61" name="Rounded Rectangle 119"/>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62" name="Rounded Rectangle 120"/>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63" name="Rounded Rectangle 121"/>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64" name="Rounded Rectangle 122"/>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65" name="Rounded Rectangle 123"/>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66" name="Rounded Rectangle 124"/>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grpSp>
      </p:grpSp>
      <p:grpSp>
        <p:nvGrpSpPr>
          <p:cNvPr id="177" name="Group 98"/>
          <p:cNvGrpSpPr>
            <a:grpSpLocks noChangeAspect="1"/>
          </p:cNvGrpSpPr>
          <p:nvPr/>
        </p:nvGrpSpPr>
        <p:grpSpPr>
          <a:xfrm>
            <a:off x="8032933" y="3138336"/>
            <a:ext cx="356907" cy="734607"/>
            <a:chOff x="3311126" y="611981"/>
            <a:chExt cx="1940721" cy="3994506"/>
          </a:xfrm>
        </p:grpSpPr>
        <p:grpSp>
          <p:nvGrpSpPr>
            <p:cNvPr id="178" name="Group 99"/>
            <p:cNvGrpSpPr/>
            <p:nvPr/>
          </p:nvGrpSpPr>
          <p:grpSpPr>
            <a:xfrm>
              <a:off x="3311126" y="611981"/>
              <a:ext cx="1940721" cy="3994506"/>
              <a:chOff x="3311126" y="611981"/>
              <a:chExt cx="1940721" cy="3994506"/>
            </a:xfrm>
          </p:grpSpPr>
          <p:sp>
            <p:nvSpPr>
              <p:cNvPr id="198" name="Rounded Rectangle 125"/>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99" name="Rectangle 197"/>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200" name="Rectangle 198"/>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201" name="Rounded Rectangle 199"/>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202" name="Rounded Rectangle 200"/>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203" name="Oval 201"/>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204" name="Oval 202"/>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205" name="Oval 203"/>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206" name="Freeform 204"/>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pic>
            <p:nvPicPr>
              <p:cNvPr id="207" name="Picture 205"/>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179" name="Group 101"/>
            <p:cNvGrpSpPr/>
            <p:nvPr/>
          </p:nvGrpSpPr>
          <p:grpSpPr>
            <a:xfrm>
              <a:off x="3506250" y="1247027"/>
              <a:ext cx="1550596" cy="2787423"/>
              <a:chOff x="768631" y="1913282"/>
              <a:chExt cx="884139" cy="1589371"/>
            </a:xfrm>
          </p:grpSpPr>
          <p:sp>
            <p:nvSpPr>
              <p:cNvPr id="180" name="Rounded Rectangle 107"/>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81" name="Rounded Rectangle 108"/>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82" name="Rounded Rectangle 109"/>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83" name="Rounded Rectangle 110"/>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84" name="Rounded Rectangle 111"/>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85" name="Rounded Rectangle 112"/>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sp>
            <p:nvSpPr>
              <p:cNvPr id="186" name="Rounded Rectangle 113"/>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87" name="Rounded Rectangle 114"/>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88" name="Rounded Rectangle 115"/>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89" name="Rounded Rectangle 116"/>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90" name="Rounded Rectangle 117"/>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91" name="Rounded Rectangle 118"/>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92" name="Rounded Rectangle 119"/>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93" name="Rounded Rectangle 120"/>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94" name="Rounded Rectangle 121"/>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95" name="Rounded Rectangle 122"/>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96" name="Rounded Rectangle 123"/>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sp>
            <p:nvSpPr>
              <p:cNvPr id="197" name="Rounded Rectangle 124"/>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lumMod val="75000"/>
                    </a:srgbClr>
                  </a:solidFill>
                </a:endParaRPr>
              </a:p>
            </p:txBody>
          </p:sp>
        </p:grpSp>
      </p:grpSp>
      <p:sp>
        <p:nvSpPr>
          <p:cNvPr id="208" name="Rounded Rectangular Callout 43"/>
          <p:cNvSpPr/>
          <p:nvPr/>
        </p:nvSpPr>
        <p:spPr>
          <a:xfrm>
            <a:off x="6704268" y="1954860"/>
            <a:ext cx="1805550" cy="492309"/>
          </a:xfrm>
          <a:prstGeom prst="wedgeRoundRectCallout">
            <a:avLst>
              <a:gd name="adj1" fmla="val -10447"/>
              <a:gd name="adj2" fmla="val 89773"/>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6CC04A"/>
                </a:solidFill>
                <a:latin typeface="MS PGothic" charset="-128"/>
                <a:ea typeface="MS PGothic" charset="-128"/>
                <a:cs typeface="MS PGothic" charset="-128"/>
              </a:rPr>
              <a:t>電波環境が良くないので、隣の</a:t>
            </a:r>
            <a:r>
              <a:rPr lang="en-US" altLang="ja-JP" sz="1200" dirty="0">
                <a:solidFill>
                  <a:srgbClr val="6CC04A"/>
                </a:solidFill>
                <a:latin typeface="MS PGothic" charset="-128"/>
                <a:ea typeface="MS PGothic" charset="-128"/>
                <a:cs typeface="MS PGothic" charset="-128"/>
              </a:rPr>
              <a:t>AP</a:t>
            </a:r>
            <a:r>
              <a:rPr lang="ja-JP" altLang="en-US" sz="1200" dirty="0">
                <a:solidFill>
                  <a:srgbClr val="6CC04A"/>
                </a:solidFill>
                <a:latin typeface="MS PGothic" charset="-128"/>
                <a:ea typeface="MS PGothic" charset="-128"/>
                <a:cs typeface="MS PGothic" charset="-128"/>
              </a:rPr>
              <a:t>はどうですか</a:t>
            </a:r>
            <a:r>
              <a:rPr lang="en-US" altLang="ja-JP" sz="1200" dirty="0">
                <a:solidFill>
                  <a:srgbClr val="6CC04A"/>
                </a:solidFill>
                <a:latin typeface="MS PGothic" charset="-128"/>
                <a:ea typeface="MS PGothic" charset="-128"/>
                <a:cs typeface="MS PGothic" charset="-128"/>
              </a:rPr>
              <a:t>?</a:t>
            </a:r>
            <a:endParaRPr lang="en-US" sz="1200" dirty="0">
              <a:solidFill>
                <a:srgbClr val="6CC04A"/>
              </a:solidFill>
              <a:latin typeface="MS PGothic" charset="-128"/>
              <a:ea typeface="MS PGothic" charset="-128"/>
              <a:cs typeface="MS PGothic" charset="-128"/>
            </a:endParaRPr>
          </a:p>
        </p:txBody>
      </p:sp>
      <p:sp>
        <p:nvSpPr>
          <p:cNvPr id="210" name="TextBox 23"/>
          <p:cNvSpPr txBox="1"/>
          <p:nvPr/>
        </p:nvSpPr>
        <p:spPr>
          <a:xfrm>
            <a:off x="6231757" y="2912126"/>
            <a:ext cx="834560" cy="263913"/>
          </a:xfrm>
          <a:prstGeom prst="wedgeRoundRectCallout">
            <a:avLst>
              <a:gd name="adj1" fmla="val 8238"/>
              <a:gd name="adj2" fmla="val -83865"/>
              <a:gd name="adj3" fmla="val 16667"/>
            </a:avLst>
          </a:prstGeom>
          <a:solidFill>
            <a:schemeClr val="bg1"/>
          </a:solidFill>
          <a:ln w="12700">
            <a:solidFill>
              <a:schemeClr val="tx1"/>
            </a:solidFill>
          </a:ln>
        </p:spPr>
        <p:txBody>
          <a:bodyPr wrap="square" lIns="68589" tIns="34295" rIns="68589" bIns="3429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1100" dirty="0">
                <a:solidFill>
                  <a:srgbClr val="14337C"/>
                </a:solidFill>
                <a:latin typeface="MS PGothic" charset="-128"/>
                <a:ea typeface="MS PGothic" charset="-128"/>
                <a:cs typeface="MS PGothic" charset="-128"/>
              </a:rPr>
              <a:t>了解です。</a:t>
            </a:r>
            <a:endParaRPr lang="en-US" sz="1100" dirty="0">
              <a:solidFill>
                <a:srgbClr val="14337C"/>
              </a:solidFill>
              <a:latin typeface="MS PGothic" charset="-128"/>
              <a:ea typeface="MS PGothic" charset="-128"/>
              <a:cs typeface="MS PGothic" charset="-128"/>
            </a:endParaRPr>
          </a:p>
        </p:txBody>
      </p:sp>
      <p:sp>
        <p:nvSpPr>
          <p:cNvPr id="211" name="Rounded Rectangular Callout 49"/>
          <p:cNvSpPr/>
          <p:nvPr/>
        </p:nvSpPr>
        <p:spPr>
          <a:xfrm>
            <a:off x="6435962" y="3279915"/>
            <a:ext cx="1443059" cy="492309"/>
          </a:xfrm>
          <a:prstGeom prst="wedgeRoundRectCallout">
            <a:avLst>
              <a:gd name="adj1" fmla="val 63665"/>
              <a:gd name="adj2" fmla="val -9861"/>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14337C"/>
                </a:solidFill>
                <a:latin typeface="MS PGothic" charset="-128"/>
                <a:ea typeface="MS PGothic" charset="-128"/>
                <a:cs typeface="MS PGothic" charset="-128"/>
              </a:rPr>
              <a:t>電波悪くなってきたので、</a:t>
            </a:r>
            <a:r>
              <a:rPr lang="en-US" altLang="ja-JP" sz="1200" dirty="0">
                <a:solidFill>
                  <a:srgbClr val="14337C"/>
                </a:solidFill>
                <a:latin typeface="MS PGothic" charset="-128"/>
                <a:ea typeface="MS PGothic" charset="-128"/>
                <a:cs typeface="MS PGothic" charset="-128"/>
              </a:rPr>
              <a:t>AP</a:t>
            </a:r>
            <a:r>
              <a:rPr lang="ja-JP" altLang="en-US" sz="1200" dirty="0">
                <a:solidFill>
                  <a:srgbClr val="14337C"/>
                </a:solidFill>
                <a:latin typeface="MS PGothic" charset="-128"/>
                <a:ea typeface="MS PGothic" charset="-128"/>
                <a:cs typeface="MS PGothic" charset="-128"/>
              </a:rPr>
              <a:t>リスト下さい。</a:t>
            </a:r>
            <a:endParaRPr lang="en-US" sz="1200" dirty="0">
              <a:solidFill>
                <a:srgbClr val="14337C"/>
              </a:solidFill>
              <a:latin typeface="MS PGothic" charset="-128"/>
              <a:ea typeface="MS PGothic" charset="-128"/>
              <a:cs typeface="MS PGothic" charset="-128"/>
            </a:endParaRPr>
          </a:p>
        </p:txBody>
      </p:sp>
      <p:sp>
        <p:nvSpPr>
          <p:cNvPr id="212" name="TextBox 23"/>
          <p:cNvSpPr txBox="1"/>
          <p:nvPr/>
        </p:nvSpPr>
        <p:spPr>
          <a:xfrm>
            <a:off x="7723212" y="2701863"/>
            <a:ext cx="834560" cy="263913"/>
          </a:xfrm>
          <a:prstGeom prst="wedgeRoundRectCallout">
            <a:avLst>
              <a:gd name="adj1" fmla="val -65567"/>
              <a:gd name="adj2" fmla="val 348"/>
              <a:gd name="adj3" fmla="val 16667"/>
            </a:avLst>
          </a:prstGeom>
          <a:solidFill>
            <a:schemeClr val="bg1"/>
          </a:solidFill>
          <a:ln w="12700">
            <a:solidFill>
              <a:schemeClr val="tx1"/>
            </a:solidFill>
          </a:ln>
        </p:spPr>
        <p:txBody>
          <a:bodyPr wrap="square" lIns="68589" tIns="34295" rIns="68589" bIns="3429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1100" dirty="0">
                <a:solidFill>
                  <a:srgbClr val="6CC04A"/>
                </a:solidFill>
                <a:latin typeface="MS PGothic" charset="-128"/>
                <a:ea typeface="MS PGothic" charset="-128"/>
                <a:cs typeface="MS PGothic" charset="-128"/>
              </a:rPr>
              <a:t>どうぞ。</a:t>
            </a:r>
            <a:endParaRPr lang="en-US" sz="1100" dirty="0">
              <a:solidFill>
                <a:srgbClr val="6CC04A"/>
              </a:solidFill>
              <a:latin typeface="MS PGothic" charset="-128"/>
              <a:ea typeface="MS PGothic" charset="-128"/>
              <a:cs typeface="MS PGothic" charset="-128"/>
            </a:endParaRPr>
          </a:p>
        </p:txBody>
      </p:sp>
      <p:sp>
        <p:nvSpPr>
          <p:cNvPr id="213" name="楕円 212"/>
          <p:cNvSpPr>
            <a:spLocks noChangeAspect="1"/>
          </p:cNvSpPr>
          <p:nvPr/>
        </p:nvSpPr>
        <p:spPr>
          <a:xfrm>
            <a:off x="6608182" y="1815606"/>
            <a:ext cx="257826" cy="257826"/>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a:solidFill>
                  <a:srgbClr val="4D4D4C"/>
                </a:solidFill>
              </a:rPr>
              <a:t>A1</a:t>
            </a:r>
            <a:endParaRPr kumimoji="1" lang="ja-JP" altLang="en-US" sz="1200" dirty="0">
              <a:solidFill>
                <a:srgbClr val="4D4D4C"/>
              </a:solidFill>
            </a:endParaRPr>
          </a:p>
        </p:txBody>
      </p:sp>
      <p:sp>
        <p:nvSpPr>
          <p:cNvPr id="214" name="楕円 213"/>
          <p:cNvSpPr>
            <a:spLocks noChangeAspect="1"/>
          </p:cNvSpPr>
          <p:nvPr/>
        </p:nvSpPr>
        <p:spPr>
          <a:xfrm>
            <a:off x="6079859" y="2476840"/>
            <a:ext cx="257826" cy="257826"/>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a:solidFill>
                  <a:srgbClr val="4D4D4C"/>
                </a:solidFill>
              </a:rPr>
              <a:t>A2</a:t>
            </a:r>
            <a:endParaRPr kumimoji="1" lang="ja-JP" altLang="en-US" sz="1200" dirty="0">
              <a:solidFill>
                <a:srgbClr val="4D4D4C"/>
              </a:solidFill>
            </a:endParaRPr>
          </a:p>
        </p:txBody>
      </p:sp>
      <p:sp>
        <p:nvSpPr>
          <p:cNvPr id="215" name="楕円 214"/>
          <p:cNvSpPr>
            <a:spLocks noChangeAspect="1"/>
          </p:cNvSpPr>
          <p:nvPr/>
        </p:nvSpPr>
        <p:spPr>
          <a:xfrm>
            <a:off x="6233980" y="3178857"/>
            <a:ext cx="257826" cy="257826"/>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a:solidFill>
                  <a:srgbClr val="4D4D4C"/>
                </a:solidFill>
              </a:rPr>
              <a:t>B1</a:t>
            </a:r>
            <a:endParaRPr kumimoji="1" lang="ja-JP" altLang="en-US" sz="1200" dirty="0">
              <a:solidFill>
                <a:srgbClr val="4D4D4C"/>
              </a:solidFill>
            </a:endParaRPr>
          </a:p>
        </p:txBody>
      </p:sp>
      <p:sp>
        <p:nvSpPr>
          <p:cNvPr id="216" name="楕円 215"/>
          <p:cNvSpPr>
            <a:spLocks noChangeAspect="1"/>
          </p:cNvSpPr>
          <p:nvPr/>
        </p:nvSpPr>
        <p:spPr>
          <a:xfrm>
            <a:off x="8383121" y="2590994"/>
            <a:ext cx="257826" cy="257826"/>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a:solidFill>
                  <a:srgbClr val="4D4D4C"/>
                </a:solidFill>
              </a:rPr>
              <a:t>B2</a:t>
            </a:r>
            <a:endParaRPr kumimoji="1" lang="ja-JP" altLang="en-US" sz="1200" dirty="0">
              <a:solidFill>
                <a:srgbClr val="4D4D4C"/>
              </a:solidFill>
            </a:endParaRPr>
          </a:p>
        </p:txBody>
      </p:sp>
    </p:spTree>
    <p:extLst>
      <p:ext uri="{BB962C8B-B14F-4D97-AF65-F5344CB8AC3E}">
        <p14:creationId xmlns:p14="http://schemas.microsoft.com/office/powerpoint/2010/main" val="318142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フリーフォーム 100"/>
          <p:cNvSpPr>
            <a:spLocks noChangeAspect="1"/>
          </p:cNvSpPr>
          <p:nvPr/>
        </p:nvSpPr>
        <p:spPr>
          <a:xfrm>
            <a:off x="2580631" y="1838213"/>
            <a:ext cx="708434" cy="708434"/>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sp>
        <p:nvSpPr>
          <p:cNvPr id="93" name="フリーフォーム 92"/>
          <p:cNvSpPr>
            <a:spLocks noChangeAspect="1"/>
          </p:cNvSpPr>
          <p:nvPr/>
        </p:nvSpPr>
        <p:spPr>
          <a:xfrm>
            <a:off x="2580631" y="3413923"/>
            <a:ext cx="708434" cy="708434"/>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sp>
        <p:nvSpPr>
          <p:cNvPr id="76" name="上矢印 75"/>
          <p:cNvSpPr/>
          <p:nvPr/>
        </p:nvSpPr>
        <p:spPr>
          <a:xfrm>
            <a:off x="4356687" y="1523626"/>
            <a:ext cx="482982" cy="2533990"/>
          </a:xfrm>
          <a:prstGeom prs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sp>
        <p:nvSpPr>
          <p:cNvPr id="2" name="上矢印 1"/>
          <p:cNvSpPr/>
          <p:nvPr/>
        </p:nvSpPr>
        <p:spPr>
          <a:xfrm>
            <a:off x="882966" y="1523830"/>
            <a:ext cx="482982" cy="2533990"/>
          </a:xfrm>
          <a:prstGeom prs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sp>
        <p:nvSpPr>
          <p:cNvPr id="3" name="Title 2"/>
          <p:cNvSpPr>
            <a:spLocks noGrp="1"/>
          </p:cNvSpPr>
          <p:nvPr>
            <p:ph type="title"/>
          </p:nvPr>
        </p:nvSpPr>
        <p:spPr>
          <a:noFill/>
          <a:ln>
            <a:noFill/>
          </a:ln>
        </p:spPr>
        <p:txBody>
          <a:bodyPr vert="horz" wrap="square" lIns="91424" tIns="45712" rIns="91424" bIns="45712" numCol="1" anchor="t" anchorCtr="0" compatLnSpc="1">
            <a:prstTxWarp prst="textNoShape">
              <a:avLst/>
            </a:prstTxWarp>
          </a:bodyPr>
          <a:lstStyle/>
          <a:p>
            <a:pPr fontAlgn="base">
              <a:spcAft>
                <a:spcPct val="0"/>
              </a:spcAft>
            </a:pPr>
            <a:r>
              <a:rPr lang="ja-JP" altLang="en-US" sz="2400" dirty="0">
                <a:solidFill>
                  <a:srgbClr val="004BAF"/>
                </a:solidFill>
                <a:ea typeface="MS PGothic" charset="-128"/>
                <a:cs typeface="MS PGothic" charset="-128"/>
              </a:rPr>
              <a:t>シスコと</a:t>
            </a:r>
            <a:r>
              <a:rPr lang="en-US" altLang="ja-JP" sz="2400" dirty="0">
                <a:solidFill>
                  <a:srgbClr val="004BAF"/>
                </a:solidFill>
                <a:ea typeface="MS PGothic" charset="-128"/>
                <a:cs typeface="MS PGothic" charset="-128"/>
              </a:rPr>
              <a:t>iOS</a:t>
            </a:r>
            <a:r>
              <a:rPr lang="ja-JP" altLang="en-US" sz="2400" dirty="0">
                <a:solidFill>
                  <a:srgbClr val="004BAF"/>
                </a:solidFill>
                <a:ea typeface="MS PGothic" charset="-128"/>
                <a:cs typeface="MS PGothic" charset="-128"/>
              </a:rPr>
              <a:t>の無線</a:t>
            </a:r>
            <a:r>
              <a:rPr lang="ja-JP" altLang="en-US" sz="2400" dirty="0">
                <a:solidFill>
                  <a:srgbClr val="004BAF"/>
                </a:solidFill>
                <a:ea typeface="MS PGothic" charset="-128"/>
                <a:cs typeface="MS PGothic" charset="-128"/>
              </a:rPr>
              <a:t>製品</a:t>
            </a:r>
            <a:r>
              <a:rPr lang="en-US" altLang="ja-JP" sz="2400" dirty="0">
                <a:solidFill>
                  <a:srgbClr val="004BAF"/>
                </a:solidFill>
                <a:ea typeface="MS PGothic" charset="-128"/>
                <a:cs typeface="MS PGothic" charset="-128"/>
              </a:rPr>
              <a:t/>
            </a:r>
            <a:br>
              <a:rPr lang="en-US" altLang="ja-JP" sz="2400" dirty="0">
                <a:solidFill>
                  <a:srgbClr val="004BAF"/>
                </a:solidFill>
                <a:ea typeface="MS PGothic" charset="-128"/>
                <a:cs typeface="MS PGothic" charset="-128"/>
              </a:rPr>
            </a:br>
            <a:r>
              <a:rPr lang="ja-JP" altLang="en-US" sz="2400" dirty="0">
                <a:solidFill>
                  <a:srgbClr val="004BAF"/>
                </a:solidFill>
                <a:ea typeface="MS PGothic" charset="-128"/>
                <a:cs typeface="MS PGothic" charset="-128"/>
              </a:rPr>
              <a:t>高速に</a:t>
            </a:r>
            <a:r>
              <a:rPr lang="en-US" altLang="ja-JP" sz="2400" dirty="0">
                <a:solidFill>
                  <a:srgbClr val="004BAF"/>
                </a:solidFill>
                <a:ea typeface="MS PGothic" charset="-128"/>
                <a:cs typeface="MS PGothic" charset="-128"/>
              </a:rPr>
              <a:t>Apple</a:t>
            </a:r>
            <a:r>
              <a:rPr lang="ja-JP" altLang="en-US" sz="2400" dirty="0">
                <a:solidFill>
                  <a:srgbClr val="004BAF"/>
                </a:solidFill>
                <a:ea typeface="MS PGothic" charset="-128"/>
                <a:cs typeface="MS PGothic" charset="-128"/>
              </a:rPr>
              <a:t>製品を利用できるのは</a:t>
            </a:r>
            <a:r>
              <a:rPr lang="en-US" altLang="ja-JP" sz="2400" dirty="0">
                <a:solidFill>
                  <a:srgbClr val="004BAF"/>
                </a:solidFill>
                <a:ea typeface="MS PGothic" charset="-128"/>
                <a:cs typeface="MS PGothic" charset="-128"/>
              </a:rPr>
              <a:t>Cisco</a:t>
            </a:r>
            <a:r>
              <a:rPr lang="ja-JP" altLang="en-US" sz="2400" dirty="0">
                <a:solidFill>
                  <a:srgbClr val="004BAF"/>
                </a:solidFill>
                <a:ea typeface="MS PGothic" charset="-128"/>
                <a:cs typeface="MS PGothic" charset="-128"/>
              </a:rPr>
              <a:t>だけ！</a:t>
            </a:r>
            <a:endParaRPr lang="en-US" sz="2400" dirty="0">
              <a:solidFill>
                <a:srgbClr val="004BAF"/>
              </a:solidFill>
              <a:ea typeface="MS PGothic" charset="-128"/>
              <a:cs typeface="MS PGothic" charset="-128"/>
            </a:endParaRPr>
          </a:p>
        </p:txBody>
      </p:sp>
      <p:cxnSp>
        <p:nvCxnSpPr>
          <p:cNvPr id="5" name="Straight Arrow Connector 4"/>
          <p:cNvCxnSpPr/>
          <p:nvPr/>
        </p:nvCxnSpPr>
        <p:spPr>
          <a:xfrm>
            <a:off x="1548184" y="3085106"/>
            <a:ext cx="829747" cy="560538"/>
          </a:xfrm>
          <a:prstGeom prst="straightConnector1">
            <a:avLst/>
          </a:prstGeom>
          <a:ln>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94" name="Group 93"/>
          <p:cNvGrpSpPr>
            <a:grpSpLocks noChangeAspect="1"/>
          </p:cNvGrpSpPr>
          <p:nvPr/>
        </p:nvGrpSpPr>
        <p:grpSpPr>
          <a:xfrm>
            <a:off x="4306177" y="2274680"/>
            <a:ext cx="608666" cy="1252792"/>
            <a:chOff x="3311126" y="611981"/>
            <a:chExt cx="1940721" cy="3994506"/>
          </a:xfrm>
        </p:grpSpPr>
        <p:grpSp>
          <p:nvGrpSpPr>
            <p:cNvPr id="95" name="Group 94"/>
            <p:cNvGrpSpPr/>
            <p:nvPr/>
          </p:nvGrpSpPr>
          <p:grpSpPr>
            <a:xfrm>
              <a:off x="3311126" y="611981"/>
              <a:ext cx="1940721" cy="3994506"/>
              <a:chOff x="3311126" y="611981"/>
              <a:chExt cx="1940721" cy="3994506"/>
            </a:xfrm>
          </p:grpSpPr>
          <p:sp>
            <p:nvSpPr>
              <p:cNvPr id="144" name="Rounded Rectangle 143"/>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5" name="Rectangle 144"/>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6" name="Rectangle 145"/>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7" name="Rounded Rectangle 146"/>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8" name="Rounded Rectangle 147"/>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9" name="Oval 148"/>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50" name="Oval 149"/>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51" name="Oval 150"/>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52" name="Freeform 151"/>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153" name="Picture 152"/>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96" name="Group 95"/>
            <p:cNvGrpSpPr/>
            <p:nvPr/>
          </p:nvGrpSpPr>
          <p:grpSpPr>
            <a:xfrm>
              <a:off x="3506250" y="1247027"/>
              <a:ext cx="1550596" cy="2787423"/>
              <a:chOff x="768631" y="1913282"/>
              <a:chExt cx="884139" cy="1589371"/>
            </a:xfrm>
          </p:grpSpPr>
          <p:sp>
            <p:nvSpPr>
              <p:cNvPr id="97" name="Rounded Rectangle 96"/>
              <p:cNvSpPr/>
              <p:nvPr/>
            </p:nvSpPr>
            <p:spPr>
              <a:xfrm>
                <a:off x="77099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27" name="Rounded Rectangle 126"/>
              <p:cNvSpPr/>
              <p:nvPr/>
            </p:nvSpPr>
            <p:spPr>
              <a:xfrm>
                <a:off x="100151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28" name="Rounded Rectangle 127"/>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29" name="Rounded Rectangle 128"/>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30" name="Rounded Rectangle 129"/>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31" name="Rounded Rectangle 130"/>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32" name="Rounded Rectangle 131"/>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33" name="Rounded Rectangle 132"/>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34" name="Rounded Rectangle 133"/>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35" name="Rounded Rectangle 134"/>
              <p:cNvSpPr/>
              <p:nvPr/>
            </p:nvSpPr>
            <p:spPr>
              <a:xfrm>
                <a:off x="100151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36" name="Rounded Rectangle 135"/>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37" name="Rounded Rectangle 136"/>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38" name="Rounded Rectangle 137"/>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39" name="Rounded Rectangle 138"/>
              <p:cNvSpPr/>
              <p:nvPr/>
            </p:nvSpPr>
            <p:spPr>
              <a:xfrm>
                <a:off x="100151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40" name="Rounded Rectangle 139"/>
              <p:cNvSpPr/>
              <p:nvPr/>
            </p:nvSpPr>
            <p:spPr>
              <a:xfrm>
                <a:off x="768631"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41" name="Rounded Rectangle 140"/>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42" name="Rounded Rectangle 141"/>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43" name="Rounded Rectangle 142"/>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grpSp>
      </p:grpSp>
      <p:sp>
        <p:nvSpPr>
          <p:cNvPr id="11" name="TextBox 10"/>
          <p:cNvSpPr txBox="1"/>
          <p:nvPr/>
        </p:nvSpPr>
        <p:spPr>
          <a:xfrm>
            <a:off x="3803651" y="4054230"/>
            <a:ext cx="1633448" cy="338554"/>
          </a:xfrm>
          <a:prstGeom prst="rect">
            <a:avLst/>
          </a:prstGeom>
          <a:noFill/>
        </p:spPr>
        <p:txBody>
          <a:bodyPr wrap="square" rtlCol="0">
            <a:spAutoFit/>
          </a:bodyPr>
          <a:lstStyle/>
          <a:p>
            <a:r>
              <a:rPr lang="ja-JP" altLang="en-US" sz="1600" dirty="0"/>
              <a:t>それ以外の端末</a:t>
            </a:r>
            <a:endParaRPr lang="en-US" sz="1600" dirty="0"/>
          </a:p>
        </p:txBody>
      </p:sp>
      <p:sp>
        <p:nvSpPr>
          <p:cNvPr id="155" name="TextBox 154"/>
          <p:cNvSpPr txBox="1"/>
          <p:nvPr/>
        </p:nvSpPr>
        <p:spPr>
          <a:xfrm>
            <a:off x="431801" y="4054230"/>
            <a:ext cx="1489923" cy="584775"/>
          </a:xfrm>
          <a:prstGeom prst="rect">
            <a:avLst/>
          </a:prstGeom>
          <a:noFill/>
        </p:spPr>
        <p:txBody>
          <a:bodyPr wrap="square" rtlCol="0">
            <a:spAutoFit/>
          </a:bodyPr>
          <a:lstStyle/>
          <a:p>
            <a:pPr algn="ctr"/>
            <a:r>
              <a:rPr lang="en-US" sz="1600" dirty="0"/>
              <a:t>802.11r</a:t>
            </a:r>
            <a:r>
              <a:rPr lang="ja-JP" altLang="en-US" sz="1600" dirty="0"/>
              <a:t>対応</a:t>
            </a:r>
            <a:endParaRPr lang="en-US" altLang="ja-JP" sz="1600" dirty="0"/>
          </a:p>
          <a:p>
            <a:pPr algn="ctr"/>
            <a:r>
              <a:rPr lang="en-US" altLang="ja-JP" sz="1600" dirty="0"/>
              <a:t>(iOS10)</a:t>
            </a:r>
            <a:endParaRPr lang="en-US" sz="1600" dirty="0"/>
          </a:p>
        </p:txBody>
      </p:sp>
      <p:sp>
        <p:nvSpPr>
          <p:cNvPr id="15" name="Rounded Rectangular Callout 14"/>
          <p:cNvSpPr/>
          <p:nvPr/>
        </p:nvSpPr>
        <p:spPr>
          <a:xfrm>
            <a:off x="1503806" y="1143728"/>
            <a:ext cx="2820249" cy="598032"/>
          </a:xfrm>
          <a:prstGeom prst="wedgeRoundRectCallout">
            <a:avLst>
              <a:gd name="adj1" fmla="val -3123"/>
              <a:gd name="adj2" fmla="val 90458"/>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MS PGothic" charset="-128"/>
                <a:ea typeface="MS PGothic" charset="-128"/>
                <a:cs typeface="MS PGothic" charset="-128"/>
              </a:rPr>
              <a:t>Adaptive 11r</a:t>
            </a:r>
          </a:p>
          <a:p>
            <a:pPr algn="ctr"/>
            <a:r>
              <a:rPr lang="en-US" altLang="ja-JP" dirty="0">
                <a:solidFill>
                  <a:schemeClr val="tx1"/>
                </a:solidFill>
                <a:latin typeface="MS PGothic" charset="-128"/>
                <a:ea typeface="MS PGothic" charset="-128"/>
                <a:cs typeface="MS PGothic" charset="-128"/>
              </a:rPr>
              <a:t>802.11k/v </a:t>
            </a:r>
            <a:r>
              <a:rPr lang="ja-JP" altLang="en-US" dirty="0">
                <a:solidFill>
                  <a:schemeClr val="tx1"/>
                </a:solidFill>
                <a:latin typeface="MS PGothic" charset="-128"/>
                <a:ea typeface="MS PGothic" charset="-128"/>
                <a:cs typeface="MS PGothic" charset="-128"/>
              </a:rPr>
              <a:t>デフォルト有効</a:t>
            </a:r>
            <a:endParaRPr lang="en-US" altLang="ja-JP" dirty="0">
              <a:solidFill>
                <a:schemeClr val="tx1"/>
              </a:solidFill>
              <a:latin typeface="MS PGothic" charset="-128"/>
              <a:ea typeface="MS PGothic" charset="-128"/>
              <a:cs typeface="MS PGothic" charset="-128"/>
            </a:endParaRPr>
          </a:p>
        </p:txBody>
      </p:sp>
      <p:cxnSp>
        <p:nvCxnSpPr>
          <p:cNvPr id="79" name="Straight Arrow Connector 4"/>
          <p:cNvCxnSpPr/>
          <p:nvPr/>
        </p:nvCxnSpPr>
        <p:spPr>
          <a:xfrm flipV="1">
            <a:off x="1548184" y="2187765"/>
            <a:ext cx="829747" cy="602856"/>
          </a:xfrm>
          <a:prstGeom prst="straightConnector1">
            <a:avLst/>
          </a:prstGeom>
          <a:ln>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4"/>
          <p:cNvCxnSpPr/>
          <p:nvPr/>
        </p:nvCxnSpPr>
        <p:spPr>
          <a:xfrm>
            <a:off x="3389084" y="2187765"/>
            <a:ext cx="829747" cy="560538"/>
          </a:xfrm>
          <a:prstGeom prst="straightConnector1">
            <a:avLst/>
          </a:prstGeom>
          <a:ln>
            <a:solidFill>
              <a:schemeClr val="accent1"/>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4"/>
          <p:cNvCxnSpPr/>
          <p:nvPr/>
        </p:nvCxnSpPr>
        <p:spPr>
          <a:xfrm flipV="1">
            <a:off x="3389083" y="3137421"/>
            <a:ext cx="793362" cy="568289"/>
          </a:xfrm>
          <a:prstGeom prst="straightConnector1">
            <a:avLst/>
          </a:prstGeom>
          <a:ln>
            <a:solidFill>
              <a:schemeClr val="accent1"/>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5162280" y="1347789"/>
            <a:ext cx="3620976" cy="1754326"/>
          </a:xfrm>
          <a:prstGeom prst="rect">
            <a:avLst/>
          </a:prstGeom>
          <a:noFill/>
        </p:spPr>
        <p:txBody>
          <a:bodyPr wrap="square" rtlCol="0">
            <a:spAutoFit/>
          </a:bodyPr>
          <a:lstStyle/>
          <a:p>
            <a:pPr marL="285754" indent="-285754">
              <a:buFont typeface="Arial" panose="020B0604020202020204" pitchFamily="34" charset="0"/>
              <a:buChar char="•"/>
            </a:pPr>
            <a:r>
              <a:rPr lang="en-US" altLang="ja-JP" dirty="0"/>
              <a:t>AP</a:t>
            </a:r>
            <a:r>
              <a:rPr lang="ja-JP" altLang="en-US" dirty="0"/>
              <a:t>は、アソシエート処理前に</a:t>
            </a:r>
            <a:r>
              <a:rPr lang="en-US" altLang="ja-JP" dirty="0"/>
              <a:t>iOS10</a:t>
            </a:r>
            <a:r>
              <a:rPr lang="ja-JP" altLang="en-US" dirty="0"/>
              <a:t>を認識</a:t>
            </a:r>
            <a:endParaRPr lang="en-US" altLang="ja-JP" dirty="0"/>
          </a:p>
          <a:p>
            <a:pPr marL="285754" indent="-285754">
              <a:buFont typeface="Arial" panose="020B0604020202020204" pitchFamily="34" charset="0"/>
              <a:buChar char="•"/>
            </a:pPr>
            <a:r>
              <a:rPr lang="en-US" altLang="ja-JP" dirty="0"/>
              <a:t>(Adaptive 11r</a:t>
            </a:r>
            <a:r>
              <a:rPr lang="ja-JP" altLang="en-US" dirty="0"/>
              <a:t>は</a:t>
            </a:r>
            <a:r>
              <a:rPr lang="en-US" altLang="ja-JP" dirty="0"/>
              <a:t>Cisco AP</a:t>
            </a:r>
            <a:r>
              <a:rPr lang="ja-JP" altLang="en-US" dirty="0"/>
              <a:t>と</a:t>
            </a:r>
            <a:r>
              <a:rPr lang="en-US" altLang="ja-JP" dirty="0"/>
              <a:t>iOS</a:t>
            </a:r>
            <a:r>
              <a:rPr lang="ja-JP" altLang="en-US" dirty="0"/>
              <a:t>端末のビーコンでアナウンス</a:t>
            </a:r>
            <a:r>
              <a:rPr lang="en-US" altLang="ja-JP" dirty="0"/>
              <a:t>)</a:t>
            </a:r>
          </a:p>
          <a:p>
            <a:pPr marL="285754" indent="-285754">
              <a:buFont typeface="Arial" panose="020B0604020202020204" pitchFamily="34" charset="0"/>
              <a:buChar char="•"/>
            </a:pPr>
            <a:r>
              <a:rPr lang="en-US" altLang="ja-JP" dirty="0"/>
              <a:t>iOS10</a:t>
            </a:r>
            <a:r>
              <a:rPr lang="ja-JP" altLang="en-US" dirty="0"/>
              <a:t>以外は、通常の</a:t>
            </a:r>
            <a:r>
              <a:rPr lang="en-US" altLang="ja-JP" dirty="0" err="1"/>
              <a:t>ローミング</a:t>
            </a:r>
            <a:r>
              <a:rPr lang="ja-JP" altLang="en-US" dirty="0"/>
              <a:t>ができるため影響がない</a:t>
            </a:r>
            <a:endParaRPr kumimoji="1" lang="en-US" altLang="ja-JP" dirty="0"/>
          </a:p>
        </p:txBody>
      </p:sp>
      <p:sp>
        <p:nvSpPr>
          <p:cNvPr id="19" name="正方形/長方形 18"/>
          <p:cNvSpPr/>
          <p:nvPr/>
        </p:nvSpPr>
        <p:spPr>
          <a:xfrm>
            <a:off x="5609951" y="3491815"/>
            <a:ext cx="3175274" cy="1015663"/>
          </a:xfrm>
          <a:prstGeom prst="rect">
            <a:avLst/>
          </a:prstGeom>
          <a:solidFill>
            <a:schemeClr val="accent4"/>
          </a:solidFill>
        </p:spPr>
        <p:txBody>
          <a:bodyPr wrap="square">
            <a:spAutoFit/>
          </a:bodyPr>
          <a:lstStyle/>
          <a:p>
            <a:pPr algn="ctr"/>
            <a:r>
              <a:rPr kumimoji="1" lang="ja-JP" altLang="en-US" sz="2000" b="1" dirty="0">
                <a:solidFill>
                  <a:schemeClr val="bg1"/>
                </a:solidFill>
              </a:rPr>
              <a:t>初期値から利用可能な設定</a:t>
            </a:r>
            <a:endParaRPr kumimoji="1" lang="en-US" altLang="ja-JP" sz="2000" b="1" dirty="0">
              <a:solidFill>
                <a:schemeClr val="bg1"/>
              </a:solidFill>
            </a:endParaRPr>
          </a:p>
          <a:p>
            <a:pPr algn="ctr"/>
            <a:r>
              <a:rPr kumimoji="1" lang="ja-JP" altLang="en-US" sz="2000" b="1" dirty="0">
                <a:solidFill>
                  <a:schemeClr val="bg1"/>
                </a:solidFill>
              </a:rPr>
              <a:t>サービス提供を管理することで影響範囲を最小化</a:t>
            </a:r>
          </a:p>
        </p:txBody>
      </p:sp>
      <p:sp>
        <p:nvSpPr>
          <p:cNvPr id="189" name="TextBox 6"/>
          <p:cNvSpPr txBox="1"/>
          <p:nvPr/>
        </p:nvSpPr>
        <p:spPr>
          <a:xfrm>
            <a:off x="1770367" y="2512975"/>
            <a:ext cx="1103102" cy="854080"/>
          </a:xfrm>
          <a:prstGeom prst="rect">
            <a:avLst/>
          </a:prstGeom>
          <a:noFill/>
        </p:spPr>
        <p:txBody>
          <a:bodyPr wrap="square" rtlCol="0">
            <a:spAutoFit/>
          </a:bodyPr>
          <a:lstStyle/>
          <a:p>
            <a:r>
              <a:rPr lang="en-US" altLang="ja-JP" sz="1650" dirty="0">
                <a:solidFill>
                  <a:schemeClr val="accent1"/>
                </a:solidFill>
              </a:rPr>
              <a:t>802.11r</a:t>
            </a:r>
          </a:p>
          <a:p>
            <a:r>
              <a:rPr lang="ja-JP" altLang="ja-JP" sz="1650" dirty="0">
                <a:solidFill>
                  <a:schemeClr val="accent1"/>
                </a:solidFill>
              </a:rPr>
              <a:t>8</a:t>
            </a:r>
            <a:r>
              <a:rPr lang="en-US" altLang="ja-JP" sz="1650" dirty="0">
                <a:solidFill>
                  <a:schemeClr val="accent1"/>
                </a:solidFill>
              </a:rPr>
              <a:t>02.11k</a:t>
            </a:r>
          </a:p>
          <a:p>
            <a:r>
              <a:rPr lang="ja-JP" altLang="ja-JP" sz="1650" dirty="0">
                <a:solidFill>
                  <a:schemeClr val="accent1"/>
                </a:solidFill>
              </a:rPr>
              <a:t>8</a:t>
            </a:r>
            <a:r>
              <a:rPr lang="en-US" altLang="ja-JP" sz="1650" dirty="0">
                <a:solidFill>
                  <a:schemeClr val="accent1"/>
                </a:solidFill>
              </a:rPr>
              <a:t>02.11v</a:t>
            </a:r>
            <a:endParaRPr lang="en-US" sz="1650" dirty="0">
              <a:solidFill>
                <a:schemeClr val="accent1"/>
              </a:solidFill>
            </a:endParaRPr>
          </a:p>
        </p:txBody>
      </p:sp>
      <p:grpSp>
        <p:nvGrpSpPr>
          <p:cNvPr id="87" name="Group 92"/>
          <p:cNvGrpSpPr>
            <a:grpSpLocks noChangeAspect="1"/>
          </p:cNvGrpSpPr>
          <p:nvPr/>
        </p:nvGrpSpPr>
        <p:grpSpPr>
          <a:xfrm>
            <a:off x="822364" y="2274680"/>
            <a:ext cx="625801" cy="1288060"/>
            <a:chOff x="1391225" y="1038388"/>
            <a:chExt cx="952171" cy="1959814"/>
          </a:xfrm>
        </p:grpSpPr>
        <p:grpSp>
          <p:nvGrpSpPr>
            <p:cNvPr id="88" name="Group 93"/>
            <p:cNvGrpSpPr/>
            <p:nvPr/>
          </p:nvGrpSpPr>
          <p:grpSpPr>
            <a:xfrm>
              <a:off x="1391225" y="1038388"/>
              <a:ext cx="952171" cy="1959814"/>
              <a:chOff x="3311126" y="611981"/>
              <a:chExt cx="1940721" cy="3994506"/>
            </a:xfrm>
          </p:grpSpPr>
          <p:grpSp>
            <p:nvGrpSpPr>
              <p:cNvPr id="91" name="Group 96"/>
              <p:cNvGrpSpPr/>
              <p:nvPr/>
            </p:nvGrpSpPr>
            <p:grpSpPr>
              <a:xfrm>
                <a:off x="3311126" y="611981"/>
                <a:ext cx="1940721" cy="3994506"/>
                <a:chOff x="3311126" y="611981"/>
                <a:chExt cx="1940721" cy="3994506"/>
              </a:xfrm>
            </p:grpSpPr>
            <p:sp>
              <p:nvSpPr>
                <p:cNvPr id="126" name="Rounded Rectangle 149"/>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54" name="Rectangle 150"/>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0" name="Rectangle 151"/>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1" name="Rounded Rectangle 152"/>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2" name="Rounded Rectangle 153"/>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3" name="Oval 154"/>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4" name="Oval 155"/>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5" name="Oval 156"/>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6" name="Freeform 157"/>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197" name="Picture 158"/>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437911" y="1114865"/>
                  <a:ext cx="1678297" cy="80920"/>
                </a:xfrm>
                <a:prstGeom prst="rect">
                  <a:avLst/>
                </a:prstGeom>
              </p:spPr>
            </p:pic>
          </p:grpSp>
          <p:grpSp>
            <p:nvGrpSpPr>
              <p:cNvPr id="92" name="Group 126"/>
              <p:cNvGrpSpPr/>
              <p:nvPr/>
            </p:nvGrpSpPr>
            <p:grpSpPr>
              <a:xfrm>
                <a:off x="3506250" y="1247028"/>
                <a:ext cx="1550597" cy="2787422"/>
                <a:chOff x="1133490" y="1816523"/>
                <a:chExt cx="1018752" cy="1831355"/>
              </a:xfrm>
            </p:grpSpPr>
            <p:grpSp>
              <p:nvGrpSpPr>
                <p:cNvPr id="98" name="Group 127"/>
                <p:cNvGrpSpPr/>
                <p:nvPr/>
              </p:nvGrpSpPr>
              <p:grpSpPr>
                <a:xfrm>
                  <a:off x="1133490" y="1816523"/>
                  <a:ext cx="1018752" cy="1831355"/>
                  <a:chOff x="768631" y="1913282"/>
                  <a:chExt cx="884139" cy="1589371"/>
                </a:xfrm>
              </p:grpSpPr>
              <p:sp>
                <p:nvSpPr>
                  <p:cNvPr id="108" name="Rounded Rectangle 131"/>
                  <p:cNvSpPr/>
                  <p:nvPr/>
                </p:nvSpPr>
                <p:spPr>
                  <a:xfrm>
                    <a:off x="77099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09" name="Rounded Rectangle 132"/>
                  <p:cNvSpPr/>
                  <p:nvPr/>
                </p:nvSpPr>
                <p:spPr>
                  <a:xfrm>
                    <a:off x="100151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0" name="Rounded Rectangle 133"/>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11" name="Rounded Rectangle 134"/>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12" name="Rounded Rectangle 135"/>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13" name="Rounded Rectangle 136"/>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4" name="Rounded Rectangle 137"/>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15" name="Rounded Rectangle 138"/>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16" name="Rounded Rectangle 139"/>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17" name="Rounded Rectangle 140"/>
                  <p:cNvSpPr/>
                  <p:nvPr/>
                </p:nvSpPr>
                <p:spPr>
                  <a:xfrm>
                    <a:off x="1001511" y="2445939"/>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18" name="Rounded Rectangle 141"/>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19" name="Rounded Rectangle 142"/>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20" name="Rounded Rectangle 143"/>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21" name="Rounded Rectangle 144"/>
                  <p:cNvSpPr/>
                  <p:nvPr/>
                </p:nvSpPr>
                <p:spPr>
                  <a:xfrm>
                    <a:off x="1001511" y="2714628"/>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22" name="Rounded Rectangle 145"/>
                  <p:cNvSpPr/>
                  <p:nvPr/>
                </p:nvSpPr>
                <p:spPr>
                  <a:xfrm>
                    <a:off x="768631" y="3312435"/>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23" name="Rounded Rectangle 146"/>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24" name="Rounded Rectangle 147"/>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sp>
                <p:nvSpPr>
                  <p:cNvPr id="125" name="Rounded Rectangle 148"/>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75000"/>
                        </a:schemeClr>
                      </a:solidFill>
                    </a:endParaRPr>
                  </a:p>
                </p:txBody>
              </p:sp>
            </p:grpSp>
            <p:pic>
              <p:nvPicPr>
                <p:cNvPr id="99" name="Picture 128" descr="New_call_9003_256_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3767" y="3456430"/>
                  <a:ext cx="163070" cy="163070"/>
                </a:xfrm>
                <a:prstGeom prst="rect">
                  <a:avLst/>
                </a:prstGeom>
              </p:spPr>
            </p:pic>
            <p:pic>
              <p:nvPicPr>
                <p:cNvPr id="100" name="Picture 129" descr="Mail_9021_256_whit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0863" y="2485038"/>
                  <a:ext cx="119182" cy="119182"/>
                </a:xfrm>
                <a:prstGeom prst="rect">
                  <a:avLst/>
                </a:prstGeom>
              </p:spPr>
            </p:pic>
            <p:sp>
              <p:nvSpPr>
                <p:cNvPr id="102" name="Pie 386"/>
                <p:cNvSpPr/>
                <p:nvPr/>
              </p:nvSpPr>
              <p:spPr>
                <a:xfrm flipH="1" flipV="1">
                  <a:off x="1460226" y="2795690"/>
                  <a:ext cx="105446" cy="105768"/>
                </a:xfrm>
                <a:custGeom>
                  <a:avLst/>
                  <a:gdLst/>
                  <a:ahLst/>
                  <a:cxnLst/>
                  <a:rect l="l" t="t" r="r" b="b"/>
                  <a:pathLst>
                    <a:path w="1754106" h="1759457">
                      <a:moveTo>
                        <a:pt x="914120" y="959236"/>
                      </a:moveTo>
                      <a:lnTo>
                        <a:pt x="1221414" y="1698103"/>
                      </a:lnTo>
                      <a:cubicBezTo>
                        <a:pt x="1031627" y="1777036"/>
                        <a:pt x="818743" y="1779911"/>
                        <a:pt x="626893" y="1706133"/>
                      </a:cubicBezTo>
                      <a:close/>
                      <a:moveTo>
                        <a:pt x="849117" y="921238"/>
                      </a:moveTo>
                      <a:lnTo>
                        <a:pt x="528404" y="1654380"/>
                      </a:lnTo>
                      <a:cubicBezTo>
                        <a:pt x="318351" y="1562492"/>
                        <a:pt x="157801" y="1384921"/>
                        <a:pt x="87473" y="1166702"/>
                      </a:cubicBezTo>
                      <a:close/>
                      <a:moveTo>
                        <a:pt x="44303" y="587805"/>
                      </a:moveTo>
                      <a:lnTo>
                        <a:pt x="800221" y="850376"/>
                      </a:lnTo>
                      <a:lnTo>
                        <a:pt x="40116" y="1100566"/>
                      </a:lnTo>
                      <a:cubicBezTo>
                        <a:pt x="-14771" y="933814"/>
                        <a:pt x="-13300" y="753639"/>
                        <a:pt x="44303" y="587805"/>
                      </a:cubicBezTo>
                      <a:close/>
                      <a:moveTo>
                        <a:pt x="1685116" y="520921"/>
                      </a:moveTo>
                      <a:cubicBezTo>
                        <a:pt x="1772734" y="718027"/>
                        <a:pt x="1777068" y="942158"/>
                        <a:pt x="1697136" y="1142504"/>
                      </a:cubicBezTo>
                      <a:cubicBezTo>
                        <a:pt x="1617204" y="1342850"/>
                        <a:pt x="1459776" y="1502443"/>
                        <a:pt x="1260540" y="1585103"/>
                      </a:cubicBezTo>
                      <a:lnTo>
                        <a:pt x="953886" y="845970"/>
                      </a:lnTo>
                      <a:close/>
                      <a:moveTo>
                        <a:pt x="922226" y="11495"/>
                      </a:moveTo>
                      <a:cubicBezTo>
                        <a:pt x="1029213" y="16319"/>
                        <a:pt x="1135233" y="42612"/>
                        <a:pt x="1233686" y="90076"/>
                      </a:cubicBezTo>
                      <a:lnTo>
                        <a:pt x="886179" y="810905"/>
                      </a:lnTo>
                      <a:lnTo>
                        <a:pt x="150183" y="496795"/>
                      </a:lnTo>
                      <a:cubicBezTo>
                        <a:pt x="235988" y="295744"/>
                        <a:pt x="400305" y="138547"/>
                        <a:pt x="604957" y="61726"/>
                      </a:cubicBezTo>
                      <a:cubicBezTo>
                        <a:pt x="707283" y="23316"/>
                        <a:pt x="815239" y="6671"/>
                        <a:pt x="922226" y="11495"/>
                      </a:cubicBezTo>
                      <a:close/>
                      <a:moveTo>
                        <a:pt x="1375021" y="0"/>
                      </a:moveTo>
                      <a:cubicBezTo>
                        <a:pt x="1545341" y="85083"/>
                        <a:pt x="1679745" y="228104"/>
                        <a:pt x="1754094" y="403376"/>
                      </a:cubicBezTo>
                      <a:lnTo>
                        <a:pt x="1017411" y="715870"/>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sz="3600" dirty="0">
                    <a:solidFill>
                      <a:schemeClr val="tx1"/>
                    </a:solidFill>
                  </a:endParaRPr>
                </a:p>
              </p:txBody>
            </p:sp>
          </p:grpSp>
        </p:grpSp>
        <p:pic>
          <p:nvPicPr>
            <p:cNvPr id="89" name="Picture 2" descr="https://communities.cisco.com/servlet/JiveServlet/downloadBody/57329-102-1-100221/512x512%20spark%20logo.png"/>
            <p:cNvPicPr>
              <a:picLocks noChangeAspect="1" noChangeArrowheads="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519372" y="1377553"/>
              <a:ext cx="104572" cy="104572"/>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4" descr="https://lh3.ggpht.com/MmfNO-OC2YuTrxTYhhPypVgxPIPLe1uDAW5HlcUWbvawzIAevWqqa2_dMOgjWAJTuy8=w300"/>
            <p:cNvPicPr>
              <a:picLocks noChangeAspect="1" noChangeArrowheads="1"/>
            </p:cNvPicPr>
            <p:nvPr/>
          </p:nvPicPr>
          <p:blipFill rotWithShape="1">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14278" t="14278" r="14278" b="14278"/>
            <a:stretch/>
          </p:blipFill>
          <p:spPr bwMode="auto">
            <a:xfrm>
              <a:off x="1718488" y="1384698"/>
              <a:ext cx="97232" cy="97230"/>
            </a:xfrm>
            <a:prstGeom prst="ellipse">
              <a:avLst/>
            </a:prstGeom>
            <a:noFill/>
            <a:extLst>
              <a:ext uri="{909E8E84-426E-40dd-AFC4-6F175D3DCCD1}">
                <a14:hiddenFill xmlns:a14="http://schemas.microsoft.com/office/drawing/2010/main" xmlns="">
                  <a:solidFill>
                    <a:srgbClr val="FFFFFF"/>
                  </a:solidFill>
                </a14:hiddenFill>
              </a:ext>
            </a:extLst>
          </p:spPr>
        </p:pic>
      </p:grpSp>
      <p:sp>
        <p:nvSpPr>
          <p:cNvPr id="86" name="TextBox 154"/>
          <p:cNvSpPr txBox="1"/>
          <p:nvPr/>
        </p:nvSpPr>
        <p:spPr>
          <a:xfrm>
            <a:off x="2189886" y="4234431"/>
            <a:ext cx="1489923" cy="338554"/>
          </a:xfrm>
          <a:prstGeom prst="rect">
            <a:avLst/>
          </a:prstGeom>
          <a:noFill/>
        </p:spPr>
        <p:txBody>
          <a:bodyPr wrap="square" rtlCol="0">
            <a:spAutoFit/>
          </a:bodyPr>
          <a:lstStyle/>
          <a:p>
            <a:pPr algn="ctr"/>
            <a:r>
              <a:rPr lang="en-US" altLang="ja-JP" sz="1600" dirty="0"/>
              <a:t>(Meraki MR)</a:t>
            </a:r>
            <a:endParaRPr lang="en-US" sz="1600" dirty="0"/>
          </a:p>
        </p:txBody>
      </p:sp>
    </p:spTree>
    <p:extLst>
      <p:ext uri="{BB962C8B-B14F-4D97-AF65-F5344CB8AC3E}">
        <p14:creationId xmlns:p14="http://schemas.microsoft.com/office/powerpoint/2010/main" val="81060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90"/>
            <a:ext cx="9144000" cy="5139920"/>
          </a:xfrm>
          <a:prstGeom prst="rect">
            <a:avLst/>
          </a:prstGeom>
        </p:spPr>
      </p:pic>
      <p:sp>
        <p:nvSpPr>
          <p:cNvPr id="44" name="正方形/長方形 43"/>
          <p:cNvSpPr/>
          <p:nvPr/>
        </p:nvSpPr>
        <p:spPr>
          <a:xfrm>
            <a:off x="1" y="9933"/>
            <a:ext cx="9178825" cy="5141710"/>
          </a:xfrm>
          <a:prstGeom prst="rect">
            <a:avLst/>
          </a:prstGeom>
          <a:solidFill>
            <a:schemeClr val="bg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endParaRPr kumimoji="1" lang="ja-JP" altLang="en-US" dirty="0">
              <a:solidFill>
                <a:srgbClr val="FFFFFF"/>
              </a:solidFill>
            </a:endParaRPr>
          </a:p>
        </p:txBody>
      </p:sp>
      <p:sp>
        <p:nvSpPr>
          <p:cNvPr id="3" name="タイトル 2"/>
          <p:cNvSpPr>
            <a:spLocks noGrp="1"/>
          </p:cNvSpPr>
          <p:nvPr>
            <p:ph type="title"/>
          </p:nvPr>
        </p:nvSpPr>
        <p:spPr>
          <a:xfrm>
            <a:off x="437766" y="689308"/>
            <a:ext cx="8345488" cy="715654"/>
          </a:xfrm>
        </p:spPr>
        <p:txBody>
          <a:bodyPr/>
          <a:lstStyle/>
          <a:p>
            <a:r>
              <a:rPr lang="ja-JP" altLang="en-US" dirty="0" smtClean="0"/>
              <a:t>こんなお客様にご提案ください</a:t>
            </a:r>
            <a:endParaRPr lang="ja-JP" altLang="en-US" dirty="0"/>
          </a:p>
        </p:txBody>
      </p:sp>
      <p:pic>
        <p:nvPicPr>
          <p:cNvPr id="2" name="図 1"/>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920785" y="1891213"/>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正方形/長方形 9"/>
          <p:cNvSpPr/>
          <p:nvPr/>
        </p:nvSpPr>
        <p:spPr>
          <a:xfrm>
            <a:off x="1920781" y="1862267"/>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defTabSz="457149"/>
            <a:r>
              <a:rPr lang="en-US" altLang="ja-JP" sz="5400" b="1" dirty="0">
                <a:solidFill>
                  <a:srgbClr val="FFFFFF"/>
                </a:solidFill>
                <a:effectLst>
                  <a:outerShdw blurRad="38100" dist="38100" dir="2700000" algn="tl">
                    <a:srgbClr val="000000">
                      <a:alpha val="43137"/>
                    </a:srgbClr>
                  </a:outerShdw>
                </a:effectLst>
              </a:rPr>
              <a:t>1</a:t>
            </a:r>
            <a:endParaRPr lang="ja-JP" altLang="en-US" sz="5400" b="1" dirty="0">
              <a:solidFill>
                <a:srgbClr val="FFFFFF"/>
              </a:solidFill>
              <a:effectLst>
                <a:outerShdw blurRad="38100" dist="38100" dir="2700000" algn="tl">
                  <a:srgbClr val="000000">
                    <a:alpha val="43137"/>
                  </a:srgbClr>
                </a:outerShdw>
              </a:effectLst>
            </a:endParaRPr>
          </a:p>
        </p:txBody>
      </p:sp>
      <p:pic>
        <p:nvPicPr>
          <p:cNvPr id="20" name="図 19"/>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39324" y="3374031"/>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1" name="正方形/長方形 20"/>
          <p:cNvSpPr/>
          <p:nvPr/>
        </p:nvSpPr>
        <p:spPr>
          <a:xfrm>
            <a:off x="139320"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defTabSz="457149"/>
            <a:r>
              <a:rPr lang="en-US" altLang="ja-JP" sz="5400" b="1">
                <a:solidFill>
                  <a:srgbClr val="FFFFFF"/>
                </a:solidFill>
                <a:effectLst>
                  <a:outerShdw blurRad="38100" dist="38100" dir="2700000" algn="tl">
                    <a:srgbClr val="000000">
                      <a:alpha val="43137"/>
                    </a:srgbClr>
                  </a:outerShdw>
                </a:effectLst>
              </a:rPr>
              <a:t>2</a:t>
            </a:r>
            <a:endParaRPr lang="ja-JP" altLang="en-US" sz="5400" b="1" dirty="0">
              <a:solidFill>
                <a:srgbClr val="FFFFFF"/>
              </a:solidFill>
              <a:effectLst>
                <a:outerShdw blurRad="38100" dist="38100" dir="2700000" algn="tl">
                  <a:srgbClr val="000000">
                    <a:alpha val="43137"/>
                  </a:srgbClr>
                </a:outerShdw>
              </a:effectLst>
            </a:endParaRPr>
          </a:p>
        </p:txBody>
      </p:sp>
      <p:pic>
        <p:nvPicPr>
          <p:cNvPr id="23" name="図 22"/>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606826" y="3374031"/>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4" name="正方形/長方形 23"/>
          <p:cNvSpPr/>
          <p:nvPr/>
        </p:nvSpPr>
        <p:spPr>
          <a:xfrm>
            <a:off x="4606822"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defTabSz="457149"/>
            <a:r>
              <a:rPr lang="en-US" altLang="ja-JP" sz="5400" b="1" dirty="0">
                <a:solidFill>
                  <a:srgbClr val="FFFFFF"/>
                </a:solidFill>
                <a:effectLst>
                  <a:outerShdw blurRad="38100" dist="38100" dir="2700000" algn="tl">
                    <a:srgbClr val="000000">
                      <a:alpha val="43137"/>
                    </a:srgbClr>
                  </a:outerShdw>
                </a:effectLst>
              </a:rPr>
              <a:t>3</a:t>
            </a:r>
            <a:endParaRPr lang="ja-JP" altLang="en-US" sz="5400" b="1" dirty="0">
              <a:solidFill>
                <a:srgbClr val="FFFFFF"/>
              </a:solidFill>
              <a:effectLst>
                <a:outerShdw blurRad="38100" dist="38100" dir="2700000" algn="tl">
                  <a:srgbClr val="000000">
                    <a:alpha val="43137"/>
                  </a:srgbClr>
                </a:outerShdw>
              </a:effectLst>
            </a:endParaRPr>
          </a:p>
        </p:txBody>
      </p:sp>
      <p:grpSp>
        <p:nvGrpSpPr>
          <p:cNvPr id="31" name="グループ化 30"/>
          <p:cNvGrpSpPr/>
          <p:nvPr/>
        </p:nvGrpSpPr>
        <p:grpSpPr>
          <a:xfrm>
            <a:off x="2720162" y="1726801"/>
            <a:ext cx="3529985" cy="1320298"/>
            <a:chOff x="2747665" y="1726801"/>
            <a:chExt cx="3821001" cy="1320298"/>
          </a:xfrm>
        </p:grpSpPr>
        <p:sp>
          <p:nvSpPr>
            <p:cNvPr id="9" name="角丸四角形 8"/>
            <p:cNvSpPr/>
            <p:nvPr/>
          </p:nvSpPr>
          <p:spPr>
            <a:xfrm>
              <a:off x="2842976" y="1854951"/>
              <a:ext cx="3725690" cy="1192148"/>
            </a:xfrm>
            <a:prstGeom prst="roundRect">
              <a:avLst>
                <a:gd name="adj" fmla="val 5889"/>
              </a:avLst>
            </a:prstGeom>
            <a:solidFill>
              <a:schemeClr val="accent6">
                <a:lumMod val="75000"/>
              </a:schemeClr>
            </a:solid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85">
                <a:lnSpc>
                  <a:spcPct val="90000"/>
                </a:lnSpc>
                <a:spcAft>
                  <a:spcPct val="35000"/>
                </a:spcAft>
              </a:pPr>
              <a:endParaRPr kumimoji="1" lang="ja-JP" altLang="en-US" sz="2000" dirty="0">
                <a:solidFill>
                  <a:srgbClr val="58585B"/>
                </a:solidFill>
              </a:endParaRPr>
            </a:p>
          </p:txBody>
        </p:sp>
        <p:sp>
          <p:nvSpPr>
            <p:cNvPr id="30" name="フリーフォーム 29"/>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endParaRPr kumimoji="1" lang="ja-JP" altLang="en-US" dirty="0">
                <a:solidFill>
                  <a:srgbClr val="FFFFFF"/>
                </a:solidFill>
              </a:endParaRPr>
            </a:p>
          </p:txBody>
        </p:sp>
        <p:sp>
          <p:nvSpPr>
            <p:cNvPr id="29" name="フリーフォーム 28"/>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r>
                <a:rPr kumimoji="1" lang="ja-JP" altLang="en-US" dirty="0">
                  <a:solidFill>
                    <a:srgbClr val="58585B"/>
                  </a:solidFill>
                </a:rPr>
                <a:t>多店舗展開して</a:t>
              </a:r>
              <a:r>
                <a:rPr kumimoji="1" lang="ja-JP" altLang="en-US" dirty="0">
                  <a:solidFill>
                    <a:srgbClr val="58585B"/>
                  </a:solidFill>
                </a:rPr>
                <a:t>いる</a:t>
              </a:r>
              <a:r>
                <a:rPr kumimoji="1" lang="en-US" altLang="ja-JP">
                  <a:solidFill>
                    <a:srgbClr val="58585B"/>
                  </a:solidFill>
                </a:rPr>
                <a:t/>
              </a:r>
              <a:br>
                <a:rPr kumimoji="1" lang="en-US" altLang="ja-JP">
                  <a:solidFill>
                    <a:srgbClr val="58585B"/>
                  </a:solidFill>
                </a:rPr>
              </a:br>
              <a:r>
                <a:rPr kumimoji="1" lang="ja-JP" altLang="en-US" dirty="0" smtClean="0">
                  <a:solidFill>
                    <a:srgbClr val="58585B"/>
                  </a:solidFill>
                </a:rPr>
                <a:t>リテール ショップ</a:t>
              </a:r>
              <a:r>
                <a:rPr kumimoji="1" lang="ja-JP" altLang="en-US" dirty="0">
                  <a:solidFill>
                    <a:srgbClr val="58585B"/>
                  </a:solidFill>
                </a:rPr>
                <a:t>や飲食店</a:t>
              </a:r>
            </a:p>
          </p:txBody>
        </p:sp>
        <p:sp>
          <p:nvSpPr>
            <p:cNvPr id="6" name="正方形/長方形 5"/>
            <p:cNvSpPr/>
            <p:nvPr/>
          </p:nvSpPr>
          <p:spPr>
            <a:xfrm>
              <a:off x="2881463" y="1892860"/>
              <a:ext cx="3591892" cy="983202"/>
            </a:xfrm>
            <a:prstGeom prst="rect">
              <a:avLst/>
            </a:prstGeom>
          </p:spPr>
          <p:txBody>
            <a:bodyPr wrap="square">
              <a:noAutofit/>
            </a:bodyPr>
            <a:lstStyle/>
            <a:p>
              <a:pPr defTabSz="1954785">
                <a:lnSpc>
                  <a:spcPct val="90000"/>
                </a:lnSpc>
                <a:spcAft>
                  <a:spcPct val="35000"/>
                </a:spcAft>
              </a:pPr>
              <a:endParaRPr kumimoji="1" lang="ja-JP" altLang="en-US" dirty="0">
                <a:solidFill>
                  <a:srgbClr val="58585B"/>
                </a:solidFill>
              </a:endParaRPr>
            </a:p>
          </p:txBody>
        </p:sp>
      </p:grpSp>
      <p:grpSp>
        <p:nvGrpSpPr>
          <p:cNvPr id="32" name="グループ化 31"/>
          <p:cNvGrpSpPr/>
          <p:nvPr/>
        </p:nvGrpSpPr>
        <p:grpSpPr>
          <a:xfrm>
            <a:off x="934276" y="3211725"/>
            <a:ext cx="3554699" cy="1357369"/>
            <a:chOff x="2747665" y="1726801"/>
            <a:chExt cx="3847753" cy="1357369"/>
          </a:xfrm>
        </p:grpSpPr>
        <p:sp>
          <p:nvSpPr>
            <p:cNvPr id="33" name="角丸四角形 32"/>
            <p:cNvSpPr/>
            <p:nvPr/>
          </p:nvSpPr>
          <p:spPr>
            <a:xfrm>
              <a:off x="2869728" y="1892022"/>
              <a:ext cx="3725690" cy="1192148"/>
            </a:xfrm>
            <a:prstGeom prst="roundRect">
              <a:avLst>
                <a:gd name="adj" fmla="val 5889"/>
              </a:avLst>
            </a:prstGeom>
            <a:solidFill>
              <a:schemeClr val="accent6"/>
            </a:solidFill>
            <a:ln>
              <a:solidFill>
                <a:schemeClr val="accent6"/>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85">
                <a:lnSpc>
                  <a:spcPct val="90000"/>
                </a:lnSpc>
                <a:spcAft>
                  <a:spcPct val="35000"/>
                </a:spcAft>
              </a:pPr>
              <a:endParaRPr kumimoji="1" lang="ja-JP" altLang="en-US" sz="2000" dirty="0">
                <a:solidFill>
                  <a:srgbClr val="58585B"/>
                </a:solidFill>
              </a:endParaRPr>
            </a:p>
          </p:txBody>
        </p:sp>
        <p:sp>
          <p:nvSpPr>
            <p:cNvPr id="34" name="フリーフォーム 33"/>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endParaRPr kumimoji="1" lang="ja-JP" altLang="en-US" dirty="0">
                <a:solidFill>
                  <a:srgbClr val="FFFFFF"/>
                </a:solidFill>
              </a:endParaRPr>
            </a:p>
          </p:txBody>
        </p:sp>
        <p:sp>
          <p:nvSpPr>
            <p:cNvPr id="35" name="フリーフォーム 34"/>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r>
                <a:rPr kumimoji="1" lang="ja-JP" altLang="en-US" dirty="0">
                  <a:solidFill>
                    <a:srgbClr val="58585B"/>
                  </a:solidFill>
                </a:rPr>
                <a:t>専任の</a:t>
              </a:r>
              <a:r>
                <a:rPr kumimoji="1" lang="en-US" altLang="ja-JP" dirty="0">
                  <a:solidFill>
                    <a:srgbClr val="58585B"/>
                  </a:solidFill>
                </a:rPr>
                <a:t>IT</a:t>
              </a:r>
              <a:r>
                <a:rPr kumimoji="1" lang="ja-JP" altLang="en-US" dirty="0">
                  <a:solidFill>
                    <a:srgbClr val="58585B"/>
                  </a:solidFill>
                </a:rPr>
                <a:t>担当者が</a:t>
              </a:r>
              <a:r>
                <a:rPr kumimoji="1" lang="ja-JP" altLang="en-US" dirty="0">
                  <a:solidFill>
                    <a:srgbClr val="58585B"/>
                  </a:solidFill>
                </a:rPr>
                <a:t>いない拠点が</a:t>
              </a:r>
              <a:r>
                <a:rPr kumimoji="1" lang="en-US" altLang="ja-JP" dirty="0">
                  <a:solidFill>
                    <a:srgbClr val="58585B"/>
                  </a:solidFill>
                </a:rPr>
                <a:t/>
              </a:r>
              <a:br>
                <a:rPr kumimoji="1" lang="en-US" altLang="ja-JP" dirty="0">
                  <a:solidFill>
                    <a:srgbClr val="58585B"/>
                  </a:solidFill>
                </a:rPr>
              </a:br>
              <a:r>
                <a:rPr kumimoji="1" lang="ja-JP" altLang="en-US" dirty="0">
                  <a:solidFill>
                    <a:srgbClr val="58585B"/>
                  </a:solidFill>
                </a:rPr>
                <a:t>ある</a:t>
              </a:r>
              <a:r>
                <a:rPr kumimoji="1" lang="ja-JP" altLang="en-US" dirty="0">
                  <a:solidFill>
                    <a:srgbClr val="58585B"/>
                  </a:solidFill>
                </a:rPr>
                <a:t>お客様</a:t>
              </a:r>
            </a:p>
          </p:txBody>
        </p:sp>
        <p:sp>
          <p:nvSpPr>
            <p:cNvPr id="36" name="正方形/長方形 35"/>
            <p:cNvSpPr/>
            <p:nvPr/>
          </p:nvSpPr>
          <p:spPr>
            <a:xfrm>
              <a:off x="2881463" y="1892860"/>
              <a:ext cx="3591892" cy="983202"/>
            </a:xfrm>
            <a:prstGeom prst="rect">
              <a:avLst/>
            </a:prstGeom>
          </p:spPr>
          <p:txBody>
            <a:bodyPr wrap="square">
              <a:noAutofit/>
            </a:bodyPr>
            <a:lstStyle/>
            <a:p>
              <a:pPr defTabSz="1954785">
                <a:lnSpc>
                  <a:spcPct val="90000"/>
                </a:lnSpc>
                <a:spcAft>
                  <a:spcPct val="35000"/>
                </a:spcAft>
              </a:pPr>
              <a:endParaRPr kumimoji="1" lang="ja-JP" altLang="en-US" dirty="0">
                <a:solidFill>
                  <a:srgbClr val="58585B"/>
                </a:solidFill>
              </a:endParaRPr>
            </a:p>
          </p:txBody>
        </p:sp>
      </p:grpSp>
      <p:grpSp>
        <p:nvGrpSpPr>
          <p:cNvPr id="37" name="グループ化 36"/>
          <p:cNvGrpSpPr/>
          <p:nvPr/>
        </p:nvGrpSpPr>
        <p:grpSpPr>
          <a:xfrm>
            <a:off x="5401777" y="3211724"/>
            <a:ext cx="3529985" cy="1320298"/>
            <a:chOff x="2747665" y="1726801"/>
            <a:chExt cx="3821001" cy="1320298"/>
          </a:xfrm>
        </p:grpSpPr>
        <p:sp>
          <p:nvSpPr>
            <p:cNvPr id="38" name="角丸四角形 37"/>
            <p:cNvSpPr/>
            <p:nvPr/>
          </p:nvSpPr>
          <p:spPr>
            <a:xfrm>
              <a:off x="2842976" y="1854951"/>
              <a:ext cx="3725690" cy="1192148"/>
            </a:xfrm>
            <a:prstGeom prst="roundRect">
              <a:avLst>
                <a:gd name="adj" fmla="val 5889"/>
              </a:avLst>
            </a:prstGeom>
            <a:solidFill>
              <a:schemeClr val="accent6">
                <a:lumMod val="50000"/>
              </a:schemeClr>
            </a:solidFill>
            <a:ln>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85">
                <a:lnSpc>
                  <a:spcPct val="90000"/>
                </a:lnSpc>
                <a:spcAft>
                  <a:spcPct val="35000"/>
                </a:spcAft>
              </a:pPr>
              <a:endParaRPr kumimoji="1" lang="ja-JP" altLang="en-US" sz="2000" dirty="0">
                <a:solidFill>
                  <a:srgbClr val="58585B"/>
                </a:solidFill>
              </a:endParaRPr>
            </a:p>
          </p:txBody>
        </p:sp>
        <p:sp>
          <p:nvSpPr>
            <p:cNvPr id="39" name="フリーフォーム 38"/>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endParaRPr kumimoji="1" lang="ja-JP" altLang="en-US" dirty="0">
                <a:solidFill>
                  <a:srgbClr val="FFFFFF"/>
                </a:solidFill>
              </a:endParaRPr>
            </a:p>
          </p:txBody>
        </p:sp>
        <p:sp>
          <p:nvSpPr>
            <p:cNvPr id="40" name="フリーフォーム 39"/>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endParaRPr kumimoji="1" lang="ja-JP" altLang="en-US" dirty="0">
                <a:solidFill>
                  <a:srgbClr val="FFFFFF"/>
                </a:solidFill>
              </a:endParaRPr>
            </a:p>
          </p:txBody>
        </p:sp>
        <p:sp>
          <p:nvSpPr>
            <p:cNvPr id="41" name="正方形/長方形 40"/>
            <p:cNvSpPr/>
            <p:nvPr/>
          </p:nvSpPr>
          <p:spPr>
            <a:xfrm>
              <a:off x="2805280" y="1915340"/>
              <a:ext cx="3591892" cy="855619"/>
            </a:xfrm>
            <a:prstGeom prst="rect">
              <a:avLst/>
            </a:prstGeom>
          </p:spPr>
          <p:txBody>
            <a:bodyPr wrap="square" anchor="ctr">
              <a:noAutofit/>
            </a:bodyPr>
            <a:lstStyle/>
            <a:p>
              <a:pPr algn="ctr" defTabSz="1954785">
                <a:lnSpc>
                  <a:spcPct val="90000"/>
                </a:lnSpc>
                <a:spcAft>
                  <a:spcPct val="35000"/>
                </a:spcAft>
              </a:pPr>
              <a:r>
                <a:rPr kumimoji="1" lang="ja-JP" altLang="en-US" dirty="0">
                  <a:solidFill>
                    <a:srgbClr val="58585B"/>
                  </a:solidFill>
                </a:rPr>
                <a:t>マーケティング情報</a:t>
              </a:r>
              <a:r>
                <a:rPr kumimoji="1" lang="ja-JP" altLang="en-US" dirty="0">
                  <a:solidFill>
                    <a:srgbClr val="58585B"/>
                  </a:solidFill>
                </a:rPr>
                <a:t>を</a:t>
              </a:r>
              <a:r>
                <a:rPr kumimoji="1" lang="en-US" altLang="ja-JP" dirty="0">
                  <a:solidFill>
                    <a:srgbClr val="58585B"/>
                  </a:solidFill>
                </a:rPr>
                <a:t/>
              </a:r>
              <a:br>
                <a:rPr kumimoji="1" lang="en-US" altLang="ja-JP" dirty="0">
                  <a:solidFill>
                    <a:srgbClr val="58585B"/>
                  </a:solidFill>
                </a:rPr>
              </a:br>
              <a:r>
                <a:rPr kumimoji="1" lang="ja-JP" altLang="en-US" dirty="0">
                  <a:solidFill>
                    <a:srgbClr val="58585B"/>
                  </a:solidFill>
                </a:rPr>
                <a:t>取得</a:t>
              </a:r>
              <a:r>
                <a:rPr kumimoji="1" lang="ja-JP" altLang="en-US" dirty="0">
                  <a:solidFill>
                    <a:srgbClr val="58585B"/>
                  </a:solidFill>
                </a:rPr>
                <a:t>したいお客様</a:t>
              </a:r>
            </a:p>
          </p:txBody>
        </p:sp>
      </p:grpSp>
      <p:sp>
        <p:nvSpPr>
          <p:cNvPr id="55"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52">
              <a:defRPr/>
            </a:pPr>
            <a:fld id="{6A1E46DC-7EF6-4EA2-B285-14272867D133}" type="slidenum">
              <a:rPr lang="en-US" sz="600">
                <a:solidFill>
                  <a:srgbClr val="000000">
                    <a:alpha val="25000"/>
                  </a:srgbClr>
                </a:solidFill>
                <a:cs typeface="CiscoSans Thin"/>
              </a:rPr>
              <a:pPr algn="r" defTabSz="610752">
                <a:defRPr/>
              </a:pPr>
              <a:t>3</a:t>
            </a:fld>
            <a:endParaRPr lang="en-US" sz="600" dirty="0">
              <a:solidFill>
                <a:srgbClr val="000000">
                  <a:alpha val="25000"/>
                </a:srgbClr>
              </a:solidFill>
              <a:cs typeface="CiscoSans Thin"/>
            </a:endParaRPr>
          </a:p>
        </p:txBody>
      </p:sp>
      <p:sp>
        <p:nvSpPr>
          <p:cNvPr id="5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52">
              <a:defRPr/>
            </a:pPr>
            <a:r>
              <a:rPr lang="en-US" sz="600" dirty="0">
                <a:solidFill>
                  <a:srgbClr val="000000">
                    <a:alpha val="25000"/>
                  </a:srgbClr>
                </a:solidFill>
                <a:cs typeface="CiscoSans Thin"/>
              </a:rPr>
              <a:t>© 2016  Cisco and/or its affiliates. All rights reserved.   Cisco Confidential</a:t>
            </a:r>
          </a:p>
        </p:txBody>
      </p:sp>
      <p:pic>
        <p:nvPicPr>
          <p:cNvPr id="57"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77679" y="4625976"/>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正方形/長方形 3"/>
          <p:cNvSpPr/>
          <p:nvPr/>
        </p:nvSpPr>
        <p:spPr>
          <a:xfrm>
            <a:off x="477679" y="400048"/>
            <a:ext cx="4977324" cy="369332"/>
          </a:xfrm>
          <a:prstGeom prst="rect">
            <a:avLst/>
          </a:prstGeom>
        </p:spPr>
        <p:txBody>
          <a:bodyPr wrap="square">
            <a:spAutoFit/>
          </a:bodyPr>
          <a:lstStyle/>
          <a:p>
            <a:pPr defTabSz="457149"/>
            <a:r>
              <a:rPr lang="en-US" altLang="ja-JP" b="1" dirty="0">
                <a:solidFill>
                  <a:srgbClr val="004BAF"/>
                </a:solidFill>
              </a:rPr>
              <a:t>Cisco </a:t>
            </a:r>
            <a:r>
              <a:rPr lang="en-US" altLang="ja-JP" b="1" dirty="0">
                <a:solidFill>
                  <a:srgbClr val="004BAF"/>
                </a:solidFill>
              </a:rPr>
              <a:t>Meraki</a:t>
            </a:r>
            <a:endParaRPr lang="ja-JP" altLang="en-US" b="1" dirty="0">
              <a:solidFill>
                <a:srgbClr val="58585B"/>
              </a:solidFill>
            </a:endParaRPr>
          </a:p>
        </p:txBody>
      </p:sp>
    </p:spTree>
    <p:extLst>
      <p:ext uri="{BB962C8B-B14F-4D97-AF65-F5344CB8AC3E}">
        <p14:creationId xmlns:p14="http://schemas.microsoft.com/office/powerpoint/2010/main" val="381393787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30836" y="1088759"/>
            <a:ext cx="742903" cy="307777"/>
          </a:xfrm>
          <a:prstGeom prst="rect">
            <a:avLst/>
          </a:prstGeom>
          <a:noFill/>
        </p:spPr>
        <p:txBody>
          <a:bodyPr wrap="square" rtlCol="0">
            <a:spAutoFit/>
          </a:bodyPr>
          <a:lstStyle/>
          <a:p>
            <a:pPr algn="r"/>
            <a:r>
              <a:rPr lang="ja-JP" altLang="en-US" sz="1400" dirty="0" smtClean="0">
                <a:solidFill>
                  <a:srgbClr val="595959"/>
                </a:solidFill>
                <a:latin typeface="MS PGothic" charset="-128"/>
                <a:ea typeface="MS PGothic" charset="-128"/>
                <a:cs typeface="MS PGothic" charset="-128"/>
              </a:rPr>
              <a:t>室　内</a:t>
            </a:r>
            <a:endParaRPr lang="en-US" sz="1400" dirty="0">
              <a:solidFill>
                <a:srgbClr val="595959"/>
              </a:solidFill>
              <a:latin typeface="MS PGothic" charset="-128"/>
              <a:ea typeface="MS PGothic" charset="-128"/>
              <a:cs typeface="MS PGothic" charset="-128"/>
            </a:endParaRPr>
          </a:p>
        </p:txBody>
      </p:sp>
      <p:cxnSp>
        <p:nvCxnSpPr>
          <p:cNvPr id="47" name="Straight Connector 46"/>
          <p:cNvCxnSpPr/>
          <p:nvPr/>
        </p:nvCxnSpPr>
        <p:spPr>
          <a:xfrm>
            <a:off x="973737" y="758047"/>
            <a:ext cx="0" cy="2109312"/>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230836" y="1064780"/>
            <a:ext cx="8424916" cy="801"/>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973738" y="741435"/>
            <a:ext cx="691215" cy="307777"/>
          </a:xfrm>
          <a:prstGeom prst="rect">
            <a:avLst/>
          </a:prstGeom>
          <a:noFill/>
        </p:spPr>
        <p:txBody>
          <a:bodyPr wrap="none" rtlCol="0">
            <a:spAutoFit/>
          </a:bodyPr>
          <a:lstStyle>
            <a:defPPr>
              <a:defRPr lang="en-US"/>
            </a:defPPr>
            <a:lvl1pPr>
              <a:defRPr sz="4400" b="1">
                <a:solidFill>
                  <a:srgbClr val="435153"/>
                </a:solidFill>
              </a:defRPr>
            </a:lvl1pPr>
          </a:lstStyle>
          <a:p>
            <a:r>
              <a:rPr lang="ja-JP" altLang="en-US" sz="1400" dirty="0">
                <a:solidFill>
                  <a:srgbClr val="595959"/>
                </a:solidFill>
                <a:latin typeface="MS PGothic" charset="-128"/>
                <a:ea typeface="MS PGothic" charset="-128"/>
                <a:cs typeface="MS PGothic" charset="-128"/>
              </a:rPr>
              <a:t>ホテル</a:t>
            </a:r>
            <a:endParaRPr lang="en-US" sz="1400" dirty="0">
              <a:solidFill>
                <a:srgbClr val="595959"/>
              </a:solidFill>
              <a:latin typeface="MS PGothic" charset="-128"/>
              <a:ea typeface="MS PGothic" charset="-128"/>
              <a:cs typeface="MS PGothic" charset="-128"/>
            </a:endParaRPr>
          </a:p>
        </p:txBody>
      </p:sp>
      <p:sp>
        <p:nvSpPr>
          <p:cNvPr id="50" name="TextBox 49"/>
          <p:cNvSpPr txBox="1"/>
          <p:nvPr/>
        </p:nvSpPr>
        <p:spPr>
          <a:xfrm>
            <a:off x="2603960" y="727335"/>
            <a:ext cx="1433406" cy="346120"/>
          </a:xfrm>
          <a:prstGeom prst="rect">
            <a:avLst/>
          </a:prstGeom>
          <a:noFill/>
        </p:spPr>
        <p:txBody>
          <a:bodyPr wrap="none" rtlCol="0">
            <a:spAutoFit/>
          </a:bodyPr>
          <a:lstStyle>
            <a:defPPr>
              <a:defRPr lang="en-US"/>
            </a:defPPr>
            <a:lvl1pPr>
              <a:defRPr sz="4400" b="1">
                <a:solidFill>
                  <a:srgbClr val="435153"/>
                </a:solidFill>
              </a:defRPr>
            </a:lvl1pPr>
          </a:lstStyle>
          <a:p>
            <a:r>
              <a:rPr lang="ja-JP" altLang="en-US" sz="1649" b="0" dirty="0">
                <a:latin typeface="MS PGothic" charset="-128"/>
                <a:ea typeface="MS PGothic" charset="-128"/>
                <a:cs typeface="MS PGothic" charset="-128"/>
              </a:rPr>
              <a:t>一般的な用途</a:t>
            </a:r>
            <a:endParaRPr lang="en-US" sz="1649" b="0" dirty="0">
              <a:latin typeface="MS PGothic" charset="-128"/>
              <a:ea typeface="MS PGothic" charset="-128"/>
              <a:cs typeface="MS PGothic" charset="-128"/>
            </a:endParaRPr>
          </a:p>
        </p:txBody>
      </p:sp>
      <p:sp>
        <p:nvSpPr>
          <p:cNvPr id="51" name="TextBox 50"/>
          <p:cNvSpPr txBox="1"/>
          <p:nvPr/>
        </p:nvSpPr>
        <p:spPr>
          <a:xfrm>
            <a:off x="5116931" y="741435"/>
            <a:ext cx="819455" cy="346120"/>
          </a:xfrm>
          <a:prstGeom prst="rect">
            <a:avLst/>
          </a:prstGeom>
          <a:noFill/>
        </p:spPr>
        <p:txBody>
          <a:bodyPr wrap="none" rtlCol="0">
            <a:spAutoFit/>
          </a:bodyPr>
          <a:lstStyle>
            <a:defPPr>
              <a:defRPr lang="en-US"/>
            </a:defPPr>
            <a:lvl1pPr>
              <a:defRPr sz="4400" b="1">
                <a:solidFill>
                  <a:srgbClr val="435153"/>
                </a:solidFill>
              </a:defRPr>
            </a:lvl1pPr>
          </a:lstStyle>
          <a:p>
            <a:r>
              <a:rPr lang="ja-JP" altLang="en-US" sz="1649" b="0">
                <a:latin typeface="MS PGothic" charset="-128"/>
                <a:ea typeface="MS PGothic" charset="-128"/>
                <a:cs typeface="MS PGothic" charset="-128"/>
              </a:rPr>
              <a:t>高性能</a:t>
            </a:r>
            <a:endParaRPr lang="en-US" sz="1649" b="0" dirty="0">
              <a:latin typeface="MS PGothic" charset="-128"/>
              <a:ea typeface="MS PGothic" charset="-128"/>
              <a:cs typeface="MS PGothic" charset="-128"/>
            </a:endParaRPr>
          </a:p>
        </p:txBody>
      </p:sp>
      <p:sp>
        <p:nvSpPr>
          <p:cNvPr id="52" name="TextBox 51"/>
          <p:cNvSpPr txBox="1"/>
          <p:nvPr/>
        </p:nvSpPr>
        <p:spPr>
          <a:xfrm>
            <a:off x="7565547" y="741435"/>
            <a:ext cx="819455" cy="346120"/>
          </a:xfrm>
          <a:prstGeom prst="rect">
            <a:avLst/>
          </a:prstGeom>
          <a:noFill/>
        </p:spPr>
        <p:txBody>
          <a:bodyPr wrap="none" rtlCol="0">
            <a:spAutoFit/>
          </a:bodyPr>
          <a:lstStyle>
            <a:defPPr>
              <a:defRPr lang="en-US"/>
            </a:defPPr>
            <a:lvl1pPr>
              <a:defRPr sz="4400" b="1">
                <a:solidFill>
                  <a:srgbClr val="435153"/>
                </a:solidFill>
              </a:defRPr>
            </a:lvl1pPr>
          </a:lstStyle>
          <a:p>
            <a:r>
              <a:rPr lang="ja-JP" altLang="en-US" sz="1649" b="0">
                <a:latin typeface="MS PGothic" charset="-128"/>
                <a:ea typeface="MS PGothic" charset="-128"/>
                <a:cs typeface="MS PGothic" charset="-128"/>
              </a:rPr>
              <a:t>将来性</a:t>
            </a:r>
            <a:endParaRPr lang="en-US" sz="1649" b="0" dirty="0">
              <a:latin typeface="MS PGothic" charset="-128"/>
              <a:ea typeface="MS PGothic" charset="-128"/>
              <a:cs typeface="MS PGothic" charset="-128"/>
            </a:endParaRPr>
          </a:p>
        </p:txBody>
      </p:sp>
      <p:pic>
        <p:nvPicPr>
          <p:cNvPr id="54" name="Picture 5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3636" y="1241906"/>
            <a:ext cx="598558" cy="333825"/>
          </a:xfrm>
          <a:prstGeom prst="rect">
            <a:avLst/>
          </a:prstGeom>
        </p:spPr>
      </p:pic>
      <p:pic>
        <p:nvPicPr>
          <p:cNvPr id="55" name="Picture 5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3441" y="1166013"/>
            <a:ext cx="872731" cy="486735"/>
          </a:xfrm>
          <a:prstGeom prst="rect">
            <a:avLst/>
          </a:prstGeom>
        </p:spPr>
      </p:pic>
      <p:pic>
        <p:nvPicPr>
          <p:cNvPr id="56" name="Picture 5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4268" y="1166010"/>
            <a:ext cx="872731" cy="486735"/>
          </a:xfrm>
          <a:prstGeom prst="rect">
            <a:avLst/>
          </a:prstGeom>
        </p:spPr>
      </p:pic>
      <p:sp>
        <p:nvSpPr>
          <p:cNvPr id="58" name="TextBox 57"/>
          <p:cNvSpPr txBox="1"/>
          <p:nvPr/>
        </p:nvSpPr>
        <p:spPr>
          <a:xfrm>
            <a:off x="2922912" y="1765102"/>
            <a:ext cx="1790224" cy="931024"/>
          </a:xfrm>
          <a:prstGeom prst="rect">
            <a:avLst/>
          </a:prstGeom>
          <a:noFill/>
        </p:spPr>
        <p:txBody>
          <a:bodyPr wrap="square" rtlCol="0">
            <a:spAutoFit/>
          </a:bodyPr>
          <a:lstStyle/>
          <a:p>
            <a:pPr>
              <a:spcAft>
                <a:spcPts val="450"/>
              </a:spcAft>
            </a:pPr>
            <a:r>
              <a:rPr lang="en-US" sz="1050" b="1" dirty="0">
                <a:solidFill>
                  <a:srgbClr val="505153"/>
                </a:solidFill>
                <a:latin typeface="+mj-lt"/>
                <a:ea typeface="CiscoSans Light" charset="0"/>
                <a:cs typeface="CiscoSans Light" charset="0"/>
              </a:rPr>
              <a:t>MR33</a:t>
            </a:r>
          </a:p>
          <a:p>
            <a:pPr>
              <a:spcAft>
                <a:spcPts val="450"/>
              </a:spcAft>
            </a:pPr>
            <a:r>
              <a:rPr lang="en-US" sz="1050" dirty="0">
                <a:solidFill>
                  <a:srgbClr val="505153"/>
                </a:solidFill>
                <a:latin typeface="+mj-lt"/>
                <a:ea typeface="CiscoSans Light" charset="0"/>
                <a:cs typeface="CiscoSans Light" charset="0"/>
              </a:rPr>
              <a:t>2 Stream 2-Radio</a:t>
            </a:r>
          </a:p>
          <a:p>
            <a:pPr>
              <a:spcAft>
                <a:spcPts val="450"/>
              </a:spcAft>
            </a:pPr>
            <a:r>
              <a:rPr lang="en-US" sz="1050" dirty="0">
                <a:solidFill>
                  <a:srgbClr val="505153"/>
                </a:solidFill>
                <a:latin typeface="+mj-lt"/>
                <a:ea typeface="CiscoSans Light" charset="0"/>
                <a:cs typeface="CiscoSans Light" charset="0"/>
              </a:rPr>
              <a:t>802.11ac Wave 2 </a:t>
            </a:r>
          </a:p>
          <a:p>
            <a:pPr>
              <a:spcAft>
                <a:spcPts val="450"/>
              </a:spcAft>
            </a:pPr>
            <a:r>
              <a:rPr lang="en-US" sz="1050" dirty="0">
                <a:solidFill>
                  <a:srgbClr val="525252"/>
                </a:solidFill>
              </a:rPr>
              <a:t>MU-MIMO </a:t>
            </a:r>
            <a:r>
              <a:rPr lang="en-US" sz="1050" dirty="0">
                <a:solidFill>
                  <a:srgbClr val="505153"/>
                </a:solidFill>
                <a:latin typeface="+mj-lt"/>
                <a:ea typeface="CiscoSans Light" charset="0"/>
                <a:cs typeface="CiscoSans Light" charset="0"/>
              </a:rPr>
              <a:t>80MHz</a:t>
            </a:r>
          </a:p>
        </p:txBody>
      </p:sp>
      <p:sp>
        <p:nvSpPr>
          <p:cNvPr id="59" name="TextBox 58"/>
          <p:cNvSpPr txBox="1"/>
          <p:nvPr/>
        </p:nvSpPr>
        <p:spPr>
          <a:xfrm>
            <a:off x="5009167" y="1710632"/>
            <a:ext cx="1795712" cy="1156727"/>
          </a:xfrm>
          <a:prstGeom prst="rect">
            <a:avLst/>
          </a:prstGeom>
          <a:noFill/>
        </p:spPr>
        <p:txBody>
          <a:bodyPr wrap="square" rtlCol="0">
            <a:spAutoFit/>
          </a:bodyPr>
          <a:lstStyle/>
          <a:p>
            <a:pPr>
              <a:spcAft>
                <a:spcPts val="450"/>
              </a:spcAft>
            </a:pPr>
            <a:r>
              <a:rPr lang="en-US" sz="1050" b="1" dirty="0">
                <a:solidFill>
                  <a:srgbClr val="505153"/>
                </a:solidFill>
                <a:latin typeface="+mj-lt"/>
                <a:ea typeface="CiscoSans Light" charset="0"/>
                <a:cs typeface="CiscoSans Light" charset="0"/>
              </a:rPr>
              <a:t>MR42</a:t>
            </a:r>
          </a:p>
          <a:p>
            <a:pPr>
              <a:spcAft>
                <a:spcPts val="450"/>
              </a:spcAft>
            </a:pPr>
            <a:r>
              <a:rPr lang="en-US" sz="1050" dirty="0">
                <a:solidFill>
                  <a:srgbClr val="505153"/>
                </a:solidFill>
                <a:latin typeface="+mj-lt"/>
                <a:ea typeface="CiscoSans Light" charset="0"/>
                <a:cs typeface="CiscoSans Light" charset="0"/>
              </a:rPr>
              <a:t>3 Stream 3-Radio</a:t>
            </a:r>
          </a:p>
          <a:p>
            <a:pPr>
              <a:spcAft>
                <a:spcPts val="450"/>
              </a:spcAft>
            </a:pPr>
            <a:r>
              <a:rPr lang="en-US" sz="1050" dirty="0">
                <a:solidFill>
                  <a:srgbClr val="505153"/>
                </a:solidFill>
                <a:latin typeface="+mj-lt"/>
                <a:ea typeface="CiscoSans Light" charset="0"/>
                <a:cs typeface="CiscoSans Light" charset="0"/>
              </a:rPr>
              <a:t>802.11ac Wave 2</a:t>
            </a:r>
          </a:p>
          <a:p>
            <a:pPr>
              <a:spcAft>
                <a:spcPts val="450"/>
              </a:spcAft>
            </a:pPr>
            <a:r>
              <a:rPr lang="en-US" sz="1050" dirty="0">
                <a:solidFill>
                  <a:srgbClr val="525252"/>
                </a:solidFill>
              </a:rPr>
              <a:t>MU-MIMO </a:t>
            </a:r>
            <a:r>
              <a:rPr lang="en-US" sz="1050" dirty="0">
                <a:solidFill>
                  <a:srgbClr val="505153"/>
                </a:solidFill>
                <a:latin typeface="+mj-lt"/>
                <a:ea typeface="CiscoSans Light" charset="0"/>
                <a:cs typeface="CiscoSans Light" charset="0"/>
              </a:rPr>
              <a:t>80 MHz</a:t>
            </a:r>
          </a:p>
          <a:p>
            <a:pPr>
              <a:spcAft>
                <a:spcPts val="450"/>
              </a:spcAft>
            </a:pPr>
            <a:endParaRPr lang="en-US" sz="1050" dirty="0">
              <a:solidFill>
                <a:srgbClr val="505153"/>
              </a:solidFill>
              <a:latin typeface="+mj-lt"/>
              <a:ea typeface="CiscoSans Light" charset="0"/>
              <a:cs typeface="CiscoSans Light" charset="0"/>
            </a:endParaRPr>
          </a:p>
        </p:txBody>
      </p:sp>
      <p:sp>
        <p:nvSpPr>
          <p:cNvPr id="63" name="TextBox 62"/>
          <p:cNvSpPr txBox="1"/>
          <p:nvPr/>
        </p:nvSpPr>
        <p:spPr>
          <a:xfrm>
            <a:off x="7280003" y="1710631"/>
            <a:ext cx="1390330" cy="1382430"/>
          </a:xfrm>
          <a:prstGeom prst="rect">
            <a:avLst/>
          </a:prstGeom>
          <a:noFill/>
        </p:spPr>
        <p:txBody>
          <a:bodyPr wrap="square" rtlCol="0">
            <a:spAutoFit/>
          </a:bodyPr>
          <a:lstStyle/>
          <a:p>
            <a:pPr>
              <a:spcAft>
                <a:spcPts val="450"/>
              </a:spcAft>
            </a:pPr>
            <a:r>
              <a:rPr lang="en-US" sz="1050" b="1" dirty="0">
                <a:solidFill>
                  <a:srgbClr val="505153"/>
                </a:solidFill>
                <a:latin typeface="+mj-lt"/>
                <a:ea typeface="CiscoSans Light" charset="0"/>
                <a:cs typeface="CiscoSans Light" charset="0"/>
              </a:rPr>
              <a:t>MR52</a:t>
            </a:r>
          </a:p>
          <a:p>
            <a:pPr>
              <a:spcAft>
                <a:spcPts val="450"/>
              </a:spcAft>
            </a:pPr>
            <a:r>
              <a:rPr lang="en-US" sz="1050" b="1" dirty="0">
                <a:solidFill>
                  <a:srgbClr val="505153"/>
                </a:solidFill>
                <a:latin typeface="+mj-lt"/>
                <a:ea typeface="CiscoSans Light" charset="0"/>
                <a:cs typeface="CiscoSans Light" charset="0"/>
              </a:rPr>
              <a:t>MR53</a:t>
            </a:r>
          </a:p>
          <a:p>
            <a:pPr>
              <a:spcAft>
                <a:spcPts val="450"/>
              </a:spcAft>
            </a:pPr>
            <a:r>
              <a:rPr lang="en-US" sz="1050" dirty="0">
                <a:solidFill>
                  <a:srgbClr val="505153"/>
                </a:solidFill>
                <a:latin typeface="+mj-lt"/>
                <a:ea typeface="CiscoSans Light" charset="0"/>
                <a:cs typeface="CiscoSans Light" charset="0"/>
              </a:rPr>
              <a:t>4 Stream 4-Radio</a:t>
            </a:r>
          </a:p>
          <a:p>
            <a:pPr>
              <a:spcAft>
                <a:spcPts val="450"/>
              </a:spcAft>
            </a:pPr>
            <a:r>
              <a:rPr lang="en-US" sz="1050" dirty="0">
                <a:solidFill>
                  <a:srgbClr val="505153"/>
                </a:solidFill>
                <a:latin typeface="+mj-lt"/>
                <a:ea typeface="CiscoSans Light" charset="0"/>
                <a:cs typeface="CiscoSans Light" charset="0"/>
              </a:rPr>
              <a:t>802.11ac Wave 2</a:t>
            </a:r>
          </a:p>
          <a:p>
            <a:pPr>
              <a:spcAft>
                <a:spcPts val="450"/>
              </a:spcAft>
            </a:pPr>
            <a:r>
              <a:rPr lang="en-US" sz="1050" dirty="0">
                <a:solidFill>
                  <a:srgbClr val="505153"/>
                </a:solidFill>
                <a:latin typeface="+mj-lt"/>
                <a:ea typeface="CiscoSans Light" charset="0"/>
                <a:cs typeface="CiscoSans Light" charset="0"/>
              </a:rPr>
              <a:t>160 MHz </a:t>
            </a:r>
            <a:r>
              <a:rPr lang="en-US" sz="1050" dirty="0">
                <a:solidFill>
                  <a:srgbClr val="525252"/>
                </a:solidFill>
              </a:rPr>
              <a:t>MU-MIMO</a:t>
            </a:r>
            <a:endParaRPr lang="en-US" sz="1050" b="1" dirty="0">
              <a:solidFill>
                <a:srgbClr val="505153"/>
              </a:solidFill>
              <a:latin typeface="+mj-lt"/>
              <a:ea typeface="CiscoSans Light" charset="0"/>
              <a:cs typeface="CiscoSans Light" charset="0"/>
            </a:endParaRPr>
          </a:p>
          <a:p>
            <a:pPr>
              <a:spcAft>
                <a:spcPts val="450"/>
              </a:spcAft>
            </a:pPr>
            <a:r>
              <a:rPr lang="en-US" sz="1050" dirty="0" err="1">
                <a:solidFill>
                  <a:srgbClr val="505153"/>
                </a:solidFill>
                <a:latin typeface="+mj-lt"/>
                <a:ea typeface="CiscoSans Light" charset="0"/>
                <a:cs typeface="CiscoSans Light" charset="0"/>
              </a:rPr>
              <a:t>Multigigabit</a:t>
            </a:r>
            <a:r>
              <a:rPr lang="en-US" sz="1050" dirty="0">
                <a:solidFill>
                  <a:srgbClr val="505153"/>
                </a:solidFill>
                <a:latin typeface="+mj-lt"/>
                <a:ea typeface="CiscoSans Light" charset="0"/>
                <a:cs typeface="CiscoSans Light" charset="0"/>
              </a:rPr>
              <a:t> (MR53)</a:t>
            </a:r>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745" y="1621562"/>
            <a:ext cx="101825" cy="137124"/>
          </a:xfrm>
          <a:prstGeom prst="rect">
            <a:avLst/>
          </a:prstGeom>
        </p:spPr>
      </p:pic>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563" y="1739049"/>
            <a:ext cx="101825" cy="137124"/>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4288" y="1729865"/>
            <a:ext cx="101825" cy="137124"/>
          </a:xfrm>
          <a:prstGeom prst="rect">
            <a:avLst/>
          </a:prstGeom>
        </p:spPr>
      </p:pic>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4288" y="1941124"/>
            <a:ext cx="101825" cy="137124"/>
          </a:xfrm>
          <a:prstGeom prst="rect">
            <a:avLst/>
          </a:prstGeom>
        </p:spPr>
      </p:pic>
      <p:cxnSp>
        <p:nvCxnSpPr>
          <p:cNvPr id="69" name="Straight Connector 68"/>
          <p:cNvCxnSpPr/>
          <p:nvPr/>
        </p:nvCxnSpPr>
        <p:spPr>
          <a:xfrm>
            <a:off x="976030" y="3054040"/>
            <a:ext cx="3344" cy="18657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41943" y="3116315"/>
            <a:ext cx="1115681" cy="307777"/>
          </a:xfrm>
          <a:prstGeom prst="rect">
            <a:avLst/>
          </a:prstGeom>
          <a:noFill/>
        </p:spPr>
        <p:txBody>
          <a:bodyPr wrap="square" rtlCol="0">
            <a:spAutoFit/>
          </a:bodyPr>
          <a:lstStyle/>
          <a:p>
            <a:pPr algn="r"/>
            <a:r>
              <a:rPr lang="ja-JP" altLang="en-US" sz="1400">
                <a:solidFill>
                  <a:srgbClr val="595959"/>
                </a:solidFill>
                <a:latin typeface="MS PGothic" charset="-128"/>
                <a:ea typeface="MS PGothic" charset="-128"/>
                <a:cs typeface="MS PGothic" charset="-128"/>
              </a:rPr>
              <a:t>屋外用</a:t>
            </a:r>
            <a:endParaRPr lang="en-US" sz="1400" dirty="0">
              <a:solidFill>
                <a:srgbClr val="595959"/>
              </a:solidFill>
              <a:latin typeface="MS PGothic" charset="-128"/>
              <a:ea typeface="MS PGothic" charset="-128"/>
              <a:cs typeface="MS PGothic" charset="-128"/>
            </a:endParaRPr>
          </a:p>
        </p:txBody>
      </p:sp>
      <p:pic>
        <p:nvPicPr>
          <p:cNvPr id="72" name="Picture 71" descr="mr62.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12491" y="3011678"/>
            <a:ext cx="640722" cy="874550"/>
          </a:xfrm>
          <a:prstGeom prst="rect">
            <a:avLst/>
          </a:prstGeom>
        </p:spPr>
      </p:pic>
      <p:sp>
        <p:nvSpPr>
          <p:cNvPr id="73" name="TextBox 72"/>
          <p:cNvSpPr txBox="1"/>
          <p:nvPr/>
        </p:nvSpPr>
        <p:spPr>
          <a:xfrm>
            <a:off x="2923555" y="3886230"/>
            <a:ext cx="1795712" cy="705321"/>
          </a:xfrm>
          <a:prstGeom prst="rect">
            <a:avLst/>
          </a:prstGeom>
          <a:noFill/>
        </p:spPr>
        <p:txBody>
          <a:bodyPr wrap="square" rtlCol="0">
            <a:spAutoFit/>
          </a:bodyPr>
          <a:lstStyle/>
          <a:p>
            <a:pPr>
              <a:spcAft>
                <a:spcPts val="450"/>
              </a:spcAft>
            </a:pPr>
            <a:r>
              <a:rPr lang="en-US" sz="1050" b="1" dirty="0">
                <a:solidFill>
                  <a:srgbClr val="505153"/>
                </a:solidFill>
                <a:latin typeface="+mj-lt"/>
                <a:ea typeface="CiscoSans Light" charset="0"/>
                <a:cs typeface="CiscoSans Light" charset="0"/>
              </a:rPr>
              <a:t>MR62</a:t>
            </a:r>
          </a:p>
          <a:p>
            <a:pPr>
              <a:spcAft>
                <a:spcPts val="450"/>
              </a:spcAft>
            </a:pPr>
            <a:r>
              <a:rPr lang="en-US" sz="1050" dirty="0">
                <a:solidFill>
                  <a:srgbClr val="505153"/>
                </a:solidFill>
                <a:latin typeface="+mj-lt"/>
                <a:ea typeface="CiscoSans Light" charset="0"/>
                <a:cs typeface="CiscoSans Light" charset="0"/>
              </a:rPr>
              <a:t>Single-Radio </a:t>
            </a:r>
          </a:p>
          <a:p>
            <a:pPr>
              <a:spcAft>
                <a:spcPts val="450"/>
              </a:spcAft>
            </a:pPr>
            <a:r>
              <a:rPr lang="en-US" sz="1050" dirty="0">
                <a:solidFill>
                  <a:srgbClr val="505153"/>
                </a:solidFill>
                <a:latin typeface="+mj-lt"/>
                <a:ea typeface="CiscoSans Light" charset="0"/>
                <a:cs typeface="CiscoSans Light" charset="0"/>
              </a:rPr>
              <a:t>802.11b/g/n</a:t>
            </a:r>
          </a:p>
        </p:txBody>
      </p:sp>
      <p:grpSp>
        <p:nvGrpSpPr>
          <p:cNvPr id="76" name="Group 75"/>
          <p:cNvGrpSpPr/>
          <p:nvPr/>
        </p:nvGrpSpPr>
        <p:grpSpPr>
          <a:xfrm>
            <a:off x="5009167" y="3057096"/>
            <a:ext cx="981278" cy="852278"/>
            <a:chOff x="6665636" y="3697163"/>
            <a:chExt cx="1308711" cy="1136666"/>
          </a:xfrm>
        </p:grpSpPr>
        <p:pic>
          <p:nvPicPr>
            <p:cNvPr id="77" name="Picture 7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65636" y="3706827"/>
              <a:ext cx="1308711" cy="1092850"/>
            </a:xfrm>
            <a:prstGeom prst="rect">
              <a:avLst/>
            </a:prstGeom>
          </p:spPr>
        </p:pic>
        <p:sp>
          <p:nvSpPr>
            <p:cNvPr id="78" name="Rectangle 77"/>
            <p:cNvSpPr/>
            <p:nvPr/>
          </p:nvSpPr>
          <p:spPr>
            <a:xfrm rot="10800000">
              <a:off x="6911243" y="3697163"/>
              <a:ext cx="886057" cy="127808"/>
            </a:xfrm>
            <a:prstGeom prst="rect">
              <a:avLst/>
            </a:prstGeom>
            <a:gradFill flip="none" rotWithShape="1">
              <a:gsLst>
                <a:gs pos="0">
                  <a:schemeClr val="bg1"/>
                </a:gs>
                <a:gs pos="100000">
                  <a:srgbClr val="FFFFFF">
                    <a:alpha val="0"/>
                  </a:srgbClr>
                </a:gs>
                <a:gs pos="3100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dirty="0"/>
            </a:p>
          </p:txBody>
        </p:sp>
        <p:sp>
          <p:nvSpPr>
            <p:cNvPr id="79" name="Rectangle 78"/>
            <p:cNvSpPr/>
            <p:nvPr/>
          </p:nvSpPr>
          <p:spPr>
            <a:xfrm>
              <a:off x="6911243" y="4706021"/>
              <a:ext cx="886057" cy="127808"/>
            </a:xfrm>
            <a:prstGeom prst="rect">
              <a:avLst/>
            </a:prstGeom>
            <a:gradFill flip="none" rotWithShape="1">
              <a:gsLst>
                <a:gs pos="0">
                  <a:schemeClr val="bg1"/>
                </a:gs>
                <a:gs pos="100000">
                  <a:srgbClr val="FFFFFF">
                    <a:alpha val="0"/>
                  </a:srgbClr>
                </a:gs>
                <a:gs pos="3100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dirty="0"/>
            </a:p>
          </p:txBody>
        </p:sp>
      </p:grpSp>
      <p:sp>
        <p:nvSpPr>
          <p:cNvPr id="80" name="TextBox 79"/>
          <p:cNvSpPr txBox="1"/>
          <p:nvPr/>
        </p:nvSpPr>
        <p:spPr>
          <a:xfrm>
            <a:off x="5063431" y="3920512"/>
            <a:ext cx="1795712" cy="705321"/>
          </a:xfrm>
          <a:prstGeom prst="rect">
            <a:avLst/>
          </a:prstGeom>
          <a:noFill/>
        </p:spPr>
        <p:txBody>
          <a:bodyPr wrap="square" rtlCol="0">
            <a:spAutoFit/>
          </a:bodyPr>
          <a:lstStyle/>
          <a:p>
            <a:pPr>
              <a:spcAft>
                <a:spcPts val="450"/>
              </a:spcAft>
            </a:pPr>
            <a:r>
              <a:rPr lang="en-US" sz="1050" b="1" dirty="0">
                <a:solidFill>
                  <a:srgbClr val="505153"/>
                </a:solidFill>
                <a:latin typeface="+mj-lt"/>
                <a:ea typeface="CiscoSans Light" charset="0"/>
                <a:cs typeface="CiscoSans Light" charset="0"/>
              </a:rPr>
              <a:t>MR74</a:t>
            </a:r>
          </a:p>
          <a:p>
            <a:pPr>
              <a:spcAft>
                <a:spcPts val="450"/>
              </a:spcAft>
            </a:pPr>
            <a:r>
              <a:rPr lang="en-US" sz="1050" dirty="0">
                <a:solidFill>
                  <a:srgbClr val="505153"/>
                </a:solidFill>
                <a:latin typeface="+mj-lt"/>
                <a:ea typeface="CiscoSans Light" charset="0"/>
                <a:cs typeface="CiscoSans Light" charset="0"/>
              </a:rPr>
              <a:t>2 Stream 2-Radio</a:t>
            </a:r>
          </a:p>
          <a:p>
            <a:pPr>
              <a:spcAft>
                <a:spcPts val="450"/>
              </a:spcAft>
            </a:pPr>
            <a:r>
              <a:rPr lang="en-US" sz="1050" dirty="0">
                <a:solidFill>
                  <a:srgbClr val="505153"/>
                </a:solidFill>
                <a:latin typeface="+mj-lt"/>
                <a:ea typeface="CiscoSans Light" charset="0"/>
                <a:cs typeface="CiscoSans Light" charset="0"/>
              </a:rPr>
              <a:t>802.11ac Wave 2</a:t>
            </a:r>
          </a:p>
        </p:txBody>
      </p:sp>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6666" y="3953540"/>
            <a:ext cx="101825" cy="137124"/>
          </a:xfrm>
          <a:prstGeom prst="rect">
            <a:avLst/>
          </a:prstGeom>
        </p:spPr>
      </p:pic>
      <p:cxnSp>
        <p:nvCxnSpPr>
          <p:cNvPr id="82" name="Straight Connector 81"/>
          <p:cNvCxnSpPr/>
          <p:nvPr/>
        </p:nvCxnSpPr>
        <p:spPr>
          <a:xfrm flipV="1">
            <a:off x="230836" y="3118564"/>
            <a:ext cx="8424916" cy="801"/>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313648" y="3066114"/>
            <a:ext cx="981278" cy="852278"/>
            <a:chOff x="6665636" y="3697163"/>
            <a:chExt cx="1308711" cy="1136666"/>
          </a:xfrm>
        </p:grpSpPr>
        <p:pic>
          <p:nvPicPr>
            <p:cNvPr id="36" name="Picture 3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65636" y="3706827"/>
              <a:ext cx="1308711" cy="1092850"/>
            </a:xfrm>
            <a:prstGeom prst="rect">
              <a:avLst/>
            </a:prstGeom>
          </p:spPr>
        </p:pic>
        <p:sp>
          <p:nvSpPr>
            <p:cNvPr id="38" name="Rectangle 37"/>
            <p:cNvSpPr/>
            <p:nvPr/>
          </p:nvSpPr>
          <p:spPr>
            <a:xfrm rot="10800000">
              <a:off x="6911243" y="3697163"/>
              <a:ext cx="886057" cy="127808"/>
            </a:xfrm>
            <a:prstGeom prst="rect">
              <a:avLst/>
            </a:prstGeom>
            <a:gradFill flip="none" rotWithShape="1">
              <a:gsLst>
                <a:gs pos="0">
                  <a:schemeClr val="bg1"/>
                </a:gs>
                <a:gs pos="100000">
                  <a:srgbClr val="FFFFFF">
                    <a:alpha val="0"/>
                  </a:srgbClr>
                </a:gs>
                <a:gs pos="3100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dirty="0"/>
            </a:p>
          </p:txBody>
        </p:sp>
        <p:sp>
          <p:nvSpPr>
            <p:cNvPr id="39" name="Rectangle 38"/>
            <p:cNvSpPr/>
            <p:nvPr/>
          </p:nvSpPr>
          <p:spPr>
            <a:xfrm>
              <a:off x="6911243" y="4706021"/>
              <a:ext cx="886057" cy="127808"/>
            </a:xfrm>
            <a:prstGeom prst="rect">
              <a:avLst/>
            </a:prstGeom>
            <a:gradFill flip="none" rotWithShape="1">
              <a:gsLst>
                <a:gs pos="0">
                  <a:schemeClr val="bg1"/>
                </a:gs>
                <a:gs pos="100000">
                  <a:srgbClr val="FFFFFF">
                    <a:alpha val="0"/>
                  </a:srgbClr>
                </a:gs>
                <a:gs pos="3100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dirty="0"/>
            </a:p>
          </p:txBody>
        </p:sp>
      </p:grpSp>
      <p:sp>
        <p:nvSpPr>
          <p:cNvPr id="44" name="TextBox 43"/>
          <p:cNvSpPr txBox="1"/>
          <p:nvPr/>
        </p:nvSpPr>
        <p:spPr>
          <a:xfrm>
            <a:off x="7293367" y="3944383"/>
            <a:ext cx="1795712" cy="1156727"/>
          </a:xfrm>
          <a:prstGeom prst="rect">
            <a:avLst/>
          </a:prstGeom>
          <a:noFill/>
        </p:spPr>
        <p:txBody>
          <a:bodyPr wrap="square" rtlCol="0">
            <a:spAutoFit/>
          </a:bodyPr>
          <a:lstStyle/>
          <a:p>
            <a:pPr>
              <a:spcAft>
                <a:spcPts val="450"/>
              </a:spcAft>
            </a:pPr>
            <a:r>
              <a:rPr lang="en-US" sz="1050" b="1" dirty="0">
                <a:solidFill>
                  <a:srgbClr val="505153"/>
                </a:solidFill>
                <a:latin typeface="+mj-lt"/>
                <a:ea typeface="CiscoSans Light" charset="0"/>
                <a:cs typeface="CiscoSans Light" charset="0"/>
              </a:rPr>
              <a:t>MR84</a:t>
            </a:r>
          </a:p>
          <a:p>
            <a:pPr>
              <a:spcAft>
                <a:spcPts val="450"/>
              </a:spcAft>
            </a:pPr>
            <a:r>
              <a:rPr lang="en-US" sz="1050" dirty="0">
                <a:solidFill>
                  <a:srgbClr val="505153"/>
                </a:solidFill>
                <a:latin typeface="+mj-lt"/>
                <a:ea typeface="CiscoSans Light" charset="0"/>
                <a:cs typeface="CiscoSans Light" charset="0"/>
              </a:rPr>
              <a:t>4 Stream 4-Radio</a:t>
            </a:r>
          </a:p>
          <a:p>
            <a:pPr>
              <a:spcAft>
                <a:spcPts val="450"/>
              </a:spcAft>
            </a:pPr>
            <a:r>
              <a:rPr lang="en-US" sz="1050" dirty="0">
                <a:solidFill>
                  <a:srgbClr val="505153"/>
                </a:solidFill>
                <a:latin typeface="+mj-lt"/>
                <a:ea typeface="CiscoSans Light" charset="0"/>
                <a:cs typeface="CiscoSans Light" charset="0"/>
              </a:rPr>
              <a:t>802.11ac Wave 2</a:t>
            </a:r>
          </a:p>
          <a:p>
            <a:pPr>
              <a:spcAft>
                <a:spcPts val="450"/>
              </a:spcAft>
            </a:pPr>
            <a:r>
              <a:rPr lang="en-US" sz="1050" dirty="0">
                <a:solidFill>
                  <a:srgbClr val="505153"/>
                </a:solidFill>
                <a:latin typeface="+mj-lt"/>
                <a:ea typeface="CiscoSans Light" charset="0"/>
                <a:cs typeface="CiscoSans Light" charset="0"/>
              </a:rPr>
              <a:t>160MHz</a:t>
            </a:r>
          </a:p>
          <a:p>
            <a:pPr>
              <a:spcAft>
                <a:spcPts val="450"/>
              </a:spcAft>
            </a:pPr>
            <a:r>
              <a:rPr lang="en-US" sz="1050" dirty="0" err="1">
                <a:solidFill>
                  <a:srgbClr val="505153"/>
                </a:solidFill>
                <a:ea typeface="CiscoSans Light" charset="0"/>
                <a:cs typeface="CiscoSans Light" charset="0"/>
              </a:rPr>
              <a:t>Multigigabit</a:t>
            </a:r>
            <a:endParaRPr lang="en-US" sz="1050" dirty="0">
              <a:solidFill>
                <a:srgbClr val="505153"/>
              </a:solidFill>
              <a:latin typeface="+mj-lt"/>
              <a:ea typeface="CiscoSans Light" charset="0"/>
              <a:cs typeface="CiscoSans Light" charset="0"/>
            </a:endParaRPr>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8163" y="3946118"/>
            <a:ext cx="101825" cy="137124"/>
          </a:xfrm>
          <a:prstGeom prst="rect">
            <a:avLst/>
          </a:prstGeom>
        </p:spPr>
      </p:pic>
      <p:sp>
        <p:nvSpPr>
          <p:cNvPr id="42" name="Title 3"/>
          <p:cNvSpPr txBox="1">
            <a:spLocks/>
          </p:cNvSpPr>
          <p:nvPr/>
        </p:nvSpPr>
        <p:spPr bwMode="auto">
          <a:xfrm>
            <a:off x="260865" y="358276"/>
            <a:ext cx="8657721" cy="5736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0" rIns="91400" bIns="45700" numCol="1" anchor="t" anchorCtr="0" compatLnSpc="1">
            <a:prstTxWarp prst="textNoShape">
              <a:avLst/>
            </a:prstTxWarp>
          </a:bodyPr>
          <a:lstStyle>
            <a:lvl1pPr defTabSz="685818" eaLnBrk="1" latinLnBrk="0" hangingPunct="1">
              <a:lnSpc>
                <a:spcPct val="90000"/>
              </a:lnSpc>
              <a:buNone/>
              <a:defRPr sz="2400">
                <a:solidFill>
                  <a:schemeClr val="accent2"/>
                </a:solidFill>
                <a:latin typeface="+mj-lt"/>
                <a:ea typeface="MS PGothic" charset="-128"/>
                <a:cs typeface="MS PGothic" charset="-128"/>
              </a:defRPr>
            </a:lvl1pPr>
          </a:lstStyle>
          <a:p>
            <a:pPr>
              <a:lnSpc>
                <a:spcPct val="80000"/>
              </a:lnSpc>
            </a:pPr>
            <a:r>
              <a:rPr lang="en-US" altLang="ja-JP" dirty="0">
                <a:solidFill>
                  <a:schemeClr val="accent1"/>
                </a:solidFill>
                <a:ea typeface="ＭＳ Ｐゴシック" charset="0"/>
                <a:cs typeface="CiscoSans"/>
              </a:rPr>
              <a:t>MR </a:t>
            </a:r>
            <a:r>
              <a:rPr lang="ja-JP" altLang="en-US" dirty="0" smtClean="0">
                <a:solidFill>
                  <a:schemeClr val="accent1"/>
                </a:solidFill>
                <a:ea typeface="ＭＳ Ｐゴシック" charset="0"/>
                <a:cs typeface="CiscoSans"/>
              </a:rPr>
              <a:t>アクセスポイント ラインナップ</a:t>
            </a:r>
            <a:endParaRPr lang="ja-JP" altLang="en-US" dirty="0">
              <a:solidFill>
                <a:schemeClr val="accent1"/>
              </a:solidFill>
              <a:ea typeface="ＭＳ Ｐゴシック" charset="0"/>
              <a:cs typeface="CiscoSans"/>
            </a:endParaRPr>
          </a:p>
        </p:txBody>
      </p:sp>
      <p:sp>
        <p:nvSpPr>
          <p:cNvPr id="41" name="16-Point Star 40"/>
          <p:cNvSpPr/>
          <p:nvPr/>
        </p:nvSpPr>
        <p:spPr>
          <a:xfrm>
            <a:off x="3531863" y="1145943"/>
            <a:ext cx="876824" cy="26756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New</a:t>
            </a:r>
          </a:p>
        </p:txBody>
      </p:sp>
      <p:sp>
        <p:nvSpPr>
          <p:cNvPr id="40" name="16-Point Star 39"/>
          <p:cNvSpPr/>
          <p:nvPr/>
        </p:nvSpPr>
        <p:spPr>
          <a:xfrm>
            <a:off x="4132342" y="3161322"/>
            <a:ext cx="876824" cy="26756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New</a:t>
            </a:r>
          </a:p>
        </p:txBody>
      </p:sp>
      <p:pic>
        <p:nvPicPr>
          <p:cNvPr id="43" name="Picture 42"/>
          <p:cNvPicPr>
            <a:picLocks noChangeAspect="1"/>
          </p:cNvPicPr>
          <p:nvPr/>
        </p:nvPicPr>
        <p:blipFill rotWithShape="1">
          <a:blip r:embed="rId7">
            <a:extLst>
              <a:ext uri="{28A0092B-C50C-407E-A947-70E740481C1C}">
                <a14:useLocalDpi xmlns:a14="http://schemas.microsoft.com/office/drawing/2010/main"/>
              </a:ext>
            </a:extLst>
          </a:blip>
          <a:srcRect l="23233" t="18471" r="18587"/>
          <a:stretch/>
        </p:blipFill>
        <p:spPr>
          <a:xfrm>
            <a:off x="1097364" y="1118362"/>
            <a:ext cx="1021434" cy="646740"/>
          </a:xfrm>
          <a:prstGeom prst="rect">
            <a:avLst/>
          </a:prstGeom>
        </p:spPr>
      </p:pic>
      <p:sp>
        <p:nvSpPr>
          <p:cNvPr id="45" name="16-Point Star 44"/>
          <p:cNvSpPr/>
          <p:nvPr/>
        </p:nvSpPr>
        <p:spPr>
          <a:xfrm>
            <a:off x="1814694" y="1131696"/>
            <a:ext cx="876824" cy="26756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New</a:t>
            </a:r>
          </a:p>
        </p:txBody>
      </p:sp>
      <p:sp>
        <p:nvSpPr>
          <p:cNvPr id="2" name="Rectangle 1"/>
          <p:cNvSpPr/>
          <p:nvPr/>
        </p:nvSpPr>
        <p:spPr>
          <a:xfrm>
            <a:off x="1162959" y="1777343"/>
            <a:ext cx="1574206" cy="1143903"/>
          </a:xfrm>
          <a:prstGeom prst="rect">
            <a:avLst/>
          </a:prstGeom>
          <a:noFill/>
        </p:spPr>
        <p:txBody>
          <a:bodyPr wrap="square" rtlCol="0">
            <a:spAutoFit/>
          </a:bodyPr>
          <a:lstStyle/>
          <a:p>
            <a:pPr>
              <a:spcAft>
                <a:spcPts val="450"/>
              </a:spcAft>
            </a:pPr>
            <a:r>
              <a:rPr lang="en-US" altLang="ja-JP" sz="1000" b="1">
                <a:solidFill>
                  <a:srgbClr val="505153"/>
                </a:solidFill>
                <a:latin typeface="+mj-lt"/>
                <a:ea typeface="CiscoSans Light" charset="0"/>
                <a:cs typeface="CiscoSans Light" charset="0"/>
              </a:rPr>
              <a:t>MR30H</a:t>
            </a:r>
          </a:p>
          <a:p>
            <a:pPr>
              <a:spcAft>
                <a:spcPts val="450"/>
              </a:spcAft>
            </a:pPr>
            <a:r>
              <a:rPr lang="en-US" sz="1000" b="1" dirty="0">
                <a:solidFill>
                  <a:srgbClr val="505153"/>
                </a:solidFill>
                <a:latin typeface="+mj-lt"/>
                <a:ea typeface="CiscoSans Light" charset="0"/>
                <a:cs typeface="CiscoSans Light" charset="0"/>
              </a:rPr>
              <a:t>2x2 MU-MIMO, 802.11ac Wave 2 </a:t>
            </a:r>
          </a:p>
          <a:p>
            <a:pPr>
              <a:spcAft>
                <a:spcPts val="450"/>
              </a:spcAft>
            </a:pPr>
            <a:r>
              <a:rPr lang="en-US" sz="1000" b="1" dirty="0">
                <a:solidFill>
                  <a:srgbClr val="505153"/>
                </a:solidFill>
                <a:latin typeface="+mj-lt"/>
                <a:ea typeface="CiscoSans Light" charset="0"/>
                <a:cs typeface="CiscoSans Light" charset="0"/>
              </a:rPr>
              <a:t>4-</a:t>
            </a:r>
            <a:r>
              <a:rPr lang="ja-JP" altLang="en-US" sz="1000" b="1" dirty="0">
                <a:solidFill>
                  <a:srgbClr val="505153"/>
                </a:solidFill>
                <a:latin typeface="+mj-lt"/>
                <a:ea typeface="CiscoSans Light" charset="0"/>
                <a:cs typeface="CiscoSans Light" charset="0"/>
              </a:rPr>
              <a:t>ポート</a:t>
            </a:r>
            <a:r>
              <a:rPr lang="en-US" sz="1000" b="1" dirty="0">
                <a:solidFill>
                  <a:srgbClr val="505153"/>
                </a:solidFill>
                <a:latin typeface="+mj-lt"/>
                <a:ea typeface="CiscoSans Light" charset="0"/>
                <a:cs typeface="CiscoSans Light" charset="0"/>
              </a:rPr>
              <a:t> gigabit </a:t>
            </a:r>
            <a:r>
              <a:rPr lang="en-US" sz="1000" b="1" dirty="0" err="1">
                <a:solidFill>
                  <a:srgbClr val="505153"/>
                </a:solidFill>
                <a:latin typeface="+mj-lt"/>
                <a:ea typeface="CiscoSans Light" charset="0"/>
                <a:cs typeface="CiscoSans Light" charset="0"/>
              </a:rPr>
              <a:t>ethernet</a:t>
            </a:r>
            <a:r>
              <a:rPr lang="en-US" sz="1000" b="1" dirty="0">
                <a:solidFill>
                  <a:srgbClr val="505153"/>
                </a:solidFill>
                <a:latin typeface="+mj-lt"/>
                <a:ea typeface="CiscoSans Light" charset="0"/>
                <a:cs typeface="CiscoSans Light" charset="0"/>
              </a:rPr>
              <a:t> </a:t>
            </a:r>
            <a:r>
              <a:rPr lang="ja-JP" altLang="en-US" sz="1000" b="1" dirty="0">
                <a:solidFill>
                  <a:srgbClr val="505153"/>
                </a:solidFill>
                <a:latin typeface="+mj-lt"/>
                <a:ea typeface="CiscoSans Light" charset="0"/>
                <a:cs typeface="CiscoSans Light" charset="0"/>
              </a:rPr>
              <a:t>スイッチ</a:t>
            </a:r>
            <a:r>
              <a:rPr lang="en-US" altLang="ja-JP" sz="1000" b="1" dirty="0">
                <a:solidFill>
                  <a:srgbClr val="505153"/>
                </a:solidFill>
                <a:latin typeface="+mj-lt"/>
                <a:ea typeface="CiscoSans Light" charset="0"/>
                <a:cs typeface="CiscoSans Light" charset="0"/>
              </a:rPr>
              <a:t> (</a:t>
            </a:r>
            <a:r>
              <a:rPr lang="en-US" altLang="ja-JP" sz="1000" b="1" dirty="0" err="1">
                <a:solidFill>
                  <a:srgbClr val="505153"/>
                </a:solidFill>
                <a:latin typeface="+mj-lt"/>
                <a:ea typeface="CiscoSans Light" charset="0"/>
                <a:cs typeface="CiscoSans Light" charset="0"/>
              </a:rPr>
              <a:t>PoE</a:t>
            </a:r>
            <a:r>
              <a:rPr lang="en-US" altLang="ja-JP" sz="1000" b="1" dirty="0">
                <a:solidFill>
                  <a:srgbClr val="505153"/>
                </a:solidFill>
                <a:latin typeface="+mj-lt"/>
                <a:ea typeface="CiscoSans Light" charset="0"/>
                <a:cs typeface="CiscoSans Light" charset="0"/>
              </a:rPr>
              <a:t>)</a:t>
            </a:r>
            <a:r>
              <a:rPr lang="en-US" sz="1000" b="1" dirty="0">
                <a:solidFill>
                  <a:srgbClr val="505153"/>
                </a:solidFill>
                <a:latin typeface="+mj-lt"/>
                <a:ea typeface="CiscoSans Light" charset="0"/>
                <a:cs typeface="CiscoSans Light" charset="0"/>
              </a:rPr>
              <a:t> </a:t>
            </a:r>
          </a:p>
        </p:txBody>
      </p:sp>
    </p:spTree>
    <p:extLst>
      <p:ext uri="{BB962C8B-B14F-4D97-AF65-F5344CB8AC3E}">
        <p14:creationId xmlns:p14="http://schemas.microsoft.com/office/powerpoint/2010/main" val="1812599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a:ext>
            </a:extLst>
          </a:blip>
          <a:srcRect l="23233" t="18471" r="18587"/>
          <a:stretch/>
        </p:blipFill>
        <p:spPr>
          <a:xfrm>
            <a:off x="81368" y="970582"/>
            <a:ext cx="4184603" cy="2649559"/>
          </a:xfrm>
          <a:prstGeom prst="rect">
            <a:avLst/>
          </a:prstGeom>
        </p:spPr>
      </p:pic>
      <p:sp>
        <p:nvSpPr>
          <p:cNvPr id="2" name="Title 1"/>
          <p:cNvSpPr>
            <a:spLocks noGrp="1"/>
          </p:cNvSpPr>
          <p:nvPr>
            <p:ph type="title"/>
          </p:nvPr>
        </p:nvSpPr>
        <p:spPr>
          <a:xfrm>
            <a:off x="361020" y="348389"/>
            <a:ext cx="8539564" cy="815779"/>
          </a:xfrm>
        </p:spPr>
        <p:txBody>
          <a:bodyPr/>
          <a:lstStyle/>
          <a:p>
            <a:r>
              <a:rPr lang="en-US" dirty="0" smtClean="0">
                <a:latin typeface="+mj-lt"/>
                <a:ea typeface="MS PGothic" charset="-128"/>
                <a:cs typeface="MS PGothic" charset="-128"/>
              </a:rPr>
              <a:t>MR30H: </a:t>
            </a:r>
            <a:r>
              <a:rPr lang="ja-JP" altLang="en-US" dirty="0" smtClean="0">
                <a:latin typeface="+mj-lt"/>
                <a:ea typeface="MS PGothic" charset="-128"/>
                <a:cs typeface="MS PGothic" charset="-128"/>
              </a:rPr>
              <a:t>ホテル内</a:t>
            </a:r>
            <a:r>
              <a:rPr lang="ja-JP" altLang="en-US" dirty="0" smtClean="0">
                <a:latin typeface="+mj-lt"/>
                <a:ea typeface="MS PGothic" charset="-128"/>
                <a:cs typeface="MS PGothic" charset="-128"/>
              </a:rPr>
              <a:t>インターネット アクセス</a:t>
            </a:r>
            <a:r>
              <a:rPr lang="ja-JP" altLang="en-US" dirty="0" smtClean="0">
                <a:latin typeface="+mj-lt"/>
                <a:ea typeface="MS PGothic" charset="-128"/>
                <a:cs typeface="MS PGothic" charset="-128"/>
              </a:rPr>
              <a:t>を進化</a:t>
            </a:r>
            <a:endParaRPr lang="en-US" dirty="0">
              <a:latin typeface="+mj-lt"/>
              <a:ea typeface="MS PGothic" charset="-128"/>
              <a:cs typeface="MS PGothic" charset="-128"/>
            </a:endParaRPr>
          </a:p>
        </p:txBody>
      </p:sp>
      <p:sp>
        <p:nvSpPr>
          <p:cNvPr id="5" name="Content Placeholder 4"/>
          <p:cNvSpPr>
            <a:spLocks noGrp="1"/>
          </p:cNvSpPr>
          <p:nvPr>
            <p:ph sz="quarter" idx="4294967295"/>
          </p:nvPr>
        </p:nvSpPr>
        <p:spPr>
          <a:xfrm>
            <a:off x="4947056" y="1526538"/>
            <a:ext cx="4068812" cy="2892561"/>
          </a:xfrm>
          <a:prstGeom prst="rect">
            <a:avLst/>
          </a:prstGeom>
        </p:spPr>
        <p:txBody>
          <a:bodyPr/>
          <a:lstStyle/>
          <a:p>
            <a:pPr marL="0" indent="0">
              <a:buClr>
                <a:schemeClr val="accent1"/>
              </a:buClr>
              <a:buNone/>
            </a:pPr>
            <a:r>
              <a:rPr lang="en-US" sz="1200" dirty="0">
                <a:solidFill>
                  <a:schemeClr val="tx1">
                    <a:lumMod val="50000"/>
                  </a:schemeClr>
                </a:solidFill>
                <a:ea typeface="MS PGothic" charset="-128"/>
                <a:cs typeface="MS PGothic" charset="-128"/>
              </a:rPr>
              <a:t>4</a:t>
            </a:r>
            <a:r>
              <a:rPr lang="ja-JP" altLang="en-US" sz="1200" dirty="0">
                <a:solidFill>
                  <a:schemeClr val="tx1">
                    <a:lumMod val="50000"/>
                  </a:schemeClr>
                </a:solidFill>
                <a:ea typeface="MS PGothic" charset="-128"/>
                <a:cs typeface="MS PGothic" charset="-128"/>
              </a:rPr>
              <a:t>無線チップ</a:t>
            </a:r>
            <a:r>
              <a:rPr lang="en-US" sz="1200" dirty="0">
                <a:solidFill>
                  <a:schemeClr val="tx1">
                    <a:lumMod val="50000"/>
                  </a:schemeClr>
                </a:solidFill>
                <a:ea typeface="MS PGothic" charset="-128"/>
                <a:cs typeface="MS PGothic" charset="-128"/>
              </a:rPr>
              <a:t>, </a:t>
            </a:r>
            <a:r>
              <a:rPr lang="ja-JP" altLang="en-US" sz="1200" dirty="0">
                <a:solidFill>
                  <a:schemeClr val="tx1">
                    <a:lumMod val="50000"/>
                  </a:schemeClr>
                </a:solidFill>
                <a:ea typeface="MS PGothic" charset="-128"/>
                <a:cs typeface="MS PGothic" charset="-128"/>
              </a:rPr>
              <a:t>デュアルバンド</a:t>
            </a:r>
            <a:r>
              <a:rPr lang="en-US" sz="1200" dirty="0">
                <a:solidFill>
                  <a:schemeClr val="tx1">
                    <a:lumMod val="50000"/>
                  </a:schemeClr>
                </a:solidFill>
                <a:ea typeface="MS PGothic" charset="-128"/>
                <a:cs typeface="MS PGothic" charset="-128"/>
              </a:rPr>
              <a:t>, 2x2 MU-MIMO, 802.11ac Wave 2 </a:t>
            </a:r>
          </a:p>
          <a:p>
            <a:pPr marL="0" indent="0">
              <a:buClr>
                <a:schemeClr val="accent1"/>
              </a:buClr>
              <a:buNone/>
            </a:pPr>
            <a:endParaRPr lang="en-US" sz="1200" dirty="0">
              <a:solidFill>
                <a:schemeClr val="tx1">
                  <a:lumMod val="50000"/>
                </a:schemeClr>
              </a:solidFill>
              <a:ea typeface="MS PGothic" charset="-128"/>
              <a:cs typeface="MS PGothic" charset="-128"/>
            </a:endParaRPr>
          </a:p>
          <a:p>
            <a:pPr marL="0" indent="0">
              <a:buClr>
                <a:schemeClr val="accent1"/>
              </a:buClr>
              <a:buNone/>
            </a:pPr>
            <a:r>
              <a:rPr lang="en-US" sz="1200" dirty="0">
                <a:solidFill>
                  <a:schemeClr val="tx1">
                    <a:lumMod val="50000"/>
                  </a:schemeClr>
                </a:solidFill>
                <a:ea typeface="MS PGothic" charset="-128"/>
                <a:cs typeface="MS PGothic" charset="-128"/>
              </a:rPr>
              <a:t>4-</a:t>
            </a:r>
            <a:r>
              <a:rPr lang="ja-JP" altLang="en-US" sz="1200" dirty="0">
                <a:solidFill>
                  <a:schemeClr val="tx1">
                    <a:lumMod val="50000"/>
                  </a:schemeClr>
                </a:solidFill>
                <a:ea typeface="MS PGothic" charset="-128"/>
                <a:cs typeface="MS PGothic" charset="-128"/>
              </a:rPr>
              <a:t>ポート</a:t>
            </a:r>
            <a:r>
              <a:rPr lang="en-US" sz="1200" dirty="0">
                <a:solidFill>
                  <a:schemeClr val="tx1">
                    <a:lumMod val="50000"/>
                  </a:schemeClr>
                </a:solidFill>
                <a:ea typeface="MS PGothic" charset="-128"/>
                <a:cs typeface="MS PGothic" charset="-128"/>
              </a:rPr>
              <a:t> gigabit </a:t>
            </a:r>
            <a:r>
              <a:rPr lang="en-US" sz="1200" dirty="0" err="1">
                <a:solidFill>
                  <a:schemeClr val="tx1">
                    <a:lumMod val="50000"/>
                  </a:schemeClr>
                </a:solidFill>
                <a:ea typeface="MS PGothic" charset="-128"/>
                <a:cs typeface="MS PGothic" charset="-128"/>
              </a:rPr>
              <a:t>ethernet</a:t>
            </a:r>
            <a:r>
              <a:rPr lang="en-US" sz="1200" dirty="0">
                <a:solidFill>
                  <a:schemeClr val="tx1">
                    <a:lumMod val="50000"/>
                  </a:schemeClr>
                </a:solidFill>
                <a:ea typeface="MS PGothic" charset="-128"/>
                <a:cs typeface="MS PGothic" charset="-128"/>
              </a:rPr>
              <a:t> </a:t>
            </a:r>
            <a:r>
              <a:rPr lang="ja-JP" altLang="en-US" sz="1200" dirty="0">
                <a:solidFill>
                  <a:schemeClr val="tx1">
                    <a:lumMod val="50000"/>
                  </a:schemeClr>
                </a:solidFill>
                <a:ea typeface="MS PGothic" charset="-128"/>
                <a:cs typeface="MS PGothic" charset="-128"/>
              </a:rPr>
              <a:t>スイッチ</a:t>
            </a:r>
            <a:r>
              <a:rPr lang="en-US" altLang="ja-JP" sz="1200" dirty="0">
                <a:solidFill>
                  <a:schemeClr val="tx1">
                    <a:lumMod val="50000"/>
                  </a:schemeClr>
                </a:solidFill>
                <a:ea typeface="MS PGothic" charset="-128"/>
                <a:cs typeface="MS PGothic" charset="-128"/>
              </a:rPr>
              <a:t> (</a:t>
            </a:r>
            <a:r>
              <a:rPr lang="en-US" altLang="ja-JP" sz="1200" dirty="0" err="1">
                <a:solidFill>
                  <a:schemeClr val="tx1">
                    <a:lumMod val="50000"/>
                  </a:schemeClr>
                </a:solidFill>
                <a:ea typeface="MS PGothic" charset="-128"/>
                <a:cs typeface="MS PGothic" charset="-128"/>
              </a:rPr>
              <a:t>PoE</a:t>
            </a:r>
            <a:r>
              <a:rPr lang="en-US" altLang="ja-JP" sz="1200" dirty="0">
                <a:solidFill>
                  <a:schemeClr val="tx1">
                    <a:lumMod val="50000"/>
                  </a:schemeClr>
                </a:solidFill>
                <a:ea typeface="MS PGothic" charset="-128"/>
                <a:cs typeface="MS PGothic" charset="-128"/>
              </a:rPr>
              <a:t>)</a:t>
            </a:r>
            <a:r>
              <a:rPr lang="en-US" sz="1200" dirty="0">
                <a:solidFill>
                  <a:schemeClr val="tx1">
                    <a:lumMod val="50000"/>
                  </a:schemeClr>
                </a:solidFill>
                <a:ea typeface="MS PGothic" charset="-128"/>
                <a:cs typeface="MS PGothic" charset="-128"/>
              </a:rPr>
              <a:t> </a:t>
            </a:r>
          </a:p>
          <a:p>
            <a:pPr marL="0" indent="0">
              <a:buClr>
                <a:schemeClr val="accent1"/>
              </a:buClr>
              <a:buNone/>
            </a:pPr>
            <a:endParaRPr lang="en-US" altLang="ja-JP" sz="1200" dirty="0">
              <a:solidFill>
                <a:schemeClr val="tx1">
                  <a:lumMod val="50000"/>
                </a:schemeClr>
              </a:solidFill>
              <a:ea typeface="MS PGothic" charset="-128"/>
              <a:cs typeface="MS PGothic" charset="-128"/>
            </a:endParaRPr>
          </a:p>
          <a:p>
            <a:pPr marL="0" indent="0">
              <a:buClr>
                <a:schemeClr val="accent1"/>
              </a:buClr>
              <a:buNone/>
            </a:pPr>
            <a:r>
              <a:rPr lang="ja-JP" altLang="en-US" sz="1200" dirty="0">
                <a:solidFill>
                  <a:schemeClr val="tx1">
                    <a:lumMod val="50000"/>
                  </a:schemeClr>
                </a:solidFill>
                <a:ea typeface="MS PGothic" charset="-128"/>
                <a:cs typeface="MS PGothic" charset="-128"/>
              </a:rPr>
              <a:t>滞在時間やアクセス先、訪問頻度などのお客様の振舞いを特別な作り込みを必要とせず取得可能</a:t>
            </a:r>
            <a:endParaRPr lang="en-US" altLang="ja-JP" sz="1200" dirty="0">
              <a:solidFill>
                <a:schemeClr val="tx1">
                  <a:lumMod val="50000"/>
                </a:schemeClr>
              </a:solidFill>
              <a:ea typeface="MS PGothic" charset="-128"/>
              <a:cs typeface="MS PGothic" charset="-128"/>
            </a:endParaRPr>
          </a:p>
          <a:p>
            <a:pPr marL="0" indent="0">
              <a:buClr>
                <a:schemeClr val="accent1"/>
              </a:buClr>
              <a:buNone/>
            </a:pPr>
            <a:endParaRPr lang="en-US" sz="1200" dirty="0">
              <a:solidFill>
                <a:schemeClr val="tx1">
                  <a:lumMod val="50000"/>
                </a:schemeClr>
              </a:solidFill>
              <a:ea typeface="MS PGothic" charset="-128"/>
              <a:cs typeface="MS PGothic" charset="-128"/>
            </a:endParaRPr>
          </a:p>
          <a:p>
            <a:pPr marL="0" indent="0">
              <a:buClr>
                <a:schemeClr val="accent1"/>
              </a:buClr>
              <a:buNone/>
            </a:pPr>
            <a:r>
              <a:rPr lang="ja-JP" altLang="en-US" sz="1200" dirty="0">
                <a:solidFill>
                  <a:schemeClr val="tx1">
                    <a:lumMod val="50000"/>
                  </a:schemeClr>
                </a:solidFill>
                <a:ea typeface="MS PGothic" charset="-128"/>
                <a:cs typeface="MS PGothic" charset="-128"/>
              </a:rPr>
              <a:t>ビルトイン</a:t>
            </a:r>
            <a:r>
              <a:rPr lang="en-US" sz="1200" dirty="0">
                <a:solidFill>
                  <a:schemeClr val="tx1">
                    <a:lumMod val="50000"/>
                  </a:schemeClr>
                </a:solidFill>
                <a:ea typeface="MS PGothic" charset="-128"/>
                <a:cs typeface="MS PGothic" charset="-128"/>
              </a:rPr>
              <a:t>Bluetooth Low Energy (BLE) </a:t>
            </a:r>
            <a:r>
              <a:rPr lang="ja-JP" altLang="en-US" sz="1200" dirty="0">
                <a:solidFill>
                  <a:schemeClr val="tx1">
                    <a:lumMod val="50000"/>
                  </a:schemeClr>
                </a:solidFill>
                <a:ea typeface="MS PGothic" charset="-128"/>
                <a:cs typeface="MS PGothic" charset="-128"/>
              </a:rPr>
              <a:t>ビーコン＆</a:t>
            </a:r>
            <a:r>
              <a:rPr lang="ja-JP" altLang="en-US" sz="1200" dirty="0" smtClean="0">
                <a:solidFill>
                  <a:schemeClr val="tx1">
                    <a:lumMod val="50000"/>
                  </a:schemeClr>
                </a:solidFill>
                <a:ea typeface="MS PGothic" charset="-128"/>
                <a:cs typeface="MS PGothic" charset="-128"/>
              </a:rPr>
              <a:t>無線</a:t>
            </a:r>
            <a:r>
              <a:rPr lang="en-US" altLang="ja-JP" sz="1200" smtClean="0">
                <a:solidFill>
                  <a:schemeClr val="tx1">
                    <a:lumMod val="50000"/>
                  </a:schemeClr>
                </a:solidFill>
                <a:ea typeface="MS PGothic" charset="-128"/>
                <a:cs typeface="MS PGothic" charset="-128"/>
              </a:rPr>
              <a:t/>
            </a:r>
            <a:br>
              <a:rPr lang="en-US" altLang="ja-JP" sz="1200" smtClean="0">
                <a:solidFill>
                  <a:schemeClr val="tx1">
                    <a:lumMod val="50000"/>
                  </a:schemeClr>
                </a:solidFill>
                <a:ea typeface="MS PGothic" charset="-128"/>
                <a:cs typeface="MS PGothic" charset="-128"/>
              </a:rPr>
            </a:br>
            <a:r>
              <a:rPr lang="ja-JP" altLang="en-US" sz="1200" dirty="0" smtClean="0">
                <a:solidFill>
                  <a:schemeClr val="tx1">
                    <a:lumMod val="50000"/>
                  </a:schemeClr>
                </a:solidFill>
                <a:ea typeface="MS PGothic" charset="-128"/>
                <a:cs typeface="MS PGothic" charset="-128"/>
              </a:rPr>
              <a:t>スキャン</a:t>
            </a:r>
            <a:r>
              <a:rPr lang="ja-JP" altLang="en-US" sz="1200" dirty="0">
                <a:solidFill>
                  <a:schemeClr val="tx1">
                    <a:lumMod val="50000"/>
                  </a:schemeClr>
                </a:solidFill>
                <a:ea typeface="MS PGothic" charset="-128"/>
                <a:cs typeface="MS PGothic" charset="-128"/>
              </a:rPr>
              <a:t>と</a:t>
            </a:r>
            <a:r>
              <a:rPr lang="en-US" altLang="ja-JP" sz="1200" dirty="0">
                <a:solidFill>
                  <a:schemeClr val="tx1">
                    <a:lumMod val="50000"/>
                  </a:schemeClr>
                </a:solidFill>
                <a:ea typeface="MS PGothic" charset="-128"/>
                <a:cs typeface="MS PGothic" charset="-128"/>
              </a:rPr>
              <a:t>3rd Party App</a:t>
            </a:r>
            <a:r>
              <a:rPr lang="ja-JP" altLang="en-US" sz="1200" dirty="0">
                <a:solidFill>
                  <a:schemeClr val="tx1">
                    <a:lumMod val="50000"/>
                  </a:schemeClr>
                </a:solidFill>
                <a:ea typeface="MS PGothic" charset="-128"/>
                <a:cs typeface="MS PGothic" charset="-128"/>
              </a:rPr>
              <a:t>との連携によるより高いお客</a:t>
            </a:r>
            <a:r>
              <a:rPr lang="ja-JP" altLang="en-US" sz="1200" dirty="0" smtClean="0">
                <a:solidFill>
                  <a:schemeClr val="tx1">
                    <a:lumMod val="50000"/>
                  </a:schemeClr>
                </a:solidFill>
                <a:ea typeface="MS PGothic" charset="-128"/>
                <a:cs typeface="MS PGothic" charset="-128"/>
              </a:rPr>
              <a:t>様</a:t>
            </a:r>
            <a:r>
              <a:rPr lang="en-US" altLang="ja-JP" sz="1200" dirty="0" smtClean="0">
                <a:solidFill>
                  <a:schemeClr val="tx1">
                    <a:lumMod val="50000"/>
                  </a:schemeClr>
                </a:solidFill>
                <a:ea typeface="MS PGothic" charset="-128"/>
                <a:cs typeface="MS PGothic" charset="-128"/>
              </a:rPr>
              <a:t/>
            </a:r>
            <a:br>
              <a:rPr lang="en-US" altLang="ja-JP" sz="1200" dirty="0" smtClean="0">
                <a:solidFill>
                  <a:schemeClr val="tx1">
                    <a:lumMod val="50000"/>
                  </a:schemeClr>
                </a:solidFill>
                <a:ea typeface="MS PGothic" charset="-128"/>
                <a:cs typeface="MS PGothic" charset="-128"/>
              </a:rPr>
            </a:br>
            <a:r>
              <a:rPr lang="ja-JP" altLang="en-US" sz="1200" dirty="0" smtClean="0">
                <a:solidFill>
                  <a:schemeClr val="tx1">
                    <a:lumMod val="50000"/>
                  </a:schemeClr>
                </a:solidFill>
                <a:ea typeface="MS PGothic" charset="-128"/>
                <a:cs typeface="MS PGothic" charset="-128"/>
              </a:rPr>
              <a:t>サービス</a:t>
            </a:r>
            <a:r>
              <a:rPr lang="ja-JP" altLang="en-US" sz="1200" dirty="0">
                <a:solidFill>
                  <a:schemeClr val="tx1">
                    <a:lumMod val="50000"/>
                  </a:schemeClr>
                </a:solidFill>
                <a:ea typeface="MS PGothic" charset="-128"/>
                <a:cs typeface="MS PGothic" charset="-128"/>
              </a:rPr>
              <a:t>を提供可能</a:t>
            </a:r>
            <a:endParaRPr lang="en-US" sz="1200" dirty="0">
              <a:solidFill>
                <a:schemeClr val="tx1">
                  <a:lumMod val="50000"/>
                </a:schemeClr>
              </a:solidFill>
              <a:ea typeface="MS PGothic" charset="-128"/>
              <a:cs typeface="MS PGothic" charset="-128"/>
            </a:endParaRPr>
          </a:p>
        </p:txBody>
      </p:sp>
      <p:cxnSp>
        <p:nvCxnSpPr>
          <p:cNvPr id="40" name="Straight Connector 39"/>
          <p:cNvCxnSpPr/>
          <p:nvPr/>
        </p:nvCxnSpPr>
        <p:spPr>
          <a:xfrm flipV="1">
            <a:off x="4314695" y="1752761"/>
            <a:ext cx="22860" cy="2713908"/>
          </a:xfrm>
          <a:prstGeom prst="line">
            <a:avLst/>
          </a:prstGeom>
          <a:ln>
            <a:gradFill>
              <a:gsLst>
                <a:gs pos="50000">
                  <a:schemeClr val="tx1">
                    <a:lumMod val="0"/>
                    <a:alpha val="28000"/>
                  </a:schemeClr>
                </a:gs>
                <a:gs pos="0">
                  <a:schemeClr val="accent1">
                    <a:lumMod val="5000"/>
                    <a:lumOff val="95000"/>
                    <a:alpha val="2200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545354" y="1482522"/>
            <a:ext cx="342900" cy="342900"/>
            <a:chOff x="12029380" y="3113294"/>
            <a:chExt cx="914400" cy="914400"/>
          </a:xfrm>
        </p:grpSpPr>
        <p:sp>
          <p:nvSpPr>
            <p:cNvPr id="4" name="Oval 3"/>
            <p:cNvSpPr/>
            <p:nvPr/>
          </p:nvSpPr>
          <p:spPr>
            <a:xfrm>
              <a:off x="12029380" y="3113294"/>
              <a:ext cx="914400" cy="914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6" name="Picture 5"/>
            <p:cNvPicPr>
              <a:picLocks noChangeAspect="1"/>
            </p:cNvPicPr>
            <p:nvPr/>
          </p:nvPicPr>
          <p:blipFill>
            <a:blip r:embed="rId4" cstate="print">
              <a:lum bright="70000" contrast="-70000"/>
              <a:extLst>
                <a:ext uri="{28A0092B-C50C-407E-A947-70E740481C1C}">
                  <a14:useLocalDpi xmlns:a14="http://schemas.microsoft.com/office/drawing/2010/main"/>
                </a:ext>
              </a:extLst>
            </a:blip>
            <a:stretch>
              <a:fillRect/>
            </a:stretch>
          </p:blipFill>
          <p:spPr>
            <a:xfrm>
              <a:off x="12193388" y="3277302"/>
              <a:ext cx="586384" cy="586384"/>
            </a:xfrm>
            <a:prstGeom prst="rect">
              <a:avLst/>
            </a:prstGeom>
          </p:spPr>
        </p:pic>
      </p:grpSp>
      <p:grpSp>
        <p:nvGrpSpPr>
          <p:cNvPr id="15" name="Group 14"/>
          <p:cNvGrpSpPr/>
          <p:nvPr/>
        </p:nvGrpSpPr>
        <p:grpSpPr>
          <a:xfrm>
            <a:off x="4545354" y="2184906"/>
            <a:ext cx="342900" cy="342900"/>
            <a:chOff x="12029380" y="5232675"/>
            <a:chExt cx="914400" cy="914400"/>
          </a:xfrm>
        </p:grpSpPr>
        <p:sp>
          <p:nvSpPr>
            <p:cNvPr id="12" name="Oval 11"/>
            <p:cNvSpPr/>
            <p:nvPr/>
          </p:nvSpPr>
          <p:spPr>
            <a:xfrm>
              <a:off x="12029380" y="5232675"/>
              <a:ext cx="914400" cy="914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9" name="Picture 8"/>
            <p:cNvPicPr>
              <a:picLocks noChangeAspect="1"/>
            </p:cNvPicPr>
            <p:nvPr/>
          </p:nvPicPr>
          <p:blipFill>
            <a:blip r:embed="rId5" cstate="print">
              <a:lum bright="70000" contrast="-70000"/>
              <a:extLst>
                <a:ext uri="{28A0092B-C50C-407E-A947-70E740481C1C}">
                  <a14:useLocalDpi xmlns:a14="http://schemas.microsoft.com/office/drawing/2010/main"/>
                </a:ext>
              </a:extLst>
            </a:blip>
            <a:stretch>
              <a:fillRect/>
            </a:stretch>
          </p:blipFill>
          <p:spPr>
            <a:xfrm>
              <a:off x="12171376" y="5339112"/>
              <a:ext cx="639392" cy="639392"/>
            </a:xfrm>
            <a:prstGeom prst="rect">
              <a:avLst/>
            </a:prstGeom>
          </p:spPr>
        </p:pic>
      </p:grpSp>
      <p:grpSp>
        <p:nvGrpSpPr>
          <p:cNvPr id="16" name="Group 15"/>
          <p:cNvGrpSpPr/>
          <p:nvPr/>
        </p:nvGrpSpPr>
        <p:grpSpPr>
          <a:xfrm>
            <a:off x="4542653" y="2887749"/>
            <a:ext cx="342900" cy="342900"/>
            <a:chOff x="12025246" y="7075419"/>
            <a:chExt cx="914400" cy="914400"/>
          </a:xfrm>
        </p:grpSpPr>
        <p:sp>
          <p:nvSpPr>
            <p:cNvPr id="14" name="Oval 13"/>
            <p:cNvSpPr/>
            <p:nvPr/>
          </p:nvSpPr>
          <p:spPr>
            <a:xfrm>
              <a:off x="12025246" y="7075419"/>
              <a:ext cx="914400" cy="914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0" name="Picture 9"/>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12112241" y="7174801"/>
              <a:ext cx="694035" cy="694035"/>
            </a:xfrm>
            <a:prstGeom prst="rect">
              <a:avLst/>
            </a:prstGeom>
          </p:spPr>
        </p:pic>
      </p:grpSp>
      <p:grpSp>
        <p:nvGrpSpPr>
          <p:cNvPr id="20" name="Group 19"/>
          <p:cNvGrpSpPr/>
          <p:nvPr/>
        </p:nvGrpSpPr>
        <p:grpSpPr>
          <a:xfrm>
            <a:off x="4542653" y="3584288"/>
            <a:ext cx="342900" cy="342900"/>
            <a:chOff x="12025246" y="9211946"/>
            <a:chExt cx="914400" cy="914400"/>
          </a:xfrm>
        </p:grpSpPr>
        <p:sp>
          <p:nvSpPr>
            <p:cNvPr id="19" name="Oval 18"/>
            <p:cNvSpPr/>
            <p:nvPr/>
          </p:nvSpPr>
          <p:spPr>
            <a:xfrm>
              <a:off x="12025246" y="9211946"/>
              <a:ext cx="914400" cy="914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8" name="Picture 17"/>
            <p:cNvPicPr>
              <a:picLocks noChangeAspect="1"/>
            </p:cNvPicPr>
            <p:nvPr/>
          </p:nvPicPr>
          <p:blipFill>
            <a:blip r:embed="rId8" cstate="print">
              <a:lum bright="70000" contrast="-70000"/>
              <a:extLst>
                <a:ext uri="{28A0092B-C50C-407E-A947-70E740481C1C}">
                  <a14:useLocalDpi xmlns:a14="http://schemas.microsoft.com/office/drawing/2010/main"/>
                </a:ext>
              </a:extLst>
            </a:blip>
            <a:stretch>
              <a:fillRect/>
            </a:stretch>
          </p:blipFill>
          <p:spPr>
            <a:xfrm>
              <a:off x="12168916" y="9341348"/>
              <a:ext cx="655596" cy="655596"/>
            </a:xfrm>
            <a:prstGeom prst="rect">
              <a:avLst/>
            </a:prstGeom>
          </p:spPr>
        </p:pic>
      </p:grpSp>
      <p:sp>
        <p:nvSpPr>
          <p:cNvPr id="22" name="16-Point Star 21"/>
          <p:cNvSpPr/>
          <p:nvPr/>
        </p:nvSpPr>
        <p:spPr>
          <a:xfrm>
            <a:off x="519456" y="1127064"/>
            <a:ext cx="877052" cy="267629"/>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New</a:t>
            </a:r>
          </a:p>
        </p:txBody>
      </p:sp>
    </p:spTree>
    <p:extLst>
      <p:ext uri="{BB962C8B-B14F-4D97-AF65-F5344CB8AC3E}">
        <p14:creationId xmlns:p14="http://schemas.microsoft.com/office/powerpoint/2010/main" val="3272735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5042143" y="1410727"/>
            <a:ext cx="3365694" cy="3078872"/>
          </a:xfrm>
          <a:prstGeom prst="rect">
            <a:avLst/>
          </a:prstGeom>
          <a:gradFill flip="none" rotWithShape="1">
            <a:gsLst>
              <a:gs pos="0">
                <a:schemeClr val="bg1">
                  <a:lumMod val="95000"/>
                </a:schemeClr>
              </a:gs>
              <a:gs pos="55000">
                <a:schemeClr val="bg1"/>
              </a:gs>
            </a:gsLst>
            <a:lin ang="0" scaled="1"/>
            <a:tileRect/>
          </a:gra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eaLnBrk="0" fontAlgn="base" hangingPunct="0">
              <a:spcBef>
                <a:spcPct val="0"/>
              </a:spcBef>
              <a:spcAft>
                <a:spcPct val="0"/>
              </a:spcAft>
            </a:pPr>
            <a:endParaRPr lang="en-US" sz="2700">
              <a:latin typeface="Helvetica" charset="0"/>
            </a:endParaRPr>
          </a:p>
        </p:txBody>
      </p:sp>
      <p:sp>
        <p:nvSpPr>
          <p:cNvPr id="14" name="Left Brace 13"/>
          <p:cNvSpPr/>
          <p:nvPr/>
        </p:nvSpPr>
        <p:spPr bwMode="auto">
          <a:xfrm>
            <a:off x="4737346" y="1400279"/>
            <a:ext cx="371819" cy="3067018"/>
          </a:xfrm>
          <a:prstGeom prst="leftBrace">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eaLnBrk="0" fontAlgn="base" hangingPunct="0">
              <a:spcBef>
                <a:spcPct val="0"/>
              </a:spcBef>
              <a:spcAft>
                <a:spcPct val="0"/>
              </a:spcAft>
            </a:pPr>
            <a:endParaRPr lang="en-US" sz="2700">
              <a:latin typeface="Helvetica" charset="0"/>
            </a:endParaRPr>
          </a:p>
        </p:txBody>
      </p:sp>
      <p:sp>
        <p:nvSpPr>
          <p:cNvPr id="16" name="TextBox 15"/>
          <p:cNvSpPr txBox="1"/>
          <p:nvPr/>
        </p:nvSpPr>
        <p:spPr>
          <a:xfrm>
            <a:off x="5839905" y="3320658"/>
            <a:ext cx="2321571" cy="992563"/>
          </a:xfrm>
          <a:prstGeom prst="rect">
            <a:avLst/>
          </a:prstGeom>
          <a:noFill/>
        </p:spPr>
        <p:txBody>
          <a:bodyPr wrap="square" lIns="68562" tIns="34282" rIns="68562" bIns="34282" rtlCol="0">
            <a:spAutoFit/>
          </a:bodyPr>
          <a:lstStyle/>
          <a:p>
            <a:pPr>
              <a:spcAft>
                <a:spcPts val="1200"/>
              </a:spcAft>
            </a:pPr>
            <a:r>
              <a:rPr lang="en-US" sz="1500" b="1" dirty="0">
                <a:solidFill>
                  <a:srgbClr val="435153"/>
                </a:solidFill>
              </a:rPr>
              <a:t>Application Control</a:t>
            </a:r>
            <a:r>
              <a:rPr lang="en-US" sz="1500" dirty="0">
                <a:solidFill>
                  <a:srgbClr val="435153"/>
                </a:solidFill>
              </a:rPr>
              <a:t> </a:t>
            </a:r>
            <a:br>
              <a:rPr lang="en-US" sz="1500" dirty="0">
                <a:solidFill>
                  <a:srgbClr val="435153"/>
                </a:solidFill>
              </a:rPr>
            </a:br>
            <a:r>
              <a:rPr lang="en-US" sz="1500" dirty="0">
                <a:solidFill>
                  <a:srgbClr val="435153"/>
                </a:solidFill>
              </a:rPr>
              <a:t>Web Caching, Traffic</a:t>
            </a:r>
            <a:br>
              <a:rPr lang="en-US" sz="1500" dirty="0">
                <a:solidFill>
                  <a:srgbClr val="435153"/>
                </a:solidFill>
              </a:rPr>
            </a:br>
            <a:r>
              <a:rPr lang="en-US" sz="1500" dirty="0">
                <a:solidFill>
                  <a:srgbClr val="435153"/>
                </a:solidFill>
              </a:rPr>
              <a:t>Shaping, Content Filtering</a:t>
            </a:r>
          </a:p>
        </p:txBody>
      </p:sp>
      <p:pic>
        <p:nvPicPr>
          <p:cNvPr id="17" name="Picture 16" descr="application-aware-firewal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5015" y="1561532"/>
            <a:ext cx="449933" cy="594626"/>
          </a:xfrm>
          <a:prstGeom prst="rect">
            <a:avLst/>
          </a:prstGeom>
        </p:spPr>
      </p:pic>
      <p:pic>
        <p:nvPicPr>
          <p:cNvPr id="18" name="Picture 17" descr="routin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4884" y="2624051"/>
            <a:ext cx="506006" cy="506006"/>
          </a:xfrm>
          <a:prstGeom prst="rect">
            <a:avLst/>
          </a:prstGeom>
        </p:spPr>
      </p:pic>
      <p:pic>
        <p:nvPicPr>
          <p:cNvPr id="19" name="Picture 18" descr="app-control.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2143" y="3356290"/>
            <a:ext cx="708646" cy="621245"/>
          </a:xfrm>
          <a:prstGeom prst="rect">
            <a:avLst/>
          </a:prstGeom>
        </p:spPr>
      </p:pic>
      <p:sp>
        <p:nvSpPr>
          <p:cNvPr id="20" name="Rectangle 19"/>
          <p:cNvSpPr/>
          <p:nvPr/>
        </p:nvSpPr>
        <p:spPr>
          <a:xfrm>
            <a:off x="5839907" y="1547223"/>
            <a:ext cx="2811486" cy="992563"/>
          </a:xfrm>
          <a:prstGeom prst="rect">
            <a:avLst/>
          </a:prstGeom>
        </p:spPr>
        <p:txBody>
          <a:bodyPr wrap="square" lIns="68562" tIns="34282" rIns="68562" bIns="34282">
            <a:spAutoFit/>
          </a:bodyPr>
          <a:lstStyle/>
          <a:p>
            <a:pPr>
              <a:spcAft>
                <a:spcPts val="1200"/>
              </a:spcAft>
            </a:pPr>
            <a:r>
              <a:rPr lang="en-US" sz="1500" b="1" dirty="0">
                <a:solidFill>
                  <a:srgbClr val="435153"/>
                </a:solidFill>
              </a:rPr>
              <a:t>Security - UTM</a:t>
            </a:r>
            <a:br>
              <a:rPr lang="en-US" sz="1500" b="1" dirty="0">
                <a:solidFill>
                  <a:srgbClr val="435153"/>
                </a:solidFill>
              </a:rPr>
            </a:br>
            <a:r>
              <a:rPr lang="en-US" sz="1500" dirty="0">
                <a:solidFill>
                  <a:srgbClr val="435153"/>
                </a:solidFill>
              </a:rPr>
              <a:t>NG Firewall, Client VPN, </a:t>
            </a:r>
            <a:br>
              <a:rPr lang="en-US" sz="1500" dirty="0">
                <a:solidFill>
                  <a:srgbClr val="435153"/>
                </a:solidFill>
              </a:rPr>
            </a:br>
            <a:r>
              <a:rPr lang="en-US" sz="1500" dirty="0">
                <a:solidFill>
                  <a:srgbClr val="435153"/>
                </a:solidFill>
              </a:rPr>
              <a:t>Site to Site VPN, IDS/IPS, Anti-Malware, Geo-Firewall</a:t>
            </a:r>
          </a:p>
        </p:txBody>
      </p:sp>
      <p:sp>
        <p:nvSpPr>
          <p:cNvPr id="21" name="Rectangle 20"/>
          <p:cNvSpPr/>
          <p:nvPr/>
        </p:nvSpPr>
        <p:spPr>
          <a:xfrm>
            <a:off x="5839908" y="2530809"/>
            <a:ext cx="2567931" cy="761731"/>
          </a:xfrm>
          <a:prstGeom prst="rect">
            <a:avLst/>
          </a:prstGeom>
        </p:spPr>
        <p:txBody>
          <a:bodyPr wrap="square" lIns="68562" tIns="34282" rIns="68562" bIns="34282">
            <a:spAutoFit/>
          </a:bodyPr>
          <a:lstStyle/>
          <a:p>
            <a:pPr>
              <a:spcAft>
                <a:spcPts val="1200"/>
              </a:spcAft>
            </a:pPr>
            <a:r>
              <a:rPr lang="en-US" sz="1500" b="1" dirty="0">
                <a:solidFill>
                  <a:srgbClr val="435153"/>
                </a:solidFill>
              </a:rPr>
              <a:t>Networking</a:t>
            </a:r>
            <a:r>
              <a:rPr lang="en-US" sz="1500" dirty="0">
                <a:solidFill>
                  <a:srgbClr val="435153"/>
                </a:solidFill>
              </a:rPr>
              <a:t> </a:t>
            </a:r>
            <a:br>
              <a:rPr lang="en-US" sz="1500" dirty="0">
                <a:solidFill>
                  <a:srgbClr val="435153"/>
                </a:solidFill>
              </a:rPr>
            </a:br>
            <a:r>
              <a:rPr lang="en-US" sz="1500" dirty="0">
                <a:solidFill>
                  <a:srgbClr val="435153"/>
                </a:solidFill>
              </a:rPr>
              <a:t>NAT/DHCP, 3G/4G Cellular, SD-WAN</a:t>
            </a:r>
          </a:p>
        </p:txBody>
      </p:sp>
      <p:pic>
        <p:nvPicPr>
          <p:cNvPr id="4" name="Picture 3" descr="mx-stack-twisted-cisco.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986" y="1521515"/>
            <a:ext cx="4943475" cy="2644452"/>
          </a:xfrm>
          <a:prstGeom prst="rect">
            <a:avLst/>
          </a:prstGeom>
        </p:spPr>
      </p:pic>
      <p:sp>
        <p:nvSpPr>
          <p:cNvPr id="15" name="Title 9"/>
          <p:cNvSpPr txBox="1">
            <a:spLocks/>
          </p:cNvSpPr>
          <p:nvPr/>
        </p:nvSpPr>
        <p:spPr>
          <a:xfrm>
            <a:off x="437766" y="436815"/>
            <a:ext cx="8345488" cy="582133"/>
          </a:xfrm>
          <a:prstGeom prst="rect">
            <a:avLst/>
          </a:prstGeom>
          <a:noFill/>
          <a:ln>
            <a:noFill/>
          </a:ln>
        </p:spPr>
        <p:txBody>
          <a:bodyPr vert="horz" wrap="square" lIns="91424" tIns="45712" rIns="91424" bIns="45712" numCol="1" anchor="t" anchorCtr="0" compatLnSpc="1">
            <a:prstTxWarp prst="textNoShape">
              <a:avLst/>
            </a:prstTxWarp>
          </a:bodyPr>
          <a:lstStyle>
            <a:lvl1pPr defTabSz="685818" eaLnBrk="1" latinLnBrk="0" hangingPunct="1">
              <a:lnSpc>
                <a:spcPct val="90000"/>
              </a:lnSpc>
              <a:buNone/>
              <a:defRPr sz="2400">
                <a:solidFill>
                  <a:schemeClr val="accent2"/>
                </a:solidFill>
                <a:latin typeface="+mj-lt"/>
                <a:ea typeface="MS PGothic" charset="-128"/>
                <a:cs typeface="MS PGothic" charset="-128"/>
              </a:defRPr>
            </a:lvl1pPr>
          </a:lstStyle>
          <a:p>
            <a:r>
              <a:rPr lang="en-US" altLang="ja-JP" dirty="0">
                <a:solidFill>
                  <a:srgbClr val="004BAF"/>
                </a:solidFill>
              </a:rPr>
              <a:t>MX </a:t>
            </a:r>
            <a:r>
              <a:rPr lang="ja-JP" altLang="en-US" dirty="0" smtClean="0">
                <a:solidFill>
                  <a:srgbClr val="004BAF"/>
                </a:solidFill>
              </a:rPr>
              <a:t>セキュリティ アプライアンス</a:t>
            </a:r>
            <a:endParaRPr lang="ja-JP" altLang="en-US" dirty="0">
              <a:solidFill>
                <a:srgbClr val="004BAF"/>
              </a:solidFill>
            </a:endParaRPr>
          </a:p>
        </p:txBody>
      </p:sp>
    </p:spTree>
    <p:extLst>
      <p:ext uri="{BB962C8B-B14F-4D97-AF65-F5344CB8AC3E}">
        <p14:creationId xmlns:p14="http://schemas.microsoft.com/office/powerpoint/2010/main" val="1159121088"/>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83" y="45281"/>
            <a:ext cx="8474571" cy="778133"/>
          </a:xfrm>
        </p:spPr>
        <p:txBody>
          <a:bodyPr/>
          <a:lstStyle/>
          <a:p>
            <a:r>
              <a:rPr lang="en-US" sz="2800" dirty="0" smtClean="0">
                <a:solidFill>
                  <a:srgbClr val="004BAF"/>
                </a:solidFill>
                <a:latin typeface="MS PGothic" charset="-128"/>
                <a:ea typeface="MS PGothic" charset="-128"/>
                <a:cs typeface="MS PGothic" charset="-128"/>
              </a:rPr>
              <a:t>MX</a:t>
            </a:r>
            <a:endParaRPr lang="en-US" sz="2800" dirty="0">
              <a:solidFill>
                <a:srgbClr val="004BAF"/>
              </a:solidFill>
              <a:latin typeface="MS PGothic" charset="-128"/>
              <a:ea typeface="MS PGothic" charset="-128"/>
              <a:cs typeface="MS PGothic" charset="-128"/>
            </a:endParaRPr>
          </a:p>
        </p:txBody>
      </p:sp>
      <p:sp>
        <p:nvSpPr>
          <p:cNvPr id="4" name="Rectangle 3"/>
          <p:cNvSpPr/>
          <p:nvPr/>
        </p:nvSpPr>
        <p:spPr>
          <a:xfrm>
            <a:off x="373156" y="1249712"/>
            <a:ext cx="2722107" cy="3630974"/>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97000" indent="-202500" algn="just">
              <a:buFont typeface="Arial" charset="0"/>
              <a:buChar char="•"/>
            </a:pPr>
            <a:endParaRPr lang="en-US" altLang="ja-JP" dirty="0" smtClean="0">
              <a:solidFill>
                <a:srgbClr val="000000"/>
              </a:solidFill>
              <a:latin typeface="MS PGothic" charset="-128"/>
              <a:ea typeface="MS PGothic" charset="-128"/>
              <a:cs typeface="MS PGothic" charset="-128"/>
            </a:endParaRPr>
          </a:p>
        </p:txBody>
      </p:sp>
      <p:sp>
        <p:nvSpPr>
          <p:cNvPr id="5" name="Rectangle 4"/>
          <p:cNvSpPr/>
          <p:nvPr/>
        </p:nvSpPr>
        <p:spPr>
          <a:xfrm>
            <a:off x="3229443" y="1221024"/>
            <a:ext cx="2833870" cy="3672313"/>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altLang="ja-JP" dirty="0" smtClean="0">
              <a:solidFill>
                <a:srgbClr val="000000"/>
              </a:solidFill>
              <a:latin typeface="MS PGothic" charset="-128"/>
              <a:ea typeface="MS PGothic" charset="-128"/>
              <a:cs typeface="MS PGothic" charset="-128"/>
            </a:endParaRPr>
          </a:p>
        </p:txBody>
      </p:sp>
      <p:sp>
        <p:nvSpPr>
          <p:cNvPr id="6" name="Rectangle 5"/>
          <p:cNvSpPr/>
          <p:nvPr/>
        </p:nvSpPr>
        <p:spPr>
          <a:xfrm>
            <a:off x="6154573" y="1193805"/>
            <a:ext cx="2803712" cy="3710791"/>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algn="just">
              <a:buFont typeface="Arial" charset="0"/>
              <a:buChar char="•"/>
            </a:pPr>
            <a:endParaRPr lang="en-US" altLang="ja-JP" dirty="0" smtClean="0">
              <a:solidFill>
                <a:srgbClr val="000000"/>
              </a:solidFill>
              <a:latin typeface="MS PGothic" charset="-128"/>
              <a:ea typeface="MS PGothic" charset="-128"/>
              <a:cs typeface="MS PGothic" charset="-128"/>
            </a:endParaRPr>
          </a:p>
        </p:txBody>
      </p:sp>
      <p:sp>
        <p:nvSpPr>
          <p:cNvPr id="7" name="Rectangle 6"/>
          <p:cNvSpPr/>
          <p:nvPr/>
        </p:nvSpPr>
        <p:spPr>
          <a:xfrm>
            <a:off x="349860" y="564742"/>
            <a:ext cx="2780863" cy="5932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2025" b="1" dirty="0">
                <a:latin typeface="MS PGothic" charset="-128"/>
                <a:ea typeface="MS PGothic" charset="-128"/>
                <a:cs typeface="MS PGothic" charset="-128"/>
              </a:rPr>
              <a:t>All in One</a:t>
            </a:r>
          </a:p>
          <a:p>
            <a:pPr algn="ctr"/>
            <a:r>
              <a:rPr lang="ja-JP" altLang="en-US" sz="1500" b="1" dirty="0">
                <a:latin typeface="MS PGothic" charset="-128"/>
                <a:ea typeface="MS PGothic" charset="-128"/>
                <a:cs typeface="MS PGothic" charset="-128"/>
              </a:rPr>
              <a:t>これだけで全てに対応！</a:t>
            </a:r>
            <a:endParaRPr lang="en-US" sz="1500" b="1" dirty="0">
              <a:latin typeface="MS PGothic" charset="-128"/>
              <a:ea typeface="MS PGothic" charset="-128"/>
              <a:cs typeface="MS PGothic" charset="-128"/>
            </a:endParaRPr>
          </a:p>
        </p:txBody>
      </p:sp>
      <p:sp>
        <p:nvSpPr>
          <p:cNvPr id="8" name="Rectangle 7"/>
          <p:cNvSpPr/>
          <p:nvPr/>
        </p:nvSpPr>
        <p:spPr>
          <a:xfrm>
            <a:off x="3229443" y="564741"/>
            <a:ext cx="2833870" cy="6011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セキュリティ</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業界</a:t>
            </a:r>
            <a:r>
              <a:rPr lang="en-US" altLang="ja-JP" sz="1500" b="1" dirty="0">
                <a:latin typeface="MS PGothic" charset="-128"/>
                <a:ea typeface="MS PGothic" charset="-128"/>
                <a:cs typeface="MS PGothic" charset="-128"/>
              </a:rPr>
              <a:t>No.1</a:t>
            </a:r>
            <a:r>
              <a:rPr lang="ja-JP" altLang="en-US" sz="1500" b="1" dirty="0">
                <a:latin typeface="MS PGothic" charset="-128"/>
                <a:ea typeface="MS PGothic" charset="-128"/>
                <a:cs typeface="MS PGothic" charset="-128"/>
              </a:rPr>
              <a:t>レベルを提供！</a:t>
            </a:r>
            <a:endParaRPr lang="en-US" sz="1500" b="1" dirty="0">
              <a:latin typeface="MS PGothic" charset="-128"/>
              <a:ea typeface="MS PGothic" charset="-128"/>
              <a:cs typeface="MS PGothic" charset="-128"/>
            </a:endParaRPr>
          </a:p>
        </p:txBody>
      </p:sp>
      <p:sp>
        <p:nvSpPr>
          <p:cNvPr id="9" name="Rectangle 8"/>
          <p:cNvSpPr/>
          <p:nvPr/>
        </p:nvSpPr>
        <p:spPr>
          <a:xfrm>
            <a:off x="6146047" y="564741"/>
            <a:ext cx="2812238" cy="5932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付加価値</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a:t>
            </a:r>
            <a:r>
              <a:rPr lang="en-US" altLang="ja-JP" sz="1500" b="1" dirty="0">
                <a:latin typeface="MS PGothic" charset="-128"/>
                <a:ea typeface="MS PGothic" charset="-128"/>
                <a:cs typeface="MS PGothic" charset="-128"/>
              </a:rPr>
              <a:t>α</a:t>
            </a:r>
            <a:r>
              <a:rPr lang="ja-JP" altLang="en-US" sz="1500" b="1" dirty="0">
                <a:latin typeface="MS PGothic" charset="-128"/>
                <a:ea typeface="MS PGothic" charset="-128"/>
                <a:cs typeface="MS PGothic" charset="-128"/>
              </a:rPr>
              <a:t>の機能も豊富！</a:t>
            </a:r>
            <a:endParaRPr lang="en-US" sz="1500" b="1" dirty="0">
              <a:latin typeface="MS PGothic" charset="-128"/>
              <a:ea typeface="MS PGothic" charset="-128"/>
              <a:cs typeface="MS PGothic" charset="-128"/>
            </a:endParaRPr>
          </a:p>
        </p:txBody>
      </p:sp>
      <p:pic>
        <p:nvPicPr>
          <p:cNvPr id="10" name="Picture 9" descr="application-aware-firewal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474" y="1767580"/>
            <a:ext cx="458981" cy="606585"/>
          </a:xfrm>
          <a:prstGeom prst="rect">
            <a:avLst/>
          </a:prstGeom>
        </p:spPr>
      </p:pic>
      <p:pic>
        <p:nvPicPr>
          <p:cNvPr id="11" name="Picture 10" descr="routin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873" y="2984977"/>
            <a:ext cx="516182" cy="516182"/>
          </a:xfrm>
          <a:prstGeom prst="rect">
            <a:avLst/>
          </a:prstGeom>
        </p:spPr>
      </p:pic>
      <p:pic>
        <p:nvPicPr>
          <p:cNvPr id="12" name="Picture 11" descr="app-contro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516" y="3936678"/>
            <a:ext cx="722897" cy="633739"/>
          </a:xfrm>
          <a:prstGeom prst="rect">
            <a:avLst/>
          </a:prstGeom>
        </p:spPr>
      </p:pic>
      <p:sp>
        <p:nvSpPr>
          <p:cNvPr id="13" name="Rectangle 12"/>
          <p:cNvSpPr/>
          <p:nvPr/>
        </p:nvSpPr>
        <p:spPr>
          <a:xfrm>
            <a:off x="1139268" y="1426070"/>
            <a:ext cx="2009793" cy="1384995"/>
          </a:xfrm>
          <a:prstGeom prst="rect">
            <a:avLst/>
          </a:prstGeom>
        </p:spPr>
        <p:txBody>
          <a:bodyPr wrap="square">
            <a:spAutoFit/>
          </a:bodyPr>
          <a:lstStyle/>
          <a:p>
            <a:pPr marL="297000" indent="-202500" algn="just">
              <a:buFont typeface="Arial" charset="0"/>
              <a:buChar char="•"/>
            </a:pPr>
            <a:r>
              <a:rPr lang="ja-JP" altLang="en-US" sz="1200" dirty="0">
                <a:solidFill>
                  <a:srgbClr val="000000"/>
                </a:solidFill>
                <a:latin typeface="MS PGothic" charset="-128"/>
                <a:ea typeface="MS PGothic" charset="-128"/>
                <a:cs typeface="MS PGothic" charset="-128"/>
              </a:rPr>
              <a:t>アプリケーション</a:t>
            </a:r>
            <a:r>
              <a:rPr lang="en-US" altLang="ja-JP" sz="1200" dirty="0">
                <a:solidFill>
                  <a:srgbClr val="000000"/>
                </a:solidFill>
                <a:latin typeface="MS PGothic" charset="-128"/>
                <a:ea typeface="MS PGothic" charset="-128"/>
                <a:cs typeface="MS PGothic" charset="-128"/>
              </a:rPr>
              <a:t>FW</a:t>
            </a:r>
            <a:endParaRPr lang="en-US" altLang="ja-JP" sz="1200" dirty="0">
              <a:solidFill>
                <a:srgbClr val="000000"/>
              </a:solidFill>
              <a:latin typeface="MS PGothic" charset="-128"/>
              <a:ea typeface="MS PGothic" charset="-128"/>
              <a:cs typeface="MS PGothic" charset="-128"/>
            </a:endParaRPr>
          </a:p>
          <a:p>
            <a:pPr marL="297000" indent="-202500" algn="just">
              <a:buFont typeface="Arial" charset="0"/>
              <a:buChar char="•"/>
            </a:pPr>
            <a:r>
              <a:rPr lang="ja-JP" altLang="en-US" sz="1200" dirty="0">
                <a:solidFill>
                  <a:srgbClr val="000000"/>
                </a:solidFill>
                <a:latin typeface="MS PGothic" charset="-128"/>
                <a:ea typeface="MS PGothic" charset="-128"/>
                <a:cs typeface="MS PGothic" charset="-128"/>
              </a:rPr>
              <a:t>サイト間</a:t>
            </a:r>
            <a:r>
              <a:rPr lang="en-US" altLang="ja-JP" sz="1200" dirty="0">
                <a:solidFill>
                  <a:srgbClr val="000000"/>
                </a:solidFill>
                <a:latin typeface="MS PGothic" charset="-128"/>
                <a:ea typeface="MS PGothic" charset="-128"/>
                <a:cs typeface="MS PGothic" charset="-128"/>
              </a:rPr>
              <a:t>VPN</a:t>
            </a:r>
          </a:p>
          <a:p>
            <a:pPr marL="297000" indent="-202500" algn="just">
              <a:buFont typeface="Arial" charset="0"/>
              <a:buChar char="•"/>
            </a:pPr>
            <a:r>
              <a:rPr lang="ja-JP" altLang="en-US" sz="1200" dirty="0">
                <a:solidFill>
                  <a:srgbClr val="000000"/>
                </a:solidFill>
                <a:latin typeface="MS PGothic" charset="-128"/>
                <a:ea typeface="MS PGothic" charset="-128"/>
                <a:cs typeface="MS PGothic" charset="-128"/>
              </a:rPr>
              <a:t>クライアント</a:t>
            </a:r>
            <a:r>
              <a:rPr lang="en-US" altLang="ja-JP" sz="1200" dirty="0">
                <a:solidFill>
                  <a:srgbClr val="000000"/>
                </a:solidFill>
                <a:latin typeface="MS PGothic" charset="-128"/>
                <a:ea typeface="MS PGothic" charset="-128"/>
                <a:cs typeface="MS PGothic" charset="-128"/>
              </a:rPr>
              <a:t>VPN</a:t>
            </a:r>
            <a:endParaRPr lang="en-US" altLang="ja-JP" sz="1200" dirty="0">
              <a:solidFill>
                <a:srgbClr val="000000"/>
              </a:solidFill>
              <a:latin typeface="MS PGothic" charset="-128"/>
              <a:ea typeface="MS PGothic" charset="-128"/>
              <a:cs typeface="MS PGothic" charset="-128"/>
            </a:endParaRPr>
          </a:p>
          <a:p>
            <a:pPr marL="297000" indent="-202500" algn="just">
              <a:buFont typeface="Arial" charset="0"/>
              <a:buChar char="•"/>
            </a:pPr>
            <a:r>
              <a:rPr lang="en-US" sz="1200" dirty="0">
                <a:solidFill>
                  <a:srgbClr val="000000"/>
                </a:solidFill>
                <a:latin typeface="MS PGothic" charset="-128"/>
                <a:ea typeface="MS PGothic" charset="-128"/>
                <a:cs typeface="MS PGothic" charset="-128"/>
              </a:rPr>
              <a:t>IDS/IPS</a:t>
            </a:r>
            <a:endParaRPr lang="en-US" sz="1200" dirty="0">
              <a:solidFill>
                <a:srgbClr val="000000"/>
              </a:solidFill>
              <a:latin typeface="MS PGothic" charset="-128"/>
              <a:ea typeface="MS PGothic" charset="-128"/>
              <a:cs typeface="MS PGothic" charset="-128"/>
            </a:endParaRPr>
          </a:p>
          <a:p>
            <a:pPr marL="297000" indent="-202500" algn="just">
              <a:buFont typeface="Arial" charset="0"/>
              <a:buChar char="•"/>
            </a:pPr>
            <a:r>
              <a:rPr lang="ja-JP" altLang="en-US" sz="1200" dirty="0">
                <a:solidFill>
                  <a:srgbClr val="000000"/>
                </a:solidFill>
                <a:latin typeface="MS PGothic" charset="-128"/>
                <a:ea typeface="MS PGothic" charset="-128"/>
                <a:cs typeface="MS PGothic" charset="-128"/>
              </a:rPr>
              <a:t>マルウェア</a:t>
            </a:r>
            <a:r>
              <a:rPr lang="ja-JP" altLang="en-US" sz="1200" dirty="0">
                <a:solidFill>
                  <a:srgbClr val="000000"/>
                </a:solidFill>
                <a:latin typeface="MS PGothic" charset="-128"/>
                <a:ea typeface="MS PGothic" charset="-128"/>
                <a:cs typeface="MS PGothic" charset="-128"/>
              </a:rPr>
              <a:t>対策</a:t>
            </a:r>
            <a:endParaRPr lang="en-US" altLang="ja-JP" sz="1200" dirty="0">
              <a:solidFill>
                <a:srgbClr val="000000"/>
              </a:solidFill>
              <a:latin typeface="MS PGothic" charset="-128"/>
              <a:ea typeface="MS PGothic" charset="-128"/>
              <a:cs typeface="MS PGothic" charset="-128"/>
            </a:endParaRPr>
          </a:p>
          <a:p>
            <a:pPr marL="297000" indent="-202500" algn="just">
              <a:buFont typeface="Arial" charset="0"/>
              <a:buChar char="•"/>
            </a:pPr>
            <a:r>
              <a:rPr lang="ja-JP" altLang="en-US" sz="1200" dirty="0">
                <a:solidFill>
                  <a:srgbClr val="000000"/>
                </a:solidFill>
                <a:latin typeface="MS PGothic" charset="-128"/>
                <a:ea typeface="MS PGothic" charset="-128"/>
                <a:cs typeface="MS PGothic" charset="-128"/>
              </a:rPr>
              <a:t>ジオ</a:t>
            </a:r>
            <a:r>
              <a:rPr lang="en-US" altLang="ja-JP" sz="1200" dirty="0">
                <a:solidFill>
                  <a:srgbClr val="000000"/>
                </a:solidFill>
                <a:latin typeface="MS PGothic" charset="-128"/>
                <a:ea typeface="MS PGothic" charset="-128"/>
                <a:cs typeface="MS PGothic" charset="-128"/>
              </a:rPr>
              <a:t>FW</a:t>
            </a:r>
          </a:p>
          <a:p>
            <a:pPr marL="297000" indent="-202500" algn="just">
              <a:buFont typeface="Arial" charset="0"/>
              <a:buChar char="•"/>
            </a:pPr>
            <a:r>
              <a:rPr lang="ja-JP" altLang="en-US" sz="1200" dirty="0" smtClean="0">
                <a:solidFill>
                  <a:srgbClr val="000000"/>
                </a:solidFill>
                <a:latin typeface="MS PGothic" charset="-128"/>
                <a:ea typeface="MS PGothic" charset="-128"/>
                <a:cs typeface="MS PGothic" charset="-128"/>
              </a:rPr>
              <a:t>セキュリティ センター</a:t>
            </a:r>
            <a:endParaRPr lang="en-US" altLang="ja-JP" sz="1200" dirty="0">
              <a:solidFill>
                <a:srgbClr val="000000"/>
              </a:solidFill>
              <a:latin typeface="MS PGothic" charset="-128"/>
              <a:ea typeface="MS PGothic" charset="-128"/>
              <a:cs typeface="MS PGothic" charset="-128"/>
            </a:endParaRPr>
          </a:p>
        </p:txBody>
      </p:sp>
      <p:sp>
        <p:nvSpPr>
          <p:cNvPr id="17" name="Rectangle 16"/>
          <p:cNvSpPr/>
          <p:nvPr/>
        </p:nvSpPr>
        <p:spPr>
          <a:xfrm>
            <a:off x="1139269" y="2981644"/>
            <a:ext cx="1708216" cy="646331"/>
          </a:xfrm>
          <a:prstGeom prst="rect">
            <a:avLst/>
          </a:prstGeom>
        </p:spPr>
        <p:txBody>
          <a:bodyPr wrap="square">
            <a:spAutoFit/>
          </a:bodyPr>
          <a:lstStyle/>
          <a:p>
            <a:pPr marL="297000" indent="-202500" algn="just">
              <a:buFont typeface="Arial" charset="0"/>
              <a:buChar char="•"/>
            </a:pPr>
            <a:r>
              <a:rPr lang="en-US" altLang="ja-JP" sz="1200" dirty="0">
                <a:solidFill>
                  <a:srgbClr val="000000"/>
                </a:solidFill>
                <a:latin typeface="MS PGothic" charset="-128"/>
                <a:ea typeface="MS PGothic" charset="-128"/>
                <a:cs typeface="MS PGothic" charset="-128"/>
              </a:rPr>
              <a:t>NAT</a:t>
            </a:r>
          </a:p>
          <a:p>
            <a:pPr marL="297000" indent="-202500" algn="just">
              <a:buFont typeface="Arial" charset="0"/>
              <a:buChar char="•"/>
            </a:pPr>
            <a:r>
              <a:rPr lang="en-US" altLang="ja-JP" sz="1200" dirty="0">
                <a:solidFill>
                  <a:srgbClr val="000000"/>
                </a:solidFill>
                <a:latin typeface="MS PGothic" charset="-128"/>
                <a:ea typeface="MS PGothic" charset="-128"/>
                <a:cs typeface="MS PGothic" charset="-128"/>
              </a:rPr>
              <a:t>DHCP</a:t>
            </a:r>
          </a:p>
          <a:p>
            <a:pPr marL="297000" indent="-202500" algn="just">
              <a:buFont typeface="Arial" charset="0"/>
              <a:buChar char="•"/>
            </a:pPr>
            <a:r>
              <a:rPr lang="en-US" altLang="ja-JP" sz="1200" dirty="0">
                <a:solidFill>
                  <a:srgbClr val="000000"/>
                </a:solidFill>
                <a:latin typeface="MS PGothic" charset="-128"/>
                <a:ea typeface="MS PGothic" charset="-128"/>
                <a:cs typeface="MS PGothic" charset="-128"/>
              </a:rPr>
              <a:t>SD-WAN</a:t>
            </a:r>
            <a:endParaRPr lang="en-US" altLang="ja-JP" sz="1200" dirty="0">
              <a:solidFill>
                <a:srgbClr val="000000"/>
              </a:solidFill>
              <a:latin typeface="MS PGothic" charset="-128"/>
              <a:ea typeface="MS PGothic" charset="-128"/>
              <a:cs typeface="MS PGothic" charset="-128"/>
            </a:endParaRPr>
          </a:p>
        </p:txBody>
      </p:sp>
      <p:sp>
        <p:nvSpPr>
          <p:cNvPr id="18" name="Rectangle 17"/>
          <p:cNvSpPr/>
          <p:nvPr/>
        </p:nvSpPr>
        <p:spPr>
          <a:xfrm>
            <a:off x="1144108" y="3965911"/>
            <a:ext cx="2045107" cy="646331"/>
          </a:xfrm>
          <a:prstGeom prst="rect">
            <a:avLst/>
          </a:prstGeom>
        </p:spPr>
        <p:txBody>
          <a:bodyPr wrap="square">
            <a:spAutoFit/>
          </a:bodyPr>
          <a:lstStyle/>
          <a:p>
            <a:pPr marL="297000" indent="-202500" algn="just">
              <a:buFont typeface="Arial" charset="0"/>
              <a:buChar char="•"/>
            </a:pPr>
            <a:r>
              <a:rPr lang="en-US" altLang="ja-JP" sz="1200" dirty="0">
                <a:solidFill>
                  <a:srgbClr val="000000"/>
                </a:solidFill>
                <a:latin typeface="MS PGothic" charset="-128"/>
                <a:ea typeface="MS PGothic" charset="-128"/>
                <a:cs typeface="MS PGothic" charset="-128"/>
              </a:rPr>
              <a:t>Web</a:t>
            </a:r>
            <a:r>
              <a:rPr lang="ja-JP" altLang="en-US" sz="1200" dirty="0">
                <a:solidFill>
                  <a:srgbClr val="000000"/>
                </a:solidFill>
                <a:latin typeface="MS PGothic" charset="-128"/>
                <a:ea typeface="MS PGothic" charset="-128"/>
                <a:cs typeface="MS PGothic" charset="-128"/>
              </a:rPr>
              <a:t>キャッシュ</a:t>
            </a:r>
            <a:endParaRPr lang="en-US" altLang="ja-JP" sz="1200" dirty="0">
              <a:solidFill>
                <a:srgbClr val="000000"/>
              </a:solidFill>
              <a:latin typeface="MS PGothic" charset="-128"/>
              <a:ea typeface="MS PGothic" charset="-128"/>
              <a:cs typeface="MS PGothic" charset="-128"/>
            </a:endParaRPr>
          </a:p>
          <a:p>
            <a:pPr marL="297000" indent="-202500" algn="just">
              <a:buFont typeface="Arial" charset="0"/>
              <a:buChar char="•"/>
            </a:pPr>
            <a:r>
              <a:rPr lang="ja-JP" altLang="en-US" sz="1200" dirty="0" smtClean="0">
                <a:solidFill>
                  <a:srgbClr val="000000"/>
                </a:solidFill>
                <a:latin typeface="MS PGothic" charset="-128"/>
                <a:ea typeface="MS PGothic" charset="-128"/>
                <a:cs typeface="MS PGothic" charset="-128"/>
              </a:rPr>
              <a:t>トラフィック シェーピング</a:t>
            </a:r>
            <a:endParaRPr lang="en-US" altLang="ja-JP" sz="1200" dirty="0">
              <a:solidFill>
                <a:srgbClr val="000000"/>
              </a:solidFill>
              <a:latin typeface="MS PGothic" charset="-128"/>
              <a:ea typeface="MS PGothic" charset="-128"/>
              <a:cs typeface="MS PGothic" charset="-128"/>
            </a:endParaRPr>
          </a:p>
          <a:p>
            <a:pPr marL="297000" indent="-202500" algn="just">
              <a:buFont typeface="Arial" charset="0"/>
              <a:buChar char="•"/>
            </a:pPr>
            <a:r>
              <a:rPr lang="ja-JP" altLang="en-US" sz="1200" dirty="0" smtClean="0">
                <a:solidFill>
                  <a:srgbClr val="000000"/>
                </a:solidFill>
                <a:latin typeface="MS PGothic" charset="-128"/>
                <a:ea typeface="MS PGothic" charset="-128"/>
                <a:cs typeface="MS PGothic" charset="-128"/>
              </a:rPr>
              <a:t>コンテンツ フィルタ</a:t>
            </a:r>
            <a:endParaRPr lang="en-US" altLang="ja-JP" sz="1200" dirty="0">
              <a:solidFill>
                <a:srgbClr val="000000"/>
              </a:solidFill>
              <a:latin typeface="MS PGothic" charset="-128"/>
              <a:ea typeface="MS PGothic" charset="-128"/>
              <a:cs typeface="MS PGothic" charset="-128"/>
            </a:endParaRPr>
          </a:p>
        </p:txBody>
      </p:sp>
      <p:sp>
        <p:nvSpPr>
          <p:cNvPr id="19" name="TextBox 18"/>
          <p:cNvSpPr txBox="1"/>
          <p:nvPr/>
        </p:nvSpPr>
        <p:spPr>
          <a:xfrm>
            <a:off x="519148" y="1208373"/>
            <a:ext cx="1647980" cy="307777"/>
          </a:xfrm>
          <a:prstGeom prst="rect">
            <a:avLst/>
          </a:prstGeom>
          <a:noFill/>
        </p:spPr>
        <p:txBody>
          <a:bodyPr wrap="square" rtlCol="0">
            <a:spAutoFit/>
          </a:bodyPr>
          <a:lstStyle/>
          <a:p>
            <a:r>
              <a:rPr lang="ja-JP" altLang="en-US" sz="1400" b="1" dirty="0" smtClean="0">
                <a:solidFill>
                  <a:srgbClr val="000000"/>
                </a:solidFill>
                <a:latin typeface="MS PGothic" charset="-128"/>
                <a:ea typeface="MS PGothic" charset="-128"/>
                <a:cs typeface="MS PGothic" charset="-128"/>
              </a:rPr>
              <a:t>セキュリティ機能</a:t>
            </a:r>
            <a:endParaRPr lang="en-US" sz="1400" b="1" dirty="0" smtClean="0">
              <a:solidFill>
                <a:srgbClr val="000000"/>
              </a:solidFill>
              <a:latin typeface="MS PGothic" charset="-128"/>
              <a:ea typeface="MS PGothic" charset="-128"/>
              <a:cs typeface="MS PGothic" charset="-128"/>
            </a:endParaRPr>
          </a:p>
        </p:txBody>
      </p:sp>
      <p:sp>
        <p:nvSpPr>
          <p:cNvPr id="20" name="TextBox 19"/>
          <p:cNvSpPr txBox="1"/>
          <p:nvPr/>
        </p:nvSpPr>
        <p:spPr>
          <a:xfrm>
            <a:off x="519148" y="2718098"/>
            <a:ext cx="1647980" cy="307777"/>
          </a:xfrm>
          <a:prstGeom prst="rect">
            <a:avLst/>
          </a:prstGeom>
          <a:noFill/>
        </p:spPr>
        <p:txBody>
          <a:bodyPr wrap="square" rtlCol="0">
            <a:spAutoFit/>
          </a:bodyPr>
          <a:lstStyle/>
          <a:p>
            <a:r>
              <a:rPr lang="ja-JP" altLang="en-US" sz="1400" b="1" dirty="0" smtClean="0">
                <a:solidFill>
                  <a:srgbClr val="000000"/>
                </a:solidFill>
                <a:latin typeface="MS PGothic" charset="-128"/>
                <a:ea typeface="MS PGothic" charset="-128"/>
                <a:cs typeface="MS PGothic" charset="-128"/>
              </a:rPr>
              <a:t>ネットワーク機能</a:t>
            </a:r>
            <a:endParaRPr lang="en-US" sz="1400" b="1" dirty="0" smtClean="0">
              <a:solidFill>
                <a:srgbClr val="000000"/>
              </a:solidFill>
              <a:latin typeface="MS PGothic" charset="-128"/>
              <a:ea typeface="MS PGothic" charset="-128"/>
              <a:cs typeface="MS PGothic" charset="-128"/>
            </a:endParaRPr>
          </a:p>
        </p:txBody>
      </p:sp>
      <p:sp>
        <p:nvSpPr>
          <p:cNvPr id="21" name="TextBox 20"/>
          <p:cNvSpPr txBox="1"/>
          <p:nvPr/>
        </p:nvSpPr>
        <p:spPr>
          <a:xfrm>
            <a:off x="519148" y="3641771"/>
            <a:ext cx="2196620" cy="307777"/>
          </a:xfrm>
          <a:prstGeom prst="rect">
            <a:avLst/>
          </a:prstGeom>
          <a:noFill/>
        </p:spPr>
        <p:txBody>
          <a:bodyPr wrap="square" rtlCol="0">
            <a:spAutoFit/>
          </a:bodyPr>
          <a:lstStyle/>
          <a:p>
            <a:r>
              <a:rPr lang="ja-JP" altLang="en-US" sz="1400" b="1" dirty="0" smtClean="0">
                <a:solidFill>
                  <a:srgbClr val="000000"/>
                </a:solidFill>
                <a:latin typeface="MS PGothic" charset="-128"/>
                <a:ea typeface="MS PGothic" charset="-128"/>
                <a:cs typeface="MS PGothic" charset="-128"/>
              </a:rPr>
              <a:t>アプリケーション制御機能</a:t>
            </a:r>
            <a:endParaRPr lang="en-US" sz="1400" b="1" dirty="0" smtClean="0">
              <a:solidFill>
                <a:srgbClr val="000000"/>
              </a:solidFill>
              <a:latin typeface="MS PGothic" charset="-128"/>
              <a:ea typeface="MS PGothic" charset="-128"/>
              <a:cs typeface="MS PGothic" charset="-128"/>
            </a:endParaRPr>
          </a:p>
        </p:txBody>
      </p:sp>
      <p:pic>
        <p:nvPicPr>
          <p:cNvPr id="55" name="Picture 54"/>
          <p:cNvPicPr>
            <a:picLocks noChangeAspect="1"/>
          </p:cNvPicPr>
          <p:nvPr/>
        </p:nvPicPr>
        <p:blipFill>
          <a:blip r:embed="rId5"/>
          <a:stretch>
            <a:fillRect/>
          </a:stretch>
        </p:blipFill>
        <p:spPr>
          <a:xfrm>
            <a:off x="6376721" y="1674133"/>
            <a:ext cx="2198213" cy="1119715"/>
          </a:xfrm>
          <a:prstGeom prst="rect">
            <a:avLst/>
          </a:prstGeom>
        </p:spPr>
      </p:pic>
      <p:sp>
        <p:nvSpPr>
          <p:cNvPr id="65" name="Rectangle 64"/>
          <p:cNvSpPr/>
          <p:nvPr/>
        </p:nvSpPr>
        <p:spPr>
          <a:xfrm>
            <a:off x="6213348" y="1239144"/>
            <a:ext cx="2278852" cy="523220"/>
          </a:xfrm>
          <a:prstGeom prst="rect">
            <a:avLst/>
          </a:prstGeom>
        </p:spPr>
        <p:txBody>
          <a:bodyPr wrap="square">
            <a:spAutoFit/>
          </a:bodyPr>
          <a:lstStyle/>
          <a:p>
            <a:pPr algn="just"/>
            <a:r>
              <a:rPr lang="ja-JP" altLang="en-US" sz="1400" b="1" dirty="0">
                <a:solidFill>
                  <a:srgbClr val="000000"/>
                </a:solidFill>
                <a:latin typeface="MS PGothic" charset="-128"/>
                <a:ea typeface="MS PGothic" charset="-128"/>
                <a:cs typeface="MS PGothic" charset="-128"/>
              </a:rPr>
              <a:t>数クリックで設定</a:t>
            </a:r>
            <a:r>
              <a:rPr lang="ja-JP" altLang="en-US" sz="1400" b="1" dirty="0" smtClean="0">
                <a:solidFill>
                  <a:srgbClr val="000000"/>
                </a:solidFill>
                <a:latin typeface="MS PGothic" charset="-128"/>
                <a:ea typeface="MS PGothic" charset="-128"/>
                <a:cs typeface="MS PGothic" charset="-128"/>
              </a:rPr>
              <a:t>できる</a:t>
            </a:r>
            <a:endParaRPr lang="en-US" altLang="ja-JP" sz="1400" b="1" dirty="0" smtClean="0">
              <a:solidFill>
                <a:srgbClr val="000000"/>
              </a:solidFill>
              <a:latin typeface="MS PGothic" charset="-128"/>
              <a:ea typeface="MS PGothic" charset="-128"/>
              <a:cs typeface="MS PGothic" charset="-128"/>
            </a:endParaRPr>
          </a:p>
          <a:p>
            <a:pPr algn="just"/>
            <a:r>
              <a:rPr lang="en-US" altLang="ja-JP" sz="1400" b="1" dirty="0" smtClean="0">
                <a:solidFill>
                  <a:srgbClr val="000000"/>
                </a:solidFill>
                <a:latin typeface="MS PGothic" charset="-128"/>
                <a:ea typeface="MS PGothic" charset="-128"/>
                <a:cs typeface="MS PGothic" charset="-128"/>
              </a:rPr>
              <a:t>Auto-VPN</a:t>
            </a:r>
            <a:endParaRPr lang="en-US" altLang="ja-JP" sz="1400" b="1" dirty="0">
              <a:solidFill>
                <a:srgbClr val="000000"/>
              </a:solidFill>
              <a:latin typeface="MS PGothic" charset="-128"/>
              <a:ea typeface="MS PGothic" charset="-128"/>
              <a:cs typeface="MS PGothic" charset="-128"/>
            </a:endParaRPr>
          </a:p>
        </p:txBody>
      </p:sp>
      <p:grpSp>
        <p:nvGrpSpPr>
          <p:cNvPr id="69" name="Group 68"/>
          <p:cNvGrpSpPr/>
          <p:nvPr/>
        </p:nvGrpSpPr>
        <p:grpSpPr>
          <a:xfrm>
            <a:off x="6163691" y="3297275"/>
            <a:ext cx="1397988" cy="1414620"/>
            <a:chOff x="19664279" y="8408144"/>
            <a:chExt cx="3727966" cy="3772319"/>
          </a:xfrm>
        </p:grpSpPr>
        <p:pic>
          <p:nvPicPr>
            <p:cNvPr id="57" name="Picture 5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209859" y="10325293"/>
              <a:ext cx="2623306" cy="537120"/>
            </a:xfrm>
            <a:prstGeom prst="rect">
              <a:avLst/>
            </a:prstGeom>
          </p:spPr>
        </p:pic>
        <p:cxnSp>
          <p:nvCxnSpPr>
            <p:cNvPr id="58" name="Straight Arrow Connector 57"/>
            <p:cNvCxnSpPr/>
            <p:nvPr/>
          </p:nvCxnSpPr>
          <p:spPr>
            <a:xfrm flipV="1">
              <a:off x="21971781" y="9359483"/>
              <a:ext cx="0" cy="981166"/>
            </a:xfrm>
            <a:prstGeom prst="straightConnector1">
              <a:avLst/>
            </a:prstGeom>
            <a:ln w="12700" cmpd="sng">
              <a:solidFill>
                <a:srgbClr val="7AC043"/>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20997635" y="9359483"/>
              <a:ext cx="0" cy="981166"/>
            </a:xfrm>
            <a:prstGeom prst="straightConnector1">
              <a:avLst/>
            </a:prstGeom>
            <a:ln w="12700" cmpd="sng">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60" name="Picture 59"/>
            <p:cNvPicPr>
              <a:picLocks noChangeAspect="1"/>
            </p:cNvPicPr>
            <p:nvPr/>
          </p:nvPicPr>
          <p:blipFill>
            <a:blip r:embed="rId7"/>
            <a:stretch>
              <a:fillRect/>
            </a:stretch>
          </p:blipFill>
          <p:spPr>
            <a:xfrm>
              <a:off x="20734383" y="8408144"/>
              <a:ext cx="1495813" cy="953041"/>
            </a:xfrm>
            <a:prstGeom prst="rect">
              <a:avLst/>
            </a:prstGeom>
          </p:spPr>
        </p:pic>
        <p:cxnSp>
          <p:nvCxnSpPr>
            <p:cNvPr id="62" name="Elbow Connector 61"/>
            <p:cNvCxnSpPr/>
            <p:nvPr/>
          </p:nvCxnSpPr>
          <p:spPr>
            <a:xfrm rot="5400000" flipH="1" flipV="1">
              <a:off x="20613831" y="10194473"/>
              <a:ext cx="2120760" cy="454184"/>
            </a:xfrm>
            <a:prstGeom prst="bentConnector3">
              <a:avLst>
                <a:gd name="adj1" fmla="val 50000"/>
              </a:avLst>
            </a:prstGeom>
            <a:ln w="12700">
              <a:prstDash val="sysDash"/>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20393959" y="11503354"/>
              <a:ext cx="2176663" cy="677109"/>
            </a:xfrm>
            <a:prstGeom prst="rect">
              <a:avLst/>
            </a:prstGeom>
          </p:spPr>
          <p:txBody>
            <a:bodyPr wrap="none">
              <a:spAutoFit/>
            </a:bodyPr>
            <a:lstStyle/>
            <a:p>
              <a:pPr algn="just"/>
              <a:r>
                <a:rPr lang="ja-JP" altLang="en-US" sz="1050" dirty="0">
                  <a:solidFill>
                    <a:srgbClr val="000000"/>
                  </a:solidFill>
                  <a:latin typeface="MS PGothic" charset="-128"/>
                  <a:ea typeface="MS PGothic" charset="-128"/>
                  <a:cs typeface="MS PGothic" charset="-128"/>
                </a:rPr>
                <a:t>データ通信</a:t>
              </a:r>
              <a:endParaRPr lang="en-US" altLang="ja-JP" sz="1050" dirty="0">
                <a:solidFill>
                  <a:srgbClr val="000000"/>
                </a:solidFill>
                <a:latin typeface="MS PGothic" charset="-128"/>
                <a:ea typeface="MS PGothic" charset="-128"/>
                <a:cs typeface="MS PGothic" charset="-128"/>
              </a:endParaRPr>
            </a:p>
          </p:txBody>
        </p:sp>
        <p:sp>
          <p:nvSpPr>
            <p:cNvPr id="67" name="Rectangle 66"/>
            <p:cNvSpPr/>
            <p:nvPr/>
          </p:nvSpPr>
          <p:spPr>
            <a:xfrm>
              <a:off x="19664279" y="9644776"/>
              <a:ext cx="1398674" cy="677109"/>
            </a:xfrm>
            <a:prstGeom prst="rect">
              <a:avLst/>
            </a:prstGeom>
          </p:spPr>
          <p:txBody>
            <a:bodyPr wrap="none">
              <a:spAutoFit/>
            </a:bodyPr>
            <a:lstStyle/>
            <a:p>
              <a:pPr algn="just"/>
              <a:r>
                <a:rPr lang="en-US" altLang="ja-JP" sz="1050" b="1" dirty="0">
                  <a:solidFill>
                    <a:srgbClr val="000000"/>
                  </a:solidFill>
                  <a:latin typeface="MS PGothic" charset="-128"/>
                  <a:ea typeface="MS PGothic" charset="-128"/>
                  <a:cs typeface="MS PGothic" charset="-128"/>
                </a:rPr>
                <a:t>WAN1</a:t>
              </a:r>
              <a:endParaRPr lang="en-US" altLang="ja-JP" sz="1050" b="1" dirty="0">
                <a:solidFill>
                  <a:srgbClr val="000000"/>
                </a:solidFill>
                <a:latin typeface="MS PGothic" charset="-128"/>
                <a:ea typeface="MS PGothic" charset="-128"/>
                <a:cs typeface="MS PGothic" charset="-128"/>
              </a:endParaRPr>
            </a:p>
          </p:txBody>
        </p:sp>
        <p:sp>
          <p:nvSpPr>
            <p:cNvPr id="68" name="Rectangle 67"/>
            <p:cNvSpPr/>
            <p:nvPr/>
          </p:nvSpPr>
          <p:spPr>
            <a:xfrm>
              <a:off x="21993571" y="9632840"/>
              <a:ext cx="1398674" cy="677109"/>
            </a:xfrm>
            <a:prstGeom prst="rect">
              <a:avLst/>
            </a:prstGeom>
          </p:spPr>
          <p:txBody>
            <a:bodyPr wrap="none">
              <a:spAutoFit/>
            </a:bodyPr>
            <a:lstStyle/>
            <a:p>
              <a:pPr algn="just"/>
              <a:r>
                <a:rPr lang="en-US" altLang="ja-JP" sz="1050" b="1" dirty="0">
                  <a:solidFill>
                    <a:schemeClr val="accent1"/>
                  </a:solidFill>
                  <a:latin typeface="MS PGothic" charset="-128"/>
                  <a:ea typeface="MS PGothic" charset="-128"/>
                  <a:cs typeface="MS PGothic" charset="-128"/>
                </a:rPr>
                <a:t>WAN2</a:t>
              </a:r>
              <a:endParaRPr lang="en-US" altLang="ja-JP" sz="1050" b="1" dirty="0">
                <a:solidFill>
                  <a:schemeClr val="accent1"/>
                </a:solidFill>
                <a:latin typeface="MS PGothic" charset="-128"/>
                <a:ea typeface="MS PGothic" charset="-128"/>
                <a:cs typeface="MS PGothic" charset="-128"/>
              </a:endParaRPr>
            </a:p>
          </p:txBody>
        </p:sp>
      </p:grpSp>
      <p:pic>
        <p:nvPicPr>
          <p:cNvPr id="70" name="Picture 69"/>
          <p:cNvPicPr>
            <a:picLocks noChangeAspect="1"/>
          </p:cNvPicPr>
          <p:nvPr/>
        </p:nvPicPr>
        <p:blipFill>
          <a:blip r:embed="rId8"/>
          <a:stretch>
            <a:fillRect/>
          </a:stretch>
        </p:blipFill>
        <p:spPr>
          <a:xfrm>
            <a:off x="7652180" y="3740913"/>
            <a:ext cx="1205727" cy="853193"/>
          </a:xfrm>
          <a:prstGeom prst="rect">
            <a:avLst/>
          </a:prstGeom>
        </p:spPr>
      </p:pic>
      <p:sp>
        <p:nvSpPr>
          <p:cNvPr id="73" name="Rectangle 72"/>
          <p:cNvSpPr/>
          <p:nvPr/>
        </p:nvSpPr>
        <p:spPr>
          <a:xfrm>
            <a:off x="6197494" y="2841016"/>
            <a:ext cx="2660414" cy="523220"/>
          </a:xfrm>
          <a:prstGeom prst="rect">
            <a:avLst/>
          </a:prstGeom>
        </p:spPr>
        <p:txBody>
          <a:bodyPr wrap="square">
            <a:spAutoFit/>
          </a:bodyPr>
          <a:lstStyle/>
          <a:p>
            <a:pPr algn="just"/>
            <a:r>
              <a:rPr lang="ja-JP" altLang="en-US" sz="1400" b="1" dirty="0" smtClean="0">
                <a:solidFill>
                  <a:srgbClr val="000000"/>
                </a:solidFill>
                <a:latin typeface="MS PGothic" charset="-128"/>
                <a:ea typeface="MS PGothic" charset="-128"/>
                <a:cs typeface="MS PGothic" charset="-128"/>
              </a:rPr>
              <a:t>自動的に最適な</a:t>
            </a:r>
            <a:r>
              <a:rPr lang="en-US" altLang="ja-JP" sz="1400" b="1" dirty="0" smtClean="0">
                <a:solidFill>
                  <a:srgbClr val="000000"/>
                </a:solidFill>
                <a:latin typeface="MS PGothic" charset="-128"/>
                <a:ea typeface="MS PGothic" charset="-128"/>
                <a:cs typeface="MS PGothic" charset="-128"/>
              </a:rPr>
              <a:t>WAN</a:t>
            </a:r>
            <a:r>
              <a:rPr lang="ja-JP" altLang="en-US" sz="1400" b="1" dirty="0" smtClean="0">
                <a:solidFill>
                  <a:srgbClr val="000000"/>
                </a:solidFill>
                <a:latin typeface="MS PGothic" charset="-128"/>
                <a:ea typeface="MS PGothic" charset="-128"/>
                <a:cs typeface="MS PGothic" charset="-128"/>
              </a:rPr>
              <a:t>を選択する</a:t>
            </a:r>
            <a:endParaRPr lang="en-US" altLang="ja-JP" sz="1400" b="1" dirty="0" smtClean="0">
              <a:solidFill>
                <a:srgbClr val="000000"/>
              </a:solidFill>
              <a:latin typeface="MS PGothic" charset="-128"/>
              <a:ea typeface="MS PGothic" charset="-128"/>
              <a:cs typeface="MS PGothic" charset="-128"/>
            </a:endParaRPr>
          </a:p>
          <a:p>
            <a:pPr algn="just"/>
            <a:r>
              <a:rPr lang="en-US" altLang="ja-JP" sz="1400" b="1" dirty="0" smtClean="0">
                <a:solidFill>
                  <a:srgbClr val="000000"/>
                </a:solidFill>
                <a:latin typeface="MS PGothic" charset="-128"/>
                <a:ea typeface="MS PGothic" charset="-128"/>
                <a:cs typeface="MS PGothic" charset="-128"/>
              </a:rPr>
              <a:t>SD-WAN</a:t>
            </a:r>
          </a:p>
        </p:txBody>
      </p:sp>
      <p:sp>
        <p:nvSpPr>
          <p:cNvPr id="74" name="TextBox 73"/>
          <p:cNvSpPr txBox="1"/>
          <p:nvPr/>
        </p:nvSpPr>
        <p:spPr>
          <a:xfrm>
            <a:off x="7449499" y="3183523"/>
            <a:ext cx="1407941" cy="431289"/>
          </a:xfrm>
          <a:prstGeom prst="borderCallout1">
            <a:avLst>
              <a:gd name="adj1" fmla="val 108198"/>
              <a:gd name="adj2" fmla="val 31563"/>
              <a:gd name="adj3" fmla="val 155942"/>
              <a:gd name="adj4" fmla="val 51615"/>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lang="en-US" altLang="ja-JP" sz="1050" dirty="0">
                <a:solidFill>
                  <a:schemeClr val="tx1">
                    <a:lumMod val="50000"/>
                  </a:schemeClr>
                </a:solidFill>
                <a:latin typeface="MS PGothic" charset="-128"/>
                <a:ea typeface="MS PGothic" charset="-128"/>
                <a:cs typeface="MS PGothic" charset="-128"/>
              </a:rPr>
              <a:t>WAN</a:t>
            </a:r>
            <a:r>
              <a:rPr lang="ja-JP" altLang="en-US" sz="1050" dirty="0">
                <a:solidFill>
                  <a:schemeClr val="tx1">
                    <a:lumMod val="50000"/>
                  </a:schemeClr>
                </a:solidFill>
                <a:latin typeface="MS PGothic" charset="-128"/>
                <a:ea typeface="MS PGothic" charset="-128"/>
                <a:cs typeface="MS PGothic" charset="-128"/>
              </a:rPr>
              <a:t>の品質をリアルタイムで監視</a:t>
            </a:r>
            <a:endParaRPr lang="en-US" altLang="ja-JP" sz="1050" dirty="0">
              <a:solidFill>
                <a:schemeClr val="tx1">
                  <a:lumMod val="50000"/>
                </a:schemeClr>
              </a:solidFill>
              <a:latin typeface="MS PGothic" charset="-128"/>
              <a:ea typeface="MS PGothic" charset="-128"/>
              <a:cs typeface="MS PGothic" charset="-128"/>
            </a:endParaRPr>
          </a:p>
        </p:txBody>
      </p:sp>
      <p:sp>
        <p:nvSpPr>
          <p:cNvPr id="72" name="Triangle 71"/>
          <p:cNvSpPr/>
          <p:nvPr/>
        </p:nvSpPr>
        <p:spPr>
          <a:xfrm rot="16200000">
            <a:off x="7069000" y="4024642"/>
            <a:ext cx="853193" cy="313167"/>
          </a:xfrm>
          <a:prstGeom prst="triangle">
            <a:avLst>
              <a:gd name="adj" fmla="val 54446"/>
            </a:avLst>
          </a:prstGeom>
          <a:gradFill>
            <a:gsLst>
              <a:gs pos="0">
                <a:schemeClr val="bg1">
                  <a:alpha val="51000"/>
                </a:schemeClr>
              </a:gs>
              <a:gs pos="61000">
                <a:schemeClr val="bg1">
                  <a:lumMod val="85000"/>
                  <a:alpha val="50000"/>
                </a:schemeClr>
              </a:gs>
              <a:gs pos="100000">
                <a:schemeClr val="bg1">
                  <a:lumMod val="65000"/>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75" name="TextBox 74"/>
          <p:cNvSpPr txBox="1"/>
          <p:nvPr/>
        </p:nvSpPr>
        <p:spPr>
          <a:xfrm>
            <a:off x="7429892" y="1580889"/>
            <a:ext cx="1407941" cy="431289"/>
          </a:xfrm>
          <a:prstGeom prst="borderCallout1">
            <a:avLst>
              <a:gd name="adj1" fmla="val 108198"/>
              <a:gd name="adj2" fmla="val 31563"/>
              <a:gd name="adj3" fmla="val 222727"/>
              <a:gd name="adj4" fmla="val 12647"/>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lang="ja-JP" altLang="en-US" sz="1050" dirty="0">
                <a:solidFill>
                  <a:schemeClr val="tx1">
                    <a:lumMod val="50000"/>
                  </a:schemeClr>
                </a:solidFill>
                <a:latin typeface="MS PGothic" charset="-128"/>
                <a:ea typeface="MS PGothic" charset="-128"/>
                <a:cs typeface="MS PGothic" charset="-128"/>
              </a:rPr>
              <a:t>対向の</a:t>
            </a:r>
            <a:r>
              <a:rPr lang="en-US" altLang="ja-JP" sz="1050" dirty="0">
                <a:solidFill>
                  <a:schemeClr val="tx1">
                    <a:lumMod val="50000"/>
                  </a:schemeClr>
                </a:solidFill>
                <a:latin typeface="MS PGothic" charset="-128"/>
                <a:ea typeface="MS PGothic" charset="-128"/>
                <a:cs typeface="MS PGothic" charset="-128"/>
              </a:rPr>
              <a:t>MX</a:t>
            </a:r>
            <a:r>
              <a:rPr lang="ja-JP" altLang="en-US" sz="1050" dirty="0">
                <a:solidFill>
                  <a:schemeClr val="tx1">
                    <a:lumMod val="50000"/>
                  </a:schemeClr>
                </a:solidFill>
                <a:latin typeface="MS PGothic" charset="-128"/>
                <a:ea typeface="MS PGothic" charset="-128"/>
                <a:cs typeface="MS PGothic" charset="-128"/>
              </a:rPr>
              <a:t>を選択するだけ</a:t>
            </a:r>
            <a:endParaRPr lang="en-US" altLang="ja-JP" sz="1050" dirty="0">
              <a:solidFill>
                <a:schemeClr val="tx1">
                  <a:lumMod val="50000"/>
                </a:schemeClr>
              </a:solidFill>
              <a:latin typeface="MS PGothic" charset="-128"/>
              <a:ea typeface="MS PGothic" charset="-128"/>
              <a:cs typeface="MS PGothic" charset="-128"/>
            </a:endParaRPr>
          </a:p>
        </p:txBody>
      </p:sp>
      <p:sp>
        <p:nvSpPr>
          <p:cNvPr id="76" name="Rectangle 75"/>
          <p:cNvSpPr/>
          <p:nvPr/>
        </p:nvSpPr>
        <p:spPr>
          <a:xfrm flipV="1">
            <a:off x="7100940" y="2578204"/>
            <a:ext cx="689748" cy="12299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grpSp>
        <p:nvGrpSpPr>
          <p:cNvPr id="77" name="Group 76"/>
          <p:cNvGrpSpPr>
            <a:grpSpLocks noChangeAspect="1"/>
          </p:cNvGrpSpPr>
          <p:nvPr/>
        </p:nvGrpSpPr>
        <p:grpSpPr>
          <a:xfrm>
            <a:off x="3398871" y="2426375"/>
            <a:ext cx="2678188" cy="2346077"/>
            <a:chOff x="8323772" y="2528819"/>
            <a:chExt cx="3869832" cy="3389951"/>
          </a:xfrm>
        </p:grpSpPr>
        <p:pic>
          <p:nvPicPr>
            <p:cNvPr id="79" name="図 76"/>
            <p:cNvPicPr>
              <a:picLocks noChangeAspect="1"/>
            </p:cNvPicPr>
            <p:nvPr/>
          </p:nvPicPr>
          <p:blipFill>
            <a:blip r:embed="rId9"/>
            <a:stretch>
              <a:fillRect/>
            </a:stretch>
          </p:blipFill>
          <p:spPr>
            <a:xfrm>
              <a:off x="8468813" y="2679348"/>
              <a:ext cx="3182354" cy="3092709"/>
            </a:xfrm>
            <a:prstGeom prst="rect">
              <a:avLst/>
            </a:prstGeom>
          </p:spPr>
        </p:pic>
        <p:sp>
          <p:nvSpPr>
            <p:cNvPr id="80" name="テキスト ボックス 77"/>
            <p:cNvSpPr txBox="1"/>
            <p:nvPr/>
          </p:nvSpPr>
          <p:spPr>
            <a:xfrm>
              <a:off x="8323772" y="5668615"/>
              <a:ext cx="3594202" cy="250155"/>
            </a:xfrm>
            <a:prstGeom prst="rect">
              <a:avLst/>
            </a:prstGeom>
            <a:noFill/>
          </p:spPr>
          <p:txBody>
            <a:bodyPr wrap="square" rtlCol="0" anchor="ctr" anchorCtr="0">
              <a:spAutoFit/>
            </a:bodyPr>
            <a:lstStyle/>
            <a:p>
              <a:pPr algn="ctr"/>
              <a:r>
                <a:rPr lang="en-US" altLang="ja-JP" sz="525" dirty="0">
                  <a:latin typeface="MS PGothic" charset="-128"/>
                  <a:ea typeface="MS PGothic" charset="-128"/>
                  <a:cs typeface="MS PGothic" charset="-128"/>
                </a:rPr>
                <a:t>NSS Labs Breach Detection Systems (BDS</a:t>
              </a:r>
              <a:r>
                <a:rPr lang="en-US" altLang="ja-JP" sz="525">
                  <a:latin typeface="MS PGothic" charset="-128"/>
                  <a:ea typeface="MS PGothic" charset="-128"/>
                  <a:cs typeface="MS PGothic" charset="-128"/>
                </a:rPr>
                <a:t>) </a:t>
              </a:r>
              <a:r>
                <a:rPr lang="en-US" altLang="ja-JP" sz="525">
                  <a:latin typeface="MS PGothic" charset="-128"/>
                  <a:ea typeface="MS PGothic" charset="-128"/>
                  <a:cs typeface="MS PGothic" charset="-128"/>
                </a:rPr>
                <a:t> Security </a:t>
              </a:r>
              <a:r>
                <a:rPr lang="en-US" altLang="ja-JP" sz="525" dirty="0">
                  <a:latin typeface="MS PGothic" charset="-128"/>
                  <a:ea typeface="MS PGothic" charset="-128"/>
                  <a:cs typeface="MS PGothic" charset="-128"/>
                </a:rPr>
                <a:t>Value Map™</a:t>
              </a:r>
              <a:endParaRPr kumimoji="1" lang="ja-JP" altLang="en-US" sz="525" b="1" dirty="0">
                <a:latin typeface="MS PGothic" charset="-128"/>
                <a:ea typeface="MS PGothic" charset="-128"/>
                <a:cs typeface="MS PGothic" charset="-128"/>
              </a:endParaRPr>
            </a:p>
          </p:txBody>
        </p:sp>
        <p:sp>
          <p:nvSpPr>
            <p:cNvPr id="81" name="正方形/長方形 78"/>
            <p:cNvSpPr/>
            <p:nvPr/>
          </p:nvSpPr>
          <p:spPr>
            <a:xfrm>
              <a:off x="10132774" y="2602803"/>
              <a:ext cx="292975" cy="128823"/>
            </a:xfrm>
            <a:prstGeom prst="rect">
              <a:avLst/>
            </a:prstGeom>
            <a:noFill/>
            <a:ln w="50800">
              <a:solidFill>
                <a:srgbClr val="FF0000"/>
              </a:solidFill>
            </a:ln>
          </p:spPr>
          <p:style>
            <a:lnRef idx="2">
              <a:schemeClr val="accent5"/>
            </a:lnRef>
            <a:fillRef idx="1">
              <a:schemeClr val="lt1"/>
            </a:fillRef>
            <a:effectRef idx="0">
              <a:schemeClr val="accent5"/>
            </a:effectRef>
            <a:fontRef idx="minor">
              <a:schemeClr val="dk1"/>
            </a:fontRef>
          </p:style>
          <p:txBody>
            <a:bodyPr lIns="13500" tIns="13500" rIns="13500" bIns="13500" rtlCol="0" anchor="ctr"/>
            <a:lstStyle/>
            <a:p>
              <a:pPr algn="ctr"/>
              <a:endParaRPr kumimoji="1" lang="ja-JP" altLang="en-US" sz="450" dirty="0">
                <a:solidFill>
                  <a:schemeClr val="bg1"/>
                </a:solidFill>
                <a:latin typeface="MS PGothic" charset="-128"/>
                <a:ea typeface="MS PGothic" charset="-128"/>
                <a:cs typeface="MS PGothic" charset="-128"/>
              </a:endParaRPr>
            </a:p>
          </p:txBody>
        </p:sp>
        <p:sp>
          <p:nvSpPr>
            <p:cNvPr id="82" name="テキスト ボックス 1"/>
            <p:cNvSpPr txBox="1"/>
            <p:nvPr/>
          </p:nvSpPr>
          <p:spPr>
            <a:xfrm>
              <a:off x="8864438" y="5454178"/>
              <a:ext cx="2339876" cy="355776"/>
            </a:xfrm>
            <a:prstGeom prst="rect">
              <a:avLst/>
            </a:prstGeom>
            <a:solidFill>
              <a:schemeClr val="bg1"/>
            </a:solidFill>
          </p:spPr>
          <p:txBody>
            <a:bodyPr wrap="none" rtlCol="0" anchor="ctr" anchorCtr="0">
              <a:spAutoFit/>
            </a:bodyPr>
            <a:lstStyle/>
            <a:p>
              <a:pPr algn="ctr"/>
              <a:r>
                <a:rPr kumimoji="1" lang="ja-JP" altLang="en-US" sz="1000" b="1" dirty="0">
                  <a:latin typeface="MS PGothic" charset="-128"/>
                  <a:ea typeface="MS PGothic" charset="-128"/>
                  <a:cs typeface="MS PGothic" charset="-128"/>
                </a:rPr>
                <a:t>スループット当たりのコスト</a:t>
              </a:r>
            </a:p>
          </p:txBody>
        </p:sp>
        <p:sp>
          <p:nvSpPr>
            <p:cNvPr id="83" name="テキスト ボックス 60"/>
            <p:cNvSpPr txBox="1"/>
            <p:nvPr/>
          </p:nvSpPr>
          <p:spPr>
            <a:xfrm>
              <a:off x="8408423" y="5490312"/>
              <a:ext cx="391911" cy="283510"/>
            </a:xfrm>
            <a:prstGeom prst="rect">
              <a:avLst/>
            </a:prstGeom>
            <a:solidFill>
              <a:schemeClr val="bg1"/>
            </a:solidFill>
          </p:spPr>
          <p:txBody>
            <a:bodyPr wrap="none" rtlCol="0" anchor="ctr" anchorCtr="0">
              <a:spAutoFit/>
            </a:bodyPr>
            <a:lstStyle/>
            <a:p>
              <a:pPr algn="ctr"/>
              <a:r>
                <a:rPr kumimoji="1" lang="ja-JP" altLang="en-US" sz="675" b="1" dirty="0">
                  <a:latin typeface="MS PGothic" charset="-128"/>
                  <a:ea typeface="MS PGothic" charset="-128"/>
                  <a:cs typeface="MS PGothic" charset="-128"/>
                </a:rPr>
                <a:t>高</a:t>
              </a:r>
            </a:p>
          </p:txBody>
        </p:sp>
        <p:sp>
          <p:nvSpPr>
            <p:cNvPr id="84" name="テキスト ボックス 63"/>
            <p:cNvSpPr txBox="1"/>
            <p:nvPr/>
          </p:nvSpPr>
          <p:spPr>
            <a:xfrm>
              <a:off x="11125972" y="5490312"/>
              <a:ext cx="391911" cy="283510"/>
            </a:xfrm>
            <a:prstGeom prst="rect">
              <a:avLst/>
            </a:prstGeom>
            <a:solidFill>
              <a:schemeClr val="bg1"/>
            </a:solidFill>
          </p:spPr>
          <p:txBody>
            <a:bodyPr wrap="none" rtlCol="0" anchor="ctr" anchorCtr="0">
              <a:spAutoFit/>
            </a:bodyPr>
            <a:lstStyle/>
            <a:p>
              <a:pPr algn="ctr"/>
              <a:r>
                <a:rPr kumimoji="1" lang="ja-JP" altLang="en-US" sz="675" b="1" dirty="0">
                  <a:latin typeface="MS PGothic" charset="-128"/>
                  <a:ea typeface="MS PGothic" charset="-128"/>
                  <a:cs typeface="MS PGothic" charset="-128"/>
                </a:rPr>
                <a:t>低</a:t>
              </a:r>
            </a:p>
          </p:txBody>
        </p:sp>
        <p:sp>
          <p:nvSpPr>
            <p:cNvPr id="85" name="テキスト ボックス 2"/>
            <p:cNvSpPr txBox="1"/>
            <p:nvPr/>
          </p:nvSpPr>
          <p:spPr>
            <a:xfrm>
              <a:off x="11659940" y="2840402"/>
              <a:ext cx="533664" cy="2454391"/>
            </a:xfrm>
            <a:prstGeom prst="rect">
              <a:avLst/>
            </a:prstGeom>
            <a:solidFill>
              <a:schemeClr val="bg1"/>
            </a:solidFill>
          </p:spPr>
          <p:txBody>
            <a:bodyPr vert="eaVert" wrap="square" rtlCol="0" anchor="ctr" anchorCtr="0">
              <a:spAutoFit/>
            </a:bodyPr>
            <a:lstStyle/>
            <a:p>
              <a:pPr algn="ctr"/>
              <a:r>
                <a:rPr kumimoji="1" lang="ja-JP" altLang="en-US" sz="1200" b="1" dirty="0">
                  <a:latin typeface="MS PGothic" charset="-128"/>
                  <a:ea typeface="MS PGothic" charset="-128"/>
                  <a:cs typeface="MS PGothic" charset="-128"/>
                </a:rPr>
                <a:t>　セキュリティの有効性</a:t>
              </a:r>
            </a:p>
          </p:txBody>
        </p:sp>
        <p:sp>
          <p:nvSpPr>
            <p:cNvPr id="86" name="テキスト ボックス 64"/>
            <p:cNvSpPr txBox="1"/>
            <p:nvPr/>
          </p:nvSpPr>
          <p:spPr>
            <a:xfrm>
              <a:off x="11471194" y="2528819"/>
              <a:ext cx="489192" cy="400248"/>
            </a:xfrm>
            <a:prstGeom prst="rect">
              <a:avLst/>
            </a:prstGeom>
            <a:solidFill>
              <a:schemeClr val="bg1"/>
            </a:solidFill>
          </p:spPr>
          <p:txBody>
            <a:bodyPr wrap="none" rtlCol="0" anchor="ctr" anchorCtr="0">
              <a:spAutoFit/>
            </a:bodyPr>
            <a:lstStyle/>
            <a:p>
              <a:pPr algn="ctr"/>
              <a:r>
                <a:rPr kumimoji="1" lang="ja-JP" altLang="en-US" sz="1200" b="1" dirty="0">
                  <a:latin typeface="MS PGothic" charset="-128"/>
                  <a:ea typeface="MS PGothic" charset="-128"/>
                  <a:cs typeface="MS PGothic" charset="-128"/>
                </a:rPr>
                <a:t>高</a:t>
              </a:r>
            </a:p>
          </p:txBody>
        </p:sp>
        <p:sp>
          <p:nvSpPr>
            <p:cNvPr id="87" name="テキスト ボックス 65"/>
            <p:cNvSpPr txBox="1"/>
            <p:nvPr/>
          </p:nvSpPr>
          <p:spPr>
            <a:xfrm>
              <a:off x="11471194" y="5265766"/>
              <a:ext cx="489192" cy="400248"/>
            </a:xfrm>
            <a:prstGeom prst="rect">
              <a:avLst/>
            </a:prstGeom>
            <a:solidFill>
              <a:schemeClr val="bg1"/>
            </a:solidFill>
          </p:spPr>
          <p:txBody>
            <a:bodyPr wrap="none" rtlCol="0" anchor="ctr" anchorCtr="0">
              <a:spAutoFit/>
            </a:bodyPr>
            <a:lstStyle/>
            <a:p>
              <a:pPr algn="ctr"/>
              <a:r>
                <a:rPr kumimoji="1" lang="ja-JP" altLang="en-US" sz="1200" b="1" dirty="0">
                  <a:latin typeface="MS PGothic" charset="-128"/>
                  <a:ea typeface="MS PGothic" charset="-128"/>
                  <a:cs typeface="MS PGothic" charset="-128"/>
                </a:rPr>
                <a:t>低</a:t>
              </a:r>
            </a:p>
          </p:txBody>
        </p:sp>
      </p:grpSp>
      <p:sp>
        <p:nvSpPr>
          <p:cNvPr id="88" name="Rectangle 87"/>
          <p:cNvSpPr/>
          <p:nvPr/>
        </p:nvSpPr>
        <p:spPr>
          <a:xfrm>
            <a:off x="3315372" y="1981126"/>
            <a:ext cx="2686524" cy="469359"/>
          </a:xfrm>
          <a:prstGeom prst="rect">
            <a:avLst/>
          </a:prstGeom>
        </p:spPr>
        <p:txBody>
          <a:bodyPr wrap="square">
            <a:spAutoFit/>
          </a:bodyPr>
          <a:lstStyle/>
          <a:p>
            <a:pPr algn="just"/>
            <a:r>
              <a:rPr lang="ja-JP" altLang="en-US" sz="1400" b="1" dirty="0" smtClean="0">
                <a:solidFill>
                  <a:srgbClr val="000000"/>
                </a:solidFill>
                <a:latin typeface="MS PGothic" charset="-128"/>
                <a:ea typeface="MS PGothic" charset="-128"/>
                <a:cs typeface="MS PGothic" charset="-128"/>
              </a:rPr>
              <a:t>高機能なマルウェア対策機能</a:t>
            </a:r>
            <a:endParaRPr lang="en-US" altLang="ja-JP" sz="1400" b="1" dirty="0" smtClean="0">
              <a:solidFill>
                <a:srgbClr val="000000"/>
              </a:solidFill>
              <a:latin typeface="MS PGothic" charset="-128"/>
              <a:ea typeface="MS PGothic" charset="-128"/>
              <a:cs typeface="MS PGothic" charset="-128"/>
            </a:endParaRPr>
          </a:p>
          <a:p>
            <a:pPr algn="just"/>
            <a:r>
              <a:rPr lang="ja-JP" altLang="en-US" sz="1050" b="1" dirty="0">
                <a:solidFill>
                  <a:srgbClr val="000000"/>
                </a:solidFill>
                <a:latin typeface="MS PGothic" charset="-128"/>
                <a:ea typeface="MS PGothic" charset="-128"/>
                <a:cs typeface="MS PGothic" charset="-128"/>
              </a:rPr>
              <a:t>（</a:t>
            </a:r>
            <a:r>
              <a:rPr lang="en-US" altLang="ja-JP" sz="1050" b="1" dirty="0">
                <a:solidFill>
                  <a:srgbClr val="000000"/>
                </a:solidFill>
                <a:latin typeface="MS PGothic" charset="-128"/>
                <a:ea typeface="MS PGothic" charset="-128"/>
                <a:cs typeface="MS PGothic" charset="-128"/>
              </a:rPr>
              <a:t>Cisco AMP</a:t>
            </a:r>
            <a:r>
              <a:rPr lang="ja-JP" altLang="en-US" sz="1050" b="1" dirty="0">
                <a:solidFill>
                  <a:srgbClr val="000000"/>
                </a:solidFill>
                <a:latin typeface="MS PGothic" charset="-128"/>
                <a:ea typeface="MS PGothic" charset="-128"/>
                <a:cs typeface="MS PGothic" charset="-128"/>
              </a:rPr>
              <a:t>、</a:t>
            </a:r>
            <a:r>
              <a:rPr lang="en-US" altLang="ja-JP" sz="1050" b="1" dirty="0">
                <a:solidFill>
                  <a:srgbClr val="000000"/>
                </a:solidFill>
                <a:latin typeface="MS PGothic" charset="-128"/>
                <a:ea typeface="MS PGothic" charset="-128"/>
                <a:cs typeface="MS PGothic" charset="-128"/>
              </a:rPr>
              <a:t>IPS</a:t>
            </a:r>
            <a:r>
              <a:rPr lang="ja-JP" altLang="en-US" sz="1050" b="1" dirty="0">
                <a:solidFill>
                  <a:srgbClr val="000000"/>
                </a:solidFill>
                <a:latin typeface="MS PGothic" charset="-128"/>
                <a:ea typeface="MS PGothic" charset="-128"/>
                <a:cs typeface="MS PGothic" charset="-128"/>
              </a:rPr>
              <a:t>）</a:t>
            </a:r>
            <a:endParaRPr lang="ja-JP" altLang="en-US" sz="1050" b="1" dirty="0">
              <a:solidFill>
                <a:srgbClr val="000000"/>
              </a:solidFill>
              <a:latin typeface="MS PGothic" charset="-128"/>
              <a:ea typeface="MS PGothic" charset="-128"/>
              <a:cs typeface="MS PGothic" charset="-128"/>
            </a:endParaRPr>
          </a:p>
        </p:txBody>
      </p:sp>
      <p:sp>
        <p:nvSpPr>
          <p:cNvPr id="120" name="TextBox 119"/>
          <p:cNvSpPr txBox="1"/>
          <p:nvPr/>
        </p:nvSpPr>
        <p:spPr>
          <a:xfrm>
            <a:off x="3591996" y="3233400"/>
            <a:ext cx="1550262" cy="431289"/>
          </a:xfrm>
          <a:prstGeom prst="borderCallout1">
            <a:avLst>
              <a:gd name="adj1" fmla="val -9471"/>
              <a:gd name="adj2" fmla="val 38641"/>
              <a:gd name="adj3" fmla="val -162081"/>
              <a:gd name="adj4" fmla="val 71041"/>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lang="ja-JP" altLang="en-US" sz="1050" dirty="0">
                <a:solidFill>
                  <a:srgbClr val="000000"/>
                </a:solidFill>
                <a:latin typeface="MS PGothic" charset="-128"/>
                <a:ea typeface="MS PGothic" charset="-128"/>
                <a:cs typeface="MS PGothic" charset="-128"/>
              </a:rPr>
              <a:t>業界</a:t>
            </a:r>
            <a:r>
              <a:rPr lang="en-US" altLang="ja-JP" sz="1050" dirty="0">
                <a:solidFill>
                  <a:srgbClr val="000000"/>
                </a:solidFill>
                <a:latin typeface="MS PGothic" charset="-128"/>
                <a:ea typeface="MS PGothic" charset="-128"/>
                <a:cs typeface="MS PGothic" charset="-128"/>
              </a:rPr>
              <a:t>No.1</a:t>
            </a:r>
            <a:r>
              <a:rPr lang="ja-JP" altLang="en-US" sz="1050" dirty="0">
                <a:solidFill>
                  <a:srgbClr val="000000"/>
                </a:solidFill>
                <a:latin typeface="MS PGothic" charset="-128"/>
                <a:ea typeface="MS PGothic" charset="-128"/>
                <a:cs typeface="MS PGothic" charset="-128"/>
              </a:rPr>
              <a:t>の</a:t>
            </a:r>
            <a:endParaRPr lang="en-US" altLang="ja-JP" sz="1050" dirty="0">
              <a:solidFill>
                <a:srgbClr val="000000"/>
              </a:solidFill>
              <a:latin typeface="MS PGothic" charset="-128"/>
              <a:ea typeface="MS PGothic" charset="-128"/>
              <a:cs typeface="MS PGothic" charset="-128"/>
            </a:endParaRPr>
          </a:p>
          <a:p>
            <a:pPr algn="just"/>
            <a:r>
              <a:rPr lang="ja-JP" altLang="en-US" sz="1050" dirty="0">
                <a:solidFill>
                  <a:srgbClr val="000000"/>
                </a:solidFill>
                <a:latin typeface="MS PGothic" charset="-128"/>
                <a:ea typeface="MS PGothic" charset="-128"/>
                <a:cs typeface="MS PGothic" charset="-128"/>
              </a:rPr>
              <a:t>脅威検知・ブロック性能</a:t>
            </a:r>
          </a:p>
        </p:txBody>
      </p:sp>
      <p:sp>
        <p:nvSpPr>
          <p:cNvPr id="122" name="Rectangle 121"/>
          <p:cNvSpPr/>
          <p:nvPr/>
        </p:nvSpPr>
        <p:spPr>
          <a:xfrm>
            <a:off x="3317658" y="1201600"/>
            <a:ext cx="2686524" cy="307777"/>
          </a:xfrm>
          <a:prstGeom prst="rect">
            <a:avLst/>
          </a:prstGeom>
        </p:spPr>
        <p:txBody>
          <a:bodyPr wrap="square">
            <a:spAutoFit/>
          </a:bodyPr>
          <a:lstStyle/>
          <a:p>
            <a:pPr algn="just"/>
            <a:r>
              <a:rPr lang="ja-JP" altLang="en-US" sz="1400" b="1" dirty="0" smtClean="0">
                <a:solidFill>
                  <a:srgbClr val="000000"/>
                </a:solidFill>
                <a:latin typeface="MS PGothic" charset="-128"/>
                <a:ea typeface="MS PGothic" charset="-128"/>
                <a:cs typeface="MS PGothic" charset="-128"/>
              </a:rPr>
              <a:t>常に最新のファームウェアを維持</a:t>
            </a:r>
            <a:endParaRPr lang="ja-JP" altLang="en-US" sz="1400" b="1" dirty="0">
              <a:solidFill>
                <a:srgbClr val="000000"/>
              </a:solidFill>
              <a:latin typeface="MS PGothic" charset="-128"/>
              <a:ea typeface="MS PGothic" charset="-128"/>
              <a:cs typeface="MS PGothic" charset="-128"/>
            </a:endParaRPr>
          </a:p>
        </p:txBody>
      </p:sp>
      <p:sp>
        <p:nvSpPr>
          <p:cNvPr id="123" name="Rectangle 122"/>
          <p:cNvSpPr/>
          <p:nvPr/>
        </p:nvSpPr>
        <p:spPr>
          <a:xfrm>
            <a:off x="3226575" y="1413630"/>
            <a:ext cx="2836738" cy="577081"/>
          </a:xfrm>
          <a:prstGeom prst="rect">
            <a:avLst/>
          </a:prstGeom>
        </p:spPr>
        <p:txBody>
          <a:bodyPr wrap="square">
            <a:spAutoFit/>
          </a:bodyPr>
          <a:lstStyle/>
          <a:p>
            <a:pPr marL="94500"/>
            <a:r>
              <a:rPr lang="ja-JP" altLang="en-US" sz="1050" dirty="0">
                <a:solidFill>
                  <a:srgbClr val="000000"/>
                </a:solidFill>
                <a:latin typeface="MS PGothic" charset="-128"/>
                <a:ea typeface="MS PGothic" charset="-128"/>
                <a:cs typeface="MS PGothic" charset="-128"/>
              </a:rPr>
              <a:t>セキュリティ対策は日進月歩。クラウド管理で常に最新のファームウェアを維持して</a:t>
            </a:r>
            <a:r>
              <a:rPr lang="ja-JP" altLang="en-US" sz="1050" dirty="0" smtClean="0">
                <a:solidFill>
                  <a:srgbClr val="000000"/>
                </a:solidFill>
                <a:latin typeface="MS PGothic" charset="-128"/>
                <a:ea typeface="MS PGothic" charset="-128"/>
                <a:cs typeface="MS PGothic" charset="-128"/>
              </a:rPr>
              <a:t>セキュリティ リスク</a:t>
            </a:r>
            <a:r>
              <a:rPr lang="ja-JP" altLang="en-US" sz="1050" dirty="0">
                <a:solidFill>
                  <a:srgbClr val="000000"/>
                </a:solidFill>
                <a:latin typeface="MS PGothic" charset="-128"/>
                <a:ea typeface="MS PGothic" charset="-128"/>
                <a:cs typeface="MS PGothic" charset="-128"/>
              </a:rPr>
              <a:t>を最小限に！</a:t>
            </a:r>
            <a:endParaRPr lang="en-US" altLang="ja-JP" sz="1050" dirty="0">
              <a:solidFill>
                <a:srgbClr val="000000"/>
              </a:solidFill>
              <a:latin typeface="MS PGothic" charset="-128"/>
              <a:ea typeface="MS PGothic" charset="-128"/>
              <a:cs typeface="MS PGothic" charset="-128"/>
            </a:endParaRPr>
          </a:p>
        </p:txBody>
      </p:sp>
      <p:sp>
        <p:nvSpPr>
          <p:cNvPr id="49" name="正方形/長方形 48"/>
          <p:cNvSpPr/>
          <p:nvPr/>
        </p:nvSpPr>
        <p:spPr>
          <a:xfrm>
            <a:off x="510026" y="4662107"/>
            <a:ext cx="370667" cy="2032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376878531"/>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9" y="336173"/>
            <a:ext cx="8580882" cy="541769"/>
          </a:xfrm>
          <a:noFill/>
          <a:ln>
            <a:noFill/>
          </a:ln>
        </p:spPr>
        <p:txBody>
          <a:bodyPr vert="horz" wrap="square" lIns="91424" tIns="45712" rIns="91424" bIns="45712" numCol="1" anchor="t" anchorCtr="0" compatLnSpc="1">
            <a:prstTxWarp prst="textNoShape">
              <a:avLst/>
            </a:prstTxWarp>
          </a:bodyPr>
          <a:lstStyle/>
          <a:p>
            <a:pPr defTabSz="685827">
              <a:lnSpc>
                <a:spcPct val="90000"/>
              </a:lnSpc>
            </a:pPr>
            <a:r>
              <a:rPr lang="en-US" altLang="ja-JP" sz="2400" dirty="0">
                <a:solidFill>
                  <a:srgbClr val="004BAF"/>
                </a:solidFill>
                <a:latin typeface="+mn-ea"/>
                <a:ea typeface="+mn-ea"/>
                <a:cs typeface="MS PGothic" charset="-128"/>
              </a:rPr>
              <a:t>MX</a:t>
            </a:r>
            <a:r>
              <a:rPr lang="ja-JP" altLang="en-US" sz="2400" dirty="0">
                <a:solidFill>
                  <a:srgbClr val="004BAF"/>
                </a:solidFill>
                <a:latin typeface="+mn-ea"/>
                <a:ea typeface="+mn-ea"/>
                <a:cs typeface="MS PGothic" charset="-128"/>
              </a:rPr>
              <a:t>による</a:t>
            </a:r>
            <a:r>
              <a:rPr lang="en-US" altLang="ja-JP" sz="2400" dirty="0">
                <a:solidFill>
                  <a:srgbClr val="004BAF"/>
                </a:solidFill>
                <a:latin typeface="+mn-ea"/>
                <a:ea typeface="+mn-ea"/>
                <a:cs typeface="MS PGothic" charset="-128"/>
              </a:rPr>
              <a:t> Full SD-</a:t>
            </a:r>
            <a:r>
              <a:rPr lang="en-US" sz="2400" dirty="0">
                <a:solidFill>
                  <a:srgbClr val="004BAF"/>
                </a:solidFill>
                <a:latin typeface="+mn-ea"/>
                <a:ea typeface="+mn-ea"/>
                <a:cs typeface="MS PGothic" charset="-128"/>
              </a:rPr>
              <a:t>WAN</a:t>
            </a:r>
          </a:p>
        </p:txBody>
      </p:sp>
      <p:sp>
        <p:nvSpPr>
          <p:cNvPr id="5" name="TextBox 4"/>
          <p:cNvSpPr txBox="1"/>
          <p:nvPr/>
        </p:nvSpPr>
        <p:spPr>
          <a:xfrm>
            <a:off x="378465" y="1162289"/>
            <a:ext cx="3561821" cy="1186287"/>
          </a:xfrm>
          <a:prstGeom prst="rect">
            <a:avLst/>
          </a:prstGeom>
          <a:noFill/>
        </p:spPr>
        <p:txBody>
          <a:bodyPr wrap="square" rtlCol="0">
            <a:spAutoFit/>
          </a:bodyPr>
          <a:lstStyle/>
          <a:p>
            <a:pPr>
              <a:lnSpc>
                <a:spcPct val="130000"/>
              </a:lnSpc>
            </a:pPr>
            <a:r>
              <a:rPr lang="ja-JP" altLang="en-US" sz="1499" dirty="0">
                <a:solidFill>
                  <a:srgbClr val="0096D6"/>
                </a:solidFill>
                <a:latin typeface="+mn-ea"/>
                <a:ea typeface="+mn-ea"/>
                <a:cs typeface="Meiryo" charset="-128"/>
              </a:rPr>
              <a:t>両アクティブな経路</a:t>
            </a:r>
            <a:r>
              <a:rPr lang="en-US" sz="1499" dirty="0">
                <a:solidFill>
                  <a:srgbClr val="0096D6"/>
                </a:solidFill>
                <a:latin typeface="+mn-ea"/>
                <a:ea typeface="+mn-ea"/>
                <a:cs typeface="Meiryo" charset="-128"/>
              </a:rPr>
              <a:t>:</a:t>
            </a:r>
          </a:p>
          <a:p>
            <a:pPr marL="253531" indent="-128551">
              <a:buClr>
                <a:srgbClr val="7AC043"/>
              </a:buClr>
              <a:buFont typeface="Arial"/>
              <a:buChar char="•"/>
            </a:pPr>
            <a:r>
              <a:rPr lang="en-US" sz="1200" dirty="0">
                <a:solidFill>
                  <a:srgbClr val="555555"/>
                </a:solidFill>
                <a:latin typeface="+mn-ea"/>
                <a:ea typeface="+mn-ea"/>
                <a:cs typeface="Meiryo" charset="-128"/>
              </a:rPr>
              <a:t>Active-active VPN</a:t>
            </a:r>
          </a:p>
          <a:p>
            <a:pPr marL="253531" indent="-128551">
              <a:buClr>
                <a:srgbClr val="7AC043"/>
              </a:buClr>
              <a:buFont typeface="Arial"/>
              <a:buChar char="•"/>
            </a:pPr>
            <a:r>
              <a:rPr lang="en-US" sz="1200" dirty="0">
                <a:solidFill>
                  <a:srgbClr val="555555"/>
                </a:solidFill>
                <a:latin typeface="+mn-ea"/>
                <a:ea typeface="+mn-ea"/>
                <a:cs typeface="Meiryo" charset="-128"/>
              </a:rPr>
              <a:t>Active-active VPN &amp; MPLS</a:t>
            </a:r>
          </a:p>
          <a:p>
            <a:pPr marL="253531" indent="-128551">
              <a:buFont typeface="Arial"/>
              <a:buChar char="•"/>
            </a:pPr>
            <a:endParaRPr lang="en-US" sz="1200" dirty="0">
              <a:solidFill>
                <a:srgbClr val="555555"/>
              </a:solidFill>
              <a:latin typeface="+mn-ea"/>
              <a:ea typeface="+mn-ea"/>
              <a:cs typeface="Meiryo" charset="-128"/>
            </a:endParaRPr>
          </a:p>
          <a:p>
            <a:pPr marL="124980">
              <a:lnSpc>
                <a:spcPct val="130000"/>
              </a:lnSpc>
            </a:pPr>
            <a:endParaRPr lang="en-US" sz="1200" dirty="0">
              <a:solidFill>
                <a:srgbClr val="0096D6"/>
              </a:solidFill>
              <a:latin typeface="+mn-ea"/>
              <a:ea typeface="+mn-ea"/>
              <a:cs typeface="Meiryo" charset="-128"/>
            </a:endParaRPr>
          </a:p>
        </p:txBody>
      </p:sp>
      <p:sp>
        <p:nvSpPr>
          <p:cNvPr id="6" name="TextBox 5"/>
          <p:cNvSpPr txBox="1"/>
          <p:nvPr/>
        </p:nvSpPr>
        <p:spPr>
          <a:xfrm>
            <a:off x="378484" y="3299264"/>
            <a:ext cx="3686810" cy="761555"/>
          </a:xfrm>
          <a:prstGeom prst="rect">
            <a:avLst/>
          </a:prstGeom>
          <a:noFill/>
        </p:spPr>
        <p:txBody>
          <a:bodyPr wrap="square" rtlCol="0">
            <a:spAutoFit/>
          </a:bodyPr>
          <a:lstStyle/>
          <a:p>
            <a:pPr>
              <a:lnSpc>
                <a:spcPct val="130000"/>
              </a:lnSpc>
            </a:pPr>
            <a:r>
              <a:rPr lang="en-US" sz="1499" dirty="0">
                <a:solidFill>
                  <a:srgbClr val="0096D6"/>
                </a:solidFill>
                <a:latin typeface="+mn-ea"/>
                <a:ea typeface="+mn-ea"/>
                <a:cs typeface="Meiryo" charset="-128"/>
              </a:rPr>
              <a:t>Policy-based routing (</a:t>
            </a:r>
            <a:r>
              <a:rPr lang="en-US" sz="1499" dirty="0" err="1">
                <a:solidFill>
                  <a:srgbClr val="0096D6"/>
                </a:solidFill>
                <a:latin typeface="+mn-ea"/>
                <a:ea typeface="+mn-ea"/>
                <a:cs typeface="Meiryo" charset="-128"/>
              </a:rPr>
              <a:t>PbR</a:t>
            </a:r>
            <a:r>
              <a:rPr lang="en-US" sz="1499" dirty="0">
                <a:solidFill>
                  <a:srgbClr val="0096D6"/>
                </a:solidFill>
                <a:latin typeface="+mn-ea"/>
                <a:ea typeface="+mn-ea"/>
                <a:cs typeface="Meiryo" charset="-128"/>
              </a:rPr>
              <a:t>) :</a:t>
            </a:r>
          </a:p>
          <a:p>
            <a:pPr marL="253531" indent="-128551">
              <a:buClr>
                <a:srgbClr val="7AC043"/>
              </a:buClr>
              <a:buFont typeface="Arial"/>
              <a:buChar char="•"/>
            </a:pPr>
            <a:r>
              <a:rPr lang="ja-JP" altLang="en-US" sz="1200" dirty="0">
                <a:solidFill>
                  <a:srgbClr val="555555"/>
                </a:solidFill>
                <a:latin typeface="+mn-ea"/>
                <a:ea typeface="+mn-ea"/>
                <a:cs typeface="Meiryo" charset="-128"/>
              </a:rPr>
              <a:t>通信の</a:t>
            </a:r>
            <a:r>
              <a:rPr lang="en-US" sz="1200" dirty="0">
                <a:solidFill>
                  <a:srgbClr val="555555"/>
                </a:solidFill>
                <a:latin typeface="+mn-ea"/>
                <a:ea typeface="+mn-ea"/>
                <a:cs typeface="Meiryo" charset="-128"/>
              </a:rPr>
              <a:t> protocol, subnet, source, destination</a:t>
            </a:r>
            <a:r>
              <a:rPr lang="ja-JP" altLang="en-US" sz="1200" dirty="0">
                <a:solidFill>
                  <a:srgbClr val="555555"/>
                </a:solidFill>
                <a:latin typeface="+mn-ea"/>
                <a:ea typeface="+mn-ea"/>
                <a:cs typeface="Meiryo" charset="-128"/>
              </a:rPr>
              <a:t>等にしたがって、アップリンクをアサイン可能</a:t>
            </a:r>
            <a:endParaRPr lang="en-US" sz="1200" dirty="0">
              <a:solidFill>
                <a:srgbClr val="555555"/>
              </a:solidFill>
              <a:latin typeface="+mn-ea"/>
              <a:ea typeface="+mn-ea"/>
              <a:cs typeface="Meiryo" charset="-128"/>
            </a:endParaRPr>
          </a:p>
        </p:txBody>
      </p:sp>
      <p:sp>
        <p:nvSpPr>
          <p:cNvPr id="8" name="TextBox 7"/>
          <p:cNvSpPr txBox="1"/>
          <p:nvPr/>
        </p:nvSpPr>
        <p:spPr>
          <a:xfrm>
            <a:off x="378484" y="2228275"/>
            <a:ext cx="3866678" cy="576889"/>
          </a:xfrm>
          <a:prstGeom prst="rect">
            <a:avLst/>
          </a:prstGeom>
          <a:noFill/>
        </p:spPr>
        <p:txBody>
          <a:bodyPr wrap="square" rtlCol="0">
            <a:spAutoFit/>
          </a:bodyPr>
          <a:lstStyle/>
          <a:p>
            <a:pPr>
              <a:lnSpc>
                <a:spcPct val="130000"/>
              </a:lnSpc>
            </a:pPr>
            <a:r>
              <a:rPr lang="ja-JP" altLang="en-US" sz="1499" dirty="0">
                <a:solidFill>
                  <a:srgbClr val="0096D6"/>
                </a:solidFill>
                <a:latin typeface="+mn-ea"/>
                <a:ea typeface="+mn-ea"/>
                <a:cs typeface="Meiryo" charset="-128"/>
              </a:rPr>
              <a:t>動的な経路の選択</a:t>
            </a:r>
            <a:r>
              <a:rPr lang="en-US" sz="1499" dirty="0">
                <a:solidFill>
                  <a:srgbClr val="0096D6"/>
                </a:solidFill>
                <a:latin typeface="+mn-ea"/>
                <a:ea typeface="+mn-ea"/>
                <a:cs typeface="Meiryo" charset="-128"/>
              </a:rPr>
              <a:t>:</a:t>
            </a:r>
          </a:p>
          <a:p>
            <a:pPr marL="253531" indent="-128551">
              <a:buClr>
                <a:srgbClr val="7AC043"/>
              </a:buClr>
              <a:buFont typeface="Arial"/>
              <a:buChar char="•"/>
            </a:pPr>
            <a:r>
              <a:rPr lang="ja-JP" altLang="en-US" sz="1200" dirty="0">
                <a:solidFill>
                  <a:srgbClr val="555555"/>
                </a:solidFill>
                <a:latin typeface="+mn-ea"/>
                <a:ea typeface="+mn-ea"/>
                <a:cs typeface="Meiryo" charset="-128"/>
              </a:rPr>
              <a:t>遅延や損失を鑑み、ベストな</a:t>
            </a:r>
            <a:r>
              <a:rPr lang="en-US" altLang="ja-JP" sz="1200" dirty="0">
                <a:solidFill>
                  <a:srgbClr val="555555"/>
                </a:solidFill>
                <a:latin typeface="+mn-ea"/>
                <a:ea typeface="+mn-ea"/>
                <a:cs typeface="Meiryo" charset="-128"/>
              </a:rPr>
              <a:t>VPN</a:t>
            </a:r>
            <a:r>
              <a:rPr lang="ja-JP" altLang="en-US" sz="1200" dirty="0">
                <a:solidFill>
                  <a:srgbClr val="555555"/>
                </a:solidFill>
                <a:latin typeface="+mn-ea"/>
                <a:ea typeface="+mn-ea"/>
                <a:cs typeface="Meiryo" charset="-128"/>
              </a:rPr>
              <a:t>トンネルを選択可能</a:t>
            </a:r>
            <a:endParaRPr lang="en-US" sz="1200" dirty="0">
              <a:solidFill>
                <a:srgbClr val="555555"/>
              </a:solidFill>
              <a:latin typeface="+mn-ea"/>
              <a:ea typeface="+mn-ea"/>
              <a:cs typeface="Meiryo" charset="-128"/>
            </a:endParaRPr>
          </a:p>
        </p:txBody>
      </p:sp>
      <p:grpSp>
        <p:nvGrpSpPr>
          <p:cNvPr id="12" name="Group 11"/>
          <p:cNvGrpSpPr/>
          <p:nvPr/>
        </p:nvGrpSpPr>
        <p:grpSpPr>
          <a:xfrm>
            <a:off x="4350680" y="830273"/>
            <a:ext cx="4701007" cy="4132208"/>
            <a:chOff x="5949300" y="1106424"/>
            <a:chExt cx="6119611" cy="510402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73250" y="4067576"/>
              <a:ext cx="4051855" cy="829614"/>
            </a:xfrm>
            <a:prstGeom prst="rect">
              <a:avLst/>
            </a:prstGeom>
          </p:spPr>
        </p:pic>
        <p:cxnSp>
          <p:nvCxnSpPr>
            <p:cNvPr id="14" name="Straight Arrow Connector 13"/>
            <p:cNvCxnSpPr/>
            <p:nvPr/>
          </p:nvCxnSpPr>
          <p:spPr>
            <a:xfrm flipV="1">
              <a:off x="9494645" y="2575825"/>
              <a:ext cx="0" cy="1515470"/>
            </a:xfrm>
            <a:prstGeom prst="straightConnector1">
              <a:avLst/>
            </a:prstGeom>
            <a:ln w="12700" cmpd="sng">
              <a:solidFill>
                <a:srgbClr val="7AC043"/>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990018" y="2575825"/>
              <a:ext cx="0" cy="1515470"/>
            </a:xfrm>
            <a:prstGeom prst="straightConnector1">
              <a:avLst/>
            </a:prstGeom>
            <a:ln w="12700" cmpd="sng">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stretch>
              <a:fillRect/>
            </a:stretch>
          </p:blipFill>
          <p:spPr>
            <a:xfrm>
              <a:off x="7583409" y="1106424"/>
              <a:ext cx="2310373" cy="1472029"/>
            </a:xfrm>
            <a:prstGeom prst="rect">
              <a:avLst/>
            </a:prstGeom>
          </p:spPr>
        </p:pic>
        <p:sp>
          <p:nvSpPr>
            <p:cNvPr id="17" name="TextBox 16"/>
            <p:cNvSpPr txBox="1"/>
            <p:nvPr/>
          </p:nvSpPr>
          <p:spPr>
            <a:xfrm>
              <a:off x="5949300" y="3153014"/>
              <a:ext cx="1952324" cy="631106"/>
            </a:xfrm>
            <a:prstGeom prst="rect">
              <a:avLst/>
            </a:prstGeom>
            <a:noFill/>
          </p:spPr>
          <p:txBody>
            <a:bodyPr wrap="none" rtlCol="0">
              <a:spAutoFit/>
            </a:bodyPr>
            <a:lstStyle/>
            <a:p>
              <a:r>
                <a:rPr lang="en-US" sz="825" b="1" dirty="0">
                  <a:solidFill>
                    <a:srgbClr val="626262"/>
                  </a:solidFill>
                  <a:latin typeface="+mn-ea"/>
                  <a:ea typeface="+mn-ea"/>
                </a:rPr>
                <a:t>WAN 1</a:t>
              </a:r>
            </a:p>
            <a:p>
              <a:r>
                <a:rPr lang="en-US" sz="825" dirty="0">
                  <a:solidFill>
                    <a:srgbClr val="626262"/>
                  </a:solidFill>
                  <a:latin typeface="+mn-ea"/>
                  <a:ea typeface="+mn-ea"/>
                </a:rPr>
                <a:t>Secure VPN tunnel (active)</a:t>
              </a:r>
            </a:p>
            <a:p>
              <a:r>
                <a:rPr lang="en-US" sz="825" dirty="0">
                  <a:solidFill>
                    <a:srgbClr val="626262"/>
                  </a:solidFill>
                  <a:latin typeface="+mn-ea"/>
                  <a:ea typeface="+mn-ea"/>
                </a:rPr>
                <a:t>Latency / loss &gt; threshold</a:t>
              </a:r>
            </a:p>
          </p:txBody>
        </p:sp>
        <p:sp>
          <p:nvSpPr>
            <p:cNvPr id="18" name="TextBox 17"/>
            <p:cNvSpPr txBox="1"/>
            <p:nvPr/>
          </p:nvSpPr>
          <p:spPr>
            <a:xfrm>
              <a:off x="9621371" y="3118115"/>
              <a:ext cx="1853981" cy="631106"/>
            </a:xfrm>
            <a:prstGeom prst="rect">
              <a:avLst/>
            </a:prstGeom>
            <a:noFill/>
          </p:spPr>
          <p:txBody>
            <a:bodyPr wrap="none" rtlCol="0">
              <a:spAutoFit/>
            </a:bodyPr>
            <a:lstStyle/>
            <a:p>
              <a:r>
                <a:rPr lang="en-US" sz="825" b="1" dirty="0">
                  <a:solidFill>
                    <a:srgbClr val="7AC043"/>
                  </a:solidFill>
                  <a:latin typeface="+mn-ea"/>
                  <a:ea typeface="+mn-ea"/>
                </a:rPr>
                <a:t>WAN 2</a:t>
              </a:r>
            </a:p>
            <a:p>
              <a:r>
                <a:rPr lang="en-US" sz="825" dirty="0">
                  <a:solidFill>
                    <a:srgbClr val="7AC043"/>
                  </a:solidFill>
                  <a:latin typeface="+mn-ea"/>
                  <a:ea typeface="+mn-ea"/>
                </a:rPr>
                <a:t>VPN tunnel (active)</a:t>
              </a:r>
            </a:p>
            <a:p>
              <a:r>
                <a:rPr lang="en-US" sz="825" dirty="0">
                  <a:solidFill>
                    <a:srgbClr val="7AC043"/>
                  </a:solidFill>
                  <a:latin typeface="+mn-ea"/>
                  <a:ea typeface="+mn-ea"/>
                </a:rPr>
                <a:t>Latency / loss &lt; threshold</a:t>
              </a:r>
            </a:p>
          </p:txBody>
        </p:sp>
        <p:grpSp>
          <p:nvGrpSpPr>
            <p:cNvPr id="19" name="Group 18"/>
            <p:cNvGrpSpPr/>
            <p:nvPr/>
          </p:nvGrpSpPr>
          <p:grpSpPr>
            <a:xfrm>
              <a:off x="8236755" y="5854095"/>
              <a:ext cx="895036" cy="356358"/>
              <a:chOff x="8236755" y="5854095"/>
              <a:chExt cx="895036" cy="356358"/>
            </a:xfrm>
          </p:grpSpPr>
          <p:sp>
            <p:nvSpPr>
              <p:cNvPr id="22" name="Rounded Rectangle 21"/>
              <p:cNvSpPr/>
              <p:nvPr/>
            </p:nvSpPr>
            <p:spPr>
              <a:xfrm>
                <a:off x="8236755" y="5854095"/>
                <a:ext cx="895036" cy="338667"/>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srgbClr val="FFFFFF"/>
                  </a:solidFill>
                  <a:latin typeface="+mn-ea"/>
                </a:endParaRPr>
              </a:p>
            </p:txBody>
          </p:sp>
          <p:sp>
            <p:nvSpPr>
              <p:cNvPr id="23" name="TextBox 22"/>
              <p:cNvSpPr txBox="1"/>
              <p:nvPr/>
            </p:nvSpPr>
            <p:spPr>
              <a:xfrm>
                <a:off x="8381896" y="5871810"/>
                <a:ext cx="626830" cy="338643"/>
              </a:xfrm>
              <a:prstGeom prst="rect">
                <a:avLst/>
              </a:prstGeom>
              <a:noFill/>
            </p:spPr>
            <p:txBody>
              <a:bodyPr wrap="none" rtlCol="0">
                <a:spAutoFit/>
              </a:bodyPr>
              <a:lstStyle/>
              <a:p>
                <a:r>
                  <a:rPr lang="en-US" sz="1050" dirty="0">
                    <a:solidFill>
                      <a:srgbClr val="0096D6"/>
                    </a:solidFill>
                    <a:latin typeface="+mn-ea"/>
                    <a:ea typeface="+mn-ea"/>
                  </a:rPr>
                  <a:t>Data</a:t>
                </a:r>
              </a:p>
            </p:txBody>
          </p:sp>
        </p:grpSp>
        <p:cxnSp>
          <p:nvCxnSpPr>
            <p:cNvPr id="20" name="Elbow Connector 19"/>
            <p:cNvCxnSpPr>
              <a:stCxn id="22" idx="0"/>
            </p:cNvCxnSpPr>
            <p:nvPr/>
          </p:nvCxnSpPr>
          <p:spPr>
            <a:xfrm rot="5400000" flipH="1" flipV="1">
              <a:off x="7397209" y="3865517"/>
              <a:ext cx="3275642" cy="701515"/>
            </a:xfrm>
            <a:prstGeom prst="bentConnector3">
              <a:avLst>
                <a:gd name="adj1" fmla="val 50000"/>
              </a:avLst>
            </a:prstGeom>
            <a:ln w="12700">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131791" y="4976218"/>
              <a:ext cx="2937120" cy="912384"/>
            </a:xfrm>
            <a:prstGeom prst="rect">
              <a:avLst/>
            </a:prstGeom>
            <a:noFill/>
          </p:spPr>
          <p:txBody>
            <a:bodyPr wrap="square" rtlCol="0">
              <a:spAutoFit/>
            </a:bodyPr>
            <a:lstStyle/>
            <a:p>
              <a:r>
                <a:rPr lang="en-US" sz="1050" dirty="0">
                  <a:solidFill>
                    <a:srgbClr val="0096D6"/>
                  </a:solidFill>
                  <a:latin typeface="+mn-ea"/>
                  <a:ea typeface="+mn-ea"/>
                  <a:cs typeface="Meiryo" charset="-128"/>
                </a:rPr>
                <a:t>L3 / L4 </a:t>
              </a:r>
              <a:r>
                <a:rPr lang="ja-JP" altLang="en-US" sz="1050" dirty="0">
                  <a:solidFill>
                    <a:srgbClr val="0096D6"/>
                  </a:solidFill>
                  <a:latin typeface="+mn-ea"/>
                  <a:ea typeface="+mn-ea"/>
                  <a:cs typeface="Meiryo" charset="-128"/>
                </a:rPr>
                <a:t>カテゴリによって、通常</a:t>
              </a:r>
              <a:r>
                <a:rPr lang="ja-JP" altLang="en-US" sz="1050" dirty="0" smtClean="0">
                  <a:solidFill>
                    <a:srgbClr val="0096D6"/>
                  </a:solidFill>
                  <a:latin typeface="+mn-ea"/>
                  <a:ea typeface="+mn-ea"/>
                  <a:cs typeface="Meiryo" charset="-128"/>
                </a:rPr>
                <a:t>なら</a:t>
              </a:r>
              <a:r>
                <a:rPr lang="en-US" sz="1050" smtClean="0">
                  <a:solidFill>
                    <a:srgbClr val="0096D6"/>
                  </a:solidFill>
                  <a:latin typeface="+mn-ea"/>
                  <a:ea typeface="+mn-ea"/>
                  <a:cs typeface="Meiryo" charset="-128"/>
                </a:rPr>
                <a:t>this </a:t>
              </a:r>
              <a:r>
                <a:rPr lang="en-US" sz="1050" dirty="0">
                  <a:solidFill>
                    <a:srgbClr val="0096D6"/>
                  </a:solidFill>
                  <a:latin typeface="+mn-ea"/>
                  <a:ea typeface="+mn-ea"/>
                  <a:cs typeface="Meiryo" charset="-128"/>
                </a:rPr>
                <a:t>WAN 1 </a:t>
              </a:r>
              <a:r>
                <a:rPr lang="ja-JP" altLang="en-US" sz="1050" dirty="0">
                  <a:solidFill>
                    <a:srgbClr val="0096D6"/>
                  </a:solidFill>
                  <a:latin typeface="+mn-ea"/>
                  <a:ea typeface="+mn-ea"/>
                  <a:cs typeface="Meiryo" charset="-128"/>
                </a:rPr>
                <a:t>を流れるトラフィックが</a:t>
              </a:r>
              <a:r>
                <a:rPr lang="en-US" sz="1050" dirty="0">
                  <a:solidFill>
                    <a:srgbClr val="0096D6"/>
                  </a:solidFill>
                  <a:latin typeface="+mn-ea"/>
                  <a:ea typeface="+mn-ea"/>
                  <a:cs typeface="Meiryo" charset="-128"/>
                </a:rPr>
                <a:t>MX </a:t>
              </a:r>
              <a:r>
                <a:rPr lang="ja-JP" altLang="en-US" sz="1050" dirty="0">
                  <a:solidFill>
                    <a:srgbClr val="0096D6"/>
                  </a:solidFill>
                  <a:latin typeface="+mn-ea"/>
                  <a:ea typeface="+mn-ea"/>
                  <a:cs typeface="Meiryo" charset="-128"/>
                </a:rPr>
                <a:t>が遅延と損失の値</a:t>
              </a:r>
              <a:r>
                <a:rPr lang="ja-JP" altLang="en-US" sz="1050" dirty="0" smtClean="0">
                  <a:solidFill>
                    <a:srgbClr val="0096D6"/>
                  </a:solidFill>
                  <a:latin typeface="+mn-ea"/>
                  <a:ea typeface="+mn-ea"/>
                  <a:cs typeface="Meiryo" charset="-128"/>
                </a:rPr>
                <a:t>から 最適</a:t>
              </a:r>
              <a:r>
                <a:rPr lang="ja-JP" altLang="en-US" sz="1050" dirty="0">
                  <a:solidFill>
                    <a:srgbClr val="0096D6"/>
                  </a:solidFill>
                  <a:latin typeface="+mn-ea"/>
                  <a:ea typeface="+mn-ea"/>
                  <a:cs typeface="Meiryo" charset="-128"/>
                </a:rPr>
                <a:t>な経路は</a:t>
              </a:r>
              <a:r>
                <a:rPr lang="en-US" sz="1050" dirty="0">
                  <a:solidFill>
                    <a:srgbClr val="0096D6"/>
                  </a:solidFill>
                  <a:latin typeface="+mn-ea"/>
                  <a:ea typeface="+mn-ea"/>
                  <a:cs typeface="Meiryo" charset="-128"/>
                </a:rPr>
                <a:t>WAN 2</a:t>
              </a:r>
              <a:r>
                <a:rPr lang="ja-JP" altLang="en-US" sz="1050" dirty="0">
                  <a:solidFill>
                    <a:srgbClr val="0096D6"/>
                  </a:solidFill>
                  <a:latin typeface="+mn-ea"/>
                  <a:ea typeface="+mn-ea"/>
                  <a:cs typeface="Meiryo" charset="-128"/>
                </a:rPr>
                <a:t>経由と判断</a:t>
              </a:r>
              <a:r>
                <a:rPr lang="ja-JP" altLang="en-US" sz="1050" dirty="0" smtClean="0">
                  <a:solidFill>
                    <a:srgbClr val="0096D6"/>
                  </a:solidFill>
                  <a:latin typeface="+mn-ea"/>
                  <a:ea typeface="+mn-ea"/>
                  <a:cs typeface="Meiryo" charset="-128"/>
                </a:rPr>
                <a:t>し 転送</a:t>
              </a:r>
              <a:endParaRPr lang="en-US" sz="1050" dirty="0">
                <a:solidFill>
                  <a:srgbClr val="0096D6"/>
                </a:solidFill>
                <a:latin typeface="+mn-ea"/>
                <a:ea typeface="+mn-ea"/>
                <a:cs typeface="Meiryo" charset="-128"/>
              </a:endParaRPr>
            </a:p>
          </p:txBody>
        </p:sp>
      </p:grpSp>
      <p:sp>
        <p:nvSpPr>
          <p:cNvPr id="24" name="正方形/長方形 23"/>
          <p:cNvSpPr/>
          <p:nvPr/>
        </p:nvSpPr>
        <p:spPr>
          <a:xfrm>
            <a:off x="510026" y="4662107"/>
            <a:ext cx="370665" cy="21942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n-ea"/>
            </a:endParaRPr>
          </a:p>
        </p:txBody>
      </p:sp>
    </p:spTree>
    <p:extLst>
      <p:ext uri="{BB962C8B-B14F-4D97-AF65-F5344CB8AC3E}">
        <p14:creationId xmlns:p14="http://schemas.microsoft.com/office/powerpoint/2010/main" val="13595148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5659943" y="765607"/>
            <a:ext cx="3013325" cy="660146"/>
          </a:xfrm>
          <a:prstGeom prst="rect">
            <a:avLst/>
          </a:prstGeom>
          <a:ln>
            <a:solidFill>
              <a:schemeClr val="bg1">
                <a:lumMod val="75000"/>
              </a:schemeClr>
            </a:solidFill>
          </a:ln>
        </p:spPr>
      </p:pic>
      <p:graphicFrame>
        <p:nvGraphicFramePr>
          <p:cNvPr id="6" name="Table 5"/>
          <p:cNvGraphicFramePr>
            <a:graphicFrameLocks noGrp="1"/>
          </p:cNvGraphicFramePr>
          <p:nvPr>
            <p:extLst>
              <p:ext uri="{D42A27DB-BD31-4B8C-83A1-F6EECF244321}">
                <p14:modId xmlns:p14="http://schemas.microsoft.com/office/powerpoint/2010/main" val="1300094549"/>
              </p:ext>
            </p:extLst>
          </p:nvPr>
        </p:nvGraphicFramePr>
        <p:xfrm>
          <a:off x="154290" y="675608"/>
          <a:ext cx="5369393" cy="4195242"/>
        </p:xfrm>
        <a:graphic>
          <a:graphicData uri="http://schemas.openxmlformats.org/drawingml/2006/table">
            <a:tbl>
              <a:tblPr firstRow="1" bandRow="1">
                <a:tableStyleId>{2D5ABB26-0587-4C30-8999-92F81FD0307C}</a:tableStyleId>
              </a:tblPr>
              <a:tblGrid>
                <a:gridCol w="2508042">
                  <a:extLst>
                    <a:ext uri="{9D8B030D-6E8A-4147-A177-3AD203B41FA5}">
                      <a16:colId xmlns:a16="http://schemas.microsoft.com/office/drawing/2014/main" val="20000"/>
                    </a:ext>
                  </a:extLst>
                </a:gridCol>
                <a:gridCol w="2861351">
                  <a:extLst>
                    <a:ext uri="{9D8B030D-6E8A-4147-A177-3AD203B41FA5}">
                      <a16:colId xmlns:a16="http://schemas.microsoft.com/office/drawing/2014/main" val="20001"/>
                    </a:ext>
                  </a:extLst>
                </a:gridCol>
              </a:tblGrid>
              <a:tr h="367881">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MS PGothic" charset="-128"/>
                          <a:ea typeface="MS PGothic" charset="-128"/>
                          <a:cs typeface="MS PGothic" charset="-128"/>
                        </a:rPr>
                        <a:t>ステートフル</a:t>
                      </a:r>
                      <a:r>
                        <a:rPr lang="en-US" altLang="ja-JP" sz="1400" b="1" dirty="0" smtClean="0">
                          <a:latin typeface="MS PGothic" charset="-128"/>
                          <a:ea typeface="MS PGothic" charset="-128"/>
                          <a:cs typeface="MS PGothic" charset="-128"/>
                        </a:rPr>
                        <a:t>FW</a:t>
                      </a:r>
                      <a:endParaRPr lang="en-US" sz="1400" b="1" dirty="0">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a:solidFill>
                            <a:srgbClr val="7F7F7F"/>
                          </a:solidFill>
                        </a:rPr>
                        <a:t>L3, L7 (NGFW)</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367881">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baseline="0" dirty="0"/>
                        <a:t>IPS/IDS</a:t>
                      </a:r>
                      <a:endParaRPr lang="en-US" sz="1400" b="1" dirty="0"/>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smtClean="0">
                          <a:solidFill>
                            <a:schemeClr val="bg1">
                              <a:lumMod val="50000"/>
                            </a:schemeClr>
                          </a:solidFill>
                        </a:rPr>
                        <a:t>Source</a:t>
                      </a:r>
                      <a:r>
                        <a:rPr lang="en-US" sz="1400" i="0" baseline="0" dirty="0" smtClean="0">
                          <a:solidFill>
                            <a:schemeClr val="bg1">
                              <a:lumMod val="50000"/>
                            </a:schemeClr>
                          </a:solidFill>
                        </a:rPr>
                        <a:t>fire Snort</a:t>
                      </a:r>
                      <a:endParaRPr lang="en-US" sz="1400" i="0" dirty="0">
                        <a:solidFill>
                          <a:schemeClr val="bg1">
                            <a:lumMod val="50000"/>
                          </a:schemeClr>
                        </a:solidFill>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562635">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kern="1200" dirty="0" smtClean="0">
                          <a:solidFill>
                            <a:schemeClr val="tx1"/>
                          </a:solidFill>
                          <a:latin typeface="MS PGothic" charset="-128"/>
                          <a:ea typeface="MS PGothic" charset="-128"/>
                          <a:cs typeface="MS PGothic" charset="-128"/>
                        </a:rPr>
                        <a:t>コンテント フィルタリング</a:t>
                      </a:r>
                      <a:endParaRPr lang="en-US" sz="1400" b="1" kern="1200" dirty="0">
                        <a:solidFill>
                          <a:schemeClr val="tx1"/>
                        </a:solidFill>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kern="1200" dirty="0" smtClean="0">
                          <a:solidFill>
                            <a:schemeClr val="tx1"/>
                          </a:solidFill>
                          <a:latin typeface="MS PGothic" charset="-128"/>
                          <a:ea typeface="MS PGothic" charset="-128"/>
                          <a:cs typeface="MS PGothic" charset="-128"/>
                        </a:rPr>
                        <a:t>40</a:t>
                      </a:r>
                      <a:r>
                        <a:rPr lang="ja-JP" altLang="en-US" sz="1400" b="1" kern="1200" dirty="0" smtClean="0">
                          <a:solidFill>
                            <a:schemeClr val="tx1"/>
                          </a:solidFill>
                          <a:latin typeface="MS PGothic" charset="-128"/>
                          <a:ea typeface="MS PGothic" charset="-128"/>
                          <a:cs typeface="MS PGothic" charset="-128"/>
                        </a:rPr>
                        <a:t>億以上の</a:t>
                      </a:r>
                      <a:r>
                        <a:rPr lang="en-US" sz="1400" b="1" kern="1200" dirty="0" smtClean="0">
                          <a:solidFill>
                            <a:schemeClr val="tx1"/>
                          </a:solidFill>
                          <a:latin typeface="MS PGothic" charset="-128"/>
                          <a:ea typeface="MS PGothic" charset="-128"/>
                          <a:cs typeface="MS PGothic" charset="-128"/>
                        </a:rPr>
                        <a:t> URL</a:t>
                      </a:r>
                      <a:r>
                        <a:rPr lang="ja-JP" altLang="en-US" sz="1400" b="1" kern="1200" dirty="0" smtClean="0">
                          <a:solidFill>
                            <a:schemeClr val="tx1"/>
                          </a:solidFill>
                          <a:latin typeface="MS PGothic" charset="-128"/>
                          <a:ea typeface="MS PGothic" charset="-128"/>
                          <a:cs typeface="MS PGothic" charset="-128"/>
                        </a:rPr>
                        <a:t>に対応</a:t>
                      </a:r>
                      <a:r>
                        <a:rPr lang="en-US" sz="1400" b="1" kern="1200" dirty="0" smtClean="0">
                          <a:solidFill>
                            <a:schemeClr val="tx1"/>
                          </a:solidFill>
                          <a:latin typeface="MS PGothic" charset="-128"/>
                          <a:ea typeface="MS PGothic" charset="-128"/>
                          <a:cs typeface="MS PGothic" charset="-128"/>
                        </a:rPr>
                        <a:t> </a:t>
                      </a:r>
                      <a:r>
                        <a:rPr lang="en-US" sz="1400" b="1" kern="1200" dirty="0">
                          <a:solidFill>
                            <a:schemeClr val="tx1"/>
                          </a:solidFill>
                          <a:latin typeface="MS PGothic" charset="-128"/>
                          <a:ea typeface="MS PGothic" charset="-128"/>
                          <a:cs typeface="MS PGothic" charset="-128"/>
                        </a:rPr>
                        <a:t/>
                      </a:r>
                      <a:br>
                        <a:rPr lang="en-US" sz="1400" b="1" kern="1200" dirty="0">
                          <a:solidFill>
                            <a:schemeClr val="tx1"/>
                          </a:solidFill>
                          <a:latin typeface="MS PGothic" charset="-128"/>
                          <a:ea typeface="MS PGothic" charset="-128"/>
                          <a:cs typeface="MS PGothic" charset="-128"/>
                        </a:rPr>
                      </a:br>
                      <a:r>
                        <a:rPr lang="en-US" sz="1400" b="0" i="0" kern="1200" dirty="0">
                          <a:solidFill>
                            <a:schemeClr val="tx1"/>
                          </a:solidFill>
                          <a:latin typeface="Proxima Nova Light" charset="0"/>
                          <a:ea typeface="Proxima Nova Light" charset="0"/>
                          <a:cs typeface="Proxima Nova Light" charset="0"/>
                        </a:rPr>
                        <a:t>(Webroot </a:t>
                      </a:r>
                      <a:r>
                        <a:rPr lang="en-US" sz="1400" b="0" i="0" kern="1200" dirty="0" err="1">
                          <a:solidFill>
                            <a:schemeClr val="tx1"/>
                          </a:solidFill>
                          <a:latin typeface="Proxima Nova Light" charset="0"/>
                          <a:ea typeface="Proxima Nova Light" charset="0"/>
                          <a:cs typeface="Proxima Nova Light" charset="0"/>
                        </a:rPr>
                        <a:t>BrightCloud</a:t>
                      </a:r>
                      <a:r>
                        <a:rPr lang="en-US" sz="1400" b="0" i="0" kern="1200" dirty="0">
                          <a:solidFill>
                            <a:schemeClr val="tx1"/>
                          </a:solidFill>
                          <a:latin typeface="Proxima Nova Light" charset="0"/>
                          <a:ea typeface="Proxima Nova Light" charset="0"/>
                          <a:cs typeface="Proxima Nova Light" charset="0"/>
                        </a:rPr>
                        <a:t>)</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49746">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kern="1200" dirty="0" smtClean="0">
                          <a:solidFill>
                            <a:schemeClr val="tx1"/>
                          </a:solidFill>
                          <a:latin typeface="MS PGothic" charset="-128"/>
                          <a:ea typeface="MS PGothic" charset="-128"/>
                          <a:cs typeface="MS PGothic" charset="-128"/>
                        </a:rPr>
                        <a:t>ジオ ベース セキュリティ</a:t>
                      </a:r>
                      <a:endParaRPr lang="en-US" sz="1400" b="1" kern="1200" dirty="0">
                        <a:solidFill>
                          <a:schemeClr val="tx1"/>
                        </a:solidFill>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kern="1200" dirty="0" smtClean="0">
                          <a:solidFill>
                            <a:schemeClr val="tx1"/>
                          </a:solidFill>
                          <a:latin typeface="MS PGothic" charset="-128"/>
                          <a:ea typeface="MS PGothic" charset="-128"/>
                          <a:cs typeface="MS PGothic" charset="-128"/>
                        </a:rPr>
                        <a:t>ジオ フィルタリング</a:t>
                      </a:r>
                      <a:r>
                        <a:rPr lang="en-US" altLang="ja-JP" sz="1400" b="1" kern="1200" baseline="0" smtClean="0">
                          <a:solidFill>
                            <a:schemeClr val="tx1"/>
                          </a:solidFill>
                          <a:latin typeface="MS PGothic" charset="-128"/>
                          <a:ea typeface="MS PGothic" charset="-128"/>
                          <a:cs typeface="MS PGothic" charset="-128"/>
                        </a:rPr>
                        <a:t> </a:t>
                      </a:r>
                      <a:r>
                        <a:rPr lang="en-US" sz="1400" b="0" i="0" kern="1200" dirty="0" smtClean="0">
                          <a:solidFill>
                            <a:schemeClr val="tx1"/>
                          </a:solidFill>
                          <a:latin typeface="Proxima Nova Light" charset="0"/>
                          <a:ea typeface="Proxima Nova Light" charset="0"/>
                          <a:cs typeface="Proxima Nova Light" charset="0"/>
                        </a:rPr>
                        <a:t>(</a:t>
                      </a:r>
                      <a:r>
                        <a:rPr lang="en-US" sz="1400" b="0" i="0" kern="1200" dirty="0">
                          <a:solidFill>
                            <a:schemeClr val="tx1"/>
                          </a:solidFill>
                          <a:latin typeface="Proxima Nova Light" charset="0"/>
                          <a:ea typeface="Proxima Nova Light" charset="0"/>
                          <a:cs typeface="Proxima Nova Light" charset="0"/>
                        </a:rPr>
                        <a:t>Max Mind)</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714698">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MS PGothic" charset="-128"/>
                          <a:ea typeface="MS PGothic" charset="-128"/>
                          <a:cs typeface="MS PGothic" charset="-128"/>
                        </a:rPr>
                        <a:t>マルウェア防御</a:t>
                      </a:r>
                      <a:endParaRPr lang="en-US" sz="1400" b="1" dirty="0">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baseline="0" dirty="0">
                          <a:solidFill>
                            <a:srgbClr val="7F7F7F"/>
                          </a:solidFill>
                          <a:sym typeface="Wingdings"/>
                        </a:rPr>
                        <a:t>Cisco AMP</a:t>
                      </a:r>
                    </a:p>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baseline="0" dirty="0">
                          <a:solidFill>
                            <a:srgbClr val="7F7F7F"/>
                          </a:solidFill>
                          <a:sym typeface="Wingdings"/>
                        </a:rPr>
                        <a:t>AMP Threat Grid</a:t>
                      </a:r>
                      <a:endParaRPr lang="en-US" sz="1400" i="0" dirty="0">
                        <a:solidFill>
                          <a:srgbClr val="7F7F7F"/>
                        </a:solidFill>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val="10004"/>
                  </a:ext>
                </a:extLst>
              </a:tr>
              <a:tr h="349746">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kern="1200" dirty="0" smtClean="0">
                          <a:solidFill>
                            <a:schemeClr val="tx1"/>
                          </a:solidFill>
                          <a:latin typeface="MS PGothic" charset="-128"/>
                          <a:ea typeface="MS PGothic" charset="-128"/>
                          <a:cs typeface="MS PGothic" charset="-128"/>
                        </a:rPr>
                        <a:t>クライアント認証</a:t>
                      </a:r>
                      <a:endParaRPr lang="en-US" sz="1400" b="1" kern="1200" dirty="0">
                        <a:solidFill>
                          <a:schemeClr val="tx1"/>
                        </a:solidFill>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a:solidFill>
                            <a:srgbClr val="7F7F7F"/>
                          </a:solidFill>
                        </a:rPr>
                        <a:t>AD, Radius, 802.1x</a:t>
                      </a: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val="10005"/>
                  </a:ext>
                </a:extLst>
              </a:tr>
              <a:tr h="562635">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kern="1200" baseline="0" dirty="0">
                          <a:solidFill>
                            <a:srgbClr val="7F7F7F"/>
                          </a:solidFill>
                          <a:latin typeface="+mn-lt"/>
                          <a:ea typeface="+mn-ea"/>
                          <a:cs typeface="+mn-cs"/>
                        </a:rPr>
                        <a:t>SOC</a:t>
                      </a:r>
                    </a:p>
                  </a:txBody>
                  <a:tcPr marL="68580" marR="68580" marT="34290" marB="102870" anchor="ctr">
                    <a:lnT w="12700" cap="flat" cmpd="sng" algn="ctr">
                      <a:noFill/>
                      <a:prstDash val="solid"/>
                      <a:round/>
                      <a:headEnd type="none" w="med" len="med"/>
                      <a:tailEnd type="none" w="med" len="med"/>
                    </a:lnT>
                    <a:lnB>
                      <a:noFill/>
                    </a:lnB>
                  </a:tcPr>
                </a:tc>
                <a:tc>
                  <a:txBody>
                    <a:bodyPr/>
                    <a:lstStyle/>
                    <a:p>
                      <a:r>
                        <a:rPr lang="ja-JP" altLang="en-US" sz="1400" b="1" kern="1200" dirty="0" smtClean="0">
                          <a:solidFill>
                            <a:schemeClr val="tx1"/>
                          </a:solidFill>
                          <a:latin typeface="MS PGothic" charset="-128"/>
                          <a:ea typeface="MS PGothic" charset="-128"/>
                          <a:cs typeface="MS PGothic" charset="-128"/>
                        </a:rPr>
                        <a:t>セキュリティ センター ページで</a:t>
                      </a:r>
                      <a:r>
                        <a:rPr lang="en-US" altLang="ja-JP" sz="1400" b="1" kern="1200" dirty="0" smtClean="0">
                          <a:solidFill>
                            <a:schemeClr val="tx1"/>
                          </a:solidFill>
                          <a:latin typeface="MS PGothic" charset="-128"/>
                          <a:ea typeface="MS PGothic" charset="-128"/>
                          <a:cs typeface="MS PGothic" charset="-128"/>
                        </a:rPr>
                        <a:t/>
                      </a:r>
                      <a:br>
                        <a:rPr lang="en-US" altLang="ja-JP" sz="1400" b="1" kern="1200" dirty="0" smtClean="0">
                          <a:solidFill>
                            <a:schemeClr val="tx1"/>
                          </a:solidFill>
                          <a:latin typeface="MS PGothic" charset="-128"/>
                          <a:ea typeface="MS PGothic" charset="-128"/>
                          <a:cs typeface="MS PGothic" charset="-128"/>
                        </a:rPr>
                      </a:br>
                      <a:r>
                        <a:rPr lang="ja-JP" altLang="en-US" sz="1400" b="1" kern="1200" dirty="0" smtClean="0">
                          <a:solidFill>
                            <a:schemeClr val="tx1"/>
                          </a:solidFill>
                          <a:latin typeface="MS PGothic" charset="-128"/>
                          <a:ea typeface="MS PGothic" charset="-128"/>
                          <a:cs typeface="MS PGothic" charset="-128"/>
                        </a:rPr>
                        <a:t>全ログ</a:t>
                      </a:r>
                      <a:r>
                        <a:rPr lang="ja-JP" altLang="en-US" sz="1400" b="1" kern="1200" dirty="0" smtClean="0">
                          <a:solidFill>
                            <a:schemeClr val="tx1"/>
                          </a:solidFill>
                          <a:latin typeface="MS PGothic" charset="-128"/>
                          <a:ea typeface="MS PGothic" charset="-128"/>
                          <a:cs typeface="MS PGothic" charset="-128"/>
                        </a:rPr>
                        <a:t>を一元的に管理</a:t>
                      </a:r>
                      <a:endParaRPr lang="en-US" sz="1400" b="1" kern="1200" dirty="0">
                        <a:solidFill>
                          <a:schemeClr val="tx1"/>
                        </a:solidFill>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val="10006"/>
                  </a:ext>
                </a:extLst>
              </a:tr>
              <a:tr h="349746">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kern="1200" dirty="0" smtClean="0">
                          <a:solidFill>
                            <a:schemeClr val="tx1"/>
                          </a:solidFill>
                          <a:latin typeface="MS PGothic" charset="-128"/>
                          <a:ea typeface="MS PGothic" charset="-128"/>
                          <a:cs typeface="MS PGothic" charset="-128"/>
                        </a:rPr>
                        <a:t>ファームウェア更新</a:t>
                      </a:r>
                      <a:endParaRPr lang="en-US" sz="1400" b="1" kern="1200" dirty="0">
                        <a:solidFill>
                          <a:schemeClr val="tx1"/>
                        </a:solidFill>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kern="1200" dirty="0" smtClean="0">
                          <a:solidFill>
                            <a:schemeClr val="tx1"/>
                          </a:solidFill>
                          <a:latin typeface="MS PGothic" charset="-128"/>
                          <a:ea typeface="MS PGothic" charset="-128"/>
                          <a:cs typeface="MS PGothic" charset="-128"/>
                        </a:rPr>
                        <a:t>スケジュールによる自動更新</a:t>
                      </a:r>
                      <a:endParaRPr lang="en-US" sz="1400" b="1" kern="1200" dirty="0">
                        <a:solidFill>
                          <a:schemeClr val="tx1"/>
                        </a:solidFill>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val="10007"/>
                  </a:ext>
                </a:extLst>
              </a:tr>
              <a:tr h="562635">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kern="1200" baseline="0" dirty="0">
                          <a:solidFill>
                            <a:srgbClr val="7F7F7F"/>
                          </a:solidFill>
                          <a:latin typeface="+mn-lt"/>
                          <a:ea typeface="+mn-ea"/>
                          <a:cs typeface="+mn-cs"/>
                        </a:rPr>
                        <a:t>PCI </a:t>
                      </a:r>
                      <a:r>
                        <a:rPr lang="ja-JP" altLang="en-US" sz="1400" b="1" kern="1200" dirty="0" smtClean="0">
                          <a:solidFill>
                            <a:schemeClr val="tx1"/>
                          </a:solidFill>
                          <a:latin typeface="MS PGothic" charset="-128"/>
                          <a:ea typeface="MS PGothic" charset="-128"/>
                          <a:cs typeface="MS PGothic" charset="-128"/>
                        </a:rPr>
                        <a:t>コンプライアンス</a:t>
                      </a:r>
                      <a:endParaRPr lang="en-US" sz="1400" b="1" kern="1200" dirty="0">
                        <a:solidFill>
                          <a:schemeClr val="tx1"/>
                        </a:solidFill>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kern="1200" dirty="0">
                          <a:solidFill>
                            <a:schemeClr val="tx1"/>
                          </a:solidFill>
                          <a:latin typeface="MS PGothic" charset="-128"/>
                          <a:ea typeface="MS PGothic" charset="-128"/>
                          <a:cs typeface="MS PGothic" charset="-128"/>
                        </a:rPr>
                        <a:t>PCI 3.1 </a:t>
                      </a:r>
                      <a:r>
                        <a:rPr lang="ja-JP" altLang="en-US" sz="1400" b="1" kern="1200" dirty="0" smtClean="0">
                          <a:solidFill>
                            <a:schemeClr val="tx1"/>
                          </a:solidFill>
                          <a:latin typeface="MS PGothic" charset="-128"/>
                          <a:ea typeface="MS PGothic" charset="-128"/>
                          <a:cs typeface="MS PGothic" charset="-128"/>
                        </a:rPr>
                        <a:t>認定</a:t>
                      </a:r>
                      <a:r>
                        <a:rPr lang="ja-JP" altLang="en-US" sz="1400" b="1" kern="1200" dirty="0" smtClean="0">
                          <a:solidFill>
                            <a:schemeClr val="tx1"/>
                          </a:solidFill>
                          <a:latin typeface="MS PGothic" charset="-128"/>
                          <a:ea typeface="MS PGothic" charset="-128"/>
                          <a:cs typeface="MS PGothic" charset="-128"/>
                        </a:rPr>
                        <a:t>クラウド マネジメント </a:t>
                      </a:r>
                      <a:r>
                        <a:rPr lang="en-US" altLang="ja-JP" sz="1400" b="1" kern="1200" dirty="0" smtClean="0">
                          <a:solidFill>
                            <a:schemeClr val="tx1"/>
                          </a:solidFill>
                          <a:latin typeface="MS PGothic" charset="-128"/>
                          <a:ea typeface="MS PGothic" charset="-128"/>
                          <a:cs typeface="MS PGothic" charset="-128"/>
                        </a:rPr>
                        <a:t/>
                      </a:r>
                      <a:br>
                        <a:rPr lang="en-US" altLang="ja-JP" sz="1400" b="1" kern="1200" dirty="0" smtClean="0">
                          <a:solidFill>
                            <a:schemeClr val="tx1"/>
                          </a:solidFill>
                          <a:latin typeface="MS PGothic" charset="-128"/>
                          <a:ea typeface="MS PGothic" charset="-128"/>
                          <a:cs typeface="MS PGothic" charset="-128"/>
                        </a:rPr>
                      </a:br>
                      <a:r>
                        <a:rPr lang="ja-JP" altLang="en-US" sz="1400" b="1" kern="1200" dirty="0" smtClean="0">
                          <a:solidFill>
                            <a:schemeClr val="tx1"/>
                          </a:solidFill>
                          <a:latin typeface="MS PGothic" charset="-128"/>
                          <a:ea typeface="MS PGothic" charset="-128"/>
                          <a:cs typeface="MS PGothic" charset="-128"/>
                        </a:rPr>
                        <a:t>プラットフォーム</a:t>
                      </a:r>
                      <a:endParaRPr lang="en-US" sz="1400" b="1" kern="1200" dirty="0">
                        <a:solidFill>
                          <a:schemeClr val="tx1"/>
                        </a:solidFill>
                        <a:latin typeface="MS PGothic" charset="-128"/>
                        <a:ea typeface="MS PGothic" charset="-128"/>
                        <a:cs typeface="MS PGothic" charset="-128"/>
                      </a:endParaRPr>
                    </a:p>
                  </a:txBody>
                  <a:tcPr marL="68580" marR="68580" marT="34290" marB="102870" anchor="ctr">
                    <a:lnT w="12700" cap="flat" cmpd="sng" algn="ctr">
                      <a:noFill/>
                      <a:prstDash val="solid"/>
                      <a:round/>
                      <a:headEnd type="none" w="med" len="med"/>
                      <a:tailEnd type="none" w="med" len="med"/>
                    </a:lnT>
                  </a:tcPr>
                </a:tc>
                <a:extLst>
                  <a:ext uri="{0D108BD9-81ED-4DB2-BD59-A6C34878D82A}">
                    <a16:rowId xmlns:a16="http://schemas.microsoft.com/office/drawing/2014/main" val="10008"/>
                  </a:ext>
                </a:extLst>
              </a:tr>
            </a:tbl>
          </a:graphicData>
        </a:graphic>
      </p:graphicFrame>
      <p:pic>
        <p:nvPicPr>
          <p:cNvPr id="3" name="Picture 2"/>
          <p:cNvPicPr>
            <a:picLocks noChangeAspect="1"/>
          </p:cNvPicPr>
          <p:nvPr/>
        </p:nvPicPr>
        <p:blipFill>
          <a:blip r:embed="rId4"/>
          <a:stretch>
            <a:fillRect/>
          </a:stretch>
        </p:blipFill>
        <p:spPr>
          <a:xfrm>
            <a:off x="5659941" y="1965048"/>
            <a:ext cx="3008222" cy="2684799"/>
          </a:xfrm>
          <a:prstGeom prst="rect">
            <a:avLst/>
          </a:prstGeom>
          <a:ln>
            <a:solidFill>
              <a:schemeClr val="bg1">
                <a:lumMod val="75000"/>
              </a:schemeClr>
            </a:solidFill>
          </a:ln>
        </p:spPr>
      </p:pic>
      <p:sp>
        <p:nvSpPr>
          <p:cNvPr id="7" name="Title 9"/>
          <p:cNvSpPr txBox="1">
            <a:spLocks/>
          </p:cNvSpPr>
          <p:nvPr/>
        </p:nvSpPr>
        <p:spPr>
          <a:xfrm>
            <a:off x="237044" y="226314"/>
            <a:ext cx="8345488" cy="731837"/>
          </a:xfrm>
          <a:prstGeom prst="rect">
            <a:avLst/>
          </a:prstGeom>
          <a:noFill/>
          <a:ln>
            <a:noFill/>
          </a:ln>
        </p:spPr>
        <p:txBody>
          <a:bodyPr vert="horz" wrap="square" lIns="91424" tIns="45712" rIns="91424" bIns="45712" numCol="1" anchor="t" anchorCtr="0" compatLnSpc="1">
            <a:prstTxWarp prst="textNoShape">
              <a:avLst/>
            </a:prstTxWarp>
          </a:bodyPr>
          <a:lstStyle>
            <a:lvl1pPr defTabSz="685818" eaLnBrk="1" latinLnBrk="0" hangingPunct="1">
              <a:lnSpc>
                <a:spcPct val="90000"/>
              </a:lnSpc>
              <a:buNone/>
              <a:defRPr sz="2400">
                <a:solidFill>
                  <a:schemeClr val="accent2"/>
                </a:solidFill>
                <a:latin typeface="+mj-lt"/>
                <a:ea typeface="MS PGothic" charset="-128"/>
                <a:cs typeface="MS PGothic" charset="-128"/>
              </a:defRPr>
            </a:lvl1pPr>
          </a:lstStyle>
          <a:p>
            <a:r>
              <a:rPr lang="en-US" altLang="ja-JP" dirty="0">
                <a:solidFill>
                  <a:srgbClr val="004BAF"/>
                </a:solidFill>
              </a:rPr>
              <a:t>MX </a:t>
            </a:r>
            <a:r>
              <a:rPr lang="ja-JP" altLang="en-US" dirty="0">
                <a:solidFill>
                  <a:srgbClr val="004BAF"/>
                </a:solidFill>
              </a:rPr>
              <a:t>が提供できる様々な機能</a:t>
            </a:r>
          </a:p>
        </p:txBody>
      </p:sp>
      <p:sp>
        <p:nvSpPr>
          <p:cNvPr id="8" name="正方形/長方形 7"/>
          <p:cNvSpPr/>
          <p:nvPr/>
        </p:nvSpPr>
        <p:spPr>
          <a:xfrm>
            <a:off x="510026" y="4662107"/>
            <a:ext cx="370667" cy="2032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821475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24" tIns="45712" rIns="91424" bIns="45712" numCol="1" anchor="t" anchorCtr="0" compatLnSpc="1">
            <a:prstTxWarp prst="textNoShape">
              <a:avLst/>
            </a:prstTxWarp>
          </a:bodyPr>
          <a:lstStyle/>
          <a:p>
            <a:pPr defTabSz="685827">
              <a:lnSpc>
                <a:spcPct val="90000"/>
              </a:lnSpc>
            </a:pPr>
            <a:r>
              <a:rPr lang="en-US" altLang="ja-JP" sz="2400" dirty="0">
                <a:solidFill>
                  <a:srgbClr val="004BAF"/>
                </a:solidFill>
                <a:ea typeface="MS PGothic" charset="-128"/>
                <a:cs typeface="MS PGothic" charset="-128"/>
              </a:rPr>
              <a:t>Cisco Meraki MX </a:t>
            </a:r>
            <a:r>
              <a:rPr lang="ja-JP" altLang="en-US" sz="2400" dirty="0">
                <a:solidFill>
                  <a:srgbClr val="004BAF"/>
                </a:solidFill>
                <a:ea typeface="MS PGothic" charset="-128"/>
                <a:cs typeface="MS PGothic" charset="-128"/>
              </a:rPr>
              <a:t>シリーズ</a:t>
            </a:r>
          </a:p>
        </p:txBody>
      </p:sp>
      <p:sp>
        <p:nvSpPr>
          <p:cNvPr id="8" name="TextBox 7"/>
          <p:cNvSpPr txBox="1"/>
          <p:nvPr/>
        </p:nvSpPr>
        <p:spPr>
          <a:xfrm>
            <a:off x="1257279" y="1361649"/>
            <a:ext cx="1390124"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MX64/64W, 65/65W</a:t>
            </a:r>
            <a:endParaRPr lang="ja-JP" altLang="en-US" sz="1050" dirty="0">
              <a:solidFill>
                <a:srgbClr val="435153"/>
              </a:solidFill>
              <a:latin typeface="Arial"/>
              <a:ea typeface="ＭＳ Ｐゴシック"/>
            </a:endParaRPr>
          </a:p>
        </p:txBody>
      </p:sp>
      <p:sp>
        <p:nvSpPr>
          <p:cNvPr id="24" name="TextBox 23"/>
          <p:cNvSpPr txBox="1"/>
          <p:nvPr/>
        </p:nvSpPr>
        <p:spPr>
          <a:xfrm>
            <a:off x="1410134" y="2125916"/>
            <a:ext cx="537327"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MX84</a:t>
            </a:r>
            <a:endParaRPr lang="ja-JP" altLang="en-US" sz="1050" dirty="0">
              <a:solidFill>
                <a:srgbClr val="435153"/>
              </a:solidFill>
              <a:latin typeface="Arial"/>
              <a:ea typeface="ＭＳ Ｐゴシック"/>
            </a:endParaRPr>
          </a:p>
        </p:txBody>
      </p:sp>
      <p:sp>
        <p:nvSpPr>
          <p:cNvPr id="25" name="TextBox 24"/>
          <p:cNvSpPr txBox="1"/>
          <p:nvPr/>
        </p:nvSpPr>
        <p:spPr>
          <a:xfrm>
            <a:off x="1387722" y="2829825"/>
            <a:ext cx="612668"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MX100</a:t>
            </a:r>
            <a:endParaRPr lang="ja-JP" altLang="en-US" sz="1050" dirty="0">
              <a:solidFill>
                <a:srgbClr val="435153"/>
              </a:solidFill>
              <a:latin typeface="Arial"/>
              <a:ea typeface="ＭＳ Ｐゴシック"/>
            </a:endParaRPr>
          </a:p>
        </p:txBody>
      </p:sp>
      <p:sp>
        <p:nvSpPr>
          <p:cNvPr id="26" name="TextBox 25"/>
          <p:cNvSpPr txBox="1"/>
          <p:nvPr/>
        </p:nvSpPr>
        <p:spPr>
          <a:xfrm>
            <a:off x="1404795" y="3470970"/>
            <a:ext cx="612668"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MX400</a:t>
            </a:r>
            <a:endParaRPr lang="ja-JP" altLang="en-US" sz="1050" dirty="0">
              <a:solidFill>
                <a:srgbClr val="435153"/>
              </a:solidFill>
              <a:latin typeface="Arial"/>
              <a:ea typeface="ＭＳ Ｐゴシック"/>
            </a:endParaRPr>
          </a:p>
        </p:txBody>
      </p:sp>
      <p:sp>
        <p:nvSpPr>
          <p:cNvPr id="27" name="TextBox 26"/>
          <p:cNvSpPr txBox="1"/>
          <p:nvPr/>
        </p:nvSpPr>
        <p:spPr>
          <a:xfrm>
            <a:off x="1433434" y="4352063"/>
            <a:ext cx="612668"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MX600</a:t>
            </a:r>
            <a:endParaRPr lang="ja-JP" altLang="en-US" sz="1050" dirty="0">
              <a:solidFill>
                <a:srgbClr val="435153"/>
              </a:solidFill>
              <a:latin typeface="Arial"/>
              <a:ea typeface="ＭＳ Ｐゴシック"/>
            </a:endParaRPr>
          </a:p>
        </p:txBody>
      </p:sp>
      <p:cxnSp>
        <p:nvCxnSpPr>
          <p:cNvPr id="18" name="Straight Connector 17"/>
          <p:cNvCxnSpPr/>
          <p:nvPr/>
        </p:nvCxnSpPr>
        <p:spPr>
          <a:xfrm flipV="1">
            <a:off x="996294" y="3761275"/>
            <a:ext cx="6395757" cy="16142"/>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54088" y="3052282"/>
            <a:ext cx="6395757" cy="16142"/>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998972" y="2327155"/>
            <a:ext cx="6395757" cy="16142"/>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1013727" y="1634313"/>
            <a:ext cx="6395757" cy="16142"/>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945630" y="1144293"/>
            <a:ext cx="1428756" cy="415498"/>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小規模ブランチ </a:t>
            </a:r>
          </a:p>
          <a:p>
            <a:r>
              <a:rPr lang="ja-JP" altLang="en-US" sz="1050" dirty="0">
                <a:solidFill>
                  <a:srgbClr val="435153"/>
                </a:solidFill>
                <a:latin typeface="Arial"/>
                <a:ea typeface="ＭＳ Ｐゴシック"/>
                <a:cs typeface="MS Mincho"/>
              </a:rPr>
              <a:t>（</a:t>
            </a:r>
            <a:r>
              <a:rPr lang="en-US" altLang="ja-JP" sz="1050" dirty="0">
                <a:solidFill>
                  <a:srgbClr val="435153"/>
                </a:solidFill>
                <a:latin typeface="Arial"/>
                <a:ea typeface="ＭＳ Ｐゴシック"/>
                <a:cs typeface="MS Mincho"/>
              </a:rPr>
              <a:t>50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34" name="TextBox 33"/>
          <p:cNvSpPr txBox="1"/>
          <p:nvPr/>
        </p:nvSpPr>
        <p:spPr>
          <a:xfrm>
            <a:off x="3248312" y="721266"/>
            <a:ext cx="492443" cy="276999"/>
          </a:xfrm>
          <a:prstGeom prst="rect">
            <a:avLst/>
          </a:prstGeom>
          <a:noFill/>
        </p:spPr>
        <p:txBody>
          <a:bodyPr wrap="none" rtlCol="0">
            <a:spAutoFit/>
          </a:bodyPr>
          <a:lstStyle/>
          <a:p>
            <a:r>
              <a:rPr lang="ja-JP" altLang="en-US" sz="1200" b="1" dirty="0">
                <a:solidFill>
                  <a:srgbClr val="435153"/>
                </a:solidFill>
                <a:latin typeface="Arial"/>
                <a:ea typeface="ＭＳ Ｐゴシック"/>
                <a:cs typeface="MS Mincho"/>
              </a:rPr>
              <a:t>場所</a:t>
            </a:r>
            <a:endParaRPr lang="ja-JP" altLang="en-US" sz="1200" b="1" dirty="0">
              <a:solidFill>
                <a:srgbClr val="435153"/>
              </a:solidFill>
              <a:latin typeface="Arial"/>
              <a:ea typeface="ＭＳ Ｐゴシック"/>
            </a:endParaRPr>
          </a:p>
        </p:txBody>
      </p:sp>
      <p:sp>
        <p:nvSpPr>
          <p:cNvPr id="35" name="TextBox 34"/>
          <p:cNvSpPr txBox="1"/>
          <p:nvPr/>
        </p:nvSpPr>
        <p:spPr>
          <a:xfrm>
            <a:off x="6329582" y="617393"/>
            <a:ext cx="1678666" cy="461665"/>
          </a:xfrm>
          <a:prstGeom prst="rect">
            <a:avLst/>
          </a:prstGeom>
          <a:noFill/>
        </p:spPr>
        <p:txBody>
          <a:bodyPr wrap="none" rtlCol="0">
            <a:spAutoFit/>
          </a:bodyPr>
          <a:lstStyle/>
          <a:p>
            <a:pPr algn="ctr"/>
            <a:r>
              <a:rPr lang="ja-JP" altLang="en-US" sz="1200" b="1" dirty="0" smtClean="0">
                <a:solidFill>
                  <a:srgbClr val="435153"/>
                </a:solidFill>
                <a:latin typeface="Arial"/>
                <a:ea typeface="ＭＳ Ｐゴシック"/>
                <a:cs typeface="MS Mincho"/>
              </a:rPr>
              <a:t>アドバンスド ライセンス</a:t>
            </a:r>
            <a:endParaRPr lang="en-US" altLang="ja-JP" sz="1200" b="1" dirty="0">
              <a:solidFill>
                <a:srgbClr val="435153"/>
              </a:solidFill>
              <a:latin typeface="Arial"/>
              <a:ea typeface="ＭＳ Ｐゴシック"/>
              <a:cs typeface="MS Mincho"/>
            </a:endParaRPr>
          </a:p>
          <a:p>
            <a:pPr algn="ctr"/>
            <a:r>
              <a:rPr lang="ja-JP" altLang="en-US" sz="1200" b="1" dirty="0">
                <a:solidFill>
                  <a:srgbClr val="435153"/>
                </a:solidFill>
                <a:latin typeface="Arial"/>
                <a:ea typeface="ＭＳ Ｐゴシック"/>
                <a:cs typeface="MS Mincho"/>
              </a:rPr>
              <a:t>スループット</a:t>
            </a:r>
            <a:endParaRPr lang="ja-JP" altLang="en-US" sz="1200" b="1" dirty="0">
              <a:solidFill>
                <a:srgbClr val="435153"/>
              </a:solidFill>
              <a:latin typeface="Arial"/>
              <a:ea typeface="ＭＳ Ｐゴシック"/>
            </a:endParaRPr>
          </a:p>
        </p:txBody>
      </p:sp>
      <p:sp>
        <p:nvSpPr>
          <p:cNvPr id="36" name="TextBox 35"/>
          <p:cNvSpPr txBox="1"/>
          <p:nvPr/>
        </p:nvSpPr>
        <p:spPr>
          <a:xfrm>
            <a:off x="6585280" y="1225085"/>
            <a:ext cx="1167268" cy="253916"/>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200 Mbps</a:t>
            </a:r>
            <a:endParaRPr lang="ja-JP" altLang="en-US" sz="1050" dirty="0">
              <a:solidFill>
                <a:srgbClr val="435153"/>
              </a:solidFill>
              <a:latin typeface="Arial"/>
              <a:ea typeface="ＭＳ Ｐゴシック"/>
            </a:endParaRPr>
          </a:p>
        </p:txBody>
      </p:sp>
      <p:sp>
        <p:nvSpPr>
          <p:cNvPr id="37" name="TextBox 36"/>
          <p:cNvSpPr txBox="1"/>
          <p:nvPr/>
        </p:nvSpPr>
        <p:spPr>
          <a:xfrm>
            <a:off x="2945631" y="4014423"/>
            <a:ext cx="1606341" cy="577081"/>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大規模ブランチ</a:t>
            </a:r>
            <a:r>
              <a:rPr lang="en-US" altLang="ja-JP" sz="1050" dirty="0">
                <a:solidFill>
                  <a:srgbClr val="435153"/>
                </a:solidFill>
                <a:latin typeface="Arial"/>
                <a:ea typeface="ＭＳ Ｐゴシック"/>
                <a:cs typeface="MS Mincho"/>
              </a:rPr>
              <a:t>/</a:t>
            </a:r>
            <a:r>
              <a:rPr lang="ja-JP" altLang="en-US" sz="1050" dirty="0">
                <a:solidFill>
                  <a:srgbClr val="435153"/>
                </a:solidFill>
                <a:latin typeface="Arial"/>
                <a:ea typeface="ＭＳ Ｐゴシック"/>
                <a:cs typeface="MS Mincho"/>
              </a:rPr>
              <a:t>キャン</a:t>
            </a:r>
            <a:r>
              <a:rPr lang="en-US" altLang="ja-JP" sz="1050" dirty="0">
                <a:solidFill>
                  <a:srgbClr val="435153"/>
                </a:solidFill>
                <a:latin typeface="Arial"/>
                <a:ea typeface="ＭＳ Ｐゴシック"/>
                <a:cs typeface="MS Mincho"/>
              </a:rPr>
              <a:t/>
            </a:r>
            <a:br>
              <a:rPr lang="en-US" altLang="ja-JP" sz="1050" dirty="0">
                <a:solidFill>
                  <a:srgbClr val="435153"/>
                </a:solidFill>
                <a:latin typeface="Arial"/>
                <a:ea typeface="ＭＳ Ｐゴシック"/>
                <a:cs typeface="MS Mincho"/>
              </a:rPr>
            </a:br>
            <a:r>
              <a:rPr lang="ja-JP" altLang="en-US" sz="1050" dirty="0">
                <a:solidFill>
                  <a:srgbClr val="435153"/>
                </a:solidFill>
                <a:latin typeface="Arial"/>
                <a:ea typeface="ＭＳ Ｐゴシック"/>
                <a:cs typeface="MS Mincho"/>
              </a:rPr>
              <a:t>パス（</a:t>
            </a:r>
            <a:r>
              <a:rPr lang="en-US" altLang="ja-JP" sz="1050" dirty="0">
                <a:solidFill>
                  <a:srgbClr val="435153"/>
                </a:solidFill>
                <a:latin typeface="Arial"/>
                <a:ea typeface="ＭＳ Ｐゴシック"/>
                <a:cs typeface="MS Mincho"/>
              </a:rPr>
              <a:t>10,000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38" name="TextBox 37"/>
          <p:cNvSpPr txBox="1"/>
          <p:nvPr/>
        </p:nvSpPr>
        <p:spPr>
          <a:xfrm>
            <a:off x="2945630" y="3199633"/>
            <a:ext cx="1606342" cy="415498"/>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大規模ブランチ</a:t>
            </a:r>
            <a:r>
              <a:rPr lang="en-US" altLang="ja-JP" sz="1050" dirty="0">
                <a:solidFill>
                  <a:srgbClr val="435153"/>
                </a:solidFill>
                <a:latin typeface="Arial"/>
                <a:ea typeface="ＭＳ Ｐゴシック"/>
                <a:cs typeface="MS Mincho"/>
              </a:rPr>
              <a:t>/</a:t>
            </a:r>
            <a:r>
              <a:rPr lang="ja-JP" altLang="en-US" sz="1050" dirty="0">
                <a:solidFill>
                  <a:srgbClr val="435153"/>
                </a:solidFill>
                <a:latin typeface="Arial"/>
                <a:ea typeface="ＭＳ Ｐゴシック"/>
                <a:cs typeface="MS Mincho"/>
              </a:rPr>
              <a:t>キャン</a:t>
            </a:r>
            <a:r>
              <a:rPr lang="en-US" altLang="ja-JP" sz="1050" dirty="0">
                <a:solidFill>
                  <a:srgbClr val="435153"/>
                </a:solidFill>
                <a:latin typeface="Arial"/>
                <a:ea typeface="ＭＳ Ｐゴシック"/>
                <a:cs typeface="MS Mincho"/>
              </a:rPr>
              <a:t/>
            </a:r>
            <a:br>
              <a:rPr lang="en-US" altLang="ja-JP" sz="1050" dirty="0">
                <a:solidFill>
                  <a:srgbClr val="435153"/>
                </a:solidFill>
                <a:latin typeface="Arial"/>
                <a:ea typeface="ＭＳ Ｐゴシック"/>
                <a:cs typeface="MS Mincho"/>
              </a:rPr>
            </a:br>
            <a:r>
              <a:rPr lang="ja-JP" altLang="en-US" sz="1050" dirty="0">
                <a:solidFill>
                  <a:srgbClr val="435153"/>
                </a:solidFill>
                <a:latin typeface="Arial"/>
                <a:ea typeface="ＭＳ Ｐゴシック"/>
                <a:cs typeface="MS Mincho"/>
              </a:rPr>
              <a:t>パス（</a:t>
            </a:r>
            <a:r>
              <a:rPr lang="en-US" altLang="ja-JP" sz="1050" dirty="0">
                <a:solidFill>
                  <a:srgbClr val="435153"/>
                </a:solidFill>
                <a:latin typeface="Arial"/>
                <a:ea typeface="ＭＳ Ｐゴシック"/>
                <a:cs typeface="MS Mincho"/>
              </a:rPr>
              <a:t>2,000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39" name="TextBox 38"/>
          <p:cNvSpPr txBox="1"/>
          <p:nvPr/>
        </p:nvSpPr>
        <p:spPr>
          <a:xfrm>
            <a:off x="2945630" y="1780333"/>
            <a:ext cx="1516258" cy="415498"/>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中規模ブランチ </a:t>
            </a:r>
          </a:p>
          <a:p>
            <a:r>
              <a:rPr lang="ja-JP" altLang="en-US" sz="1050" dirty="0">
                <a:solidFill>
                  <a:srgbClr val="435153"/>
                </a:solidFill>
                <a:latin typeface="Arial"/>
                <a:ea typeface="ＭＳ Ｐゴシック"/>
                <a:cs typeface="MS Mincho"/>
              </a:rPr>
              <a:t>（</a:t>
            </a:r>
            <a:r>
              <a:rPr lang="en-US" altLang="ja-JP" sz="1050" dirty="0">
                <a:solidFill>
                  <a:srgbClr val="435153"/>
                </a:solidFill>
                <a:latin typeface="Arial"/>
                <a:ea typeface="ＭＳ Ｐゴシック"/>
                <a:cs typeface="MS Mincho"/>
              </a:rPr>
              <a:t>200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40" name="TextBox 39"/>
          <p:cNvSpPr txBox="1"/>
          <p:nvPr/>
        </p:nvSpPr>
        <p:spPr>
          <a:xfrm>
            <a:off x="2945630" y="2480761"/>
            <a:ext cx="1516258" cy="415498"/>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中規模ブランチ </a:t>
            </a:r>
          </a:p>
          <a:p>
            <a:r>
              <a:rPr lang="ja-JP" altLang="en-US" sz="1050" dirty="0">
                <a:solidFill>
                  <a:srgbClr val="435153"/>
                </a:solidFill>
                <a:latin typeface="Arial"/>
                <a:ea typeface="ＭＳ Ｐゴシック"/>
                <a:cs typeface="MS Mincho"/>
              </a:rPr>
              <a:t>（</a:t>
            </a:r>
            <a:r>
              <a:rPr lang="en-US" altLang="ja-JP" sz="1050" dirty="0">
                <a:solidFill>
                  <a:srgbClr val="435153"/>
                </a:solidFill>
                <a:latin typeface="Arial"/>
                <a:ea typeface="ＭＳ Ｐゴシック"/>
                <a:cs typeface="MS Mincho"/>
              </a:rPr>
              <a:t>500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41" name="TextBox 40"/>
          <p:cNvSpPr txBox="1"/>
          <p:nvPr/>
        </p:nvSpPr>
        <p:spPr>
          <a:xfrm>
            <a:off x="4802598" y="721266"/>
            <a:ext cx="954107" cy="276999"/>
          </a:xfrm>
          <a:prstGeom prst="rect">
            <a:avLst/>
          </a:prstGeom>
          <a:noFill/>
        </p:spPr>
        <p:txBody>
          <a:bodyPr wrap="none" rtlCol="0">
            <a:spAutoFit/>
          </a:bodyPr>
          <a:lstStyle/>
          <a:p>
            <a:r>
              <a:rPr lang="ja-JP" altLang="en-US" sz="1200" b="1" dirty="0">
                <a:solidFill>
                  <a:srgbClr val="435153"/>
                </a:solidFill>
                <a:latin typeface="Arial"/>
                <a:ea typeface="ＭＳ Ｐゴシック"/>
                <a:cs typeface="MS Mincho"/>
              </a:rPr>
              <a:t>独自の特長</a:t>
            </a:r>
            <a:endParaRPr lang="ja-JP" altLang="en-US" sz="1200" b="1" dirty="0">
              <a:solidFill>
                <a:srgbClr val="435153"/>
              </a:solidFill>
              <a:latin typeface="Arial"/>
              <a:ea typeface="ＭＳ Ｐゴシック"/>
            </a:endParaRPr>
          </a:p>
        </p:txBody>
      </p:sp>
      <p:sp>
        <p:nvSpPr>
          <p:cNvPr id="42" name="TextBox 41"/>
          <p:cNvSpPr txBox="1"/>
          <p:nvPr/>
        </p:nvSpPr>
        <p:spPr>
          <a:xfrm>
            <a:off x="4542605" y="1144293"/>
            <a:ext cx="1651582"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11ac </a:t>
            </a:r>
            <a:r>
              <a:rPr lang="ja-JP" altLang="en-US" sz="1050" dirty="0">
                <a:solidFill>
                  <a:srgbClr val="435153"/>
                </a:solidFill>
                <a:latin typeface="Arial"/>
                <a:ea typeface="ＭＳ Ｐゴシック"/>
                <a:cs typeface="MS Mincho"/>
              </a:rPr>
              <a:t>ワイヤレス（</a:t>
            </a:r>
            <a:r>
              <a:rPr lang="en-US" altLang="ja-JP" sz="1050" dirty="0">
                <a:solidFill>
                  <a:srgbClr val="435153"/>
                </a:solidFill>
                <a:latin typeface="Arial"/>
                <a:ea typeface="ＭＳ Ｐゴシック"/>
                <a:cs typeface="MS Mincho"/>
              </a:rPr>
              <a:t>MX64W/65W</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
        <p:nvSpPr>
          <p:cNvPr id="44" name="TextBox 43"/>
          <p:cNvSpPr txBox="1"/>
          <p:nvPr/>
        </p:nvSpPr>
        <p:spPr>
          <a:xfrm>
            <a:off x="6585280" y="1861126"/>
            <a:ext cx="1167268" cy="253916"/>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320 Mbps</a:t>
            </a:r>
            <a:endParaRPr lang="ja-JP" altLang="en-US" sz="1050" dirty="0">
              <a:solidFill>
                <a:srgbClr val="435153"/>
              </a:solidFill>
              <a:latin typeface="Arial"/>
              <a:ea typeface="ＭＳ Ｐゴシック"/>
            </a:endParaRPr>
          </a:p>
        </p:txBody>
      </p:sp>
      <p:sp>
        <p:nvSpPr>
          <p:cNvPr id="45" name="TextBox 44"/>
          <p:cNvSpPr txBox="1"/>
          <p:nvPr/>
        </p:nvSpPr>
        <p:spPr>
          <a:xfrm>
            <a:off x="4542605" y="1780333"/>
            <a:ext cx="1864650" cy="577081"/>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2 x SFP</a:t>
            </a:r>
            <a:r>
              <a:rPr lang="ja-JP" altLang="en-US" sz="1050" dirty="0">
                <a:solidFill>
                  <a:srgbClr val="435153"/>
                </a:solidFill>
                <a:latin typeface="Arial"/>
                <a:ea typeface="ＭＳ Ｐゴシック"/>
                <a:cs typeface="MS Mincho"/>
              </a:rPr>
              <a:t>ポート</a:t>
            </a:r>
            <a:endParaRPr lang="en-US" altLang="ja-JP" sz="1050" dirty="0">
              <a:solidFill>
                <a:srgbClr val="435153"/>
              </a:solidFill>
              <a:latin typeface="Arial"/>
              <a:ea typeface="ＭＳ Ｐゴシック"/>
              <a:cs typeface="MS Mincho"/>
            </a:endParaRPr>
          </a:p>
          <a:p>
            <a:r>
              <a:rPr lang="ja-JP" altLang="en-US" sz="1050" dirty="0">
                <a:solidFill>
                  <a:srgbClr val="435153"/>
                </a:solidFill>
                <a:latin typeface="Arial"/>
                <a:ea typeface="ＭＳ Ｐゴシック"/>
                <a:cs typeface="MS Mincho"/>
              </a:rPr>
              <a:t>大容量 </a:t>
            </a:r>
            <a:r>
              <a:rPr lang="en-US" altLang="ja-JP" sz="1050" dirty="0">
                <a:solidFill>
                  <a:srgbClr val="435153"/>
                </a:solidFill>
                <a:latin typeface="Arial"/>
                <a:ea typeface="ＭＳ Ｐゴシック"/>
                <a:cs typeface="MS Mincho"/>
              </a:rPr>
              <a:t>Web </a:t>
            </a:r>
            <a:r>
              <a:rPr lang="ja-JP" altLang="en-US" sz="1050" dirty="0">
                <a:solidFill>
                  <a:srgbClr val="435153"/>
                </a:solidFill>
                <a:latin typeface="Arial"/>
                <a:ea typeface="ＭＳ Ｐゴシック"/>
                <a:cs typeface="MS Mincho"/>
              </a:rPr>
              <a:t>キャッシュ（</a:t>
            </a:r>
            <a:r>
              <a:rPr lang="en-US" altLang="ja-JP" sz="1050" dirty="0">
                <a:solidFill>
                  <a:srgbClr val="435153"/>
                </a:solidFill>
                <a:latin typeface="Arial"/>
                <a:ea typeface="ＭＳ Ｐゴシック"/>
                <a:cs typeface="MS Mincho"/>
              </a:rPr>
              <a:t>1 TB</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
        <p:nvSpPr>
          <p:cNvPr id="46" name="TextBox 45"/>
          <p:cNvSpPr txBox="1"/>
          <p:nvPr/>
        </p:nvSpPr>
        <p:spPr>
          <a:xfrm>
            <a:off x="6585280" y="2561552"/>
            <a:ext cx="1167268" cy="253916"/>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650 Mbps</a:t>
            </a:r>
            <a:endParaRPr lang="ja-JP" altLang="en-US" sz="1050" dirty="0">
              <a:solidFill>
                <a:srgbClr val="435153"/>
              </a:solidFill>
              <a:latin typeface="Arial"/>
              <a:ea typeface="ＭＳ Ｐゴシック"/>
            </a:endParaRPr>
          </a:p>
        </p:txBody>
      </p:sp>
      <p:sp>
        <p:nvSpPr>
          <p:cNvPr id="47" name="TextBox 46"/>
          <p:cNvSpPr txBox="1"/>
          <p:nvPr/>
        </p:nvSpPr>
        <p:spPr>
          <a:xfrm>
            <a:off x="4542605" y="2480761"/>
            <a:ext cx="1916884"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2 x SFP </a:t>
            </a:r>
            <a:r>
              <a:rPr lang="ja-JP" altLang="en-US" sz="1050" dirty="0">
                <a:solidFill>
                  <a:srgbClr val="435153"/>
                </a:solidFill>
                <a:latin typeface="Arial"/>
                <a:ea typeface="ＭＳ Ｐゴシック"/>
                <a:cs typeface="MS Mincho"/>
              </a:rPr>
              <a:t>ポート</a:t>
            </a:r>
          </a:p>
          <a:p>
            <a:r>
              <a:rPr lang="ja-JP" altLang="en-US" sz="1050" dirty="0">
                <a:solidFill>
                  <a:srgbClr val="435153"/>
                </a:solidFill>
                <a:latin typeface="Arial"/>
                <a:ea typeface="ＭＳ Ｐゴシック"/>
                <a:cs typeface="MS Mincho"/>
              </a:rPr>
              <a:t>大容量 </a:t>
            </a:r>
            <a:r>
              <a:rPr lang="en-US" altLang="ja-JP" sz="1050" dirty="0">
                <a:solidFill>
                  <a:srgbClr val="435153"/>
                </a:solidFill>
                <a:latin typeface="Arial"/>
                <a:ea typeface="ＭＳ Ｐゴシック"/>
                <a:cs typeface="MS Mincho"/>
              </a:rPr>
              <a:t>Web </a:t>
            </a:r>
            <a:r>
              <a:rPr lang="ja-JP" altLang="en-US" sz="1050" dirty="0">
                <a:solidFill>
                  <a:srgbClr val="435153"/>
                </a:solidFill>
                <a:latin typeface="Arial"/>
                <a:ea typeface="ＭＳ Ｐゴシック"/>
                <a:cs typeface="MS Mincho"/>
              </a:rPr>
              <a:t>キャッシュ（</a:t>
            </a:r>
            <a:r>
              <a:rPr lang="en-US" altLang="ja-JP" sz="1050" dirty="0">
                <a:solidFill>
                  <a:srgbClr val="435153"/>
                </a:solidFill>
                <a:latin typeface="Arial"/>
                <a:ea typeface="ＭＳ Ｐゴシック"/>
                <a:cs typeface="MS Mincho"/>
              </a:rPr>
              <a:t>1 TB</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
        <p:nvSpPr>
          <p:cNvPr id="48" name="TextBox 47"/>
          <p:cNvSpPr txBox="1"/>
          <p:nvPr/>
        </p:nvSpPr>
        <p:spPr>
          <a:xfrm>
            <a:off x="6585281" y="3280425"/>
            <a:ext cx="1940936"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1 </a:t>
            </a:r>
            <a:r>
              <a:rPr lang="en-US" altLang="ja-JP" sz="1050" dirty="0" err="1">
                <a:solidFill>
                  <a:srgbClr val="435153"/>
                </a:solidFill>
                <a:latin typeface="Arial"/>
                <a:ea typeface="ＭＳ Ｐゴシック"/>
                <a:cs typeface="MS Mincho"/>
              </a:rPr>
              <a:t>Gbps</a:t>
            </a:r>
            <a:r>
              <a:rPr lang="en-US" altLang="ja-JP" sz="1050" dirty="0">
                <a:solidFill>
                  <a:srgbClr val="435153"/>
                </a:solidFill>
                <a:latin typeface="Arial"/>
                <a:ea typeface="ＭＳ Ｐゴシック"/>
                <a:cs typeface="MS Mincho"/>
              </a:rPr>
              <a:t> </a:t>
            </a:r>
            <a:endParaRPr lang="en-US" sz="1050" b="1" dirty="0">
              <a:solidFill>
                <a:srgbClr val="FF0000"/>
              </a:solidFill>
            </a:endParaRPr>
          </a:p>
          <a:p>
            <a:endParaRPr lang="ja-JP" altLang="en-US" sz="1050" dirty="0">
              <a:solidFill>
                <a:srgbClr val="435153"/>
              </a:solidFill>
              <a:latin typeface="Arial"/>
              <a:ea typeface="ＭＳ Ｐゴシック"/>
            </a:endParaRPr>
          </a:p>
        </p:txBody>
      </p:sp>
      <p:sp>
        <p:nvSpPr>
          <p:cNvPr id="49" name="TextBox 48"/>
          <p:cNvSpPr txBox="1"/>
          <p:nvPr/>
        </p:nvSpPr>
        <p:spPr>
          <a:xfrm>
            <a:off x="6585280" y="4095214"/>
            <a:ext cx="1689798"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1 </a:t>
            </a:r>
            <a:r>
              <a:rPr lang="en-US" altLang="ja-JP" sz="1050" dirty="0" err="1">
                <a:solidFill>
                  <a:srgbClr val="435153"/>
                </a:solidFill>
                <a:latin typeface="Arial"/>
                <a:ea typeface="ＭＳ Ｐゴシック"/>
                <a:cs typeface="MS Mincho"/>
              </a:rPr>
              <a:t>Gbps</a:t>
            </a:r>
            <a:r>
              <a:rPr lang="en-US" altLang="ja-JP" sz="1050" dirty="0">
                <a:solidFill>
                  <a:srgbClr val="435153"/>
                </a:solidFill>
                <a:latin typeface="Arial"/>
                <a:ea typeface="ＭＳ Ｐゴシック"/>
                <a:cs typeface="MS Mincho"/>
              </a:rPr>
              <a:t> </a:t>
            </a:r>
            <a:endParaRPr lang="en-US" sz="1050" b="1" dirty="0">
              <a:solidFill>
                <a:srgbClr val="FF0000"/>
              </a:solidFill>
            </a:endParaRPr>
          </a:p>
          <a:p>
            <a:endParaRPr lang="ja-JP" altLang="en-US" sz="1050" dirty="0">
              <a:solidFill>
                <a:srgbClr val="435153"/>
              </a:solidFill>
              <a:latin typeface="Arial"/>
              <a:ea typeface="ＭＳ Ｐゴシック"/>
            </a:endParaRPr>
          </a:p>
        </p:txBody>
      </p:sp>
      <p:sp>
        <p:nvSpPr>
          <p:cNvPr id="50" name="TextBox 49"/>
          <p:cNvSpPr txBox="1"/>
          <p:nvPr/>
        </p:nvSpPr>
        <p:spPr>
          <a:xfrm>
            <a:off x="4542605" y="3199633"/>
            <a:ext cx="1960224"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SFP (1Gbps) / SFP+ (10Gbp)</a:t>
            </a:r>
          </a:p>
          <a:p>
            <a:r>
              <a:rPr lang="ja-JP" altLang="en-US" sz="1050" dirty="0">
                <a:solidFill>
                  <a:srgbClr val="435153"/>
                </a:solidFill>
                <a:latin typeface="Arial"/>
                <a:ea typeface="ＭＳ Ｐゴシック"/>
                <a:cs typeface="MS Mincho"/>
              </a:rPr>
              <a:t>大容量 </a:t>
            </a:r>
            <a:r>
              <a:rPr lang="en-US" altLang="ja-JP" sz="1050" dirty="0">
                <a:solidFill>
                  <a:srgbClr val="435153"/>
                </a:solidFill>
                <a:latin typeface="Arial"/>
                <a:ea typeface="ＭＳ Ｐゴシック"/>
                <a:cs typeface="MS Mincho"/>
              </a:rPr>
              <a:t>Web </a:t>
            </a:r>
            <a:r>
              <a:rPr lang="ja-JP" altLang="en-US" sz="1050" dirty="0">
                <a:solidFill>
                  <a:srgbClr val="435153"/>
                </a:solidFill>
                <a:latin typeface="Arial"/>
                <a:ea typeface="ＭＳ Ｐゴシック"/>
                <a:cs typeface="MS Mincho"/>
              </a:rPr>
              <a:t>キャッシュ（</a:t>
            </a:r>
            <a:r>
              <a:rPr lang="en-US" altLang="ja-JP" sz="1050" dirty="0">
                <a:solidFill>
                  <a:srgbClr val="435153"/>
                </a:solidFill>
                <a:latin typeface="Arial"/>
                <a:ea typeface="ＭＳ Ｐゴシック"/>
                <a:cs typeface="MS Mincho"/>
              </a:rPr>
              <a:t>1 TB</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
        <p:nvSpPr>
          <p:cNvPr id="53" name="TextBox 52"/>
          <p:cNvSpPr txBox="1"/>
          <p:nvPr/>
        </p:nvSpPr>
        <p:spPr>
          <a:xfrm>
            <a:off x="6585280" y="4574593"/>
            <a:ext cx="2388795" cy="253916"/>
          </a:xfrm>
          <a:prstGeom prst="rect">
            <a:avLst/>
          </a:prstGeom>
          <a:noFill/>
        </p:spPr>
        <p:txBody>
          <a:bodyPr wrap="none" rtlCol="0">
            <a:spAutoFit/>
          </a:bodyPr>
          <a:lstStyle/>
          <a:p>
            <a:r>
              <a:rPr lang="ja-JP" altLang="en-US" sz="1050" dirty="0">
                <a:latin typeface="Arial"/>
                <a:ea typeface="ＭＳ Ｐゴシック"/>
                <a:cs typeface="MS Mincho"/>
              </a:rPr>
              <a:t>すべてのデバイスで </a:t>
            </a:r>
            <a:r>
              <a:rPr lang="en-US" altLang="ja-JP" sz="1050" dirty="0">
                <a:latin typeface="Arial"/>
                <a:ea typeface="ＭＳ Ｐゴシック"/>
                <a:cs typeface="MS Mincho"/>
              </a:rPr>
              <a:t>3G/4G </a:t>
            </a:r>
            <a:r>
              <a:rPr lang="ja-JP" altLang="en-US" sz="1050" dirty="0">
                <a:latin typeface="Arial"/>
                <a:ea typeface="ＭＳ Ｐゴシック"/>
                <a:cs typeface="MS Mincho"/>
              </a:rPr>
              <a:t>をサポート</a:t>
            </a:r>
            <a:endParaRPr lang="ja-JP" altLang="en-US" sz="1050" dirty="0">
              <a:latin typeface="Arial"/>
              <a:ea typeface="ＭＳ Ｐゴシック"/>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0477" y="2519309"/>
            <a:ext cx="1462916" cy="286303"/>
          </a:xfrm>
          <a:prstGeom prst="rect">
            <a:avLst/>
          </a:prstGeom>
        </p:spPr>
      </p:pic>
      <p:pic>
        <p:nvPicPr>
          <p:cNvPr id="4" name="Picture 3" descr="mx80-front-top.psd"/>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6294" y="1821612"/>
            <a:ext cx="1409690" cy="247805"/>
          </a:xfrm>
          <a:prstGeom prst="rect">
            <a:avLst/>
          </a:prstGeom>
        </p:spPr>
      </p:pic>
      <p:pic>
        <p:nvPicPr>
          <p:cNvPr id="7" name="Picture 6" descr="400-front-top.psd"/>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0738" y="3093328"/>
            <a:ext cx="1848260" cy="385846"/>
          </a:xfrm>
          <a:prstGeom prst="rect">
            <a:avLst/>
          </a:prstGeom>
        </p:spPr>
      </p:pic>
      <p:pic>
        <p:nvPicPr>
          <p:cNvPr id="9" name="Picture 8" descr="600-front-top.psd"/>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96596" y="3832948"/>
            <a:ext cx="1933526" cy="539196"/>
          </a:xfrm>
          <a:prstGeom prst="rect">
            <a:avLst/>
          </a:prstGeom>
        </p:spPr>
      </p:pic>
      <p:pic>
        <p:nvPicPr>
          <p:cNvPr id="6" name="Picture 5" descr="mx64w.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82945" y="833678"/>
            <a:ext cx="856449" cy="504432"/>
          </a:xfrm>
          <a:prstGeom prst="rect">
            <a:avLst/>
          </a:prstGeom>
        </p:spPr>
      </p:pic>
      <p:sp>
        <p:nvSpPr>
          <p:cNvPr id="54" name="TextBox 53"/>
          <p:cNvSpPr txBox="1"/>
          <p:nvPr/>
        </p:nvSpPr>
        <p:spPr>
          <a:xfrm>
            <a:off x="4542605" y="4014423"/>
            <a:ext cx="1960224"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SFP (1Gbps) / SFP+ (10Gbp)</a:t>
            </a:r>
          </a:p>
          <a:p>
            <a:r>
              <a:rPr lang="ja-JP" altLang="en-US" sz="1050" dirty="0">
                <a:solidFill>
                  <a:srgbClr val="435153"/>
                </a:solidFill>
                <a:latin typeface="Arial"/>
                <a:ea typeface="ＭＳ Ｐゴシック"/>
                <a:cs typeface="MS Mincho"/>
              </a:rPr>
              <a:t>大容量 </a:t>
            </a:r>
            <a:r>
              <a:rPr lang="en-US" altLang="ja-JP" sz="1050" dirty="0">
                <a:solidFill>
                  <a:srgbClr val="435153"/>
                </a:solidFill>
                <a:latin typeface="Arial"/>
                <a:ea typeface="ＭＳ Ｐゴシック"/>
                <a:cs typeface="MS Mincho"/>
              </a:rPr>
              <a:t>Web </a:t>
            </a:r>
            <a:r>
              <a:rPr lang="ja-JP" altLang="en-US" sz="1050" dirty="0">
                <a:solidFill>
                  <a:srgbClr val="435153"/>
                </a:solidFill>
                <a:latin typeface="Arial"/>
                <a:ea typeface="ＭＳ Ｐゴシック"/>
                <a:cs typeface="MS Mincho"/>
              </a:rPr>
              <a:t>キャッシュ（</a:t>
            </a:r>
            <a:r>
              <a:rPr lang="en-US" altLang="ja-JP" sz="1050" dirty="0">
                <a:solidFill>
                  <a:srgbClr val="435153"/>
                </a:solidFill>
                <a:latin typeface="Arial"/>
                <a:ea typeface="ＭＳ Ｐゴシック"/>
                <a:cs typeface="MS Mincho"/>
              </a:rPr>
              <a:t>4 TB</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
        <p:nvSpPr>
          <p:cNvPr id="43" name="正方形/長方形 42"/>
          <p:cNvSpPr/>
          <p:nvPr/>
        </p:nvSpPr>
        <p:spPr>
          <a:xfrm>
            <a:off x="510026" y="4591505"/>
            <a:ext cx="370667" cy="2738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9398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witch_stack_mockup.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6989" y="595193"/>
            <a:ext cx="4817671" cy="2520089"/>
          </a:xfrm>
          <a:prstGeom prst="rect">
            <a:avLst/>
          </a:prstGeom>
        </p:spPr>
      </p:pic>
      <p:sp>
        <p:nvSpPr>
          <p:cNvPr id="2" name="Title 1"/>
          <p:cNvSpPr>
            <a:spLocks noGrp="1"/>
          </p:cNvSpPr>
          <p:nvPr>
            <p:ph type="title"/>
          </p:nvPr>
        </p:nvSpPr>
        <p:spPr>
          <a:xfrm>
            <a:off x="287098" y="169106"/>
            <a:ext cx="8345488" cy="731837"/>
          </a:xfrm>
          <a:noFill/>
          <a:ln>
            <a:noFill/>
          </a:ln>
        </p:spPr>
        <p:txBody>
          <a:bodyPr vert="horz" wrap="square" lIns="91424" tIns="45712" rIns="91424" bIns="45712" numCol="1" anchor="t" anchorCtr="0" compatLnSpc="1">
            <a:prstTxWarp prst="textNoShape">
              <a:avLst/>
            </a:prstTxWarp>
          </a:bodyPr>
          <a:lstStyle/>
          <a:p>
            <a:pPr fontAlgn="base">
              <a:spcAft>
                <a:spcPct val="0"/>
              </a:spcAft>
            </a:pPr>
            <a:r>
              <a:rPr lang="en-US" sz="2400" dirty="0">
                <a:solidFill>
                  <a:srgbClr val="004BAF"/>
                </a:solidFill>
                <a:ea typeface="MS PGothic" charset="-128"/>
                <a:cs typeface="MS PGothic" charset="-128"/>
              </a:rPr>
              <a:t>MS </a:t>
            </a:r>
            <a:r>
              <a:rPr lang="ja-JP" altLang="en-US" sz="2400" dirty="0">
                <a:solidFill>
                  <a:srgbClr val="004BAF"/>
                </a:solidFill>
                <a:ea typeface="MS PGothic" charset="-128"/>
                <a:cs typeface="MS PGothic" charset="-128"/>
              </a:rPr>
              <a:t>アクセス</a:t>
            </a:r>
            <a:r>
              <a:rPr lang="en-US" altLang="ja-JP" sz="2400" dirty="0">
                <a:solidFill>
                  <a:srgbClr val="004BAF"/>
                </a:solidFill>
                <a:ea typeface="MS PGothic" charset="-128"/>
                <a:cs typeface="MS PGothic" charset="-128"/>
              </a:rPr>
              <a:t>&amp;</a:t>
            </a:r>
            <a:r>
              <a:rPr lang="ja-JP" altLang="en-US" sz="2400" dirty="0">
                <a:solidFill>
                  <a:srgbClr val="004BAF"/>
                </a:solidFill>
                <a:ea typeface="MS PGothic" charset="-128"/>
                <a:cs typeface="MS PGothic" charset="-128"/>
              </a:rPr>
              <a:t>集約スイッチ</a:t>
            </a:r>
            <a:endParaRPr lang="en-US" sz="2400" dirty="0">
              <a:solidFill>
                <a:srgbClr val="004BAF"/>
              </a:solidFill>
              <a:ea typeface="MS PGothic" charset="-128"/>
              <a:cs typeface="MS PGothic" charset="-128"/>
            </a:endParaRPr>
          </a:p>
        </p:txBody>
      </p:sp>
      <p:sp>
        <p:nvSpPr>
          <p:cNvPr id="3" name="Content Placeholder 2"/>
          <p:cNvSpPr>
            <a:spLocks noGrp="1"/>
          </p:cNvSpPr>
          <p:nvPr>
            <p:ph type="body" sz="quarter" idx="4294967295"/>
          </p:nvPr>
        </p:nvSpPr>
        <p:spPr>
          <a:xfrm>
            <a:off x="87363" y="3185839"/>
            <a:ext cx="5643654" cy="1729789"/>
          </a:xfrm>
          <a:prstGeom prst="rect">
            <a:avLst/>
          </a:prstGeom>
        </p:spPr>
        <p:txBody>
          <a:bodyPr lIns="91399" tIns="45698" rIns="91399" bIns="45698"/>
          <a:lstStyle/>
          <a:p>
            <a:pPr>
              <a:spcBef>
                <a:spcPts val="900"/>
              </a:spcBef>
              <a:spcAft>
                <a:spcPts val="450"/>
              </a:spcAft>
              <a:buClr>
                <a:schemeClr val="accent4"/>
              </a:buClr>
            </a:pPr>
            <a:r>
              <a:rPr lang="ja-JP" altLang="en-US" sz="1400" dirty="0" smtClean="0">
                <a:solidFill>
                  <a:srgbClr val="57B74E"/>
                </a:solidFill>
                <a:latin typeface="MS PGothic" charset="-128"/>
                <a:ea typeface="MS PGothic" charset="-128"/>
                <a:cs typeface="MS PGothic" charset="-128"/>
              </a:rPr>
              <a:t>ギガビット アクセス スイッチ</a:t>
            </a:r>
            <a:r>
              <a:rPr lang="en-US" sz="1400" smtClean="0">
                <a:solidFill>
                  <a:srgbClr val="0096D6"/>
                </a:solidFill>
                <a:latin typeface="MS PGothic" charset="-128"/>
                <a:ea typeface="MS PGothic" charset="-128"/>
                <a:cs typeface="MS PGothic" charset="-128"/>
              </a:rPr>
              <a:t> </a:t>
            </a:r>
            <a:r>
              <a:rPr lang="en-US" altLang="ja-JP" sz="1400" dirty="0">
                <a:solidFill>
                  <a:srgbClr val="435153"/>
                </a:solidFill>
                <a:latin typeface="MS PGothic" charset="-128"/>
                <a:ea typeface="MS PGothic" charset="-128"/>
                <a:cs typeface="MS PGothic" charset="-128"/>
              </a:rPr>
              <a:t>−</a:t>
            </a:r>
            <a:r>
              <a:rPr lang="en-US" sz="1400" dirty="0">
                <a:solidFill>
                  <a:srgbClr val="435153"/>
                </a:solidFill>
                <a:latin typeface="MS PGothic" charset="-128"/>
                <a:ea typeface="MS PGothic" charset="-128"/>
                <a:cs typeface="MS PGothic" charset="-128"/>
              </a:rPr>
              <a:t> 8</a:t>
            </a:r>
            <a:r>
              <a:rPr lang="en-US" altLang="ja-JP" sz="1400" dirty="0">
                <a:solidFill>
                  <a:srgbClr val="435153"/>
                </a:solidFill>
                <a:latin typeface="MS PGothic" charset="-128"/>
                <a:ea typeface="MS PGothic" charset="-128"/>
                <a:cs typeface="MS PGothic" charset="-128"/>
              </a:rPr>
              <a:t>/</a:t>
            </a:r>
            <a:r>
              <a:rPr lang="en-US" sz="1400" dirty="0">
                <a:solidFill>
                  <a:srgbClr val="435153"/>
                </a:solidFill>
                <a:latin typeface="MS PGothic" charset="-128"/>
                <a:ea typeface="MS PGothic" charset="-128"/>
                <a:cs typeface="MS PGothic" charset="-128"/>
              </a:rPr>
              <a:t>24</a:t>
            </a:r>
            <a:r>
              <a:rPr lang="en-US" altLang="ja-JP" sz="1400" dirty="0">
                <a:solidFill>
                  <a:srgbClr val="435153"/>
                </a:solidFill>
                <a:latin typeface="MS PGothic" charset="-128"/>
                <a:ea typeface="MS PGothic" charset="-128"/>
                <a:cs typeface="MS PGothic" charset="-128"/>
              </a:rPr>
              <a:t>/4</a:t>
            </a:r>
            <a:r>
              <a:rPr lang="en-US" sz="1400" dirty="0">
                <a:solidFill>
                  <a:srgbClr val="435153"/>
                </a:solidFill>
                <a:latin typeface="MS PGothic" charset="-128"/>
                <a:ea typeface="MS PGothic" charset="-128"/>
                <a:cs typeface="MS PGothic" charset="-128"/>
              </a:rPr>
              <a:t>8 </a:t>
            </a:r>
            <a:r>
              <a:rPr lang="ja-JP" altLang="en-US" sz="1400" dirty="0">
                <a:solidFill>
                  <a:srgbClr val="435153"/>
                </a:solidFill>
                <a:latin typeface="MS PGothic" charset="-128"/>
                <a:ea typeface="MS PGothic" charset="-128"/>
                <a:cs typeface="MS PGothic" charset="-128"/>
              </a:rPr>
              <a:t>ポート　全ポートで</a:t>
            </a:r>
            <a:r>
              <a:rPr lang="en-US" sz="1400" dirty="0" err="1">
                <a:solidFill>
                  <a:srgbClr val="435153"/>
                </a:solidFill>
                <a:latin typeface="MS PGothic" charset="-128"/>
                <a:ea typeface="MS PGothic" charset="-128"/>
                <a:cs typeface="MS PGothic" charset="-128"/>
              </a:rPr>
              <a:t>PoE</a:t>
            </a:r>
            <a:r>
              <a:rPr lang="en-US" sz="1400" dirty="0">
                <a:solidFill>
                  <a:srgbClr val="435153"/>
                </a:solidFill>
                <a:latin typeface="MS PGothic" charset="-128"/>
                <a:ea typeface="MS PGothic" charset="-128"/>
                <a:cs typeface="MS PGothic" charset="-128"/>
              </a:rPr>
              <a:t> </a:t>
            </a:r>
            <a:r>
              <a:rPr lang="ja-JP" altLang="en-US" sz="1400" dirty="0">
                <a:solidFill>
                  <a:srgbClr val="435153"/>
                </a:solidFill>
                <a:latin typeface="MS PGothic" charset="-128"/>
                <a:ea typeface="MS PGothic" charset="-128"/>
                <a:cs typeface="MS PGothic" charset="-128"/>
              </a:rPr>
              <a:t>対応</a:t>
            </a:r>
            <a:endParaRPr lang="en-US" sz="1400" dirty="0">
              <a:solidFill>
                <a:srgbClr val="435153"/>
              </a:solidFill>
              <a:latin typeface="MS PGothic" charset="-128"/>
              <a:ea typeface="MS PGothic" charset="-128"/>
              <a:cs typeface="MS PGothic" charset="-128"/>
            </a:endParaRPr>
          </a:p>
          <a:p>
            <a:pPr>
              <a:spcBef>
                <a:spcPts val="900"/>
              </a:spcBef>
              <a:spcAft>
                <a:spcPts val="450"/>
              </a:spcAft>
              <a:buClr>
                <a:schemeClr val="accent4"/>
              </a:buClr>
            </a:pPr>
            <a:r>
              <a:rPr lang="en-US" sz="1400" dirty="0">
                <a:solidFill>
                  <a:srgbClr val="57B74E"/>
                </a:solidFill>
                <a:latin typeface="MS PGothic" charset="-128"/>
                <a:ea typeface="MS PGothic" charset="-128"/>
                <a:cs typeface="MS PGothic" charset="-128"/>
              </a:rPr>
              <a:t>10 </a:t>
            </a:r>
            <a:r>
              <a:rPr lang="ja-JP" altLang="en-US" sz="1400" dirty="0">
                <a:solidFill>
                  <a:srgbClr val="57B74E"/>
                </a:solidFill>
                <a:latin typeface="MS PGothic" charset="-128"/>
                <a:ea typeface="MS PGothic" charset="-128"/>
                <a:cs typeface="MS PGothic" charset="-128"/>
              </a:rPr>
              <a:t>ギガビット</a:t>
            </a:r>
            <a:r>
              <a:rPr lang="en-US" sz="1400" dirty="0">
                <a:solidFill>
                  <a:srgbClr val="57B74E"/>
                </a:solidFill>
                <a:latin typeface="MS PGothic" charset="-128"/>
                <a:ea typeface="MS PGothic" charset="-128"/>
                <a:cs typeface="MS PGothic" charset="-128"/>
              </a:rPr>
              <a:t> SFP+ </a:t>
            </a:r>
            <a:r>
              <a:rPr lang="ja-JP" altLang="en-US" sz="1400" dirty="0">
                <a:solidFill>
                  <a:srgbClr val="57B74E"/>
                </a:solidFill>
                <a:latin typeface="MS PGothic" charset="-128"/>
                <a:ea typeface="MS PGothic" charset="-128"/>
                <a:cs typeface="MS PGothic" charset="-128"/>
              </a:rPr>
              <a:t>集約スイッチ</a:t>
            </a:r>
            <a:r>
              <a:rPr lang="en-US" sz="1400" dirty="0">
                <a:solidFill>
                  <a:srgbClr val="57B74E"/>
                </a:solidFill>
                <a:latin typeface="MS PGothic" charset="-128"/>
                <a:ea typeface="MS PGothic" charset="-128"/>
                <a:cs typeface="MS PGothic" charset="-128"/>
              </a:rPr>
              <a:t> </a:t>
            </a:r>
            <a:r>
              <a:rPr lang="en-US" altLang="ja-JP" sz="1400" dirty="0">
                <a:solidFill>
                  <a:srgbClr val="435153"/>
                </a:solidFill>
                <a:latin typeface="MS PGothic" charset="-128"/>
                <a:ea typeface="MS PGothic" charset="-128"/>
                <a:cs typeface="MS PGothic" charset="-128"/>
              </a:rPr>
              <a:t>−</a:t>
            </a:r>
            <a:r>
              <a:rPr lang="en-US" sz="1400" dirty="0">
                <a:solidFill>
                  <a:srgbClr val="435153"/>
                </a:solidFill>
                <a:latin typeface="MS PGothic" charset="-128"/>
                <a:ea typeface="MS PGothic" charset="-128"/>
                <a:cs typeface="MS PGothic" charset="-128"/>
              </a:rPr>
              <a:t> 16</a:t>
            </a:r>
            <a:r>
              <a:rPr lang="en-US" altLang="ja-JP" sz="1400" dirty="0">
                <a:solidFill>
                  <a:srgbClr val="435153"/>
                </a:solidFill>
                <a:latin typeface="MS PGothic" charset="-128"/>
                <a:ea typeface="MS PGothic" charset="-128"/>
                <a:cs typeface="MS PGothic" charset="-128"/>
              </a:rPr>
              <a:t>/32</a:t>
            </a:r>
            <a:r>
              <a:rPr lang="en-US" sz="1400" dirty="0">
                <a:solidFill>
                  <a:srgbClr val="435153"/>
                </a:solidFill>
                <a:latin typeface="MS PGothic" charset="-128"/>
                <a:ea typeface="MS PGothic" charset="-128"/>
                <a:cs typeface="MS PGothic" charset="-128"/>
              </a:rPr>
              <a:t> </a:t>
            </a:r>
            <a:r>
              <a:rPr lang="ja-JP" altLang="en-US" sz="1400" dirty="0">
                <a:solidFill>
                  <a:srgbClr val="435153"/>
                </a:solidFill>
                <a:latin typeface="MS PGothic" charset="-128"/>
                <a:ea typeface="MS PGothic" charset="-128"/>
                <a:cs typeface="MS PGothic" charset="-128"/>
              </a:rPr>
              <a:t>ポート</a:t>
            </a:r>
            <a:endParaRPr lang="en-US" sz="1400" dirty="0">
              <a:solidFill>
                <a:srgbClr val="435153"/>
              </a:solidFill>
              <a:latin typeface="MS PGothic" charset="-128"/>
              <a:ea typeface="MS PGothic" charset="-128"/>
              <a:cs typeface="MS PGothic" charset="-128"/>
            </a:endParaRPr>
          </a:p>
          <a:p>
            <a:pPr>
              <a:spcBef>
                <a:spcPts val="900"/>
              </a:spcBef>
              <a:buClr>
                <a:schemeClr val="accent4"/>
              </a:buClr>
            </a:pPr>
            <a:r>
              <a:rPr lang="ja-JP" altLang="en-US" sz="1400" dirty="0">
                <a:solidFill>
                  <a:srgbClr val="57B74E"/>
                </a:solidFill>
                <a:latin typeface="MS PGothic" charset="-128"/>
                <a:ea typeface="MS PGothic" charset="-128"/>
                <a:cs typeface="MS PGothic" charset="-128"/>
              </a:rPr>
              <a:t>エンタープライズクラスのパフォーマンスと信頼性</a:t>
            </a:r>
            <a:r>
              <a:rPr lang="en-US" sz="1400" dirty="0">
                <a:solidFill>
                  <a:srgbClr val="57B74E"/>
                </a:solidFill>
                <a:latin typeface="MS PGothic" charset="-128"/>
                <a:ea typeface="MS PGothic" charset="-128"/>
                <a:cs typeface="MS PGothic" charset="-128"/>
              </a:rPr>
              <a:t> </a:t>
            </a:r>
            <a:r>
              <a:rPr lang="en-US" altLang="ja-JP" sz="1400" dirty="0">
                <a:solidFill>
                  <a:srgbClr val="435153"/>
                </a:solidFill>
                <a:latin typeface="MS PGothic" charset="-128"/>
                <a:ea typeface="MS PGothic" charset="-128"/>
                <a:cs typeface="MS PGothic" charset="-128"/>
              </a:rPr>
              <a:t>−</a:t>
            </a:r>
            <a:r>
              <a:rPr lang="ja-JP" altLang="en-US" sz="1400" dirty="0">
                <a:solidFill>
                  <a:srgbClr val="435153"/>
                </a:solidFill>
                <a:latin typeface="MS PGothic" charset="-128"/>
                <a:ea typeface="MS PGothic" charset="-128"/>
                <a:cs typeface="MS PGothic" charset="-128"/>
              </a:rPr>
              <a:t>　</a:t>
            </a:r>
            <a:r>
              <a:rPr lang="ja-JP" altLang="en-US" sz="1400" dirty="0" smtClean="0">
                <a:solidFill>
                  <a:srgbClr val="435153"/>
                </a:solidFill>
                <a:latin typeface="MS PGothic" charset="-128"/>
                <a:ea typeface="MS PGothic" charset="-128"/>
                <a:cs typeface="MS PGothic" charset="-128"/>
              </a:rPr>
              <a:t>ノン ブロッキングパフォーマンス</a:t>
            </a:r>
            <a:r>
              <a:rPr lang="ja-JP" altLang="en-US" sz="1400" dirty="0">
                <a:solidFill>
                  <a:srgbClr val="435153"/>
                </a:solidFill>
                <a:latin typeface="MS PGothic" charset="-128"/>
                <a:ea typeface="MS PGothic" charset="-128"/>
                <a:cs typeface="MS PGothic" charset="-128"/>
              </a:rPr>
              <a:t>、</a:t>
            </a:r>
            <a:r>
              <a:rPr lang="en-US" altLang="ja-JP" sz="1400" dirty="0" err="1">
                <a:solidFill>
                  <a:srgbClr val="435153"/>
                </a:solidFill>
                <a:latin typeface="MS PGothic" charset="-128"/>
                <a:ea typeface="MS PGothic" charset="-128"/>
                <a:cs typeface="MS PGothic" charset="-128"/>
              </a:rPr>
              <a:t>QoS</a:t>
            </a:r>
            <a:endParaRPr lang="en-US" sz="1400" dirty="0">
              <a:solidFill>
                <a:srgbClr val="435153"/>
              </a:solidFill>
              <a:latin typeface="MS PGothic" charset="-128"/>
              <a:ea typeface="MS PGothic" charset="-128"/>
              <a:cs typeface="MS PGothic" charset="-128"/>
            </a:endParaRPr>
          </a:p>
        </p:txBody>
      </p:sp>
      <p:pic>
        <p:nvPicPr>
          <p:cNvPr id="9" name="Picture 8"/>
          <p:cNvPicPr>
            <a:picLocks noChangeAspect="1"/>
          </p:cNvPicPr>
          <p:nvPr/>
        </p:nvPicPr>
        <p:blipFill>
          <a:blip r:embed="rId3"/>
          <a:stretch>
            <a:fillRect/>
          </a:stretch>
        </p:blipFill>
        <p:spPr>
          <a:xfrm>
            <a:off x="5675159" y="0"/>
            <a:ext cx="3468841" cy="3365122"/>
          </a:xfrm>
          <a:prstGeom prst="rect">
            <a:avLst/>
          </a:prstGeom>
          <a:ln>
            <a:noFill/>
          </a:ln>
          <a:effectLst>
            <a:softEdge rad="50800"/>
          </a:effectLst>
        </p:spPr>
      </p:pic>
      <p:sp>
        <p:nvSpPr>
          <p:cNvPr id="6" name="TextBox 5"/>
          <p:cNvSpPr txBox="1"/>
          <p:nvPr/>
        </p:nvSpPr>
        <p:spPr>
          <a:xfrm>
            <a:off x="5675159" y="3449440"/>
            <a:ext cx="3264993" cy="1908215"/>
          </a:xfrm>
          <a:prstGeom prst="rect">
            <a:avLst/>
          </a:prstGeom>
          <a:noFill/>
        </p:spPr>
        <p:txBody>
          <a:bodyPr wrap="square" rtlCol="0">
            <a:spAutoFit/>
          </a:bodyPr>
          <a:lstStyle/>
          <a:p>
            <a:pPr>
              <a:spcAft>
                <a:spcPts val="375"/>
              </a:spcAft>
            </a:pPr>
            <a:r>
              <a:rPr lang="en-US" sz="1400" dirty="0">
                <a:ea typeface="CiscoSans Light" charset="0"/>
                <a:cs typeface="CiscoSans Light" charset="0"/>
              </a:rPr>
              <a:t>Feature Highlights</a:t>
            </a:r>
          </a:p>
          <a:p>
            <a:pPr>
              <a:spcAft>
                <a:spcPts val="375"/>
              </a:spcAft>
            </a:pPr>
            <a:r>
              <a:rPr lang="en-US" sz="1400" dirty="0">
                <a:latin typeface="Proxima Nova Light" charset="0"/>
                <a:ea typeface="Proxima Nova Light" charset="0"/>
                <a:cs typeface="Proxima Nova Light" charset="0"/>
              </a:rPr>
              <a:t>Voice and video </a:t>
            </a:r>
            <a:r>
              <a:rPr lang="en-US" sz="1400" dirty="0" err="1">
                <a:latin typeface="Proxima Nova Light" charset="0"/>
                <a:ea typeface="Proxima Nova Light" charset="0"/>
                <a:cs typeface="Proxima Nova Light" charset="0"/>
              </a:rPr>
              <a:t>QoS</a:t>
            </a:r>
            <a:endParaRPr lang="en-US" sz="1400" dirty="0">
              <a:latin typeface="Proxima Nova Light" charset="0"/>
              <a:ea typeface="Proxima Nova Light" charset="0"/>
              <a:cs typeface="Proxima Nova Light" charset="0"/>
            </a:endParaRPr>
          </a:p>
          <a:p>
            <a:pPr>
              <a:spcAft>
                <a:spcPts val="375"/>
              </a:spcAft>
            </a:pPr>
            <a:r>
              <a:rPr lang="en-US" sz="1400" dirty="0">
                <a:latin typeface="Proxima Nova Light" charset="0"/>
                <a:ea typeface="Proxima Nova Light" charset="0"/>
                <a:cs typeface="Proxima Nova Light" charset="0"/>
              </a:rPr>
              <a:t>Layer 7 app visibility</a:t>
            </a:r>
          </a:p>
          <a:p>
            <a:pPr>
              <a:spcAft>
                <a:spcPts val="375"/>
              </a:spcAft>
            </a:pPr>
            <a:r>
              <a:rPr lang="en-US" sz="1400" dirty="0">
                <a:latin typeface="Proxima Nova Light" charset="0"/>
                <a:ea typeface="Proxima Nova Light" charset="0"/>
                <a:cs typeface="Proxima Nova Light" charset="0"/>
              </a:rPr>
              <a:t>Virtual stacking</a:t>
            </a:r>
          </a:p>
          <a:p>
            <a:pPr>
              <a:spcAft>
                <a:spcPts val="375"/>
              </a:spcAft>
            </a:pPr>
            <a:r>
              <a:rPr lang="en-US" sz="1400" dirty="0" err="1">
                <a:latin typeface="Proxima Nova Light" charset="0"/>
                <a:ea typeface="Proxima Nova Light" charset="0"/>
                <a:cs typeface="Proxima Nova Light" charset="0"/>
              </a:rPr>
              <a:t>Multigigabit</a:t>
            </a:r>
            <a:endParaRPr lang="en-US" sz="1400" dirty="0">
              <a:latin typeface="Proxima Nova Light" charset="0"/>
              <a:ea typeface="Proxima Nova Light" charset="0"/>
              <a:cs typeface="Proxima Nova Light" charset="0"/>
            </a:endParaRPr>
          </a:p>
          <a:p>
            <a:pPr>
              <a:spcAft>
                <a:spcPts val="375"/>
              </a:spcAft>
            </a:pPr>
            <a:r>
              <a:rPr lang="en-US" sz="1400" dirty="0">
                <a:latin typeface="Proxima Nova Light" charset="0"/>
                <a:ea typeface="Proxima Nova Light" charset="0"/>
                <a:cs typeface="Proxima Nova Light" charset="0"/>
              </a:rPr>
              <a:t>Remote packet capture, cable testing</a:t>
            </a:r>
          </a:p>
          <a:p>
            <a:pPr>
              <a:spcAft>
                <a:spcPts val="375"/>
              </a:spcAft>
            </a:pPr>
            <a:endParaRPr lang="en-US" sz="1400" dirty="0">
              <a:latin typeface="Proxima Nova Light" charset="0"/>
              <a:ea typeface="Proxima Nova Light" charset="0"/>
              <a:cs typeface="Proxima Nova Light" charset="0"/>
            </a:endParaRPr>
          </a:p>
        </p:txBody>
      </p:sp>
    </p:spTree>
    <p:extLst>
      <p:ext uri="{BB962C8B-B14F-4D97-AF65-F5344CB8AC3E}">
        <p14:creationId xmlns:p14="http://schemas.microsoft.com/office/powerpoint/2010/main" val="391637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386" y="-238791"/>
            <a:ext cx="8497868" cy="1311942"/>
          </a:xfrm>
        </p:spPr>
        <p:txBody>
          <a:bodyPr/>
          <a:lstStyle/>
          <a:p>
            <a:pPr>
              <a:tabLst>
                <a:tab pos="1612900" algn="l"/>
              </a:tabLst>
            </a:pPr>
            <a:r>
              <a:rPr lang="en-US" sz="2800" dirty="0" smtClean="0">
                <a:solidFill>
                  <a:srgbClr val="004BAF"/>
                </a:solidFill>
                <a:latin typeface="MS PGothic" charset="-128"/>
                <a:ea typeface="MS PGothic" charset="-128"/>
                <a:cs typeface="MS PGothic" charset="-128"/>
              </a:rPr>
              <a:t>MS</a:t>
            </a:r>
            <a:endParaRPr lang="en-US" sz="2800" dirty="0">
              <a:solidFill>
                <a:srgbClr val="004BAF"/>
              </a:solidFill>
              <a:latin typeface="MS PGothic" charset="-128"/>
              <a:ea typeface="MS PGothic" charset="-128"/>
              <a:cs typeface="MS PGothic" charset="-128"/>
            </a:endParaRPr>
          </a:p>
        </p:txBody>
      </p:sp>
      <p:sp>
        <p:nvSpPr>
          <p:cNvPr id="4" name="Rectangle 3"/>
          <p:cNvSpPr/>
          <p:nvPr/>
        </p:nvSpPr>
        <p:spPr>
          <a:xfrm>
            <a:off x="373156" y="1272809"/>
            <a:ext cx="2765638" cy="3718533"/>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75" dirty="0">
                <a:solidFill>
                  <a:srgbClr val="000000"/>
                </a:solidFill>
                <a:latin typeface="MS PGothic" charset="-128"/>
                <a:ea typeface="MS PGothic" charset="-128"/>
                <a:cs typeface="MS PGothic" charset="-128"/>
              </a:rPr>
              <a:t>バーチャルスタッキングでネットワーク内の</a:t>
            </a:r>
            <a:r>
              <a:rPr lang="ja-JP" altLang="en-US" sz="1275" b="1" dirty="0">
                <a:solidFill>
                  <a:srgbClr val="000000"/>
                </a:solidFill>
                <a:latin typeface="MS PGothic" charset="-128"/>
                <a:ea typeface="MS PGothic" charset="-128"/>
                <a:cs typeface="MS PGothic" charset="-128"/>
              </a:rPr>
              <a:t>全てのスイッチの全てのポート</a:t>
            </a:r>
            <a:r>
              <a:rPr lang="ja-JP" altLang="en-US" sz="1275" dirty="0">
                <a:solidFill>
                  <a:srgbClr val="000000"/>
                </a:solidFill>
                <a:latin typeface="MS PGothic" charset="-128"/>
                <a:ea typeface="MS PGothic" charset="-128"/>
                <a:cs typeface="MS PGothic" charset="-128"/>
              </a:rPr>
              <a:t>を一元管理</a:t>
            </a:r>
            <a:endParaRPr lang="en-US" altLang="ja-JP" sz="1275" dirty="0">
              <a:solidFill>
                <a:srgbClr val="000000"/>
              </a:solidFill>
              <a:latin typeface="MS PGothic" charset="-128"/>
              <a:ea typeface="MS PGothic" charset="-128"/>
              <a:cs typeface="MS PGothic" charset="-128"/>
            </a:endParaRPr>
          </a:p>
          <a:p>
            <a:pPr algn="just"/>
            <a:r>
              <a:rPr lang="ja-JP" altLang="en-US" sz="1275" dirty="0">
                <a:solidFill>
                  <a:srgbClr val="000000"/>
                </a:solidFill>
                <a:latin typeface="MS PGothic" charset="-128"/>
                <a:ea typeface="MS PGothic" charset="-128"/>
                <a:cs typeface="MS PGothic" charset="-128"/>
              </a:rPr>
              <a:t>設定コストの大幅削減と設定ミス</a:t>
            </a:r>
            <a:r>
              <a:rPr lang="ja-JP" altLang="en-US" sz="1275" dirty="0" smtClean="0">
                <a:solidFill>
                  <a:srgbClr val="000000"/>
                </a:solidFill>
                <a:latin typeface="MS PGothic" charset="-128"/>
                <a:ea typeface="MS PGothic" charset="-128"/>
                <a:cs typeface="MS PGothic" charset="-128"/>
              </a:rPr>
              <a:t>に</a:t>
            </a:r>
            <a:r>
              <a:rPr lang="en-US" altLang="ja-JP" sz="1275" smtClean="0">
                <a:solidFill>
                  <a:srgbClr val="000000"/>
                </a:solidFill>
                <a:latin typeface="MS PGothic" charset="-128"/>
                <a:ea typeface="MS PGothic" charset="-128"/>
                <a:cs typeface="MS PGothic" charset="-128"/>
              </a:rPr>
              <a:t/>
            </a:r>
            <a:br>
              <a:rPr lang="en-US" altLang="ja-JP" sz="1275" smtClean="0">
                <a:solidFill>
                  <a:srgbClr val="000000"/>
                </a:solidFill>
                <a:latin typeface="MS PGothic" charset="-128"/>
                <a:ea typeface="MS PGothic" charset="-128"/>
                <a:cs typeface="MS PGothic" charset="-128"/>
              </a:rPr>
            </a:br>
            <a:r>
              <a:rPr lang="ja-JP" altLang="en-US" sz="1275" dirty="0" smtClean="0">
                <a:solidFill>
                  <a:srgbClr val="000000"/>
                </a:solidFill>
                <a:latin typeface="MS PGothic" charset="-128"/>
                <a:ea typeface="MS PGothic" charset="-128"/>
                <a:cs typeface="MS PGothic" charset="-128"/>
              </a:rPr>
              <a:t>よる</a:t>
            </a:r>
            <a:r>
              <a:rPr lang="ja-JP" altLang="en-US" sz="1275" dirty="0">
                <a:solidFill>
                  <a:srgbClr val="000000"/>
                </a:solidFill>
                <a:latin typeface="MS PGothic" charset="-128"/>
                <a:ea typeface="MS PGothic" charset="-128"/>
                <a:cs typeface="MS PGothic" charset="-128"/>
              </a:rPr>
              <a:t>セキュリティ問題を一掃</a:t>
            </a:r>
            <a:endParaRPr lang="en-US" sz="1275" dirty="0">
              <a:solidFill>
                <a:srgbClr val="000000"/>
              </a:solidFill>
              <a:latin typeface="MS PGothic" charset="-128"/>
              <a:ea typeface="MS PGothic" charset="-128"/>
              <a:cs typeface="MS PGothic" charset="-128"/>
            </a:endParaRPr>
          </a:p>
        </p:txBody>
      </p:sp>
      <p:sp>
        <p:nvSpPr>
          <p:cNvPr id="5" name="Rectangle 4"/>
          <p:cNvSpPr/>
          <p:nvPr/>
        </p:nvSpPr>
        <p:spPr>
          <a:xfrm>
            <a:off x="3211189" y="1272809"/>
            <a:ext cx="2776618" cy="3718533"/>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ja-JP" altLang="en-US" sz="1275" dirty="0" smtClean="0">
                <a:solidFill>
                  <a:srgbClr val="000000"/>
                </a:solidFill>
                <a:latin typeface="MS PGothic" charset="-128"/>
                <a:ea typeface="MS PGothic" charset="-128"/>
                <a:cs typeface="MS PGothic" charset="-128"/>
              </a:rPr>
              <a:t>ネットワーク トポロジー</a:t>
            </a:r>
            <a:r>
              <a:rPr lang="ja-JP" altLang="en-US" sz="1275" dirty="0">
                <a:solidFill>
                  <a:srgbClr val="000000"/>
                </a:solidFill>
                <a:latin typeface="MS PGothic" charset="-128"/>
                <a:ea typeface="MS PGothic" charset="-128"/>
                <a:cs typeface="MS PGothic" charset="-128"/>
              </a:rPr>
              <a:t>を自動的</a:t>
            </a:r>
            <a:r>
              <a:rPr lang="ja-JP" altLang="en-US" sz="1275" dirty="0" smtClean="0">
                <a:solidFill>
                  <a:srgbClr val="000000"/>
                </a:solidFill>
                <a:latin typeface="MS PGothic" charset="-128"/>
                <a:ea typeface="MS PGothic" charset="-128"/>
                <a:cs typeface="MS PGothic" charset="-128"/>
              </a:rPr>
              <a:t>に</a:t>
            </a:r>
            <a:r>
              <a:rPr lang="en-US" altLang="ja-JP" sz="1275" dirty="0" smtClean="0">
                <a:solidFill>
                  <a:srgbClr val="000000"/>
                </a:solidFill>
                <a:latin typeface="MS PGothic" charset="-128"/>
                <a:ea typeface="MS PGothic" charset="-128"/>
                <a:cs typeface="MS PGothic" charset="-128"/>
              </a:rPr>
              <a:t/>
            </a:r>
            <a:br>
              <a:rPr lang="en-US" altLang="ja-JP" sz="1275" dirty="0" smtClean="0">
                <a:solidFill>
                  <a:srgbClr val="000000"/>
                </a:solidFill>
                <a:latin typeface="MS PGothic" charset="-128"/>
                <a:ea typeface="MS PGothic" charset="-128"/>
                <a:cs typeface="MS PGothic" charset="-128"/>
              </a:rPr>
            </a:br>
            <a:r>
              <a:rPr lang="ja-JP" altLang="en-US" sz="1275" dirty="0" smtClean="0">
                <a:solidFill>
                  <a:srgbClr val="000000"/>
                </a:solidFill>
                <a:latin typeface="MS PGothic" charset="-128"/>
                <a:ea typeface="MS PGothic" charset="-128"/>
                <a:cs typeface="MS PGothic" charset="-128"/>
              </a:rPr>
              <a:t>識別</a:t>
            </a:r>
            <a:r>
              <a:rPr lang="ja-JP" altLang="en-US" sz="1275" dirty="0">
                <a:solidFill>
                  <a:srgbClr val="000000"/>
                </a:solidFill>
                <a:latin typeface="MS PGothic" charset="-128"/>
                <a:ea typeface="MS PGothic" charset="-128"/>
                <a:cs typeface="MS PGothic" charset="-128"/>
              </a:rPr>
              <a:t>して表示</a:t>
            </a:r>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endParaRPr lang="en-US" altLang="ja-JP" sz="1275" dirty="0">
              <a:solidFill>
                <a:srgbClr val="000000"/>
              </a:solidFill>
              <a:latin typeface="MS PGothic" charset="-128"/>
              <a:ea typeface="MS PGothic" charset="-128"/>
              <a:cs typeface="MS PGothic" charset="-128"/>
            </a:endParaRPr>
          </a:p>
          <a:p>
            <a:pPr algn="just"/>
            <a:r>
              <a:rPr lang="ja-JP" altLang="en-US" sz="1275" dirty="0">
                <a:solidFill>
                  <a:srgbClr val="000000"/>
                </a:solidFill>
                <a:latin typeface="MS PGothic" charset="-128"/>
                <a:ea typeface="MS PGothic" charset="-128"/>
                <a:cs typeface="MS PGothic" charset="-128"/>
              </a:rPr>
              <a:t>有線端末のアプリケーション通信</a:t>
            </a:r>
            <a:r>
              <a:rPr lang="ja-JP" altLang="en-US" sz="1275" dirty="0" smtClean="0">
                <a:solidFill>
                  <a:srgbClr val="000000"/>
                </a:solidFill>
                <a:latin typeface="MS PGothic" charset="-128"/>
                <a:ea typeface="MS PGothic" charset="-128"/>
                <a:cs typeface="MS PGothic" charset="-128"/>
              </a:rPr>
              <a:t>を</a:t>
            </a:r>
            <a:r>
              <a:rPr lang="en-US" altLang="ja-JP" sz="1275" smtClean="0">
                <a:solidFill>
                  <a:srgbClr val="000000"/>
                </a:solidFill>
                <a:latin typeface="MS PGothic" charset="-128"/>
                <a:ea typeface="MS PGothic" charset="-128"/>
                <a:cs typeface="MS PGothic" charset="-128"/>
              </a:rPr>
              <a:t/>
            </a:r>
            <a:br>
              <a:rPr lang="en-US" altLang="ja-JP" sz="1275" smtClean="0">
                <a:solidFill>
                  <a:srgbClr val="000000"/>
                </a:solidFill>
                <a:latin typeface="MS PGothic" charset="-128"/>
                <a:ea typeface="MS PGothic" charset="-128"/>
                <a:cs typeface="MS PGothic" charset="-128"/>
              </a:rPr>
            </a:br>
            <a:r>
              <a:rPr lang="ja-JP" altLang="en-US" sz="1275" dirty="0" smtClean="0">
                <a:solidFill>
                  <a:srgbClr val="000000"/>
                </a:solidFill>
                <a:latin typeface="MS PGothic" charset="-128"/>
                <a:ea typeface="MS PGothic" charset="-128"/>
                <a:cs typeface="MS PGothic" charset="-128"/>
              </a:rPr>
              <a:t>可視化</a:t>
            </a:r>
            <a:endParaRPr lang="en-US" altLang="ja-JP" sz="1275" dirty="0">
              <a:solidFill>
                <a:srgbClr val="000000"/>
              </a:solidFill>
              <a:latin typeface="MS PGothic" charset="-128"/>
              <a:ea typeface="MS PGothic" charset="-128"/>
              <a:cs typeface="MS PGothic" charset="-128"/>
            </a:endParaRPr>
          </a:p>
        </p:txBody>
      </p:sp>
      <p:sp>
        <p:nvSpPr>
          <p:cNvPr id="6" name="Rectangle 5"/>
          <p:cNvSpPr/>
          <p:nvPr/>
        </p:nvSpPr>
        <p:spPr>
          <a:xfrm>
            <a:off x="6095804" y="1272809"/>
            <a:ext cx="2850173" cy="3718533"/>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75" dirty="0">
                <a:solidFill>
                  <a:srgbClr val="000000"/>
                </a:solidFill>
                <a:latin typeface="MS PGothic" charset="-128"/>
                <a:ea typeface="MS PGothic" charset="-128"/>
                <a:cs typeface="MS PGothic" charset="-128"/>
              </a:rPr>
              <a:t>時間帯に応じて</a:t>
            </a:r>
            <a:r>
              <a:rPr lang="en-US" sz="1275" dirty="0" err="1">
                <a:solidFill>
                  <a:srgbClr val="000000"/>
                </a:solidFill>
                <a:latin typeface="MS PGothic" charset="-128"/>
                <a:ea typeface="MS PGothic" charset="-128"/>
                <a:cs typeface="MS PGothic" charset="-128"/>
              </a:rPr>
              <a:t>PoE</a:t>
            </a:r>
            <a:r>
              <a:rPr lang="ja-JP" altLang="en-US" sz="1275" dirty="0">
                <a:solidFill>
                  <a:srgbClr val="000000"/>
                </a:solidFill>
                <a:latin typeface="MS PGothic" charset="-128"/>
                <a:ea typeface="MS PGothic" charset="-128"/>
                <a:cs typeface="MS PGothic" charset="-128"/>
              </a:rPr>
              <a:t>ポートの</a:t>
            </a:r>
            <a:r>
              <a:rPr lang="ja-JP" altLang="en-US" sz="1275" dirty="0" smtClean="0">
                <a:solidFill>
                  <a:srgbClr val="000000"/>
                </a:solidFill>
                <a:latin typeface="MS PGothic" charset="-128"/>
                <a:ea typeface="MS PGothic" charset="-128"/>
                <a:cs typeface="MS PGothic" charset="-128"/>
              </a:rPr>
              <a:t>オン、オフ</a:t>
            </a:r>
            <a:r>
              <a:rPr lang="ja-JP" altLang="en-US" sz="1275" dirty="0">
                <a:solidFill>
                  <a:srgbClr val="000000"/>
                </a:solidFill>
                <a:latin typeface="MS PGothic" charset="-128"/>
                <a:ea typeface="MS PGothic" charset="-128"/>
                <a:cs typeface="MS PGothic" charset="-128"/>
              </a:rPr>
              <a:t>を自動化することで消費電力を削減</a:t>
            </a:r>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endParaRPr lang="en-US" sz="1275" dirty="0">
              <a:solidFill>
                <a:srgbClr val="000000"/>
              </a:solidFill>
              <a:latin typeface="MS PGothic" charset="-128"/>
              <a:ea typeface="MS PGothic" charset="-128"/>
              <a:cs typeface="MS PGothic" charset="-128"/>
            </a:endParaRPr>
          </a:p>
          <a:p>
            <a:pPr algn="just"/>
            <a:r>
              <a:rPr lang="ja-JP" altLang="en-US" sz="1275" dirty="0">
                <a:solidFill>
                  <a:srgbClr val="000000"/>
                </a:solidFill>
                <a:latin typeface="MS PGothic" charset="-128"/>
                <a:ea typeface="MS PGothic" charset="-128"/>
                <a:cs typeface="MS PGothic" charset="-128"/>
              </a:rPr>
              <a:t>リモートから任意のポートのパケットキャプチャの取得や</a:t>
            </a:r>
            <a:r>
              <a:rPr lang="ja-JP" altLang="en-US" sz="1275" dirty="0" smtClean="0">
                <a:solidFill>
                  <a:srgbClr val="000000"/>
                </a:solidFill>
                <a:latin typeface="MS PGothic" charset="-128"/>
                <a:ea typeface="MS PGothic" charset="-128"/>
                <a:cs typeface="MS PGothic" charset="-128"/>
              </a:rPr>
              <a:t>ケーブル テスト</a:t>
            </a:r>
            <a:r>
              <a:rPr lang="ja-JP" altLang="en-US" sz="1275" dirty="0">
                <a:solidFill>
                  <a:srgbClr val="000000"/>
                </a:solidFill>
                <a:latin typeface="MS PGothic" charset="-128"/>
                <a:ea typeface="MS PGothic" charset="-128"/>
                <a:cs typeface="MS PGothic" charset="-128"/>
              </a:rPr>
              <a:t>を実施。障害時の迅速な対応と</a:t>
            </a:r>
            <a:r>
              <a:rPr lang="ja-JP" altLang="en-US" sz="1275" dirty="0" smtClean="0">
                <a:solidFill>
                  <a:srgbClr val="000000"/>
                </a:solidFill>
                <a:latin typeface="MS PGothic" charset="-128"/>
                <a:ea typeface="MS PGothic" charset="-128"/>
                <a:cs typeface="MS PGothic" charset="-128"/>
              </a:rPr>
              <a:t>現地</a:t>
            </a:r>
            <a:r>
              <a:rPr lang="en-US" altLang="ja-JP" sz="1275" smtClean="0">
                <a:solidFill>
                  <a:srgbClr val="000000"/>
                </a:solidFill>
                <a:latin typeface="MS PGothic" charset="-128"/>
                <a:ea typeface="MS PGothic" charset="-128"/>
                <a:cs typeface="MS PGothic" charset="-128"/>
              </a:rPr>
              <a:t/>
            </a:r>
            <a:br>
              <a:rPr lang="en-US" altLang="ja-JP" sz="1275" smtClean="0">
                <a:solidFill>
                  <a:srgbClr val="000000"/>
                </a:solidFill>
                <a:latin typeface="MS PGothic" charset="-128"/>
                <a:ea typeface="MS PGothic" charset="-128"/>
                <a:cs typeface="MS PGothic" charset="-128"/>
              </a:rPr>
            </a:br>
            <a:r>
              <a:rPr lang="ja-JP" altLang="en-US" sz="1275" dirty="0" smtClean="0">
                <a:solidFill>
                  <a:srgbClr val="000000"/>
                </a:solidFill>
                <a:latin typeface="MS PGothic" charset="-128"/>
                <a:ea typeface="MS PGothic" charset="-128"/>
                <a:cs typeface="MS PGothic" charset="-128"/>
              </a:rPr>
              <a:t>スタッフ</a:t>
            </a:r>
            <a:r>
              <a:rPr lang="ja-JP" altLang="en-US" sz="1275" dirty="0">
                <a:solidFill>
                  <a:srgbClr val="000000"/>
                </a:solidFill>
                <a:latin typeface="MS PGothic" charset="-128"/>
                <a:ea typeface="MS PGothic" charset="-128"/>
                <a:cs typeface="MS PGothic" charset="-128"/>
              </a:rPr>
              <a:t>派遣コストを大幅削減</a:t>
            </a:r>
            <a:endParaRPr lang="en-US" altLang="ja-JP" sz="1275" dirty="0">
              <a:solidFill>
                <a:srgbClr val="000000"/>
              </a:solidFill>
              <a:latin typeface="MS PGothic" charset="-128"/>
              <a:ea typeface="MS PGothic" charset="-128"/>
              <a:cs typeface="MS PGothic" charset="-128"/>
            </a:endParaRPr>
          </a:p>
        </p:txBody>
      </p:sp>
      <p:sp>
        <p:nvSpPr>
          <p:cNvPr id="7" name="Rectangle 6"/>
          <p:cNvSpPr/>
          <p:nvPr/>
        </p:nvSpPr>
        <p:spPr>
          <a:xfrm>
            <a:off x="373156" y="576389"/>
            <a:ext cx="2765638" cy="6139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管理性</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とにかく設定が簡単！</a:t>
            </a:r>
            <a:endParaRPr lang="en-US" sz="1500" b="1" dirty="0">
              <a:latin typeface="MS PGothic" charset="-128"/>
              <a:ea typeface="MS PGothic" charset="-128"/>
              <a:cs typeface="MS PGothic" charset="-128"/>
            </a:endParaRPr>
          </a:p>
        </p:txBody>
      </p:sp>
      <p:sp>
        <p:nvSpPr>
          <p:cNvPr id="8" name="Rectangle 7"/>
          <p:cNvSpPr/>
          <p:nvPr/>
        </p:nvSpPr>
        <p:spPr>
          <a:xfrm>
            <a:off x="3226565" y="564742"/>
            <a:ext cx="2752978" cy="6193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可視化</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自動的にネットワークを可視化</a:t>
            </a:r>
            <a:endParaRPr lang="en-US" sz="1500" b="1" dirty="0">
              <a:latin typeface="MS PGothic" charset="-128"/>
              <a:ea typeface="MS PGothic" charset="-128"/>
              <a:cs typeface="MS PGothic" charset="-128"/>
            </a:endParaRPr>
          </a:p>
        </p:txBody>
      </p:sp>
      <p:sp>
        <p:nvSpPr>
          <p:cNvPr id="9" name="Rectangle 8"/>
          <p:cNvSpPr/>
          <p:nvPr/>
        </p:nvSpPr>
        <p:spPr>
          <a:xfrm>
            <a:off x="6113009" y="564741"/>
            <a:ext cx="2791052" cy="62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付加価値</a:t>
            </a:r>
            <a:endParaRPr lang="en-US" altLang="ja-JP" sz="2025" b="1" dirty="0">
              <a:latin typeface="MS PGothic" charset="-128"/>
              <a:ea typeface="MS PGothic" charset="-128"/>
              <a:cs typeface="MS PGothic" charset="-128"/>
            </a:endParaRPr>
          </a:p>
          <a:p>
            <a:pPr algn="ctr"/>
            <a:r>
              <a:rPr lang="ja-JP" altLang="en-US" sz="1500" b="1" dirty="0" smtClean="0">
                <a:latin typeface="MS PGothic" charset="-128"/>
                <a:ea typeface="MS PGothic" charset="-128"/>
                <a:cs typeface="MS PGothic" charset="-128"/>
              </a:rPr>
              <a:t>エコ </a:t>
            </a:r>
            <a:r>
              <a:rPr lang="en-US" altLang="ja-JP" sz="1500" b="1" dirty="0" smtClean="0">
                <a:latin typeface="MS PGothic" charset="-128"/>
                <a:ea typeface="MS PGothic" charset="-128"/>
                <a:cs typeface="MS PGothic" charset="-128"/>
              </a:rPr>
              <a:t>+ OPEX</a:t>
            </a:r>
            <a:r>
              <a:rPr lang="ja-JP" altLang="en-US" sz="1500" b="1" dirty="0">
                <a:latin typeface="MS PGothic" charset="-128"/>
                <a:ea typeface="MS PGothic" charset="-128"/>
                <a:cs typeface="MS PGothic" charset="-128"/>
              </a:rPr>
              <a:t>を削減</a:t>
            </a:r>
            <a:endParaRPr lang="en-US" sz="1500" b="1" dirty="0">
              <a:latin typeface="MS PGothic" charset="-128"/>
              <a:ea typeface="MS PGothic" charset="-128"/>
              <a:cs typeface="MS PGothic" charset="-128"/>
            </a:endParaRPr>
          </a:p>
        </p:txBody>
      </p:sp>
      <p:pic>
        <p:nvPicPr>
          <p:cNvPr id="16" name="Picture 15"/>
          <p:cNvPicPr>
            <a:picLocks noChangeAspect="1"/>
          </p:cNvPicPr>
          <p:nvPr/>
        </p:nvPicPr>
        <p:blipFill rotWithShape="1">
          <a:blip r:embed="rId2"/>
          <a:srcRect b="14468"/>
          <a:stretch/>
        </p:blipFill>
        <p:spPr>
          <a:xfrm>
            <a:off x="566452" y="2445050"/>
            <a:ext cx="1839267" cy="997666"/>
          </a:xfrm>
          <a:prstGeom prst="rect">
            <a:avLst/>
          </a:prstGeom>
        </p:spPr>
      </p:pic>
      <p:pic>
        <p:nvPicPr>
          <p:cNvPr id="17" name="Picture 16"/>
          <p:cNvPicPr>
            <a:picLocks noChangeAspect="1"/>
          </p:cNvPicPr>
          <p:nvPr/>
        </p:nvPicPr>
        <p:blipFill rotWithShape="1">
          <a:blip r:embed="rId3"/>
          <a:srcRect t="16409" r="16670"/>
          <a:stretch/>
        </p:blipFill>
        <p:spPr>
          <a:xfrm>
            <a:off x="566452" y="3640430"/>
            <a:ext cx="1679924" cy="939214"/>
          </a:xfrm>
          <a:prstGeom prst="rect">
            <a:avLst/>
          </a:prstGeom>
        </p:spPr>
      </p:pic>
      <p:sp>
        <p:nvSpPr>
          <p:cNvPr id="18" name="TextBox 17"/>
          <p:cNvSpPr txBox="1"/>
          <p:nvPr/>
        </p:nvSpPr>
        <p:spPr>
          <a:xfrm>
            <a:off x="1632204" y="3850350"/>
            <a:ext cx="1544664" cy="401610"/>
          </a:xfrm>
          <a:prstGeom prst="borderCallout1">
            <a:avLst>
              <a:gd name="adj1" fmla="val -8571"/>
              <a:gd name="adj2" fmla="val 6059"/>
              <a:gd name="adj3" fmla="val -38665"/>
              <a:gd name="adj4" fmla="val -50185"/>
            </a:avLst>
          </a:prstGeom>
          <a:solidFill>
            <a:schemeClr val="accent1">
              <a:lumMod val="60000"/>
              <a:lumOff val="40000"/>
            </a:schemeClr>
          </a:solidFill>
          <a:ln>
            <a:solidFill>
              <a:schemeClr val="tx1">
                <a:lumMod val="50000"/>
              </a:schemeClr>
            </a:solidFill>
          </a:ln>
        </p:spPr>
        <p:txBody>
          <a:bodyPr wrap="square" rtlCol="0" anchor="ctr">
            <a:noAutofit/>
          </a:bodyPr>
          <a:lstStyle/>
          <a:p>
            <a:pPr algn="ctr"/>
            <a:r>
              <a:rPr lang="en-US" altLang="ja-JP" sz="1050" dirty="0">
                <a:solidFill>
                  <a:schemeClr val="tx1">
                    <a:lumMod val="50000"/>
                  </a:schemeClr>
                </a:solidFill>
                <a:latin typeface="MS PGothic" charset="-128"/>
                <a:ea typeface="MS PGothic" charset="-128"/>
                <a:cs typeface="MS PGothic" charset="-128"/>
              </a:rPr>
              <a:t>IP</a:t>
            </a:r>
            <a:r>
              <a:rPr lang="ja-JP" altLang="en-US" sz="1050" dirty="0">
                <a:solidFill>
                  <a:schemeClr val="tx1">
                    <a:lumMod val="50000"/>
                  </a:schemeClr>
                </a:solidFill>
                <a:latin typeface="MS PGothic" charset="-128"/>
                <a:ea typeface="MS PGothic" charset="-128"/>
                <a:cs typeface="MS PGothic" charset="-128"/>
              </a:rPr>
              <a:t>電話が接続しているポートだけ抽出して設定</a:t>
            </a:r>
            <a:endParaRPr lang="en-US" altLang="ja-JP" sz="1050" dirty="0">
              <a:solidFill>
                <a:schemeClr val="tx1">
                  <a:lumMod val="50000"/>
                </a:schemeClr>
              </a:solidFill>
              <a:latin typeface="MS PGothic" charset="-128"/>
              <a:ea typeface="MS PGothic" charset="-128"/>
              <a:cs typeface="MS PGothic" charset="-128"/>
            </a:endParaRPr>
          </a:p>
        </p:txBody>
      </p:sp>
      <p:sp>
        <p:nvSpPr>
          <p:cNvPr id="19" name="TextBox 18"/>
          <p:cNvSpPr txBox="1"/>
          <p:nvPr/>
        </p:nvSpPr>
        <p:spPr>
          <a:xfrm>
            <a:off x="1768927" y="2811781"/>
            <a:ext cx="1407941" cy="431289"/>
          </a:xfrm>
          <a:prstGeom prst="borderCallout1">
            <a:avLst>
              <a:gd name="adj1" fmla="val -6290"/>
              <a:gd name="adj2" fmla="val 20847"/>
              <a:gd name="adj3" fmla="val -28511"/>
              <a:gd name="adj4" fmla="val 1931"/>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lang="ja-JP" altLang="en-US" sz="1050">
                <a:solidFill>
                  <a:schemeClr val="tx1">
                    <a:lumMod val="50000"/>
                  </a:schemeClr>
                </a:solidFill>
                <a:latin typeface="MS PGothic" charset="-128"/>
                <a:ea typeface="MS PGothic" charset="-128"/>
                <a:cs typeface="MS PGothic" charset="-128"/>
              </a:rPr>
              <a:t>ネットワーク上全てのポートを</a:t>
            </a:r>
            <a:r>
              <a:rPr lang="ja-JP" altLang="en-US" sz="1050" dirty="0">
                <a:solidFill>
                  <a:schemeClr val="tx1">
                    <a:lumMod val="50000"/>
                  </a:schemeClr>
                </a:solidFill>
                <a:latin typeface="MS PGothic" charset="-128"/>
                <a:ea typeface="MS PGothic" charset="-128"/>
                <a:cs typeface="MS PGothic" charset="-128"/>
              </a:rPr>
              <a:t>一元管理</a:t>
            </a:r>
            <a:endParaRPr lang="en-US" altLang="ja-JP" sz="1050" dirty="0">
              <a:solidFill>
                <a:schemeClr val="tx1">
                  <a:lumMod val="50000"/>
                </a:schemeClr>
              </a:solidFill>
              <a:latin typeface="MS PGothic" charset="-128"/>
              <a:ea typeface="MS PGothic" charset="-128"/>
              <a:cs typeface="MS PGothic" charset="-128"/>
            </a:endParaRPr>
          </a:p>
        </p:txBody>
      </p:sp>
      <p:sp>
        <p:nvSpPr>
          <p:cNvPr id="20" name="Rectangle 19"/>
          <p:cNvSpPr/>
          <p:nvPr/>
        </p:nvSpPr>
        <p:spPr>
          <a:xfrm flipV="1">
            <a:off x="1412748" y="2614066"/>
            <a:ext cx="356179" cy="8798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21" name="Rectangle 20"/>
          <p:cNvSpPr/>
          <p:nvPr/>
        </p:nvSpPr>
        <p:spPr>
          <a:xfrm flipV="1">
            <a:off x="550926" y="3631336"/>
            <a:ext cx="356179" cy="8798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pic>
        <p:nvPicPr>
          <p:cNvPr id="22" name="Picture 21"/>
          <p:cNvPicPr>
            <a:picLocks noChangeAspect="1"/>
          </p:cNvPicPr>
          <p:nvPr/>
        </p:nvPicPr>
        <p:blipFill rotWithShape="1">
          <a:blip r:embed="rId4"/>
          <a:srcRect b="52154"/>
          <a:stretch/>
        </p:blipFill>
        <p:spPr>
          <a:xfrm>
            <a:off x="3399483" y="2182355"/>
            <a:ext cx="2375589" cy="1013474"/>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a:ext>
            </a:extLst>
          </a:blip>
          <a:srcRect l="9930"/>
          <a:stretch/>
        </p:blipFill>
        <p:spPr>
          <a:xfrm>
            <a:off x="3529468" y="3879008"/>
            <a:ext cx="2245604" cy="928783"/>
          </a:xfrm>
          <a:prstGeom prst="rect">
            <a:avLst/>
          </a:prstGeom>
        </p:spPr>
      </p:pic>
      <p:sp>
        <p:nvSpPr>
          <p:cNvPr id="24" name="TextBox 23"/>
          <p:cNvSpPr txBox="1"/>
          <p:nvPr/>
        </p:nvSpPr>
        <p:spPr>
          <a:xfrm>
            <a:off x="4087368" y="1684297"/>
            <a:ext cx="1877370" cy="479447"/>
          </a:xfrm>
          <a:prstGeom prst="borderCallout1">
            <a:avLst>
              <a:gd name="adj1" fmla="val 110723"/>
              <a:gd name="adj2" fmla="val 70771"/>
              <a:gd name="adj3" fmla="val 165295"/>
              <a:gd name="adj4" fmla="val 53074"/>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lang="en-US" altLang="ja-JP" sz="1050" dirty="0">
                <a:solidFill>
                  <a:schemeClr val="tx1">
                    <a:lumMod val="50000"/>
                  </a:schemeClr>
                </a:solidFill>
                <a:latin typeface="MS PGothic" charset="-128"/>
                <a:ea typeface="MS PGothic" charset="-128"/>
                <a:cs typeface="MS PGothic" charset="-128"/>
              </a:rPr>
              <a:t>LLDP/CDP</a:t>
            </a:r>
            <a:r>
              <a:rPr lang="ja-JP" altLang="en-US" sz="1050" dirty="0">
                <a:solidFill>
                  <a:schemeClr val="tx1">
                    <a:lumMod val="50000"/>
                  </a:schemeClr>
                </a:solidFill>
                <a:latin typeface="MS PGothic" charset="-128"/>
                <a:ea typeface="MS PGothic" charset="-128"/>
                <a:cs typeface="MS PGothic" charset="-128"/>
              </a:rPr>
              <a:t>を使ってスイッチ、</a:t>
            </a:r>
            <a:r>
              <a:rPr lang="en-US" altLang="ja-JP" sz="1050" dirty="0">
                <a:solidFill>
                  <a:schemeClr val="tx1">
                    <a:lumMod val="50000"/>
                  </a:schemeClr>
                </a:solidFill>
                <a:latin typeface="MS PGothic" charset="-128"/>
                <a:ea typeface="MS PGothic" charset="-128"/>
                <a:cs typeface="MS PGothic" charset="-128"/>
              </a:rPr>
              <a:t>AP</a:t>
            </a:r>
            <a:r>
              <a:rPr lang="ja-JP" altLang="en-US" sz="1050" dirty="0">
                <a:solidFill>
                  <a:schemeClr val="tx1">
                    <a:lumMod val="50000"/>
                  </a:schemeClr>
                </a:solidFill>
                <a:latin typeface="MS PGothic" charset="-128"/>
                <a:ea typeface="MS PGothic" charset="-128"/>
                <a:cs typeface="MS PGothic" charset="-128"/>
              </a:rPr>
              <a:t>、カメラなどを自動識別</a:t>
            </a:r>
            <a:endParaRPr lang="en-US" altLang="ja-JP" sz="1050" dirty="0">
              <a:solidFill>
                <a:schemeClr val="tx1">
                  <a:lumMod val="50000"/>
                </a:schemeClr>
              </a:solidFill>
              <a:latin typeface="MS PGothic" charset="-128"/>
              <a:ea typeface="MS PGothic" charset="-128"/>
              <a:cs typeface="MS PGothic" charset="-128"/>
            </a:endParaRPr>
          </a:p>
        </p:txBody>
      </p:sp>
      <p:pic>
        <p:nvPicPr>
          <p:cNvPr id="25" name="Picture 24"/>
          <p:cNvPicPr>
            <a:picLocks noChangeAspect="1"/>
          </p:cNvPicPr>
          <p:nvPr/>
        </p:nvPicPr>
        <p:blipFill>
          <a:blip r:embed="rId6"/>
          <a:stretch>
            <a:fillRect/>
          </a:stretch>
        </p:blipFill>
        <p:spPr>
          <a:xfrm>
            <a:off x="6891080" y="1769223"/>
            <a:ext cx="1628981" cy="919869"/>
          </a:xfrm>
          <a:prstGeom prst="rect">
            <a:avLst/>
          </a:prstGeom>
        </p:spPr>
      </p:pic>
      <p:pic>
        <p:nvPicPr>
          <p:cNvPr id="26" name="Picture 25"/>
          <p:cNvPicPr>
            <a:picLocks noChangeAspect="1"/>
          </p:cNvPicPr>
          <p:nvPr/>
        </p:nvPicPr>
        <p:blipFill>
          <a:blip r:embed="rId7"/>
          <a:stretch>
            <a:fillRect/>
          </a:stretch>
        </p:blipFill>
        <p:spPr>
          <a:xfrm>
            <a:off x="7689544" y="3763394"/>
            <a:ext cx="1184708" cy="978705"/>
          </a:xfrm>
          <a:prstGeom prst="rect">
            <a:avLst/>
          </a:prstGeom>
        </p:spPr>
      </p:pic>
      <p:pic>
        <p:nvPicPr>
          <p:cNvPr id="27" name="Picture 26"/>
          <p:cNvPicPr>
            <a:picLocks noChangeAspect="1"/>
          </p:cNvPicPr>
          <p:nvPr/>
        </p:nvPicPr>
        <p:blipFill>
          <a:blip r:embed="rId8"/>
          <a:stretch>
            <a:fillRect/>
          </a:stretch>
        </p:blipFill>
        <p:spPr>
          <a:xfrm>
            <a:off x="6087501" y="3980037"/>
            <a:ext cx="1602043" cy="609403"/>
          </a:xfrm>
          <a:prstGeom prst="rect">
            <a:avLst/>
          </a:prstGeom>
        </p:spPr>
      </p:pic>
      <p:sp>
        <p:nvSpPr>
          <p:cNvPr id="28" name="正方形/長方形 27"/>
          <p:cNvSpPr/>
          <p:nvPr/>
        </p:nvSpPr>
        <p:spPr>
          <a:xfrm>
            <a:off x="510026" y="4670754"/>
            <a:ext cx="370667" cy="2032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760954088"/>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03847" y="-144290"/>
            <a:ext cx="8577214" cy="967312"/>
          </a:xfrm>
        </p:spPr>
        <p:txBody>
          <a:bodyPr/>
          <a:lstStyle/>
          <a:p>
            <a:pPr>
              <a:lnSpc>
                <a:spcPct val="80000"/>
              </a:lnSpc>
            </a:pPr>
            <a:r>
              <a:rPr lang="en-US" altLang="ja-JP" sz="2400" dirty="0">
                <a:solidFill>
                  <a:schemeClr val="accent1"/>
                </a:solidFill>
              </a:rPr>
              <a:t>MS</a:t>
            </a:r>
            <a:r>
              <a:rPr lang="ja-JP" altLang="en-US" sz="2400" dirty="0">
                <a:solidFill>
                  <a:schemeClr val="accent1"/>
                </a:solidFill>
              </a:rPr>
              <a:t>ラインナップ（</a:t>
            </a:r>
            <a:r>
              <a:rPr lang="en-US" altLang="ja-JP" sz="2400" dirty="0">
                <a:solidFill>
                  <a:schemeClr val="accent1"/>
                </a:solidFill>
              </a:rPr>
              <a:t>LAN</a:t>
            </a:r>
            <a:r>
              <a:rPr lang="ja-JP" altLang="en-US" sz="2400" dirty="0">
                <a:solidFill>
                  <a:schemeClr val="accent1"/>
                </a:solidFill>
              </a:rPr>
              <a:t>スイッチ）</a:t>
            </a:r>
          </a:p>
        </p:txBody>
      </p:sp>
      <p:graphicFrame>
        <p:nvGraphicFramePr>
          <p:cNvPr id="12" name="Table 11"/>
          <p:cNvGraphicFramePr>
            <a:graphicFrameLocks noGrp="1"/>
          </p:cNvGraphicFramePr>
          <p:nvPr>
            <p:extLst>
              <p:ext uri="{D42A27DB-BD31-4B8C-83A1-F6EECF244321}">
                <p14:modId xmlns:p14="http://schemas.microsoft.com/office/powerpoint/2010/main" val="4103221795"/>
              </p:ext>
            </p:extLst>
          </p:nvPr>
        </p:nvGraphicFramePr>
        <p:xfrm>
          <a:off x="288955" y="435955"/>
          <a:ext cx="8610427" cy="4619451"/>
        </p:xfrm>
        <a:graphic>
          <a:graphicData uri="http://schemas.openxmlformats.org/drawingml/2006/table">
            <a:tbl>
              <a:tblPr firstRow="1" bandRow="1">
                <a:tableStyleId>{5C22544A-7EE6-4342-B048-85BDC9FD1C3A}</a:tableStyleId>
              </a:tblPr>
              <a:tblGrid>
                <a:gridCol w="1230061">
                  <a:extLst>
                    <a:ext uri="{9D8B030D-6E8A-4147-A177-3AD203B41FA5}">
                      <a16:colId xmlns:a16="http://schemas.microsoft.com/office/drawing/2014/main" val="20000"/>
                    </a:ext>
                  </a:extLst>
                </a:gridCol>
                <a:gridCol w="1230061">
                  <a:extLst>
                    <a:ext uri="{9D8B030D-6E8A-4147-A177-3AD203B41FA5}">
                      <a16:colId xmlns:a16="http://schemas.microsoft.com/office/drawing/2014/main" val="20001"/>
                    </a:ext>
                  </a:extLst>
                </a:gridCol>
                <a:gridCol w="1230061">
                  <a:extLst>
                    <a:ext uri="{9D8B030D-6E8A-4147-A177-3AD203B41FA5}">
                      <a16:colId xmlns:a16="http://schemas.microsoft.com/office/drawing/2014/main" val="20002"/>
                    </a:ext>
                  </a:extLst>
                </a:gridCol>
                <a:gridCol w="1230061">
                  <a:extLst>
                    <a:ext uri="{9D8B030D-6E8A-4147-A177-3AD203B41FA5}">
                      <a16:colId xmlns:a16="http://schemas.microsoft.com/office/drawing/2014/main" val="20003"/>
                    </a:ext>
                  </a:extLst>
                </a:gridCol>
                <a:gridCol w="1230061">
                  <a:extLst>
                    <a:ext uri="{9D8B030D-6E8A-4147-A177-3AD203B41FA5}">
                      <a16:colId xmlns:a16="http://schemas.microsoft.com/office/drawing/2014/main" val="20004"/>
                    </a:ext>
                  </a:extLst>
                </a:gridCol>
                <a:gridCol w="1230061">
                  <a:extLst>
                    <a:ext uri="{9D8B030D-6E8A-4147-A177-3AD203B41FA5}">
                      <a16:colId xmlns:a16="http://schemas.microsoft.com/office/drawing/2014/main" val="20005"/>
                    </a:ext>
                  </a:extLst>
                </a:gridCol>
                <a:gridCol w="1230061">
                  <a:extLst>
                    <a:ext uri="{9D8B030D-6E8A-4147-A177-3AD203B41FA5}">
                      <a16:colId xmlns:a16="http://schemas.microsoft.com/office/drawing/2014/main" val="20006"/>
                    </a:ext>
                  </a:extLst>
                </a:gridCol>
              </a:tblGrid>
              <a:tr h="347091">
                <a:tc gridSpan="5">
                  <a:txBody>
                    <a:bodyPr/>
                    <a:lstStyle/>
                    <a:p>
                      <a:pPr algn="ctr"/>
                      <a:r>
                        <a:rPr lang="ja-JP" altLang="en-US" sz="1800" b="0" i="0" dirty="0" smtClean="0">
                          <a:solidFill>
                            <a:schemeClr val="bg2"/>
                          </a:solidFill>
                          <a:latin typeface="ＭＳ Ｐゴシック" panose="020B0600070205080204" pitchFamily="50" charset="-128"/>
                          <a:ea typeface="ＭＳ Ｐゴシック" panose="020B0600070205080204" pitchFamily="50" charset="-128"/>
                          <a:cs typeface="Meiryo" charset="-128"/>
                        </a:rPr>
                        <a:t>アクセス</a:t>
                      </a:r>
                      <a:endParaRPr lang="en-US" sz="1800" b="0" i="0" dirty="0">
                        <a:solidFill>
                          <a:schemeClr val="bg2"/>
                        </a:solidFill>
                        <a:latin typeface="ＭＳ Ｐゴシック" panose="020B0600070205080204" pitchFamily="50" charset="-128"/>
                        <a:ea typeface="ＭＳ Ｐゴシック" panose="020B0600070205080204" pitchFamily="50" charset="-128"/>
                        <a:cs typeface="Meiryo" charset="-128"/>
                      </a:endParaRPr>
                    </a:p>
                  </a:txBody>
                  <a:tcPr marL="60497" marR="60497" marT="22680" marB="22680" anchor="b">
                    <a:lnL w="12700" cmpd="sng">
                      <a:noFill/>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US" sz="2400" b="0" i="0" dirty="0">
                        <a:solidFill>
                          <a:schemeClr val="bg1"/>
                        </a:solidFill>
                        <a:latin typeface="Meiryo" charset="-128"/>
                        <a:ea typeface="Meiryo" charset="-128"/>
                        <a:cs typeface="Meiryo" charset="-128"/>
                      </a:endParaRPr>
                    </a:p>
                  </a:txBody>
                  <a:tcPr marL="80662" marR="80662" marT="30240" marB="30240" anchor="b">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sz="2400" b="0" i="0" dirty="0">
                        <a:solidFill>
                          <a:schemeClr val="bg1"/>
                        </a:solidFill>
                        <a:latin typeface="Meiryo" charset="-128"/>
                        <a:ea typeface="Meiryo" charset="-128"/>
                        <a:cs typeface="Meiryo" charset="-128"/>
                      </a:endParaRPr>
                    </a:p>
                  </a:txBody>
                  <a:tcPr marL="80662" marR="80662" marT="30240" marB="30240" anchor="b">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0096D6"/>
                        </a:solidFill>
                      </a:endParaRPr>
                    </a:p>
                  </a:txBody>
                  <a:tcPr marT="34290" marB="34290" anchor="b">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0096D6"/>
                        </a:solidFill>
                      </a:endParaRPr>
                    </a:p>
                  </a:txBody>
                  <a:tcPr marT="34290" marB="34290" anchor="b">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gridSpan="2">
                  <a:txBody>
                    <a:bodyPr/>
                    <a:lstStyle/>
                    <a:p>
                      <a:pPr algn="ctr"/>
                      <a:r>
                        <a:rPr lang="ja-JP" altLang="en-US" sz="1800" b="0" i="0" dirty="0" smtClean="0">
                          <a:solidFill>
                            <a:srgbClr val="FFFFFF"/>
                          </a:solidFill>
                          <a:latin typeface="ＭＳ Ｐゴシック" panose="020B0600070205080204" pitchFamily="50" charset="-128"/>
                          <a:ea typeface="ＭＳ Ｐゴシック" panose="020B0600070205080204" pitchFamily="50" charset="-128"/>
                          <a:cs typeface="Meiryo" charset="-128"/>
                        </a:rPr>
                        <a:t>集線スイッチ</a:t>
                      </a:r>
                      <a:endParaRPr lang="en-US" sz="1800" b="0" i="0" dirty="0">
                        <a:solidFill>
                          <a:srgbClr val="FFFFFF"/>
                        </a:solidFill>
                        <a:latin typeface="ＭＳ Ｐゴシック" panose="020B0600070205080204" pitchFamily="50" charset="-128"/>
                        <a:ea typeface="ＭＳ Ｐゴシック" panose="020B0600070205080204" pitchFamily="50" charset="-128"/>
                        <a:cs typeface="Meiryo" charset="-128"/>
                      </a:endParaRPr>
                    </a:p>
                  </a:txBody>
                  <a:tcPr marL="60497" marR="60497" marT="22680" marB="22680" anchor="b">
                    <a:lnL w="12700" cap="flat" cmpd="sng" algn="ctr">
                      <a:solidFill>
                        <a:srgbClr val="FFFFFF">
                          <a:lumMod val="75000"/>
                        </a:srgb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US" sz="1600" b="0" i="0" dirty="0">
                        <a:solidFill>
                          <a:srgbClr val="FFFFFF"/>
                        </a:solidFill>
                        <a:latin typeface="+mn-lt"/>
                        <a:cs typeface="CiscoSans ExtraLight"/>
                      </a:endParaRPr>
                    </a:p>
                  </a:txBody>
                  <a:tcPr marL="80682" marR="80682" marT="30248" marB="30248" anchor="b">
                    <a:lnL w="12700" cap="flat" cmpd="sng" algn="ctr">
                      <a:solidFill>
                        <a:srgbClr val="FFFFFF">
                          <a:lumMod val="75000"/>
                        </a:srgb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15662">
                <a:tc>
                  <a:txBody>
                    <a:bodyPr/>
                    <a:lstStyle/>
                    <a:p>
                      <a:pPr algn="ctr"/>
                      <a:r>
                        <a:rPr lang="en-US" sz="1100" b="0" i="0" dirty="0" smtClean="0">
                          <a:solidFill>
                            <a:srgbClr val="000000"/>
                          </a:solidFill>
                          <a:latin typeface="+mn-ea"/>
                          <a:ea typeface="+mn-ea"/>
                          <a:cs typeface="Meiryo" charset="-128"/>
                        </a:rPr>
                        <a:t>MS120/220-8</a:t>
                      </a:r>
                      <a:endParaRPr lang="en-US" sz="1100" b="0" i="0" dirty="0">
                        <a:solidFill>
                          <a:srgbClr val="000000"/>
                        </a:solidFill>
                        <a:latin typeface="+mn-ea"/>
                        <a:ea typeface="+mn-ea"/>
                        <a:cs typeface="Meiryo" charset="-128"/>
                      </a:endParaRPr>
                    </a:p>
                  </a:txBody>
                  <a:tcPr marL="60497" marR="60497" marT="22680" marB="22680">
                    <a:lnL w="12700" cmpd="sng">
                      <a:noFill/>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i="0" dirty="0" smtClean="0">
                          <a:solidFill>
                            <a:srgbClr val="000000"/>
                          </a:solidFill>
                          <a:latin typeface="+mn-ea"/>
                          <a:ea typeface="+mn-ea"/>
                          <a:cs typeface="Meiryo" charset="-128"/>
                        </a:rPr>
                        <a:t>MS210</a:t>
                      </a:r>
                      <a:endParaRPr lang="en-US" sz="1400" b="0" i="0" dirty="0">
                        <a:solidFill>
                          <a:srgbClr val="000000"/>
                        </a:solidFill>
                        <a:latin typeface="+mn-ea"/>
                        <a:ea typeface="+mn-ea"/>
                        <a:cs typeface="Meiryo" charset="-128"/>
                      </a:endParaRP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i="0" dirty="0" smtClean="0">
                          <a:solidFill>
                            <a:srgbClr val="000000"/>
                          </a:solidFill>
                          <a:latin typeface="+mn-ea"/>
                          <a:ea typeface="+mn-ea"/>
                          <a:cs typeface="Meiryo" charset="-128"/>
                        </a:rPr>
                        <a:t>MS225</a:t>
                      </a:r>
                      <a:endParaRPr lang="en-US" sz="1400" b="0" i="0" dirty="0">
                        <a:solidFill>
                          <a:srgbClr val="000000"/>
                        </a:solidFill>
                        <a:latin typeface="+mn-ea"/>
                        <a:ea typeface="+mn-ea"/>
                        <a:cs typeface="Meiryo" charset="-128"/>
                      </a:endParaRP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smtClean="0">
                          <a:solidFill>
                            <a:srgbClr val="000000"/>
                          </a:solidFill>
                          <a:latin typeface="+mn-ea"/>
                          <a:ea typeface="+mn-ea"/>
                          <a:cs typeface="Meiryo" charset="-128"/>
                        </a:rPr>
                        <a:t>MS250</a:t>
                      </a: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smtClean="0">
                          <a:solidFill>
                            <a:srgbClr val="000000"/>
                          </a:solidFill>
                          <a:latin typeface="+mn-ea"/>
                          <a:ea typeface="+mn-ea"/>
                          <a:cs typeface="Meiryo" charset="-128"/>
                        </a:rPr>
                        <a:t>MS350</a:t>
                      </a: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i="0" dirty="0" smtClean="0">
                          <a:solidFill>
                            <a:srgbClr val="000000"/>
                          </a:solidFill>
                          <a:latin typeface="+mn-ea"/>
                          <a:ea typeface="+mn-ea"/>
                          <a:cs typeface="Meiryo" charset="-128"/>
                        </a:rPr>
                        <a:t>MS410</a:t>
                      </a:r>
                      <a:endParaRPr lang="en-US" sz="1400" b="0" i="0" dirty="0">
                        <a:solidFill>
                          <a:srgbClr val="000000"/>
                        </a:solidFill>
                        <a:latin typeface="+mn-ea"/>
                        <a:ea typeface="+mn-ea"/>
                        <a:cs typeface="Meiryo" charset="-128"/>
                      </a:endParaRP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i="0" dirty="0" smtClean="0">
                          <a:solidFill>
                            <a:srgbClr val="000000"/>
                          </a:solidFill>
                          <a:latin typeface="+mn-ea"/>
                          <a:ea typeface="+mn-ea"/>
                          <a:cs typeface="Meiryo" charset="-128"/>
                        </a:rPr>
                        <a:t>MS425</a:t>
                      </a:r>
                      <a:endParaRPr lang="en-US" sz="1400" b="0" i="0" dirty="0">
                        <a:solidFill>
                          <a:srgbClr val="000000"/>
                        </a:solidFill>
                        <a:latin typeface="+mn-ea"/>
                        <a:ea typeface="+mn-ea"/>
                        <a:cs typeface="Meiryo" charset="-128"/>
                      </a:endParaRPr>
                    </a:p>
                  </a:txBody>
                  <a:tcPr marL="60497" marR="60497" marT="22680" marB="22680">
                    <a:lnL w="12700" cap="flat" cmpd="sng" algn="ctr">
                      <a:solidFill>
                        <a:srgbClr val="FFFFFF">
                          <a:lumMod val="75000"/>
                        </a:srgb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2804">
                <a:tc>
                  <a:txBody>
                    <a:bodyPr/>
                    <a:lstStyle/>
                    <a:p>
                      <a:r>
                        <a:rPr lang="ja-JP" altLang="en-US" sz="900" b="0" i="0" dirty="0" smtClean="0">
                          <a:solidFill>
                            <a:srgbClr val="FFFFFF"/>
                          </a:solidFill>
                          <a:latin typeface="Meiryo" charset="-128"/>
                          <a:ea typeface="Meiryo" charset="-128"/>
                          <a:cs typeface="Meiryo" charset="-128"/>
                        </a:rPr>
                        <a:t>機能</a:t>
                      </a:r>
                      <a:endParaRPr lang="en-US" sz="900" b="0" i="0" dirty="0">
                        <a:solidFill>
                          <a:srgbClr val="FFFFFF"/>
                        </a:solidFill>
                        <a:latin typeface="Meiryo" charset="-128"/>
                        <a:ea typeface="Meiryo" charset="-128"/>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en-US" sz="900" b="0" i="0" dirty="0">
                        <a:solidFill>
                          <a:srgbClr val="FFFFFF"/>
                        </a:solidFill>
                        <a:latin typeface="ＭＳ Ｐゴシック" panose="020B0600070205080204" pitchFamily="50" charset="-128"/>
                        <a:ea typeface="ＭＳ Ｐゴシック" panose="020B0600070205080204" pitchFamily="50" charset="-128"/>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en-US" sz="900" b="0" i="0" dirty="0">
                        <a:solidFill>
                          <a:srgbClr val="FFFFFF"/>
                        </a:solidFill>
                        <a:latin typeface="ＭＳ Ｐゴシック" panose="020B0600070205080204" pitchFamily="50" charset="-128"/>
                        <a:ea typeface="ＭＳ Ｐゴシック" panose="020B0600070205080204" pitchFamily="50" charset="-128"/>
                        <a:cs typeface="Meiryo" charset="-128"/>
                      </a:endParaRPr>
                    </a:p>
                  </a:txBody>
                  <a:tcPr marL="60497" marR="60497" marT="22680" marB="22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en-US" sz="900" b="0" i="0" dirty="0">
                        <a:solidFill>
                          <a:srgbClr val="FFFFFF"/>
                        </a:solidFill>
                        <a:latin typeface="ＭＳ Ｐゴシック" panose="020B0600070205080204" pitchFamily="50" charset="-128"/>
                        <a:ea typeface="ＭＳ Ｐゴシック" panose="020B0600070205080204" pitchFamily="50" charset="-128"/>
                        <a:cs typeface="Meiryo" charset="-128"/>
                      </a:endParaRPr>
                    </a:p>
                  </a:txBody>
                  <a:tcPr marL="60497" marR="60497" marT="22680" marB="22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en-US" sz="900" b="0" i="0" dirty="0">
                        <a:solidFill>
                          <a:srgbClr val="FFFFFF"/>
                        </a:solidFill>
                        <a:latin typeface="ＭＳ Ｐゴシック" panose="020B0600070205080204" pitchFamily="50" charset="-128"/>
                        <a:ea typeface="ＭＳ Ｐゴシック" panose="020B0600070205080204" pitchFamily="50" charset="-128"/>
                        <a:cs typeface="Meiryo" charset="-128"/>
                      </a:endParaRPr>
                    </a:p>
                  </a:txBody>
                  <a:tcPr marL="60497" marR="60497" marT="22680" marB="2268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en-US" sz="900" b="0" i="0" dirty="0">
                        <a:solidFill>
                          <a:srgbClr val="FFFFFF"/>
                        </a:solidFill>
                        <a:latin typeface="ＭＳ Ｐゴシック" panose="020B0600070205080204" pitchFamily="50" charset="-128"/>
                        <a:ea typeface="ＭＳ Ｐゴシック" panose="020B0600070205080204" pitchFamily="50" charset="-128"/>
                        <a:cs typeface="Meiryo" charset="-128"/>
                      </a:endParaRPr>
                    </a:p>
                  </a:txBody>
                  <a:tcPr marL="60497" marR="60497" marT="22680" marB="2268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2"/>
                  </a:ext>
                </a:extLst>
              </a:tr>
              <a:tr h="2424086">
                <a:tc>
                  <a:txBody>
                    <a:bodyPr/>
                    <a:lstStyle/>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343434"/>
                          </a:solidFill>
                          <a:latin typeface="+mn-ea"/>
                          <a:ea typeface="+mn-ea"/>
                          <a:cs typeface="Meiryo" charset="-128"/>
                        </a:rPr>
                        <a:t>8,24,48</a:t>
                      </a:r>
                      <a:r>
                        <a:rPr lang="ja-JP" altLang="en-US" sz="900" b="0" i="0" dirty="0" smtClean="0">
                          <a:solidFill>
                            <a:srgbClr val="343434"/>
                          </a:solidFill>
                          <a:latin typeface="+mn-ea"/>
                          <a:ea typeface="+mn-ea"/>
                          <a:cs typeface="Meiryo" charset="-128"/>
                        </a:rPr>
                        <a:t>ポート</a:t>
                      </a:r>
                      <a:endParaRPr lang="en-US" altLang="ja-JP" sz="900" b="0" i="0" dirty="0" smtClean="0">
                        <a:solidFill>
                          <a:srgbClr val="343434"/>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altLang="ja-JP" sz="900" b="0" i="0" dirty="0" smtClean="0">
                          <a:solidFill>
                            <a:srgbClr val="343434"/>
                          </a:solidFill>
                          <a:latin typeface="+mn-ea"/>
                          <a:ea typeface="+mn-ea"/>
                          <a:cs typeface="Meiryo" charset="-128"/>
                        </a:rPr>
                        <a:t>Layer2</a:t>
                      </a: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343434"/>
                          </a:solidFill>
                          <a:latin typeface="+mn-ea"/>
                          <a:ea typeface="+mn-ea"/>
                          <a:cs typeface="Meiryo" charset="-128"/>
                        </a:rPr>
                        <a:t>1Gb</a:t>
                      </a:r>
                      <a:r>
                        <a:rPr lang="en-US" sz="900" b="0" i="0" baseline="0" dirty="0" smtClean="0">
                          <a:solidFill>
                            <a:srgbClr val="343434"/>
                          </a:solidFill>
                          <a:latin typeface="+mn-ea"/>
                          <a:ea typeface="+mn-ea"/>
                          <a:cs typeface="Meiryo" charset="-128"/>
                        </a:rPr>
                        <a:t> </a:t>
                      </a:r>
                      <a:r>
                        <a:rPr lang="en-US" sz="900" b="0" i="0" baseline="0" smtClean="0">
                          <a:solidFill>
                            <a:srgbClr val="343434"/>
                          </a:solidFill>
                          <a:latin typeface="+mn-ea"/>
                          <a:ea typeface="+mn-ea"/>
                          <a:cs typeface="Meiryo" charset="-128"/>
                        </a:rPr>
                        <a:t>SFP</a:t>
                      </a:r>
                      <a:r>
                        <a:rPr lang="ja-JP" altLang="en-US" sz="900" b="0" i="0" baseline="0" dirty="0" smtClean="0">
                          <a:solidFill>
                            <a:srgbClr val="343434"/>
                          </a:solidFill>
                          <a:latin typeface="+mn-ea"/>
                          <a:ea typeface="+mn-ea"/>
                          <a:cs typeface="Meiryo" charset="-128"/>
                        </a:rPr>
                        <a:t>アップ</a:t>
                      </a:r>
                      <a:r>
                        <a:rPr lang="en-US" altLang="ja-JP" sz="900" b="0" i="0" baseline="0" dirty="0" smtClean="0">
                          <a:solidFill>
                            <a:srgbClr val="343434"/>
                          </a:solidFill>
                          <a:latin typeface="+mn-ea"/>
                          <a:ea typeface="+mn-ea"/>
                          <a:cs typeface="Meiryo" charset="-128"/>
                        </a:rPr>
                        <a:t/>
                      </a:r>
                      <a:br>
                        <a:rPr lang="en-US" altLang="ja-JP" sz="900" b="0" i="0" baseline="0" dirty="0" smtClean="0">
                          <a:solidFill>
                            <a:srgbClr val="343434"/>
                          </a:solidFill>
                          <a:latin typeface="+mn-ea"/>
                          <a:ea typeface="+mn-ea"/>
                          <a:cs typeface="Meiryo" charset="-128"/>
                        </a:rPr>
                      </a:br>
                      <a:r>
                        <a:rPr lang="ja-JP" altLang="en-US" sz="900" b="0" i="0" baseline="0" dirty="0" smtClean="0">
                          <a:solidFill>
                            <a:srgbClr val="343434"/>
                          </a:solidFill>
                          <a:latin typeface="+mn-ea"/>
                          <a:ea typeface="+mn-ea"/>
                          <a:cs typeface="Meiryo" charset="-128"/>
                        </a:rPr>
                        <a:t>リンク</a:t>
                      </a:r>
                      <a:endParaRPr lang="en-US" altLang="ja-JP" sz="900" b="0" i="0" baseline="0" dirty="0" smtClean="0">
                        <a:solidFill>
                          <a:srgbClr val="343434"/>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baseline="0" dirty="0" smtClean="0">
                          <a:solidFill>
                            <a:srgbClr val="343434"/>
                          </a:solidFill>
                          <a:latin typeface="+mn-ea"/>
                          <a:ea typeface="+mn-ea"/>
                          <a:cs typeface="Meiryo" charset="-128"/>
                        </a:rPr>
                        <a:t>電源冗長は</a:t>
                      </a:r>
                      <a:r>
                        <a:rPr lang="en-US" altLang="ja-JP" sz="900" b="0" i="0" baseline="0" dirty="0" smtClean="0">
                          <a:solidFill>
                            <a:srgbClr val="343434"/>
                          </a:solidFill>
                          <a:latin typeface="+mn-ea"/>
                          <a:ea typeface="+mn-ea"/>
                          <a:cs typeface="Meiryo" charset="-128"/>
                        </a:rPr>
                        <a:t>Cisco</a:t>
                      </a:r>
                      <a:r>
                        <a:rPr lang="ja-JP" altLang="en-US" sz="900" b="0" i="0" baseline="0" dirty="0" smtClean="0">
                          <a:solidFill>
                            <a:srgbClr val="343434"/>
                          </a:solidFill>
                          <a:latin typeface="+mn-ea"/>
                          <a:ea typeface="+mn-ea"/>
                          <a:cs typeface="Meiryo" charset="-128"/>
                        </a:rPr>
                        <a:t>外部</a:t>
                      </a:r>
                      <a:r>
                        <a:rPr lang="en-US" altLang="ja-JP" sz="900" b="0" i="0" baseline="0" dirty="0" smtClean="0">
                          <a:solidFill>
                            <a:srgbClr val="343434"/>
                          </a:solidFill>
                          <a:latin typeface="+mn-ea"/>
                          <a:ea typeface="+mn-ea"/>
                          <a:cs typeface="Meiryo" charset="-128"/>
                        </a:rPr>
                        <a:t>RPS</a:t>
                      </a:r>
                      <a:r>
                        <a:rPr lang="ja-JP" altLang="en-US" sz="900" b="0" i="0" baseline="0" dirty="0" smtClean="0">
                          <a:solidFill>
                            <a:srgbClr val="343434"/>
                          </a:solidFill>
                          <a:latin typeface="+mn-ea"/>
                          <a:ea typeface="+mn-ea"/>
                          <a:cs typeface="Meiryo" charset="-128"/>
                        </a:rPr>
                        <a:t>に対応</a:t>
                      </a:r>
                      <a:endParaRPr lang="en-US" sz="900" b="0" i="0" baseline="0" dirty="0" smtClean="0">
                        <a:solidFill>
                          <a:srgbClr val="343434"/>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baseline="0" dirty="0" smtClean="0">
                          <a:solidFill>
                            <a:srgbClr val="343434"/>
                          </a:solidFill>
                          <a:latin typeface="+mn-ea"/>
                          <a:ea typeface="+mn-ea"/>
                          <a:cs typeface="Meiryo" charset="-128"/>
                        </a:rPr>
                        <a:t>仮想スタック</a:t>
                      </a:r>
                      <a:endParaRPr lang="en-US" sz="900" b="0" i="0" dirty="0" smtClean="0">
                        <a:solidFill>
                          <a:srgbClr val="343434"/>
                        </a:solidFill>
                        <a:latin typeface="+mn-ea"/>
                        <a:ea typeface="+mn-ea"/>
                        <a:cs typeface="Meiryo" charset="-128"/>
                      </a:endParaRPr>
                    </a:p>
                  </a:txBody>
                  <a:tcPr marL="60497" marR="60497" marT="45360" marB="22680">
                    <a:lnL w="12700" cmpd="sng">
                      <a:noFill/>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343434"/>
                          </a:solidFill>
                          <a:latin typeface="+mn-ea"/>
                          <a:ea typeface="+mn-ea"/>
                          <a:cs typeface="Meiryo" charset="-128"/>
                        </a:rPr>
                        <a:t>24,</a:t>
                      </a:r>
                      <a:r>
                        <a:rPr lang="en-US" sz="900" b="0" i="0" baseline="0" dirty="0" smtClean="0">
                          <a:solidFill>
                            <a:srgbClr val="343434"/>
                          </a:solidFill>
                          <a:latin typeface="+mn-ea"/>
                          <a:ea typeface="+mn-ea"/>
                          <a:cs typeface="Meiryo" charset="-128"/>
                        </a:rPr>
                        <a:t> 48</a:t>
                      </a:r>
                      <a:r>
                        <a:rPr lang="ja-JP" altLang="en-US" sz="900" b="0" i="0" baseline="0" dirty="0" smtClean="0">
                          <a:solidFill>
                            <a:srgbClr val="343434"/>
                          </a:solidFill>
                          <a:latin typeface="+mn-ea"/>
                          <a:ea typeface="+mn-ea"/>
                          <a:cs typeface="Meiryo" charset="-128"/>
                        </a:rPr>
                        <a:t>ポート</a:t>
                      </a:r>
                      <a:endParaRPr lang="en-US" altLang="ja-JP" sz="900" b="0" i="0" baseline="0" dirty="0" smtClean="0">
                        <a:solidFill>
                          <a:srgbClr val="343434"/>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baseline="0" dirty="0" smtClean="0">
                          <a:solidFill>
                            <a:srgbClr val="343434"/>
                          </a:solidFill>
                          <a:latin typeface="+mn-ea"/>
                          <a:ea typeface="+mn-ea"/>
                          <a:cs typeface="Meiryo" charset="-128"/>
                        </a:rPr>
                        <a:t>Layer 2 /3 (Basic)</a:t>
                      </a: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baseline="0" dirty="0" smtClean="0">
                          <a:solidFill>
                            <a:srgbClr val="343434"/>
                          </a:solidFill>
                          <a:latin typeface="+mn-ea"/>
                          <a:ea typeface="+mn-ea"/>
                          <a:cs typeface="Meiryo" charset="-128"/>
                        </a:rPr>
                        <a:t>1Gb </a:t>
                      </a:r>
                      <a:r>
                        <a:rPr lang="en-US" sz="900" b="0" i="0" baseline="0" smtClean="0">
                          <a:solidFill>
                            <a:srgbClr val="343434"/>
                          </a:solidFill>
                          <a:latin typeface="+mn-ea"/>
                          <a:ea typeface="+mn-ea"/>
                          <a:cs typeface="Meiryo" charset="-128"/>
                        </a:rPr>
                        <a:t>SFP </a:t>
                      </a:r>
                      <a:r>
                        <a:rPr lang="ja-JP" altLang="en-US" sz="900" b="0" i="0" baseline="0" dirty="0" smtClean="0">
                          <a:solidFill>
                            <a:srgbClr val="343434"/>
                          </a:solidFill>
                          <a:latin typeface="+mn-ea"/>
                          <a:ea typeface="+mn-ea"/>
                          <a:cs typeface="Meiryo" charset="-128"/>
                        </a:rPr>
                        <a:t>アップ</a:t>
                      </a:r>
                      <a:r>
                        <a:rPr lang="en-US" altLang="ja-JP" sz="900" b="0" i="0" baseline="0" dirty="0" smtClean="0">
                          <a:solidFill>
                            <a:srgbClr val="343434"/>
                          </a:solidFill>
                          <a:latin typeface="+mn-ea"/>
                          <a:ea typeface="+mn-ea"/>
                          <a:cs typeface="Meiryo" charset="-128"/>
                        </a:rPr>
                        <a:t/>
                      </a:r>
                      <a:br>
                        <a:rPr lang="en-US" altLang="ja-JP" sz="900" b="0" i="0" baseline="0" dirty="0" smtClean="0">
                          <a:solidFill>
                            <a:srgbClr val="343434"/>
                          </a:solidFill>
                          <a:latin typeface="+mn-ea"/>
                          <a:ea typeface="+mn-ea"/>
                          <a:cs typeface="Meiryo" charset="-128"/>
                        </a:rPr>
                      </a:br>
                      <a:r>
                        <a:rPr lang="ja-JP" altLang="en-US" sz="900" b="0" i="0" baseline="0" dirty="0" smtClean="0">
                          <a:solidFill>
                            <a:srgbClr val="343434"/>
                          </a:solidFill>
                          <a:latin typeface="+mn-ea"/>
                          <a:ea typeface="+mn-ea"/>
                          <a:cs typeface="Meiryo" charset="-128"/>
                        </a:rPr>
                        <a:t>リンク</a:t>
                      </a:r>
                      <a:endParaRPr lang="en-US" altLang="ja-JP" sz="900" b="0" i="0" baseline="0" dirty="0" smtClean="0">
                        <a:solidFill>
                          <a:srgbClr val="343434"/>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baseline="0" dirty="0" smtClean="0">
                          <a:solidFill>
                            <a:srgbClr val="343434"/>
                          </a:solidFill>
                          <a:latin typeface="+mn-ea"/>
                          <a:ea typeface="+mn-ea"/>
                          <a:cs typeface="Meiryo" charset="-128"/>
                        </a:rPr>
                        <a:t>電源冗長は</a:t>
                      </a:r>
                      <a:r>
                        <a:rPr lang="en-US" altLang="ja-JP" sz="900" b="0" i="0" baseline="0" dirty="0" smtClean="0">
                          <a:solidFill>
                            <a:srgbClr val="343434"/>
                          </a:solidFill>
                          <a:latin typeface="+mn-ea"/>
                          <a:ea typeface="+mn-ea"/>
                          <a:cs typeface="Meiryo" charset="-128"/>
                        </a:rPr>
                        <a:t>Cisco</a:t>
                      </a:r>
                      <a:r>
                        <a:rPr lang="ja-JP" altLang="en-US" sz="900" b="0" i="0" baseline="0" dirty="0" smtClean="0">
                          <a:solidFill>
                            <a:srgbClr val="343434"/>
                          </a:solidFill>
                          <a:latin typeface="+mn-ea"/>
                          <a:ea typeface="+mn-ea"/>
                          <a:cs typeface="Meiryo" charset="-128"/>
                        </a:rPr>
                        <a:t>外部</a:t>
                      </a:r>
                      <a:r>
                        <a:rPr lang="en-US" altLang="ja-JP" sz="900" b="0" i="0" baseline="0" dirty="0" smtClean="0">
                          <a:solidFill>
                            <a:srgbClr val="343434"/>
                          </a:solidFill>
                          <a:latin typeface="+mn-ea"/>
                          <a:ea typeface="+mn-ea"/>
                          <a:cs typeface="Meiryo" charset="-128"/>
                        </a:rPr>
                        <a:t>RPS</a:t>
                      </a:r>
                      <a:r>
                        <a:rPr lang="ja-JP" altLang="en-US" sz="900" b="0" i="0" baseline="0" dirty="0" smtClean="0">
                          <a:solidFill>
                            <a:srgbClr val="343434"/>
                          </a:solidFill>
                          <a:latin typeface="+mn-ea"/>
                          <a:ea typeface="+mn-ea"/>
                          <a:cs typeface="Meiryo" charset="-128"/>
                        </a:rPr>
                        <a:t>に対応</a:t>
                      </a:r>
                      <a:endParaRPr lang="en-US" altLang="ja-JP" sz="900" b="0" i="0" baseline="0" dirty="0" smtClean="0">
                        <a:solidFill>
                          <a:srgbClr val="343434"/>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baseline="0" dirty="0" smtClean="0">
                          <a:solidFill>
                            <a:srgbClr val="FF0000"/>
                          </a:solidFill>
                          <a:latin typeface="+mn-ea"/>
                          <a:ea typeface="+mn-ea"/>
                          <a:cs typeface="Meiryo" charset="-128"/>
                        </a:rPr>
                        <a:t>物理スタック</a:t>
                      </a:r>
                      <a:r>
                        <a:rPr lang="en-US" altLang="ja-JP" sz="900" b="0" i="0" baseline="0" dirty="0" smtClean="0">
                          <a:solidFill>
                            <a:srgbClr val="FF0000"/>
                          </a:solidFill>
                          <a:latin typeface="+mn-ea"/>
                          <a:ea typeface="+mn-ea"/>
                          <a:cs typeface="Meiryo" charset="-128"/>
                        </a:rPr>
                        <a:t>(80Gbs)</a:t>
                      </a:r>
                      <a:endParaRPr lang="en-US" sz="900" b="0" i="0" baseline="0" dirty="0" smtClean="0">
                        <a:solidFill>
                          <a:srgbClr val="FF0000"/>
                        </a:solidFill>
                        <a:latin typeface="+mn-ea"/>
                        <a:ea typeface="+mn-ea"/>
                        <a:cs typeface="Meiryo" charset="-128"/>
                      </a:endParaRPr>
                    </a:p>
                  </a:txBody>
                  <a:tcPr marL="60497" marR="60497"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indent="-169863">
                        <a:spcAft>
                          <a:spcPts val="300"/>
                        </a:spcAft>
                        <a:buFont typeface="Arial"/>
                        <a:buChar char="•"/>
                      </a:pPr>
                      <a:r>
                        <a:rPr lang="en-US" sz="900" b="0" i="0" dirty="0" smtClean="0">
                          <a:solidFill>
                            <a:srgbClr val="505153"/>
                          </a:solidFill>
                          <a:latin typeface="+mn-ea"/>
                          <a:ea typeface="+mn-ea"/>
                          <a:cs typeface="Meiryo" charset="-128"/>
                        </a:rPr>
                        <a:t>24, 48</a:t>
                      </a:r>
                      <a:r>
                        <a:rPr lang="en-US" sz="900" b="0" i="0" baseline="0" dirty="0" smtClean="0">
                          <a:solidFill>
                            <a:srgbClr val="505153"/>
                          </a:solidFill>
                          <a:latin typeface="+mn-ea"/>
                          <a:ea typeface="+mn-ea"/>
                          <a:cs typeface="Meiryo" charset="-128"/>
                        </a:rPr>
                        <a:t> </a:t>
                      </a:r>
                      <a:r>
                        <a:rPr lang="ja-JP" altLang="en-US" sz="900" b="0" i="0" baseline="0" dirty="0" smtClean="0">
                          <a:solidFill>
                            <a:srgbClr val="505153"/>
                          </a:solidFill>
                          <a:latin typeface="+mn-ea"/>
                          <a:ea typeface="+mn-ea"/>
                          <a:cs typeface="Meiryo" charset="-128"/>
                        </a:rPr>
                        <a:t>ポート</a:t>
                      </a:r>
                      <a:endParaRPr lang="en-US" sz="900" b="0" i="0" dirty="0" smtClean="0">
                        <a:solidFill>
                          <a:srgbClr val="505153"/>
                        </a:solidFill>
                        <a:latin typeface="+mn-ea"/>
                        <a:ea typeface="+mn-ea"/>
                        <a:cs typeface="Meiryo" charset="-128"/>
                      </a:endParaRPr>
                    </a:p>
                    <a:p>
                      <a:pPr marL="169863" indent="-169863">
                        <a:spcAft>
                          <a:spcPts val="300"/>
                        </a:spcAft>
                        <a:buFont typeface="Arial"/>
                        <a:buChar char="•"/>
                      </a:pPr>
                      <a:r>
                        <a:rPr lang="en-US" sz="900" b="0" i="0" dirty="0" smtClean="0">
                          <a:solidFill>
                            <a:srgbClr val="343434"/>
                          </a:solidFill>
                          <a:latin typeface="+mn-ea"/>
                          <a:ea typeface="+mn-ea"/>
                          <a:cs typeface="Meiryo" charset="-128"/>
                        </a:rPr>
                        <a:t>Layer 2 /</a:t>
                      </a:r>
                      <a:r>
                        <a:rPr lang="en-US" sz="900" b="0" i="0" baseline="0" dirty="0" smtClean="0">
                          <a:solidFill>
                            <a:srgbClr val="343434"/>
                          </a:solidFill>
                          <a:latin typeface="+mn-ea"/>
                          <a:ea typeface="+mn-ea"/>
                          <a:cs typeface="Meiryo" charset="-128"/>
                        </a:rPr>
                        <a:t> 3 (Basic)</a:t>
                      </a:r>
                      <a:endParaRPr lang="en-US" sz="900" b="0" i="0" dirty="0" smtClean="0">
                        <a:solidFill>
                          <a:srgbClr val="343434"/>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505153"/>
                          </a:solidFill>
                          <a:latin typeface="+mn-ea"/>
                          <a:ea typeface="+mn-ea"/>
                          <a:cs typeface="Meiryo" charset="-128"/>
                        </a:rPr>
                        <a:t>10Gb </a:t>
                      </a:r>
                      <a:r>
                        <a:rPr lang="en-US" sz="900" b="0" i="0" smtClean="0">
                          <a:solidFill>
                            <a:srgbClr val="505153"/>
                          </a:solidFill>
                          <a:latin typeface="+mn-ea"/>
                          <a:ea typeface="+mn-ea"/>
                          <a:cs typeface="Meiryo" charset="-128"/>
                        </a:rPr>
                        <a:t>SFP</a:t>
                      </a:r>
                      <a:r>
                        <a:rPr lang="en-US" sz="900" b="0" i="0" smtClean="0">
                          <a:solidFill>
                            <a:srgbClr val="505153"/>
                          </a:solidFill>
                          <a:latin typeface="+mn-ea"/>
                          <a:ea typeface="+mn-ea"/>
                          <a:cs typeface="Meiryo" charset="-128"/>
                        </a:rPr>
                        <a:t>+</a:t>
                      </a:r>
                      <a:r>
                        <a:rPr lang="ja-JP" altLang="en-US" sz="900" b="0" i="0" dirty="0" smtClean="0">
                          <a:solidFill>
                            <a:srgbClr val="505153"/>
                          </a:solidFill>
                          <a:latin typeface="+mn-ea"/>
                          <a:ea typeface="+mn-ea"/>
                          <a:cs typeface="Meiryo" charset="-128"/>
                        </a:rPr>
                        <a:t>アップリンク</a:t>
                      </a:r>
                      <a:endParaRPr lang="en-US" sz="900" b="0" i="0" dirty="0" smtClean="0">
                        <a:solidFill>
                          <a:schemeClr val="tx2"/>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dirty="0" smtClean="0">
                          <a:solidFill>
                            <a:srgbClr val="505153"/>
                          </a:solidFill>
                          <a:latin typeface="+mn-ea"/>
                          <a:ea typeface="+mn-ea"/>
                          <a:cs typeface="Meiryo" charset="-128"/>
                        </a:rPr>
                        <a:t>電源冗長は</a:t>
                      </a:r>
                      <a:r>
                        <a:rPr lang="en-US" altLang="ja-JP" sz="900" b="0" i="0" dirty="0" smtClean="0">
                          <a:solidFill>
                            <a:srgbClr val="505153"/>
                          </a:solidFill>
                          <a:latin typeface="+mn-ea"/>
                          <a:ea typeface="+mn-ea"/>
                          <a:cs typeface="Meiryo" charset="-128"/>
                        </a:rPr>
                        <a:t>Cisco</a:t>
                      </a:r>
                      <a:r>
                        <a:rPr lang="ja-JP" altLang="en-US" sz="900" b="0" i="0" dirty="0" smtClean="0">
                          <a:solidFill>
                            <a:srgbClr val="505153"/>
                          </a:solidFill>
                          <a:latin typeface="+mn-ea"/>
                          <a:ea typeface="+mn-ea"/>
                          <a:cs typeface="Meiryo" charset="-128"/>
                        </a:rPr>
                        <a:t>外部</a:t>
                      </a:r>
                      <a:r>
                        <a:rPr lang="en-US" altLang="ja-JP" sz="900" b="0" i="0" dirty="0" smtClean="0">
                          <a:solidFill>
                            <a:srgbClr val="505153"/>
                          </a:solidFill>
                          <a:latin typeface="+mn-ea"/>
                          <a:ea typeface="+mn-ea"/>
                          <a:cs typeface="Meiryo" charset="-128"/>
                        </a:rPr>
                        <a:t>RPS</a:t>
                      </a:r>
                      <a:r>
                        <a:rPr lang="ja-JP" altLang="en-US" sz="900" b="0" i="0" dirty="0" smtClean="0">
                          <a:solidFill>
                            <a:srgbClr val="505153"/>
                          </a:solidFill>
                          <a:latin typeface="+mn-ea"/>
                          <a:ea typeface="+mn-ea"/>
                          <a:cs typeface="Meiryo" charset="-128"/>
                        </a:rPr>
                        <a:t>に対応</a:t>
                      </a:r>
                      <a:endParaRPr lang="en-US" altLang="ja-JP" sz="900" b="0" i="0" dirty="0" smtClean="0">
                        <a:solidFill>
                          <a:srgbClr val="505153"/>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dirty="0" smtClean="0">
                          <a:solidFill>
                            <a:srgbClr val="000000"/>
                          </a:solidFill>
                          <a:latin typeface="+mn-ea"/>
                          <a:ea typeface="+mn-ea"/>
                          <a:cs typeface="Meiryo" charset="-128"/>
                        </a:rPr>
                        <a:t>物理スタック</a:t>
                      </a:r>
                      <a:r>
                        <a:rPr lang="en-US" sz="900" b="0" i="0" baseline="0" dirty="0" smtClean="0">
                          <a:solidFill>
                            <a:srgbClr val="000000"/>
                          </a:solidFill>
                          <a:latin typeface="+mn-ea"/>
                          <a:ea typeface="+mn-ea"/>
                          <a:cs typeface="Meiryo" charset="-128"/>
                        </a:rPr>
                        <a:t> </a:t>
                      </a:r>
                      <a:r>
                        <a:rPr lang="en-US" sz="900" b="0" i="0" baseline="0" dirty="0" smtClean="0">
                          <a:solidFill>
                            <a:srgbClr val="343434"/>
                          </a:solidFill>
                          <a:latin typeface="+mn-ea"/>
                          <a:ea typeface="+mn-ea"/>
                          <a:cs typeface="Meiryo" charset="-128"/>
                        </a:rPr>
                        <a:t>(80Gbps)</a:t>
                      </a:r>
                      <a:endParaRPr lang="en-US" sz="900" b="0" i="0" dirty="0" smtClean="0">
                        <a:solidFill>
                          <a:srgbClr val="343434"/>
                        </a:solidFill>
                        <a:latin typeface="+mn-ea"/>
                        <a:ea typeface="+mn-ea"/>
                        <a:cs typeface="Meiryo" charset="-128"/>
                      </a:endParaRPr>
                    </a:p>
                  </a:txBody>
                  <a:tcPr marL="60497" marR="60497"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indent="-169863">
                        <a:spcAft>
                          <a:spcPts val="300"/>
                        </a:spcAft>
                        <a:buFont typeface="Arial"/>
                        <a:buChar char="•"/>
                      </a:pPr>
                      <a:r>
                        <a:rPr lang="en-US" sz="900" b="0" i="0" dirty="0" smtClean="0">
                          <a:solidFill>
                            <a:srgbClr val="505153"/>
                          </a:solidFill>
                          <a:latin typeface="+mn-ea"/>
                          <a:ea typeface="+mn-ea"/>
                          <a:cs typeface="Meiryo" charset="-128"/>
                        </a:rPr>
                        <a:t>24, 48 </a:t>
                      </a:r>
                      <a:r>
                        <a:rPr lang="ja-JP" altLang="en-US" sz="900" b="0" i="0" dirty="0" smtClean="0">
                          <a:solidFill>
                            <a:srgbClr val="505153"/>
                          </a:solidFill>
                          <a:latin typeface="+mn-ea"/>
                          <a:ea typeface="+mn-ea"/>
                          <a:cs typeface="Meiryo" charset="-128"/>
                        </a:rPr>
                        <a:t>ポート</a:t>
                      </a:r>
                      <a:endParaRPr lang="en-US" altLang="ja-JP" sz="900" b="0" i="0" dirty="0" smtClean="0">
                        <a:solidFill>
                          <a:srgbClr val="505153"/>
                        </a:solidFill>
                        <a:latin typeface="+mn-ea"/>
                        <a:ea typeface="+mn-ea"/>
                        <a:cs typeface="Meiryo" charset="-128"/>
                      </a:endParaRPr>
                    </a:p>
                    <a:p>
                      <a:pPr marL="169863" indent="-169863">
                        <a:spcAft>
                          <a:spcPts val="300"/>
                        </a:spcAft>
                        <a:buFont typeface="Arial"/>
                        <a:buChar char="•"/>
                      </a:pPr>
                      <a:r>
                        <a:rPr lang="en-US" sz="900" b="0" i="0" kern="1200" dirty="0" smtClean="0">
                          <a:solidFill>
                            <a:srgbClr val="000000"/>
                          </a:solidFill>
                          <a:latin typeface="+mn-ea"/>
                          <a:ea typeface="+mn-ea"/>
                          <a:cs typeface="Meiryo" charset="-128"/>
                        </a:rPr>
                        <a:t>Layer 3</a:t>
                      </a:r>
                    </a:p>
                    <a:p>
                      <a:pPr marL="169863" indent="-169863">
                        <a:spcAft>
                          <a:spcPts val="300"/>
                        </a:spcAft>
                        <a:buFont typeface="Arial"/>
                        <a:buChar char="•"/>
                      </a:pPr>
                      <a:r>
                        <a:rPr lang="en-US" sz="900" b="0" i="0" dirty="0" smtClean="0">
                          <a:solidFill>
                            <a:srgbClr val="505153"/>
                          </a:solidFill>
                          <a:latin typeface="+mn-ea"/>
                          <a:ea typeface="+mn-ea"/>
                          <a:cs typeface="Meiryo" charset="-128"/>
                        </a:rPr>
                        <a:t>10Gb SFP+ </a:t>
                      </a:r>
                      <a:r>
                        <a:rPr lang="ja-JP" altLang="en-US" sz="900" b="0" i="0" dirty="0" smtClean="0">
                          <a:solidFill>
                            <a:srgbClr val="505153"/>
                          </a:solidFill>
                          <a:latin typeface="+mn-ea"/>
                          <a:ea typeface="+mn-ea"/>
                          <a:cs typeface="Meiryo" charset="-128"/>
                        </a:rPr>
                        <a:t>アップリンク</a:t>
                      </a:r>
                      <a:endParaRPr lang="en-US" sz="900" b="0" i="0" dirty="0" smtClean="0">
                        <a:solidFill>
                          <a:srgbClr val="505153"/>
                        </a:solidFill>
                        <a:latin typeface="+mn-ea"/>
                        <a:ea typeface="+mn-ea"/>
                        <a:cs typeface="Meiryo" charset="-128"/>
                      </a:endParaRPr>
                    </a:p>
                    <a:p>
                      <a:pPr marL="169863" indent="-169863">
                        <a:spcAft>
                          <a:spcPts val="300"/>
                        </a:spcAft>
                        <a:buFont typeface="Arial"/>
                        <a:buChar char="•"/>
                      </a:pPr>
                      <a:r>
                        <a:rPr lang="ja-JP" altLang="en-US" sz="900" b="0" i="0" dirty="0" smtClean="0">
                          <a:solidFill>
                            <a:srgbClr val="505153"/>
                          </a:solidFill>
                          <a:latin typeface="+mn-ea"/>
                          <a:ea typeface="+mn-ea"/>
                          <a:cs typeface="Meiryo" charset="-128"/>
                        </a:rPr>
                        <a:t>ホットスワップ、</a:t>
                      </a:r>
                      <a:r>
                        <a:rPr lang="en-US" altLang="ja-JP" sz="900" b="0" i="0" smtClean="0">
                          <a:solidFill>
                            <a:srgbClr val="505153"/>
                          </a:solidFill>
                          <a:latin typeface="+mn-ea"/>
                          <a:ea typeface="+mn-ea"/>
                          <a:cs typeface="Meiryo" charset="-128"/>
                        </a:rPr>
                        <a:t/>
                      </a:r>
                      <a:br>
                        <a:rPr lang="en-US" altLang="ja-JP" sz="900" b="0" i="0" smtClean="0">
                          <a:solidFill>
                            <a:srgbClr val="505153"/>
                          </a:solidFill>
                          <a:latin typeface="+mn-ea"/>
                          <a:ea typeface="+mn-ea"/>
                          <a:cs typeface="Meiryo" charset="-128"/>
                        </a:rPr>
                      </a:br>
                      <a:r>
                        <a:rPr lang="ja-JP" altLang="en-US" sz="900" b="0" i="0" dirty="0" smtClean="0">
                          <a:solidFill>
                            <a:srgbClr val="505153"/>
                          </a:solidFill>
                          <a:latin typeface="+mn-ea"/>
                          <a:ea typeface="+mn-ea"/>
                          <a:cs typeface="Meiryo" charset="-128"/>
                        </a:rPr>
                        <a:t>冗長</a:t>
                      </a:r>
                      <a:r>
                        <a:rPr lang="ja-JP" altLang="en-US" sz="900" b="0" i="0" dirty="0" smtClean="0">
                          <a:solidFill>
                            <a:srgbClr val="505153"/>
                          </a:solidFill>
                          <a:latin typeface="+mn-ea"/>
                          <a:ea typeface="+mn-ea"/>
                          <a:cs typeface="Meiryo" charset="-128"/>
                        </a:rPr>
                        <a:t>電源対応</a:t>
                      </a:r>
                      <a:endParaRPr lang="en-US" altLang="ja-JP" sz="900" b="0" i="0" dirty="0" smtClean="0">
                        <a:solidFill>
                          <a:srgbClr val="505153"/>
                        </a:solidFill>
                        <a:latin typeface="+mn-ea"/>
                        <a:ea typeface="+mn-ea"/>
                        <a:cs typeface="Meiryo"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kern="1200" dirty="0" smtClean="0">
                          <a:solidFill>
                            <a:srgbClr val="000000"/>
                          </a:solidFill>
                          <a:latin typeface="+mn-ea"/>
                          <a:ea typeface="+mn-ea"/>
                          <a:cs typeface="Meiryo" charset="-128"/>
                        </a:rPr>
                        <a:t>物理スタック</a:t>
                      </a:r>
                      <a:r>
                        <a:rPr lang="en-US" sz="900" b="0" i="0" kern="1200" dirty="0" smtClean="0">
                          <a:solidFill>
                            <a:srgbClr val="000000"/>
                          </a:solidFill>
                          <a:latin typeface="+mn-ea"/>
                          <a:ea typeface="+mn-ea"/>
                          <a:cs typeface="Meiryo" charset="-128"/>
                        </a:rPr>
                        <a:t> (80Gbps)</a:t>
                      </a: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69863" marR="0" indent="-169863" algn="l" defTabSz="914400"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505153"/>
                          </a:solidFill>
                          <a:latin typeface="+mn-ea"/>
                          <a:ea typeface="+mn-ea"/>
                          <a:cs typeface="Meiryo" charset="-128"/>
                        </a:rPr>
                        <a:t>24, 48 </a:t>
                      </a:r>
                      <a:r>
                        <a:rPr lang="ja-JP" altLang="en-US" sz="900" b="0" i="0" dirty="0" smtClean="0">
                          <a:solidFill>
                            <a:srgbClr val="505153"/>
                          </a:solidFill>
                          <a:latin typeface="+mn-ea"/>
                          <a:ea typeface="+mn-ea"/>
                          <a:cs typeface="Meiryo" charset="-128"/>
                        </a:rPr>
                        <a:t>ポート</a:t>
                      </a:r>
                      <a:endParaRPr lang="en-US" altLang="ja-JP" sz="900" b="0" i="0" dirty="0" smtClean="0">
                        <a:solidFill>
                          <a:srgbClr val="505153"/>
                        </a:solidFill>
                        <a:latin typeface="+mn-ea"/>
                        <a:ea typeface="+mn-ea"/>
                        <a:cs typeface="Meiryo" charset="-128"/>
                      </a:endParaRPr>
                    </a:p>
                    <a:p>
                      <a:pPr marL="169863" marR="0" indent="-169863" algn="l" defTabSz="914400" rtl="0" eaLnBrk="1" fontAlgn="auto" latinLnBrk="0" hangingPunct="1">
                        <a:lnSpc>
                          <a:spcPct val="100000"/>
                        </a:lnSpc>
                        <a:spcBef>
                          <a:spcPts val="0"/>
                        </a:spcBef>
                        <a:spcAft>
                          <a:spcPts val="300"/>
                        </a:spcAft>
                        <a:buClrTx/>
                        <a:buSzTx/>
                        <a:buFont typeface="Arial"/>
                        <a:buChar char="•"/>
                        <a:tabLst/>
                        <a:defRPr/>
                      </a:pPr>
                      <a:r>
                        <a:rPr lang="ja-JP" altLang="en-US" sz="900" b="0" i="0" dirty="0" smtClean="0">
                          <a:solidFill>
                            <a:srgbClr val="505153"/>
                          </a:solidFill>
                          <a:latin typeface="+mn-ea"/>
                          <a:ea typeface="+mn-ea"/>
                          <a:cs typeface="Meiryo" charset="-128"/>
                        </a:rPr>
                        <a:t>高パフォーマンス</a:t>
                      </a:r>
                      <a:r>
                        <a:rPr lang="en-US" altLang="ja-JP" sz="900" b="0" i="0" dirty="0" smtClean="0">
                          <a:solidFill>
                            <a:srgbClr val="505153"/>
                          </a:solidFill>
                          <a:latin typeface="+mn-ea"/>
                          <a:ea typeface="+mn-ea"/>
                          <a:cs typeface="Meiryo" charset="-128"/>
                        </a:rPr>
                        <a:t>L3</a:t>
                      </a:r>
                      <a:r>
                        <a:rPr lang="ja-JP" altLang="en-US" sz="900" b="0" i="0" dirty="0" smtClean="0">
                          <a:solidFill>
                            <a:srgbClr val="505153"/>
                          </a:solidFill>
                          <a:latin typeface="+mn-ea"/>
                          <a:ea typeface="+mn-ea"/>
                          <a:cs typeface="Meiryo" charset="-128"/>
                        </a:rPr>
                        <a:t>スイッチ</a:t>
                      </a:r>
                      <a:r>
                        <a:rPr lang="en-US" sz="900" b="0" i="0" dirty="0" smtClean="0">
                          <a:solidFill>
                            <a:srgbClr val="505153"/>
                          </a:solidFill>
                          <a:latin typeface="+mn-ea"/>
                          <a:ea typeface="+mn-ea"/>
                          <a:cs typeface="Meiryo" charset="-128"/>
                        </a:rPr>
                        <a:t> </a:t>
                      </a: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kern="1200" dirty="0" smtClean="0">
                          <a:solidFill>
                            <a:srgbClr val="FF0000"/>
                          </a:solidFill>
                          <a:latin typeface="+mn-ea"/>
                          <a:ea typeface="+mn-ea"/>
                          <a:cs typeface="Meiryo" charset="-128"/>
                        </a:rPr>
                        <a:t>物理スタック</a:t>
                      </a:r>
                      <a:r>
                        <a:rPr lang="en-US" sz="900" b="0" i="0" kern="1200" dirty="0" smtClean="0">
                          <a:solidFill>
                            <a:srgbClr val="FF0000"/>
                          </a:solidFill>
                          <a:latin typeface="+mn-ea"/>
                          <a:ea typeface="+mn-ea"/>
                          <a:cs typeface="Meiryo" charset="-128"/>
                        </a:rPr>
                        <a:t> (160Gbps)</a:t>
                      </a:r>
                    </a:p>
                    <a:p>
                      <a:pPr marL="169863" indent="-169863">
                        <a:spcAft>
                          <a:spcPts val="300"/>
                        </a:spcAft>
                        <a:buFont typeface="Arial"/>
                        <a:buChar char="•"/>
                      </a:pPr>
                      <a:r>
                        <a:rPr lang="ja-JP" altLang="en-US" sz="900" b="0" i="0" dirty="0" smtClean="0">
                          <a:solidFill>
                            <a:srgbClr val="505153"/>
                          </a:solidFill>
                          <a:latin typeface="+mn-ea"/>
                          <a:ea typeface="+mn-ea"/>
                          <a:cs typeface="Meiryo" charset="-128"/>
                        </a:rPr>
                        <a:t>高パフォーマンス</a:t>
                      </a:r>
                      <a:r>
                        <a:rPr lang="en-US" altLang="ja-JP" sz="900" b="0" i="0" dirty="0" smtClean="0">
                          <a:solidFill>
                            <a:srgbClr val="505153"/>
                          </a:solidFill>
                          <a:latin typeface="+mn-ea"/>
                          <a:ea typeface="+mn-ea"/>
                          <a:cs typeface="Meiryo" charset="-128"/>
                        </a:rPr>
                        <a:t>L3</a:t>
                      </a:r>
                      <a:r>
                        <a:rPr lang="ja-JP" altLang="en-US" sz="900" b="0" i="0" dirty="0" smtClean="0">
                          <a:solidFill>
                            <a:srgbClr val="505153"/>
                          </a:solidFill>
                          <a:latin typeface="+mn-ea"/>
                          <a:ea typeface="+mn-ea"/>
                          <a:cs typeface="Meiryo" charset="-128"/>
                        </a:rPr>
                        <a:t>スイッチ</a:t>
                      </a:r>
                      <a:r>
                        <a:rPr lang="en-US" sz="900" b="0" i="0" dirty="0" smtClean="0">
                          <a:solidFill>
                            <a:srgbClr val="505153"/>
                          </a:solidFill>
                          <a:latin typeface="+mn-ea"/>
                          <a:ea typeface="+mn-ea"/>
                          <a:cs typeface="Meiryo" charset="-128"/>
                        </a:rPr>
                        <a:t> </a:t>
                      </a:r>
                    </a:p>
                    <a:p>
                      <a:pPr marL="169863" indent="-169863">
                        <a:spcAft>
                          <a:spcPts val="300"/>
                        </a:spcAft>
                        <a:buFont typeface="Arial"/>
                        <a:buChar char="•"/>
                      </a:pPr>
                      <a:r>
                        <a:rPr lang="en-US" sz="900" b="0" i="0" dirty="0" smtClean="0">
                          <a:solidFill>
                            <a:srgbClr val="505153"/>
                          </a:solidFill>
                          <a:latin typeface="+mn-ea"/>
                          <a:ea typeface="+mn-ea"/>
                          <a:cs typeface="Meiryo" charset="-128"/>
                        </a:rPr>
                        <a:t>1Gb </a:t>
                      </a:r>
                      <a:r>
                        <a:rPr lang="en-US" sz="900" b="1" i="0" dirty="0" smtClean="0">
                          <a:solidFill>
                            <a:srgbClr val="FF0000"/>
                          </a:solidFill>
                          <a:latin typeface="+mn-ea"/>
                          <a:ea typeface="+mn-ea"/>
                          <a:cs typeface="Meiryo" charset="-128"/>
                        </a:rPr>
                        <a:t>&amp; </a:t>
                      </a:r>
                      <a:r>
                        <a:rPr lang="en-US" sz="900" b="1" i="0" dirty="0" err="1" smtClean="0">
                          <a:solidFill>
                            <a:srgbClr val="FF0000"/>
                          </a:solidFill>
                          <a:latin typeface="+mn-ea"/>
                          <a:ea typeface="+mn-ea"/>
                          <a:cs typeface="Meiryo" charset="-128"/>
                        </a:rPr>
                        <a:t>Multigigabit</a:t>
                      </a:r>
                      <a:endParaRPr lang="en-US" sz="900" b="1" i="0" dirty="0" smtClean="0">
                        <a:solidFill>
                          <a:srgbClr val="FF0000"/>
                        </a:solidFill>
                        <a:latin typeface="+mn-ea"/>
                        <a:ea typeface="+mn-ea"/>
                        <a:cs typeface="Meiryo" charset="-128"/>
                      </a:endParaRPr>
                    </a:p>
                    <a:p>
                      <a:pPr marL="169863" indent="-169863">
                        <a:spcAft>
                          <a:spcPts val="300"/>
                        </a:spcAft>
                        <a:buFont typeface="Arial"/>
                        <a:buChar char="•"/>
                      </a:pPr>
                      <a:r>
                        <a:rPr lang="en-US" sz="900" b="0" i="0" dirty="0" smtClean="0">
                          <a:solidFill>
                            <a:srgbClr val="505153"/>
                          </a:solidFill>
                          <a:latin typeface="+mn-ea"/>
                          <a:ea typeface="+mn-ea"/>
                          <a:cs typeface="Meiryo" charset="-128"/>
                        </a:rPr>
                        <a:t>10Gb SFP+ </a:t>
                      </a:r>
                      <a:r>
                        <a:rPr lang="ja-JP" altLang="en-US" sz="900" b="0" i="0" dirty="0" smtClean="0">
                          <a:solidFill>
                            <a:srgbClr val="505153"/>
                          </a:solidFill>
                          <a:latin typeface="+mn-ea"/>
                          <a:ea typeface="+mn-ea"/>
                          <a:cs typeface="Meiryo" charset="-128"/>
                        </a:rPr>
                        <a:t>アップリンク</a:t>
                      </a:r>
                      <a:endParaRPr lang="en-US" sz="900" b="0" i="0" dirty="0" smtClean="0">
                        <a:solidFill>
                          <a:srgbClr val="505153"/>
                        </a:solidFill>
                        <a:latin typeface="+mn-ea"/>
                        <a:ea typeface="+mn-ea"/>
                        <a:cs typeface="Meiryo" charset="-128"/>
                      </a:endParaRPr>
                    </a:p>
                    <a:p>
                      <a:pPr marL="169863" indent="-169863">
                        <a:spcAft>
                          <a:spcPts val="300"/>
                        </a:spcAft>
                        <a:buFont typeface="Arial"/>
                        <a:buChar char="•"/>
                      </a:pPr>
                      <a:r>
                        <a:rPr lang="ja-JP" altLang="en-US" sz="900" b="0" i="0" dirty="0" smtClean="0">
                          <a:solidFill>
                            <a:srgbClr val="505153"/>
                          </a:solidFill>
                          <a:latin typeface="+mn-ea"/>
                          <a:ea typeface="+mn-ea"/>
                          <a:cs typeface="Meiryo" charset="-128"/>
                        </a:rPr>
                        <a:t>ホットスワップ、</a:t>
                      </a:r>
                      <a:r>
                        <a:rPr lang="en-US" altLang="ja-JP" sz="900" b="0" i="0" smtClean="0">
                          <a:solidFill>
                            <a:srgbClr val="505153"/>
                          </a:solidFill>
                          <a:latin typeface="+mn-ea"/>
                          <a:ea typeface="+mn-ea"/>
                          <a:cs typeface="Meiryo" charset="-128"/>
                        </a:rPr>
                        <a:t/>
                      </a:r>
                      <a:br>
                        <a:rPr lang="en-US" altLang="ja-JP" sz="900" b="0" i="0" smtClean="0">
                          <a:solidFill>
                            <a:srgbClr val="505153"/>
                          </a:solidFill>
                          <a:latin typeface="+mn-ea"/>
                          <a:ea typeface="+mn-ea"/>
                          <a:cs typeface="Meiryo" charset="-128"/>
                        </a:rPr>
                      </a:br>
                      <a:r>
                        <a:rPr lang="ja-JP" altLang="en-US" sz="900" b="0" i="0" dirty="0" smtClean="0">
                          <a:solidFill>
                            <a:srgbClr val="505153"/>
                          </a:solidFill>
                          <a:latin typeface="+mn-ea"/>
                          <a:ea typeface="+mn-ea"/>
                          <a:cs typeface="Meiryo" charset="-128"/>
                        </a:rPr>
                        <a:t>冗長</a:t>
                      </a:r>
                      <a:r>
                        <a:rPr lang="ja-JP" altLang="en-US" sz="900" b="0" i="0" dirty="0" smtClean="0">
                          <a:solidFill>
                            <a:srgbClr val="505153"/>
                          </a:solidFill>
                          <a:latin typeface="+mn-ea"/>
                          <a:ea typeface="+mn-ea"/>
                          <a:cs typeface="Meiryo" charset="-128"/>
                        </a:rPr>
                        <a:t>電源対応</a:t>
                      </a:r>
                      <a:endParaRPr lang="en-US" sz="900" b="0" i="0" dirty="0" smtClean="0">
                        <a:solidFill>
                          <a:srgbClr val="505153"/>
                        </a:solidFill>
                        <a:latin typeface="+mn-ea"/>
                        <a:ea typeface="+mn-ea"/>
                        <a:cs typeface="Meiryo" charset="-128"/>
                      </a:endParaRPr>
                    </a:p>
                    <a:p>
                      <a:pPr marL="169863" indent="-169863">
                        <a:spcAft>
                          <a:spcPts val="300"/>
                        </a:spcAft>
                        <a:buFont typeface="Arial"/>
                        <a:buChar char="•"/>
                      </a:pPr>
                      <a:r>
                        <a:rPr lang="ja-JP" altLang="en-US" sz="900" b="0" i="0" baseline="0" dirty="0" smtClean="0">
                          <a:solidFill>
                            <a:srgbClr val="505153"/>
                          </a:solidFill>
                          <a:latin typeface="+mn-ea"/>
                          <a:ea typeface="+mn-ea"/>
                          <a:cs typeface="Meiryo" charset="-128"/>
                        </a:rPr>
                        <a:t>管理専用</a:t>
                      </a:r>
                      <a:r>
                        <a:rPr lang="ja-JP" altLang="en-US" sz="900" b="0" i="0" baseline="0" dirty="0" smtClean="0">
                          <a:solidFill>
                            <a:srgbClr val="505153"/>
                          </a:solidFill>
                          <a:latin typeface="+mn-ea"/>
                          <a:ea typeface="+mn-ea"/>
                          <a:cs typeface="Meiryo" charset="-128"/>
                        </a:rPr>
                        <a:t>ポート</a:t>
                      </a:r>
                      <a:r>
                        <a:rPr lang="en-US" altLang="ja-JP" sz="900" b="0" i="0" baseline="0" dirty="0" smtClean="0">
                          <a:solidFill>
                            <a:srgbClr val="505153"/>
                          </a:solidFill>
                          <a:latin typeface="+mn-ea"/>
                          <a:ea typeface="+mn-ea"/>
                          <a:cs typeface="Meiryo" charset="-128"/>
                        </a:rPr>
                        <a:t/>
                      </a:r>
                      <a:br>
                        <a:rPr lang="en-US" altLang="ja-JP" sz="900" b="0" i="0" baseline="0" dirty="0" smtClean="0">
                          <a:solidFill>
                            <a:srgbClr val="505153"/>
                          </a:solidFill>
                          <a:latin typeface="+mn-ea"/>
                          <a:ea typeface="+mn-ea"/>
                          <a:cs typeface="Meiryo" charset="-128"/>
                        </a:rPr>
                      </a:br>
                      <a:r>
                        <a:rPr lang="ja-JP" altLang="en-US" sz="900" b="0" i="0" baseline="0" dirty="0" smtClean="0">
                          <a:solidFill>
                            <a:srgbClr val="505153"/>
                          </a:solidFill>
                          <a:latin typeface="+mn-ea"/>
                          <a:ea typeface="+mn-ea"/>
                          <a:cs typeface="Meiryo" charset="-128"/>
                        </a:rPr>
                        <a:t>搭載</a:t>
                      </a:r>
                      <a:endParaRPr lang="en-US" sz="900" b="0" i="0" dirty="0" smtClean="0">
                        <a:solidFill>
                          <a:srgbClr val="505153"/>
                        </a:solidFill>
                        <a:latin typeface="+mn-ea"/>
                        <a:ea typeface="+mn-ea"/>
                        <a:cs typeface="Meiryo"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69863" indent="-169863">
                        <a:spcAft>
                          <a:spcPts val="300"/>
                        </a:spcAft>
                        <a:buFont typeface="Arial"/>
                        <a:buChar char="•"/>
                      </a:pPr>
                      <a:r>
                        <a:rPr lang="en-US" sz="900" b="0" i="0" dirty="0" smtClean="0">
                          <a:solidFill>
                            <a:srgbClr val="505153"/>
                          </a:solidFill>
                          <a:latin typeface="+mn-ea"/>
                          <a:ea typeface="+mn-ea"/>
                          <a:cs typeface="Meiryo" charset="-128"/>
                        </a:rPr>
                        <a:t>16, 32 </a:t>
                      </a:r>
                      <a:r>
                        <a:rPr lang="ja-JP" altLang="en-US" sz="900" b="0" i="0" dirty="0" smtClean="0">
                          <a:solidFill>
                            <a:srgbClr val="505153"/>
                          </a:solidFill>
                          <a:latin typeface="+mn-ea"/>
                          <a:ea typeface="+mn-ea"/>
                          <a:cs typeface="Meiryo" charset="-128"/>
                        </a:rPr>
                        <a:t>ポート</a:t>
                      </a:r>
                      <a:endParaRPr lang="en-US" altLang="ja-JP" sz="900" b="0" i="0" dirty="0" smtClean="0">
                        <a:solidFill>
                          <a:srgbClr val="505153"/>
                        </a:solidFill>
                        <a:latin typeface="+mn-ea"/>
                        <a:ea typeface="+mn-ea"/>
                        <a:cs typeface="Meiryo" charset="-128"/>
                      </a:endParaRPr>
                    </a:p>
                    <a:p>
                      <a:pPr marL="169863" indent="-169863">
                        <a:spcAft>
                          <a:spcPts val="300"/>
                        </a:spcAft>
                        <a:buFont typeface="Arial"/>
                        <a:buChar char="•"/>
                      </a:pPr>
                      <a:r>
                        <a:rPr lang="ja-JP" altLang="en-US" sz="900" b="0" i="0" kern="1200" dirty="0" smtClean="0">
                          <a:solidFill>
                            <a:srgbClr val="000000"/>
                          </a:solidFill>
                          <a:latin typeface="+mn-ea"/>
                          <a:ea typeface="+mn-ea"/>
                          <a:cs typeface="Meiryo" charset="-128"/>
                        </a:rPr>
                        <a:t>物理スタック</a:t>
                      </a:r>
                      <a:r>
                        <a:rPr lang="en-US" sz="900" b="0" i="0" kern="1200" dirty="0" smtClean="0">
                          <a:solidFill>
                            <a:srgbClr val="000000"/>
                          </a:solidFill>
                          <a:latin typeface="+mn-ea"/>
                          <a:ea typeface="+mn-ea"/>
                          <a:cs typeface="Meiryo" charset="-128"/>
                        </a:rPr>
                        <a:t> (160Gbps)</a:t>
                      </a:r>
                    </a:p>
                    <a:p>
                      <a:pPr marL="169863" indent="-169863">
                        <a:spcAft>
                          <a:spcPts val="300"/>
                        </a:spcAft>
                        <a:buFont typeface="Arial"/>
                        <a:buChar char="•"/>
                      </a:pPr>
                      <a:r>
                        <a:rPr lang="ja-JP" altLang="en-US" sz="900" b="0" i="0" dirty="0" smtClean="0">
                          <a:solidFill>
                            <a:srgbClr val="505153"/>
                          </a:solidFill>
                          <a:latin typeface="+mn-ea"/>
                          <a:ea typeface="+mn-ea"/>
                          <a:cs typeface="Meiryo" charset="-128"/>
                        </a:rPr>
                        <a:t>高パフォーマンス</a:t>
                      </a:r>
                      <a:r>
                        <a:rPr lang="en-US" altLang="ja-JP" sz="900" b="0" i="0" dirty="0" smtClean="0">
                          <a:solidFill>
                            <a:srgbClr val="505153"/>
                          </a:solidFill>
                          <a:latin typeface="+mn-ea"/>
                          <a:ea typeface="+mn-ea"/>
                          <a:cs typeface="Meiryo" charset="-128"/>
                        </a:rPr>
                        <a:t>L3</a:t>
                      </a:r>
                      <a:r>
                        <a:rPr lang="ja-JP" altLang="en-US" sz="900" b="0" i="0" dirty="0" smtClean="0">
                          <a:solidFill>
                            <a:srgbClr val="505153"/>
                          </a:solidFill>
                          <a:latin typeface="+mn-ea"/>
                          <a:ea typeface="+mn-ea"/>
                          <a:cs typeface="Meiryo" charset="-128"/>
                        </a:rPr>
                        <a:t>スイッチ</a:t>
                      </a:r>
                      <a:r>
                        <a:rPr lang="en-US" sz="900" b="0" i="0" dirty="0" smtClean="0">
                          <a:solidFill>
                            <a:srgbClr val="505153"/>
                          </a:solidFill>
                          <a:latin typeface="+mn-ea"/>
                          <a:ea typeface="+mn-ea"/>
                          <a:cs typeface="Meiryo" charset="-128"/>
                        </a:rPr>
                        <a:t> </a:t>
                      </a:r>
                    </a:p>
                    <a:p>
                      <a:pPr marL="169863" indent="-169863">
                        <a:spcAft>
                          <a:spcPts val="300"/>
                        </a:spcAft>
                        <a:buFont typeface="Arial"/>
                        <a:buChar char="•"/>
                      </a:pPr>
                      <a:r>
                        <a:rPr lang="en-US" sz="900" b="0" i="0" baseline="0" dirty="0" smtClean="0">
                          <a:solidFill>
                            <a:srgbClr val="505153"/>
                          </a:solidFill>
                          <a:latin typeface="+mn-ea"/>
                          <a:ea typeface="+mn-ea"/>
                          <a:cs typeface="Meiryo" charset="-128"/>
                        </a:rPr>
                        <a:t>1Gb SFP interfaces</a:t>
                      </a:r>
                    </a:p>
                    <a:p>
                      <a:pPr marL="169863" indent="-169863">
                        <a:spcAft>
                          <a:spcPts val="300"/>
                        </a:spcAft>
                        <a:buFont typeface="Arial"/>
                        <a:buChar char="•"/>
                      </a:pPr>
                      <a:r>
                        <a:rPr lang="en-US" sz="900" b="0" i="0" dirty="0" smtClean="0">
                          <a:solidFill>
                            <a:srgbClr val="505153"/>
                          </a:solidFill>
                          <a:latin typeface="+mn-ea"/>
                          <a:ea typeface="+mn-ea"/>
                          <a:cs typeface="Meiryo" charset="-128"/>
                        </a:rPr>
                        <a:t>10Gb SFP+ </a:t>
                      </a:r>
                      <a:r>
                        <a:rPr lang="ja-JP" altLang="en-US" sz="900" b="0" i="0" dirty="0" smtClean="0">
                          <a:solidFill>
                            <a:srgbClr val="505153"/>
                          </a:solidFill>
                          <a:latin typeface="+mn-ea"/>
                          <a:ea typeface="+mn-ea"/>
                          <a:cs typeface="Meiryo" charset="-128"/>
                        </a:rPr>
                        <a:t>アップリンク</a:t>
                      </a:r>
                      <a:endParaRPr lang="en-US" sz="900" b="0" i="0" dirty="0" smtClean="0">
                        <a:solidFill>
                          <a:srgbClr val="505153"/>
                        </a:solidFill>
                        <a:latin typeface="+mn-ea"/>
                        <a:ea typeface="+mn-ea"/>
                        <a:cs typeface="Meiryo" charset="-128"/>
                      </a:endParaRPr>
                    </a:p>
                    <a:p>
                      <a:pPr marL="169863" indent="-169863">
                        <a:spcAft>
                          <a:spcPts val="300"/>
                        </a:spcAft>
                        <a:buFont typeface="Arial"/>
                        <a:buChar char="•"/>
                      </a:pPr>
                      <a:r>
                        <a:rPr lang="ja-JP" altLang="en-US" sz="900" b="0" i="0" dirty="0" smtClean="0">
                          <a:solidFill>
                            <a:srgbClr val="505153"/>
                          </a:solidFill>
                          <a:latin typeface="+mn-ea"/>
                          <a:ea typeface="+mn-ea"/>
                          <a:cs typeface="Meiryo" charset="-128"/>
                        </a:rPr>
                        <a:t>ホットスワップ、</a:t>
                      </a:r>
                      <a:r>
                        <a:rPr lang="en-US" altLang="ja-JP" sz="900" b="0" i="0" dirty="0" smtClean="0">
                          <a:solidFill>
                            <a:srgbClr val="505153"/>
                          </a:solidFill>
                          <a:latin typeface="+mn-ea"/>
                          <a:ea typeface="+mn-ea"/>
                          <a:cs typeface="Meiryo" charset="-128"/>
                        </a:rPr>
                        <a:t/>
                      </a:r>
                      <a:br>
                        <a:rPr lang="en-US" altLang="ja-JP" sz="900" b="0" i="0" dirty="0" smtClean="0">
                          <a:solidFill>
                            <a:srgbClr val="505153"/>
                          </a:solidFill>
                          <a:latin typeface="+mn-ea"/>
                          <a:ea typeface="+mn-ea"/>
                          <a:cs typeface="Meiryo" charset="-128"/>
                        </a:rPr>
                      </a:br>
                      <a:r>
                        <a:rPr lang="ja-JP" altLang="en-US" sz="900" b="0" i="0" dirty="0" smtClean="0">
                          <a:solidFill>
                            <a:srgbClr val="505153"/>
                          </a:solidFill>
                          <a:latin typeface="+mn-ea"/>
                          <a:ea typeface="+mn-ea"/>
                          <a:cs typeface="Meiryo" charset="-128"/>
                        </a:rPr>
                        <a:t>冗長</a:t>
                      </a:r>
                      <a:r>
                        <a:rPr lang="ja-JP" altLang="en-US" sz="900" b="0" i="0" dirty="0" smtClean="0">
                          <a:solidFill>
                            <a:srgbClr val="505153"/>
                          </a:solidFill>
                          <a:latin typeface="+mn-ea"/>
                          <a:ea typeface="+mn-ea"/>
                          <a:cs typeface="Meiryo" charset="-128"/>
                        </a:rPr>
                        <a:t>電源対応</a:t>
                      </a:r>
                      <a:endParaRPr lang="en-US" sz="900" b="0" i="0" dirty="0" smtClean="0">
                        <a:solidFill>
                          <a:srgbClr val="505153"/>
                        </a:solidFill>
                        <a:latin typeface="+mn-ea"/>
                        <a:ea typeface="+mn-ea"/>
                        <a:cs typeface="Meiryo" charset="-128"/>
                      </a:endParaRPr>
                    </a:p>
                    <a:p>
                      <a:pPr marL="169863" indent="-169863">
                        <a:spcAft>
                          <a:spcPts val="300"/>
                        </a:spcAft>
                        <a:buFont typeface="Arial"/>
                        <a:buChar char="•"/>
                      </a:pPr>
                      <a:r>
                        <a:rPr lang="ja-JP" altLang="en-US" sz="900" b="0" i="0" baseline="0" dirty="0" smtClean="0">
                          <a:solidFill>
                            <a:srgbClr val="505153"/>
                          </a:solidFill>
                          <a:latin typeface="+mn-ea"/>
                          <a:ea typeface="+mn-ea"/>
                          <a:cs typeface="Meiryo" charset="-128"/>
                        </a:rPr>
                        <a:t>管理専用</a:t>
                      </a:r>
                      <a:r>
                        <a:rPr lang="ja-JP" altLang="en-US" sz="900" b="0" i="0" baseline="0" dirty="0" smtClean="0">
                          <a:solidFill>
                            <a:srgbClr val="505153"/>
                          </a:solidFill>
                          <a:latin typeface="+mn-ea"/>
                          <a:ea typeface="+mn-ea"/>
                          <a:cs typeface="Meiryo" charset="-128"/>
                        </a:rPr>
                        <a:t>ポート</a:t>
                      </a:r>
                      <a:r>
                        <a:rPr lang="en-US" altLang="ja-JP" sz="900" b="0" i="0" baseline="0" smtClean="0">
                          <a:solidFill>
                            <a:srgbClr val="505153"/>
                          </a:solidFill>
                          <a:latin typeface="+mn-ea"/>
                          <a:ea typeface="+mn-ea"/>
                          <a:cs typeface="Meiryo" charset="-128"/>
                        </a:rPr>
                        <a:t/>
                      </a:r>
                      <a:br>
                        <a:rPr lang="en-US" altLang="ja-JP" sz="900" b="0" i="0" baseline="0" smtClean="0">
                          <a:solidFill>
                            <a:srgbClr val="505153"/>
                          </a:solidFill>
                          <a:latin typeface="+mn-ea"/>
                          <a:ea typeface="+mn-ea"/>
                          <a:cs typeface="Meiryo" charset="-128"/>
                        </a:rPr>
                      </a:br>
                      <a:r>
                        <a:rPr lang="ja-JP" altLang="en-US" sz="900" b="0" i="0" baseline="0" dirty="0" smtClean="0">
                          <a:solidFill>
                            <a:srgbClr val="505153"/>
                          </a:solidFill>
                          <a:latin typeface="+mn-ea"/>
                          <a:ea typeface="+mn-ea"/>
                          <a:cs typeface="Meiryo" charset="-128"/>
                        </a:rPr>
                        <a:t>搭載</a:t>
                      </a:r>
                      <a:endParaRPr lang="en-US" sz="900" b="0" i="0" dirty="0" smtClean="0">
                        <a:solidFill>
                          <a:srgbClr val="505153"/>
                        </a:solidFill>
                        <a:latin typeface="+mn-ea"/>
                        <a:ea typeface="+mn-ea"/>
                        <a:cs typeface="Meiryo"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69863" indent="-169863">
                        <a:spcAft>
                          <a:spcPts val="300"/>
                        </a:spcAft>
                        <a:buFont typeface="Arial"/>
                        <a:buChar char="•"/>
                      </a:pPr>
                      <a:r>
                        <a:rPr lang="en-US" sz="900" b="0" i="0" dirty="0" smtClean="0">
                          <a:solidFill>
                            <a:srgbClr val="505153"/>
                          </a:solidFill>
                          <a:latin typeface="+mn-ea"/>
                          <a:ea typeface="+mn-ea"/>
                          <a:cs typeface="Meiryo" charset="-128"/>
                        </a:rPr>
                        <a:t>16, 32 </a:t>
                      </a:r>
                      <a:r>
                        <a:rPr lang="ja-JP" altLang="en-US" sz="900" b="0" i="0" dirty="0" smtClean="0">
                          <a:solidFill>
                            <a:srgbClr val="505153"/>
                          </a:solidFill>
                          <a:latin typeface="+mn-ea"/>
                          <a:ea typeface="+mn-ea"/>
                          <a:cs typeface="Meiryo" charset="-128"/>
                        </a:rPr>
                        <a:t>ポート</a:t>
                      </a:r>
                      <a:endParaRPr lang="en-US" altLang="ja-JP" sz="900" b="0" i="0" dirty="0" smtClean="0">
                        <a:solidFill>
                          <a:srgbClr val="505153"/>
                        </a:solidFill>
                        <a:latin typeface="+mn-ea"/>
                        <a:ea typeface="+mn-ea"/>
                        <a:cs typeface="Meiryo" charset="-128"/>
                      </a:endParaRPr>
                    </a:p>
                    <a:p>
                      <a:pPr marL="169863" indent="-169863">
                        <a:spcAft>
                          <a:spcPts val="300"/>
                        </a:spcAft>
                        <a:buFont typeface="Arial"/>
                        <a:buChar char="•"/>
                      </a:pPr>
                      <a:r>
                        <a:rPr lang="ja-JP" altLang="en-US" sz="900" b="0" i="0" dirty="0" smtClean="0">
                          <a:solidFill>
                            <a:srgbClr val="FF0000"/>
                          </a:solidFill>
                          <a:latin typeface="+mn-ea"/>
                          <a:ea typeface="+mn-ea"/>
                          <a:cs typeface="Meiryo" charset="-128"/>
                        </a:rPr>
                        <a:t>前面ポートでスタックに対応</a:t>
                      </a:r>
                      <a:endParaRPr lang="en-US" altLang="ja-JP" sz="900" b="0" i="0" dirty="0" smtClean="0">
                        <a:solidFill>
                          <a:srgbClr val="FF0000"/>
                        </a:solidFill>
                        <a:latin typeface="+mn-ea"/>
                        <a:ea typeface="+mn-ea"/>
                        <a:cs typeface="Meiryo" charset="-128"/>
                      </a:endParaRPr>
                    </a:p>
                    <a:p>
                      <a:pPr marL="169863" indent="-169863">
                        <a:spcAft>
                          <a:spcPts val="300"/>
                        </a:spcAft>
                        <a:buFont typeface="Arial"/>
                        <a:buChar char="•"/>
                      </a:pPr>
                      <a:r>
                        <a:rPr lang="ja-JP" altLang="en-US" sz="900" b="0" i="0" dirty="0" smtClean="0">
                          <a:solidFill>
                            <a:srgbClr val="343434"/>
                          </a:solidFill>
                          <a:latin typeface="+mn-ea"/>
                          <a:ea typeface="+mn-ea"/>
                          <a:cs typeface="Meiryo" charset="-128"/>
                        </a:rPr>
                        <a:t>高パフォーマンス</a:t>
                      </a:r>
                      <a:r>
                        <a:rPr lang="en-US" altLang="ja-JP" sz="900" b="0" i="0" dirty="0" smtClean="0">
                          <a:solidFill>
                            <a:srgbClr val="343434"/>
                          </a:solidFill>
                          <a:latin typeface="+mn-ea"/>
                          <a:ea typeface="+mn-ea"/>
                          <a:cs typeface="Meiryo" charset="-128"/>
                        </a:rPr>
                        <a:t>L3</a:t>
                      </a:r>
                      <a:r>
                        <a:rPr lang="ja-JP" altLang="en-US" sz="900" b="0" i="0" dirty="0" smtClean="0">
                          <a:solidFill>
                            <a:srgbClr val="343434"/>
                          </a:solidFill>
                          <a:latin typeface="+mn-ea"/>
                          <a:ea typeface="+mn-ea"/>
                          <a:cs typeface="Meiryo" charset="-128"/>
                        </a:rPr>
                        <a:t>スイッチ</a:t>
                      </a:r>
                      <a:r>
                        <a:rPr lang="en-US" sz="900" b="0" i="0" dirty="0" smtClean="0">
                          <a:solidFill>
                            <a:srgbClr val="343434"/>
                          </a:solidFill>
                          <a:latin typeface="+mn-ea"/>
                          <a:ea typeface="+mn-ea"/>
                          <a:cs typeface="Meiryo" charset="-128"/>
                        </a:rPr>
                        <a:t> </a:t>
                      </a:r>
                    </a:p>
                    <a:p>
                      <a:pPr marL="169863" indent="-169863">
                        <a:spcAft>
                          <a:spcPts val="300"/>
                        </a:spcAft>
                        <a:buFont typeface="Arial"/>
                        <a:buChar char="•"/>
                      </a:pPr>
                      <a:r>
                        <a:rPr lang="en-US" sz="900" b="0" i="0" dirty="0" smtClean="0">
                          <a:solidFill>
                            <a:srgbClr val="343434"/>
                          </a:solidFill>
                          <a:latin typeface="+mn-ea"/>
                          <a:ea typeface="+mn-ea"/>
                          <a:cs typeface="Meiryo" charset="-128"/>
                        </a:rPr>
                        <a:t>10Gb SFP+</a:t>
                      </a:r>
                      <a:r>
                        <a:rPr lang="ja-JP" altLang="en-US" sz="900" b="0" i="0" dirty="0" smtClean="0">
                          <a:solidFill>
                            <a:srgbClr val="343434"/>
                          </a:solidFill>
                          <a:latin typeface="+mn-ea"/>
                          <a:ea typeface="+mn-ea"/>
                          <a:cs typeface="Meiryo" charset="-128"/>
                        </a:rPr>
                        <a:t>ダウンリンク</a:t>
                      </a:r>
                      <a:r>
                        <a:rPr lang="en-US" altLang="ja-JP" sz="900" b="0" i="0" dirty="0" smtClean="0">
                          <a:solidFill>
                            <a:srgbClr val="343434"/>
                          </a:solidFill>
                          <a:latin typeface="+mn-ea"/>
                          <a:ea typeface="+mn-ea"/>
                          <a:cs typeface="Meiryo" charset="-128"/>
                        </a:rPr>
                        <a:t> (16</a:t>
                      </a:r>
                      <a:r>
                        <a:rPr lang="ja-JP" altLang="en-US" sz="900" b="0" i="0" dirty="0" smtClean="0">
                          <a:solidFill>
                            <a:srgbClr val="343434"/>
                          </a:solidFill>
                          <a:latin typeface="+mn-ea"/>
                          <a:ea typeface="+mn-ea"/>
                          <a:cs typeface="Meiryo" charset="-128"/>
                        </a:rPr>
                        <a:t>か</a:t>
                      </a:r>
                      <a:r>
                        <a:rPr lang="en-US" altLang="ja-JP" sz="900" b="0" i="0" dirty="0" smtClean="0">
                          <a:solidFill>
                            <a:srgbClr val="343434"/>
                          </a:solidFill>
                          <a:latin typeface="+mn-ea"/>
                          <a:ea typeface="+mn-ea"/>
                          <a:cs typeface="Meiryo" charset="-128"/>
                        </a:rPr>
                        <a:t>32)</a:t>
                      </a:r>
                    </a:p>
                    <a:p>
                      <a:pPr marL="169863" indent="-169863">
                        <a:spcAft>
                          <a:spcPts val="300"/>
                        </a:spcAft>
                        <a:buFont typeface="Arial"/>
                        <a:buChar char="•"/>
                      </a:pPr>
                      <a:r>
                        <a:rPr lang="en-US" sz="900" b="0" i="0" dirty="0" smtClean="0">
                          <a:solidFill>
                            <a:srgbClr val="343434"/>
                          </a:solidFill>
                          <a:latin typeface="+mn-ea"/>
                          <a:ea typeface="+mn-ea"/>
                          <a:cs typeface="Meiryo" charset="-128"/>
                        </a:rPr>
                        <a:t>40Gb QSFP</a:t>
                      </a:r>
                      <a:r>
                        <a:rPr lang="en-US" sz="900" b="0" i="0" dirty="0" smtClean="0">
                          <a:solidFill>
                            <a:srgbClr val="343434"/>
                          </a:solidFill>
                          <a:latin typeface="+mn-ea"/>
                          <a:ea typeface="+mn-ea"/>
                          <a:cs typeface="Meiryo" charset="-128"/>
                        </a:rPr>
                        <a:t>+</a:t>
                      </a:r>
                      <a:r>
                        <a:rPr lang="en-US" sz="900" b="0" i="0" baseline="0" dirty="0" smtClean="0">
                          <a:solidFill>
                            <a:srgbClr val="343434"/>
                          </a:solidFill>
                          <a:latin typeface="+mn-ea"/>
                          <a:ea typeface="+mn-ea"/>
                          <a:cs typeface="Meiryo" charset="-128"/>
                        </a:rPr>
                        <a:t> </a:t>
                      </a:r>
                      <a:r>
                        <a:rPr lang="ja-JP" altLang="en-US" sz="900" b="0" i="0" dirty="0" smtClean="0">
                          <a:solidFill>
                            <a:srgbClr val="343434"/>
                          </a:solidFill>
                          <a:latin typeface="+mn-ea"/>
                          <a:ea typeface="+mn-ea"/>
                          <a:cs typeface="Meiryo" charset="-128"/>
                        </a:rPr>
                        <a:t>アップリンク</a:t>
                      </a:r>
                      <a:r>
                        <a:rPr lang="en-US" altLang="ja-JP" sz="900" b="0" i="0" dirty="0" smtClean="0">
                          <a:solidFill>
                            <a:srgbClr val="343434"/>
                          </a:solidFill>
                          <a:latin typeface="+mn-ea"/>
                          <a:ea typeface="+mn-ea"/>
                          <a:cs typeface="Meiryo" charset="-128"/>
                        </a:rPr>
                        <a:t> </a:t>
                      </a:r>
                      <a:r>
                        <a:rPr lang="en-US" altLang="ja-JP" sz="900" b="0" i="0" dirty="0" smtClean="0">
                          <a:solidFill>
                            <a:srgbClr val="343434"/>
                          </a:solidFill>
                          <a:latin typeface="+mn-ea"/>
                          <a:ea typeface="+mn-ea"/>
                          <a:cs typeface="Meiryo" charset="-128"/>
                        </a:rPr>
                        <a:t>x</a:t>
                      </a:r>
                      <a:r>
                        <a:rPr lang="en-US" altLang="ja-JP" sz="900" b="0" i="0" baseline="0" dirty="0" smtClean="0">
                          <a:solidFill>
                            <a:srgbClr val="343434"/>
                          </a:solidFill>
                          <a:latin typeface="+mn-ea"/>
                          <a:ea typeface="+mn-ea"/>
                          <a:cs typeface="Meiryo" charset="-128"/>
                        </a:rPr>
                        <a:t> 2</a:t>
                      </a:r>
                      <a:endParaRPr lang="en-US" sz="900" b="0" i="0" dirty="0" smtClean="0">
                        <a:solidFill>
                          <a:srgbClr val="343434"/>
                        </a:solidFill>
                        <a:latin typeface="+mn-ea"/>
                        <a:ea typeface="+mn-ea"/>
                        <a:cs typeface="Meiryo" charset="-128"/>
                      </a:endParaRPr>
                    </a:p>
                    <a:p>
                      <a:pPr marL="169863" indent="-169863">
                        <a:spcAft>
                          <a:spcPts val="300"/>
                        </a:spcAft>
                        <a:buFont typeface="Arial"/>
                        <a:buChar char="•"/>
                      </a:pPr>
                      <a:r>
                        <a:rPr lang="ja-JP" altLang="en-US" sz="900" b="0" i="0" dirty="0" smtClean="0">
                          <a:solidFill>
                            <a:srgbClr val="343434"/>
                          </a:solidFill>
                          <a:latin typeface="+mn-ea"/>
                          <a:ea typeface="+mn-ea"/>
                          <a:cs typeface="Meiryo" charset="-128"/>
                        </a:rPr>
                        <a:t>ホットスワップ、</a:t>
                      </a:r>
                      <a:r>
                        <a:rPr lang="en-US" altLang="ja-JP" sz="900" b="0" i="0" dirty="0" smtClean="0">
                          <a:solidFill>
                            <a:srgbClr val="343434"/>
                          </a:solidFill>
                          <a:latin typeface="+mn-ea"/>
                          <a:ea typeface="+mn-ea"/>
                          <a:cs typeface="Meiryo" charset="-128"/>
                        </a:rPr>
                        <a:t/>
                      </a:r>
                      <a:br>
                        <a:rPr lang="en-US" altLang="ja-JP" sz="900" b="0" i="0" dirty="0" smtClean="0">
                          <a:solidFill>
                            <a:srgbClr val="343434"/>
                          </a:solidFill>
                          <a:latin typeface="+mn-ea"/>
                          <a:ea typeface="+mn-ea"/>
                          <a:cs typeface="Meiryo" charset="-128"/>
                        </a:rPr>
                      </a:br>
                      <a:r>
                        <a:rPr lang="ja-JP" altLang="en-US" sz="900" b="0" i="0" dirty="0" smtClean="0">
                          <a:solidFill>
                            <a:srgbClr val="343434"/>
                          </a:solidFill>
                          <a:latin typeface="+mn-ea"/>
                          <a:ea typeface="+mn-ea"/>
                          <a:cs typeface="Meiryo" charset="-128"/>
                        </a:rPr>
                        <a:t>冗長</a:t>
                      </a:r>
                      <a:r>
                        <a:rPr lang="ja-JP" altLang="en-US" sz="900" b="0" i="0" dirty="0" smtClean="0">
                          <a:solidFill>
                            <a:srgbClr val="343434"/>
                          </a:solidFill>
                          <a:latin typeface="+mn-ea"/>
                          <a:ea typeface="+mn-ea"/>
                          <a:cs typeface="Meiryo" charset="-128"/>
                        </a:rPr>
                        <a:t>電源対応</a:t>
                      </a:r>
                      <a:endParaRPr lang="en-US" sz="900" b="0" i="0" dirty="0" smtClean="0">
                        <a:solidFill>
                          <a:srgbClr val="343434"/>
                        </a:solidFill>
                        <a:latin typeface="+mn-ea"/>
                        <a:ea typeface="+mn-ea"/>
                        <a:cs typeface="Meiryo" charset="-128"/>
                      </a:endParaRPr>
                    </a:p>
                    <a:p>
                      <a:pPr marL="169863" indent="-169863">
                        <a:spcAft>
                          <a:spcPts val="300"/>
                        </a:spcAft>
                        <a:buFont typeface="Arial"/>
                        <a:buChar char="•"/>
                      </a:pPr>
                      <a:r>
                        <a:rPr lang="ja-JP" altLang="en-US" sz="900" b="0" i="0" baseline="0" dirty="0" smtClean="0">
                          <a:solidFill>
                            <a:srgbClr val="343434"/>
                          </a:solidFill>
                          <a:latin typeface="+mn-ea"/>
                          <a:ea typeface="+mn-ea"/>
                          <a:cs typeface="Meiryo" charset="-128"/>
                        </a:rPr>
                        <a:t>管理専用</a:t>
                      </a:r>
                      <a:r>
                        <a:rPr lang="ja-JP" altLang="en-US" sz="900" b="0" i="0" baseline="0" dirty="0" smtClean="0">
                          <a:solidFill>
                            <a:srgbClr val="343434"/>
                          </a:solidFill>
                          <a:latin typeface="+mn-ea"/>
                          <a:ea typeface="+mn-ea"/>
                          <a:cs typeface="Meiryo" charset="-128"/>
                        </a:rPr>
                        <a:t>ポート</a:t>
                      </a:r>
                      <a:r>
                        <a:rPr lang="en-US" altLang="ja-JP" sz="900" b="0" i="0" baseline="0" smtClean="0">
                          <a:solidFill>
                            <a:srgbClr val="343434"/>
                          </a:solidFill>
                          <a:latin typeface="+mn-ea"/>
                          <a:ea typeface="+mn-ea"/>
                          <a:cs typeface="Meiryo" charset="-128"/>
                        </a:rPr>
                        <a:t/>
                      </a:r>
                      <a:br>
                        <a:rPr lang="en-US" altLang="ja-JP" sz="900" b="0" i="0" baseline="0" smtClean="0">
                          <a:solidFill>
                            <a:srgbClr val="343434"/>
                          </a:solidFill>
                          <a:latin typeface="+mn-ea"/>
                          <a:ea typeface="+mn-ea"/>
                          <a:cs typeface="Meiryo" charset="-128"/>
                        </a:rPr>
                      </a:br>
                      <a:r>
                        <a:rPr lang="ja-JP" altLang="en-US" sz="900" b="0" i="0" baseline="0" dirty="0" smtClean="0">
                          <a:solidFill>
                            <a:srgbClr val="343434"/>
                          </a:solidFill>
                          <a:latin typeface="+mn-ea"/>
                          <a:ea typeface="+mn-ea"/>
                          <a:cs typeface="Meiryo" charset="-128"/>
                        </a:rPr>
                        <a:t>搭載</a:t>
                      </a:r>
                      <a:endParaRPr lang="en-US" sz="900" b="0" i="0" dirty="0" smtClean="0">
                        <a:solidFill>
                          <a:srgbClr val="343434"/>
                        </a:solidFill>
                        <a:latin typeface="+mn-ea"/>
                        <a:ea typeface="+mn-ea"/>
                        <a:cs typeface="Meiryo"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242804">
                <a:tc>
                  <a:txBody>
                    <a:bodyPr/>
                    <a:lstStyle/>
                    <a:p>
                      <a:r>
                        <a:rPr lang="ja-JP" altLang="en-US" sz="900" b="0" i="0" dirty="0" smtClean="0">
                          <a:solidFill>
                            <a:srgbClr val="FFFFFF"/>
                          </a:solidFill>
                          <a:latin typeface="+mn-ea"/>
                          <a:ea typeface="+mn-ea"/>
                          <a:cs typeface="Meiryo" charset="-128"/>
                        </a:rPr>
                        <a:t>位置づけ</a:t>
                      </a:r>
                      <a:endParaRPr lang="en-US" sz="900" b="0" i="0" dirty="0">
                        <a:solidFill>
                          <a:srgbClr val="FFFFFF"/>
                        </a:solidFill>
                        <a:latin typeface="+mn-ea"/>
                        <a:ea typeface="+mn-ea"/>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p>
                      <a:endParaRPr lang="en-US" sz="900" b="0" i="0" dirty="0">
                        <a:solidFill>
                          <a:srgbClr val="FFFFFF"/>
                        </a:solidFill>
                        <a:latin typeface="+mn-ea"/>
                        <a:ea typeface="+mn-ea"/>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p>
                      <a:endParaRPr lang="en-US" sz="900" b="0" i="0" dirty="0">
                        <a:solidFill>
                          <a:srgbClr val="FFFFFF"/>
                        </a:solidFill>
                        <a:latin typeface="+mn-ea"/>
                        <a:ea typeface="+mn-ea"/>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p>
                      <a:endParaRPr lang="en-US" sz="900" b="0" i="0" dirty="0">
                        <a:solidFill>
                          <a:srgbClr val="FFFFFF"/>
                        </a:solidFill>
                        <a:latin typeface="+mn-ea"/>
                        <a:ea typeface="+mn-ea"/>
                        <a:cs typeface="Meiryo" charset="-128"/>
                      </a:endParaRPr>
                    </a:p>
                  </a:txBody>
                  <a:tcPr marL="60497" marR="60497" marT="22680" marB="22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p>
                      <a:endParaRPr lang="en-US" sz="900" b="0" i="0" dirty="0">
                        <a:solidFill>
                          <a:srgbClr val="FFFFFF"/>
                        </a:solidFill>
                        <a:latin typeface="+mn-ea"/>
                        <a:ea typeface="+mn-ea"/>
                        <a:cs typeface="Meiryo" charset="-128"/>
                      </a:endParaRPr>
                    </a:p>
                  </a:txBody>
                  <a:tcPr marL="60497" marR="60497" marT="22680" marB="22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p>
                      <a:endParaRPr lang="en-US" sz="900" b="0" i="0" dirty="0">
                        <a:solidFill>
                          <a:srgbClr val="FFFFFF"/>
                        </a:solidFill>
                        <a:latin typeface="+mn-ea"/>
                        <a:ea typeface="+mn-ea"/>
                        <a:cs typeface="Meiryo" charset="-128"/>
                      </a:endParaRPr>
                    </a:p>
                  </a:txBody>
                  <a:tcPr marL="60497" marR="60497" marT="22680" marB="2268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p>
                      <a:endParaRPr lang="en-US" sz="900" b="0" i="0" dirty="0">
                        <a:solidFill>
                          <a:srgbClr val="FFFFFF"/>
                        </a:solidFill>
                        <a:latin typeface="+mn-ea"/>
                        <a:ea typeface="+mn-ea"/>
                        <a:cs typeface="Meiryo" charset="-128"/>
                      </a:endParaRPr>
                    </a:p>
                  </a:txBody>
                  <a:tcPr marL="60497" marR="60497" marT="22680" marB="2268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extLst>
                  <a:ext uri="{0D108BD9-81ED-4DB2-BD59-A6C34878D82A}">
                    <a16:rowId xmlns:a16="http://schemas.microsoft.com/office/drawing/2014/main" val="10004"/>
                  </a:ext>
                </a:extLst>
              </a:tr>
              <a:tr h="847004">
                <a:tc>
                  <a:txBody>
                    <a:bodyPr/>
                    <a:lstStyle/>
                    <a:p>
                      <a:pPr marL="169863" indent="-169863">
                        <a:spcAft>
                          <a:spcPts val="300"/>
                        </a:spcAft>
                        <a:buFont typeface="Arial"/>
                        <a:buChar char="•"/>
                      </a:pPr>
                      <a:r>
                        <a:rPr lang="ja-JP" altLang="en-US" sz="900" b="0" i="0" dirty="0" smtClean="0">
                          <a:solidFill>
                            <a:srgbClr val="505153"/>
                          </a:solidFill>
                          <a:latin typeface="+mn-ea"/>
                          <a:ea typeface="+mn-ea"/>
                          <a:cs typeface="Meiryo" charset="-128"/>
                        </a:rPr>
                        <a:t>ベーシックな接続のみを提供したい場合</a:t>
                      </a:r>
                      <a:endParaRPr lang="en-US" sz="900" b="0" i="0" dirty="0" smtClean="0">
                        <a:solidFill>
                          <a:srgbClr val="505153"/>
                        </a:solidFill>
                        <a:latin typeface="+mn-ea"/>
                        <a:ea typeface="+mn-ea"/>
                        <a:cs typeface="Meiryo" charset="-128"/>
                      </a:endParaRPr>
                    </a:p>
                  </a:txBody>
                  <a:tcPr marL="60497" marR="60497" marT="45360" marB="22680">
                    <a:lnL w="12700" cmpd="sng">
                      <a:noFill/>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indent="-169863">
                        <a:spcAft>
                          <a:spcPts val="300"/>
                        </a:spcAft>
                        <a:buFont typeface="Arial"/>
                        <a:buChar char="•"/>
                      </a:pPr>
                      <a:r>
                        <a:rPr lang="en-US" sz="900" b="0" i="0" dirty="0" smtClean="0">
                          <a:solidFill>
                            <a:srgbClr val="505153"/>
                          </a:solidFill>
                          <a:latin typeface="+mn-ea"/>
                          <a:ea typeface="+mn-ea"/>
                          <a:cs typeface="Meiryo" charset="-128"/>
                        </a:rPr>
                        <a:t>1G</a:t>
                      </a:r>
                      <a:r>
                        <a:rPr lang="ja-JP" altLang="en-US" sz="900" b="0" i="0" dirty="0" smtClean="0">
                          <a:solidFill>
                            <a:srgbClr val="505153"/>
                          </a:solidFill>
                          <a:latin typeface="+mn-ea"/>
                          <a:ea typeface="+mn-ea"/>
                          <a:cs typeface="Meiryo" charset="-128"/>
                        </a:rPr>
                        <a:t>アップリンクで問題ない場合</a:t>
                      </a:r>
                      <a:endParaRPr lang="en-US" sz="900" b="0" i="0" dirty="0" smtClean="0">
                        <a:solidFill>
                          <a:srgbClr val="505153"/>
                        </a:solidFill>
                        <a:latin typeface="+mn-ea"/>
                        <a:ea typeface="+mn-ea"/>
                        <a:cs typeface="Meiryo" charset="-128"/>
                      </a:endParaRPr>
                    </a:p>
                  </a:txBody>
                  <a:tcPr marL="60497" marR="60497"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indent="-169863">
                        <a:spcAft>
                          <a:spcPts val="300"/>
                        </a:spcAft>
                        <a:buFont typeface="Arial"/>
                        <a:buChar char="•"/>
                      </a:pPr>
                      <a:r>
                        <a:rPr lang="en-US" altLang="ja-JP" sz="900" b="0" i="0" dirty="0" smtClean="0">
                          <a:solidFill>
                            <a:srgbClr val="505153"/>
                          </a:solidFill>
                          <a:latin typeface="+mn-ea"/>
                          <a:ea typeface="+mn-ea"/>
                          <a:cs typeface="Meiryo" charset="-128"/>
                        </a:rPr>
                        <a:t>10G</a:t>
                      </a:r>
                      <a:r>
                        <a:rPr lang="ja-JP" altLang="en-US" sz="900" b="0" i="0" dirty="0" smtClean="0">
                          <a:solidFill>
                            <a:srgbClr val="505153"/>
                          </a:solidFill>
                          <a:latin typeface="+mn-ea"/>
                          <a:ea typeface="+mn-ea"/>
                          <a:cs typeface="Meiryo" charset="-128"/>
                        </a:rPr>
                        <a:t>アップリンクが必要な場合</a:t>
                      </a:r>
                      <a:endParaRPr lang="en-US" sz="900" b="0" i="0" dirty="0" smtClean="0">
                        <a:solidFill>
                          <a:srgbClr val="505153"/>
                        </a:solidFill>
                        <a:latin typeface="+mn-ea"/>
                        <a:ea typeface="+mn-ea"/>
                        <a:cs typeface="Meiryo" charset="-128"/>
                      </a:endParaRPr>
                    </a:p>
                  </a:txBody>
                  <a:tcPr marL="60497" marR="60497"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indent="-169863">
                        <a:spcAft>
                          <a:spcPts val="300"/>
                        </a:spcAft>
                        <a:buFont typeface="Arial"/>
                        <a:buChar char="•"/>
                      </a:pPr>
                      <a:r>
                        <a:rPr lang="ja-JP" altLang="en-US" sz="900" b="0" i="0" dirty="0" smtClean="0">
                          <a:solidFill>
                            <a:srgbClr val="505153"/>
                          </a:solidFill>
                          <a:latin typeface="+mn-ea"/>
                          <a:ea typeface="+mn-ea"/>
                          <a:cs typeface="Meiryo" charset="-128"/>
                        </a:rPr>
                        <a:t>ブランチやキャンパスの</a:t>
                      </a:r>
                      <a:r>
                        <a:rPr lang="en-US" altLang="ja-JP" sz="900" b="0" i="0" dirty="0" smtClean="0">
                          <a:solidFill>
                            <a:srgbClr val="505153"/>
                          </a:solidFill>
                          <a:latin typeface="+mn-ea"/>
                          <a:ea typeface="+mn-ea"/>
                          <a:cs typeface="Meiryo" charset="-128"/>
                        </a:rPr>
                        <a:t>L2</a:t>
                      </a:r>
                      <a:r>
                        <a:rPr lang="ja-JP" altLang="en-US" sz="900" b="0" i="0" dirty="0" err="1" smtClean="0">
                          <a:solidFill>
                            <a:srgbClr val="505153"/>
                          </a:solidFill>
                          <a:latin typeface="+mn-ea"/>
                          <a:ea typeface="+mn-ea"/>
                          <a:cs typeface="Meiryo" charset="-128"/>
                        </a:rPr>
                        <a:t>、</a:t>
                      </a:r>
                      <a:r>
                        <a:rPr lang="en-US" altLang="ja-JP" sz="900" b="0" i="0" dirty="0" smtClean="0">
                          <a:solidFill>
                            <a:srgbClr val="505153"/>
                          </a:solidFill>
                          <a:latin typeface="+mn-ea"/>
                          <a:ea typeface="+mn-ea"/>
                          <a:cs typeface="Meiryo" charset="-128"/>
                        </a:rPr>
                        <a:t>L3</a:t>
                      </a:r>
                      <a:r>
                        <a:rPr lang="ja-JP" altLang="en-US" sz="900" b="0" i="0" dirty="0" smtClean="0">
                          <a:solidFill>
                            <a:srgbClr val="505153"/>
                          </a:solidFill>
                          <a:latin typeface="+mn-ea"/>
                          <a:ea typeface="+mn-ea"/>
                          <a:cs typeface="Meiryo" charset="-128"/>
                        </a:rPr>
                        <a:t>アクセススイッチ</a:t>
                      </a:r>
                      <a:endParaRPr lang="en-US" sz="900" b="0" i="0" dirty="0" smtClean="0">
                        <a:solidFill>
                          <a:srgbClr val="505153"/>
                        </a:solidFill>
                        <a:latin typeface="+mn-ea"/>
                        <a:ea typeface="+mn-ea"/>
                        <a:cs typeface="Meiryo"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indent="-171450">
                        <a:spcAft>
                          <a:spcPts val="300"/>
                        </a:spcAft>
                        <a:buFont typeface="Arial"/>
                        <a:buChar char="•"/>
                      </a:pPr>
                      <a:r>
                        <a:rPr lang="ja-JP" altLang="en-US" sz="900" b="0" i="0" baseline="0" dirty="0" smtClean="0">
                          <a:solidFill>
                            <a:srgbClr val="505153"/>
                          </a:solidFill>
                          <a:latin typeface="+mn-ea"/>
                          <a:ea typeface="+mn-ea"/>
                          <a:cs typeface="Meiryo" charset="-128"/>
                        </a:rPr>
                        <a:t>ブランチやキャンパスむけ物理スタック可能な</a:t>
                      </a:r>
                      <a:r>
                        <a:rPr lang="en-US" altLang="ja-JP" sz="900" b="0" i="0" baseline="0" dirty="0" smtClean="0">
                          <a:solidFill>
                            <a:srgbClr val="505153"/>
                          </a:solidFill>
                          <a:latin typeface="+mn-ea"/>
                          <a:ea typeface="+mn-ea"/>
                          <a:cs typeface="Meiryo" charset="-128"/>
                        </a:rPr>
                        <a:t>L2</a:t>
                      </a:r>
                      <a:r>
                        <a:rPr lang="ja-JP" altLang="en-US" sz="900" b="0" i="0" baseline="0" dirty="0" err="1" smtClean="0">
                          <a:solidFill>
                            <a:srgbClr val="505153"/>
                          </a:solidFill>
                          <a:latin typeface="+mn-ea"/>
                          <a:ea typeface="+mn-ea"/>
                          <a:cs typeface="Meiryo" charset="-128"/>
                        </a:rPr>
                        <a:t>、</a:t>
                      </a:r>
                      <a:r>
                        <a:rPr lang="en-US" altLang="ja-JP" sz="900" b="0" i="0" baseline="0" dirty="0" smtClean="0">
                          <a:solidFill>
                            <a:srgbClr val="505153"/>
                          </a:solidFill>
                          <a:latin typeface="+mn-ea"/>
                          <a:ea typeface="+mn-ea"/>
                          <a:cs typeface="Meiryo" charset="-128"/>
                        </a:rPr>
                        <a:t>L3</a:t>
                      </a:r>
                      <a:r>
                        <a:rPr lang="ja-JP" altLang="en-US" sz="900" b="0" i="0" baseline="0" dirty="0" smtClean="0">
                          <a:solidFill>
                            <a:srgbClr val="505153"/>
                          </a:solidFill>
                          <a:latin typeface="+mn-ea"/>
                          <a:ea typeface="+mn-ea"/>
                          <a:cs typeface="Meiryo" charset="-128"/>
                        </a:rPr>
                        <a:t>アクセススイッチ</a:t>
                      </a:r>
                      <a:endParaRPr lang="en-US" sz="900" b="0" i="0" dirty="0" smtClean="0">
                        <a:solidFill>
                          <a:srgbClr val="505153"/>
                        </a:solidFill>
                        <a:latin typeface="+mn-ea"/>
                        <a:ea typeface="+mn-ea"/>
                        <a:cs typeface="Meiryo"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indent="-171450">
                        <a:spcAft>
                          <a:spcPts val="300"/>
                        </a:spcAft>
                        <a:buFont typeface="Arial"/>
                        <a:buChar char="•"/>
                      </a:pPr>
                      <a:r>
                        <a:rPr lang="ja-JP" altLang="en-US" sz="900" b="0" i="0" baseline="0" dirty="0" smtClean="0">
                          <a:solidFill>
                            <a:srgbClr val="505153"/>
                          </a:solidFill>
                          <a:latin typeface="+mn-ea"/>
                          <a:ea typeface="+mn-ea"/>
                          <a:cs typeface="Meiryo" charset="-128"/>
                        </a:rPr>
                        <a:t>ブランチやキャンパスむけ物理スタック可能な</a:t>
                      </a:r>
                      <a:r>
                        <a:rPr lang="en-US" altLang="ja-JP" sz="900" b="0" i="0" baseline="0" dirty="0" smtClean="0">
                          <a:solidFill>
                            <a:srgbClr val="505153"/>
                          </a:solidFill>
                          <a:latin typeface="+mn-ea"/>
                          <a:ea typeface="+mn-ea"/>
                          <a:cs typeface="Meiryo" charset="-128"/>
                        </a:rPr>
                        <a:t>L2</a:t>
                      </a:r>
                      <a:r>
                        <a:rPr lang="ja-JP" altLang="en-US" sz="900" b="0" i="0" baseline="0" dirty="0" err="1" smtClean="0">
                          <a:solidFill>
                            <a:srgbClr val="505153"/>
                          </a:solidFill>
                          <a:latin typeface="+mn-ea"/>
                          <a:ea typeface="+mn-ea"/>
                          <a:cs typeface="Meiryo" charset="-128"/>
                        </a:rPr>
                        <a:t>、</a:t>
                      </a:r>
                      <a:r>
                        <a:rPr lang="en-US" altLang="ja-JP" sz="900" b="0" i="0" baseline="0" dirty="0" smtClean="0">
                          <a:solidFill>
                            <a:srgbClr val="505153"/>
                          </a:solidFill>
                          <a:latin typeface="+mn-ea"/>
                          <a:ea typeface="+mn-ea"/>
                          <a:cs typeface="Meiryo" charset="-128"/>
                        </a:rPr>
                        <a:t>L3</a:t>
                      </a:r>
                      <a:r>
                        <a:rPr lang="ja-JP" altLang="en-US" sz="900" b="0" i="0" baseline="0" dirty="0" smtClean="0">
                          <a:solidFill>
                            <a:srgbClr val="505153"/>
                          </a:solidFill>
                          <a:latin typeface="+mn-ea"/>
                          <a:ea typeface="+mn-ea"/>
                          <a:cs typeface="Meiryo" charset="-128"/>
                        </a:rPr>
                        <a:t>集線スイッチ</a:t>
                      </a:r>
                      <a:endParaRPr lang="en-US" sz="900" b="0" i="0" dirty="0" smtClean="0">
                        <a:solidFill>
                          <a:srgbClr val="505153"/>
                        </a:solidFill>
                        <a:latin typeface="+mn-ea"/>
                        <a:ea typeface="+mn-ea"/>
                        <a:cs typeface="Meiryo"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69863" marR="0" indent="-169863" algn="l" defTabSz="685891" rtl="0" eaLnBrk="1" fontAlgn="auto" latinLnBrk="0" hangingPunct="1">
                        <a:lnSpc>
                          <a:spcPct val="100000"/>
                        </a:lnSpc>
                        <a:spcBef>
                          <a:spcPts val="0"/>
                        </a:spcBef>
                        <a:spcAft>
                          <a:spcPts val="300"/>
                        </a:spcAft>
                        <a:buClrTx/>
                        <a:buSzTx/>
                        <a:buFont typeface="Arial"/>
                        <a:buChar char="•"/>
                        <a:tabLst/>
                        <a:defRPr/>
                      </a:pPr>
                      <a:r>
                        <a:rPr lang="ja-JP" altLang="en-US" sz="900" b="0" i="0" dirty="0" smtClean="0">
                          <a:solidFill>
                            <a:srgbClr val="505153"/>
                          </a:solidFill>
                          <a:latin typeface="+mn-ea"/>
                          <a:ea typeface="+mn-ea"/>
                          <a:cs typeface="Meiryo" charset="-128"/>
                        </a:rPr>
                        <a:t>物理スタック可能な、</a:t>
                      </a:r>
                      <a:r>
                        <a:rPr lang="ja-JP" altLang="en-US" sz="900" b="0" i="0" dirty="0" smtClean="0">
                          <a:solidFill>
                            <a:srgbClr val="505153"/>
                          </a:solidFill>
                          <a:latin typeface="+mn-ea"/>
                          <a:ea typeface="+mn-ea"/>
                          <a:cs typeface="Meiryo" charset="-128"/>
                        </a:rPr>
                        <a:t>キャンパス向け</a:t>
                      </a:r>
                      <a:r>
                        <a:rPr lang="en-US" altLang="ja-JP" sz="900" b="0" i="0" dirty="0" smtClean="0">
                          <a:solidFill>
                            <a:srgbClr val="505153"/>
                          </a:solidFill>
                          <a:latin typeface="+mn-ea"/>
                          <a:ea typeface="+mn-ea"/>
                          <a:cs typeface="Meiryo" charset="-128"/>
                        </a:rPr>
                        <a:t/>
                      </a:r>
                      <a:br>
                        <a:rPr lang="en-US" altLang="ja-JP" sz="900" b="0" i="0" dirty="0" smtClean="0">
                          <a:solidFill>
                            <a:srgbClr val="505153"/>
                          </a:solidFill>
                          <a:latin typeface="+mn-ea"/>
                          <a:ea typeface="+mn-ea"/>
                          <a:cs typeface="Meiryo" charset="-128"/>
                        </a:rPr>
                      </a:br>
                      <a:r>
                        <a:rPr lang="ja-JP" altLang="en-US" sz="900" b="0" i="0" dirty="0" smtClean="0">
                          <a:solidFill>
                            <a:srgbClr val="505153"/>
                          </a:solidFill>
                          <a:latin typeface="+mn-ea"/>
                          <a:ea typeface="+mn-ea"/>
                          <a:cs typeface="Meiryo" charset="-128"/>
                        </a:rPr>
                        <a:t>集</a:t>
                      </a:r>
                      <a:r>
                        <a:rPr lang="ja-JP" altLang="en-US" sz="900" b="0" i="0" dirty="0" smtClean="0">
                          <a:solidFill>
                            <a:srgbClr val="505153"/>
                          </a:solidFill>
                          <a:latin typeface="+mn-ea"/>
                          <a:ea typeface="+mn-ea"/>
                          <a:cs typeface="Meiryo" charset="-128"/>
                        </a:rPr>
                        <a:t>線スイッチ（</a:t>
                      </a:r>
                      <a:r>
                        <a:rPr lang="en-US" altLang="ja-JP" sz="900" b="0" i="0" dirty="0" smtClean="0">
                          <a:solidFill>
                            <a:srgbClr val="505153"/>
                          </a:solidFill>
                          <a:latin typeface="+mn-ea"/>
                          <a:ea typeface="+mn-ea"/>
                          <a:cs typeface="Meiryo" charset="-128"/>
                        </a:rPr>
                        <a:t>L3)</a:t>
                      </a:r>
                      <a:endParaRPr lang="en-US" sz="900" b="0" i="0" dirty="0" smtClean="0">
                        <a:solidFill>
                          <a:srgbClr val="505153"/>
                        </a:solidFill>
                        <a:latin typeface="+mn-ea"/>
                        <a:ea typeface="+mn-ea"/>
                        <a:cs typeface="Meiryo"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bl>
          </a:graphicData>
        </a:graphic>
      </p:graphicFrame>
      <p:pic>
        <p:nvPicPr>
          <p:cNvPr id="20" name="Picture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76107" y="986001"/>
            <a:ext cx="1144099" cy="23430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7803" y="1013762"/>
            <a:ext cx="1025720" cy="21006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11519" y="984379"/>
            <a:ext cx="1151055" cy="235729"/>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0645" y="958715"/>
            <a:ext cx="958512" cy="363527"/>
          </a:xfrm>
          <a:prstGeom prst="rect">
            <a:avLst/>
          </a:prstGeom>
        </p:spPr>
      </p:pic>
      <p:pic>
        <p:nvPicPr>
          <p:cNvPr id="25" name="Picture 2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03009" y="917696"/>
            <a:ext cx="1104320" cy="295097"/>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0731" y="981341"/>
            <a:ext cx="1137452" cy="232943"/>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8958" y="994078"/>
            <a:ext cx="1205307" cy="246840"/>
          </a:xfrm>
          <a:prstGeom prst="rect">
            <a:avLst/>
          </a:prstGeom>
        </p:spPr>
      </p:pic>
      <p:pic>
        <p:nvPicPr>
          <p:cNvPr id="21" name="Picture 20" descr="cisco-ms220P_front.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72331" y="952100"/>
            <a:ext cx="393077" cy="152702"/>
          </a:xfrm>
          <a:prstGeom prst="rect">
            <a:avLst/>
          </a:prstGeom>
        </p:spPr>
      </p:pic>
      <p:sp>
        <p:nvSpPr>
          <p:cNvPr id="15" name="16-Point Star 14"/>
          <p:cNvSpPr/>
          <p:nvPr/>
        </p:nvSpPr>
        <p:spPr>
          <a:xfrm>
            <a:off x="1537184" y="577184"/>
            <a:ext cx="804573" cy="245838"/>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2"/>
                </a:solidFill>
                <a:latin typeface="+mn-ea"/>
              </a:rPr>
              <a:t>New</a:t>
            </a:r>
          </a:p>
        </p:txBody>
      </p:sp>
      <p:sp>
        <p:nvSpPr>
          <p:cNvPr id="16" name="16-Point Star 15"/>
          <p:cNvSpPr/>
          <p:nvPr/>
        </p:nvSpPr>
        <p:spPr>
          <a:xfrm>
            <a:off x="288957" y="569479"/>
            <a:ext cx="804573" cy="245838"/>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2"/>
                </a:solidFill>
                <a:latin typeface="+mn-ea"/>
              </a:rPr>
              <a:t>New</a:t>
            </a:r>
          </a:p>
        </p:txBody>
      </p:sp>
    </p:spTree>
    <p:extLst>
      <p:ext uri="{BB962C8B-B14F-4D97-AF65-F5344CB8AC3E}">
        <p14:creationId xmlns:p14="http://schemas.microsoft.com/office/powerpoint/2010/main" val="166804703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5950256" cy="885456"/>
          </a:xfrm>
          <a:solidFill>
            <a:srgbClr val="2C2C2E">
              <a:alpha val="60000"/>
            </a:srgbClr>
          </a:solidFill>
        </p:spPr>
        <p:txBody>
          <a:bodyPr/>
          <a:lstStyle/>
          <a:p>
            <a:r>
              <a:rPr lang="en-US" altLang="ja-JP" dirty="0" smtClean="0">
                <a:effectLst>
                  <a:outerShdw blurRad="38100" dist="38100" dir="2700000" algn="tl">
                    <a:srgbClr val="000000">
                      <a:alpha val="43137"/>
                    </a:srgbClr>
                  </a:outerShdw>
                </a:effectLst>
              </a:rPr>
              <a:t/>
            </a:r>
            <a:br>
              <a:rPr lang="en-US" altLang="ja-JP" dirty="0" smtClean="0">
                <a:effectLst>
                  <a:outerShdw blurRad="38100" dist="38100" dir="2700000" algn="tl">
                    <a:srgbClr val="000000">
                      <a:alpha val="43137"/>
                    </a:srgbClr>
                  </a:outerShdw>
                </a:effectLst>
              </a:rPr>
            </a:br>
            <a:r>
              <a:rPr lang="ja-JP" altLang="en-US" dirty="0" smtClean="0">
                <a:effectLst>
                  <a:outerShdw blurRad="38100" dist="38100" dir="2700000" algn="tl">
                    <a:srgbClr val="000000">
                      <a:alpha val="43137"/>
                    </a:srgbClr>
                  </a:outerShdw>
                </a:effectLst>
              </a:rPr>
              <a:t>製品紹介</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2137827"/>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437766" y="795533"/>
            <a:ext cx="8345488" cy="806779"/>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chemeClr val="accent4"/>
              </a:buClr>
            </a:pPr>
            <a:r>
              <a:rPr lang="en-US" altLang="ja-JP" sz="1600" dirty="0" smtClean="0">
                <a:latin typeface="+mj-lt"/>
              </a:rPr>
              <a:t>Cisco Meraki </a:t>
            </a:r>
            <a:r>
              <a:rPr lang="ja-JP" altLang="en-US" sz="1600" dirty="0" smtClean="0">
                <a:latin typeface="+mj-lt"/>
              </a:rPr>
              <a:t>ダッシュボード</a:t>
            </a:r>
            <a:r>
              <a:rPr lang="ja-JP" altLang="en-US" sz="1600" dirty="0">
                <a:latin typeface="+mj-lt"/>
              </a:rPr>
              <a:t>から</a:t>
            </a:r>
            <a:r>
              <a:rPr lang="en-US" altLang="ja-JP" sz="1600" dirty="0">
                <a:latin typeface="+mj-lt"/>
              </a:rPr>
              <a:t>iOS</a:t>
            </a:r>
            <a:r>
              <a:rPr lang="en-US" altLang="ja-JP" sz="1600" dirty="0" smtClean="0">
                <a:latin typeface="+mj-lt"/>
              </a:rPr>
              <a:t>/ Android/ Windows/ Mac</a:t>
            </a:r>
            <a:r>
              <a:rPr lang="ja-JP" altLang="en-US" sz="1600" dirty="0" smtClean="0">
                <a:latin typeface="+mj-lt"/>
              </a:rPr>
              <a:t> </a:t>
            </a:r>
            <a:r>
              <a:rPr lang="ja-JP" altLang="en-US" sz="1600" dirty="0">
                <a:latin typeface="+mj-lt"/>
              </a:rPr>
              <a:t>を管理</a:t>
            </a:r>
          </a:p>
          <a:p>
            <a:pPr>
              <a:buClr>
                <a:schemeClr val="accent4"/>
              </a:buClr>
            </a:pPr>
            <a:r>
              <a:rPr lang="en-US" altLang="ja-JP" sz="1600" dirty="0" smtClean="0">
                <a:latin typeface="+mj-lt"/>
              </a:rPr>
              <a:t>Cisco Meraki</a:t>
            </a:r>
            <a:r>
              <a:rPr lang="ja-JP" altLang="en-US" sz="1600" dirty="0" smtClean="0">
                <a:latin typeface="+mj-lt"/>
              </a:rPr>
              <a:t> </a:t>
            </a:r>
            <a:r>
              <a:rPr lang="en-US" altLang="ja-JP" sz="1600" dirty="0">
                <a:latin typeface="+mj-lt"/>
              </a:rPr>
              <a:t>MDM</a:t>
            </a:r>
            <a:r>
              <a:rPr lang="ja-JP" altLang="en-US" sz="1600" dirty="0" smtClean="0">
                <a:latin typeface="+mj-lt"/>
              </a:rPr>
              <a:t>は わかりやすいインターフェイス</a:t>
            </a:r>
            <a:r>
              <a:rPr lang="ja-JP" altLang="en-US" sz="1600" dirty="0">
                <a:latin typeface="+mj-lt"/>
              </a:rPr>
              <a:t>と設定</a:t>
            </a:r>
            <a:r>
              <a:rPr lang="ja-JP" altLang="en-US" sz="1600" dirty="0" smtClean="0">
                <a:latin typeface="+mj-lt"/>
              </a:rPr>
              <a:t>で 様々</a:t>
            </a:r>
            <a:r>
              <a:rPr lang="ja-JP" altLang="en-US" sz="1600" dirty="0">
                <a:latin typeface="+mj-lt"/>
              </a:rPr>
              <a:t>な制御が可能</a:t>
            </a:r>
          </a:p>
        </p:txBody>
      </p:sp>
      <p:sp>
        <p:nvSpPr>
          <p:cNvPr id="3" name="Title 2"/>
          <p:cNvSpPr txBox="1">
            <a:spLocks/>
          </p:cNvSpPr>
          <p:nvPr/>
        </p:nvSpPr>
        <p:spPr>
          <a:xfrm>
            <a:off x="437766" y="323612"/>
            <a:ext cx="8345488" cy="456164"/>
          </a:xfrm>
          <a:prstGeom prst="rect">
            <a:avLst/>
          </a:prstGeom>
          <a:ln>
            <a:noFill/>
          </a:ln>
        </p:spPr>
        <p:txBody>
          <a:bodyPr anchor="t"/>
          <a:lstStyle>
            <a:defPPr>
              <a:defRPr lang="en-US"/>
            </a:defPPr>
            <a:lvl1pPr defTabSz="685818" eaLnBrk="1" latinLnBrk="0" hangingPunct="1">
              <a:lnSpc>
                <a:spcPct val="90000"/>
              </a:lnSpc>
              <a:buNone/>
              <a:defRPr sz="2400" b="0" spc="0" baseline="0">
                <a:solidFill>
                  <a:schemeClr val="accent2"/>
                </a:solidFill>
                <a:latin typeface="+mj-lt"/>
                <a:ea typeface="MS PGothic" charset="-128"/>
                <a:cs typeface="MS PGothic" charset="-128"/>
              </a:defRPr>
            </a:lvl1pPr>
          </a:lstStyle>
          <a:p>
            <a:r>
              <a:rPr lang="ja-JP" altLang="en-US" dirty="0" smtClean="0">
                <a:solidFill>
                  <a:srgbClr val="004BAF"/>
                </a:solidFill>
              </a:rPr>
              <a:t>システムズ マネージャ</a:t>
            </a:r>
            <a:r>
              <a:rPr lang="ja-JP" altLang="en-US" dirty="0"/>
              <a:t>　</a:t>
            </a:r>
            <a:r>
              <a:rPr lang="en-US" altLang="ja-JP" dirty="0">
                <a:solidFill>
                  <a:srgbClr val="004BAF"/>
                </a:solidFill>
              </a:rPr>
              <a:t>MDM</a:t>
            </a:r>
            <a:endParaRPr lang="ja-JP" altLang="en-US" dirty="0">
              <a:solidFill>
                <a:srgbClr val="004BAF"/>
              </a:solidFill>
            </a:endParaRPr>
          </a:p>
        </p:txBody>
      </p:sp>
    </p:spTree>
    <p:extLst>
      <p:ext uri="{BB962C8B-B14F-4D97-AF65-F5344CB8AC3E}">
        <p14:creationId xmlns:p14="http://schemas.microsoft.com/office/powerpoint/2010/main" val="255718942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bwMode="auto">
          <a:xfrm>
            <a:off x="259742" y="303064"/>
            <a:ext cx="8659976" cy="728782"/>
          </a:xfrm>
          <a:prstGeom prst="rect">
            <a:avLst/>
          </a:prstGeom>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defTabSz="685818" eaLnBrk="1" latinLnBrk="0" hangingPunct="1">
              <a:lnSpc>
                <a:spcPct val="90000"/>
              </a:lnSpc>
              <a:buNone/>
              <a:defRPr lang="en-US" sz="3000" b="0" spc="0" baseline="0" dirty="0">
                <a:solidFill>
                  <a:schemeClr val="accent2"/>
                </a:solidFill>
                <a:latin typeface="+mj-lt"/>
                <a:ea typeface="MS PGothic" charset="-128"/>
                <a:cs typeface="MS PGothic" charset="-128"/>
              </a:defRPr>
            </a:lvl1pPr>
          </a:lstStyle>
          <a:p>
            <a:r>
              <a:rPr lang="ja-JP" altLang="en-US" sz="2400" dirty="0" smtClean="0">
                <a:solidFill>
                  <a:srgbClr val="004BAF"/>
                </a:solidFill>
              </a:rPr>
              <a:t>システムズ マネージャ</a:t>
            </a:r>
            <a:r>
              <a:rPr lang="ja-JP" altLang="en-US" sz="2400" dirty="0">
                <a:solidFill>
                  <a:srgbClr val="004BAF"/>
                </a:solidFill>
              </a:rPr>
              <a:t>　</a:t>
            </a:r>
            <a:r>
              <a:rPr lang="en-US" altLang="ja-JP" sz="2400" dirty="0">
                <a:solidFill>
                  <a:srgbClr val="004BAF"/>
                </a:solidFill>
              </a:rPr>
              <a:t>MDM</a:t>
            </a:r>
            <a:endParaRPr lang="ja-JP" altLang="en-US" sz="2400" dirty="0">
              <a:solidFill>
                <a:srgbClr val="004BAF"/>
              </a:solidFill>
            </a:endParaRPr>
          </a:p>
        </p:txBody>
      </p:sp>
      <p:sp>
        <p:nvSpPr>
          <p:cNvPr id="25" name="TextBox 24"/>
          <p:cNvSpPr txBox="1"/>
          <p:nvPr/>
        </p:nvSpPr>
        <p:spPr>
          <a:xfrm>
            <a:off x="703812" y="1630897"/>
            <a:ext cx="7881389" cy="1231106"/>
          </a:xfrm>
          <a:prstGeom prst="rect">
            <a:avLst/>
          </a:prstGeom>
          <a:noFill/>
        </p:spPr>
        <p:txBody>
          <a:bodyPr wrap="square" numCol="4" spcCol="72000" rtlCol="0">
            <a:spAutoFit/>
          </a:bodyPr>
          <a:lstStyle/>
          <a:p>
            <a:r>
              <a:rPr lang="ja-JP" altLang="en-US" sz="1400" dirty="0">
                <a:solidFill>
                  <a:schemeClr val="accent4">
                    <a:lumMod val="75000"/>
                  </a:schemeClr>
                </a:solidFill>
                <a:latin typeface="MS PGothic" charset="-128"/>
                <a:ea typeface="MS PGothic" charset="-128"/>
                <a:cs typeface="MS PGothic" charset="-128"/>
              </a:rPr>
              <a:t>クラウド集中管理</a:t>
            </a:r>
            <a:endParaRPr lang="en-US" altLang="ja-JP" sz="1400" dirty="0">
              <a:solidFill>
                <a:schemeClr val="accent4">
                  <a:lumMod val="75000"/>
                </a:schemeClr>
              </a:solidFill>
              <a:latin typeface="MS PGothic" charset="-128"/>
              <a:ea typeface="MS PGothic" charset="-128"/>
              <a:cs typeface="MS PGothic" charset="-128"/>
            </a:endParaRPr>
          </a:p>
          <a:p>
            <a:r>
              <a:rPr lang="ja-JP" altLang="en-US" sz="1200" dirty="0">
                <a:latin typeface="MS PGothic" charset="-128"/>
                <a:ea typeface="MS PGothic" charset="-128"/>
                <a:cs typeface="MS PGothic" charset="-128"/>
              </a:rPr>
              <a:t>世界中どこからでもモバイルデバイスの一括監視、管理が可能</a:t>
            </a:r>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r>
              <a:rPr lang="ja-JP" altLang="en-US" sz="1400" dirty="0">
                <a:solidFill>
                  <a:schemeClr val="accent4">
                    <a:lumMod val="75000"/>
                  </a:schemeClr>
                </a:solidFill>
                <a:latin typeface="MS PGothic" charset="-128"/>
                <a:ea typeface="MS PGothic" charset="-128"/>
                <a:cs typeface="MS PGothic" charset="-128"/>
              </a:rPr>
              <a:t>ネットワーク設定導入</a:t>
            </a:r>
            <a:endParaRPr lang="en-US" altLang="ja-JP" sz="1400" dirty="0">
              <a:solidFill>
                <a:schemeClr val="accent4">
                  <a:lumMod val="75000"/>
                </a:schemeClr>
              </a:solidFill>
              <a:latin typeface="MS PGothic" charset="-128"/>
              <a:ea typeface="MS PGothic" charset="-128"/>
              <a:cs typeface="MS PGothic" charset="-128"/>
            </a:endParaRPr>
          </a:p>
          <a:p>
            <a:r>
              <a:rPr lang="ja-JP" altLang="en-US" sz="1200" dirty="0">
                <a:latin typeface="MS PGothic" charset="-128"/>
                <a:ea typeface="MS PGothic" charset="-128"/>
                <a:cs typeface="MS PGothic" charset="-128"/>
              </a:rPr>
              <a:t>デバイス設定一括適用</a:t>
            </a:r>
            <a:r>
              <a:rPr lang="en-US" altLang="ja-JP" sz="1200" dirty="0">
                <a:latin typeface="MS PGothic" charset="-128"/>
                <a:ea typeface="MS PGothic" charset="-128"/>
                <a:cs typeface="MS PGothic" charset="-128"/>
              </a:rPr>
              <a:t/>
            </a:r>
            <a:br>
              <a:rPr lang="en-US" altLang="ja-JP" sz="1200" dirty="0">
                <a:latin typeface="MS PGothic" charset="-128"/>
                <a:ea typeface="MS PGothic" charset="-128"/>
                <a:cs typeface="MS PGothic" charset="-128"/>
              </a:rPr>
            </a:br>
            <a:r>
              <a:rPr lang="ja-JP" altLang="en-US" sz="1200" dirty="0">
                <a:latin typeface="MS PGothic" charset="-128"/>
                <a:ea typeface="MS PGothic" charset="-128"/>
                <a:cs typeface="MS PGothic" charset="-128"/>
              </a:rPr>
              <a:t>ワイヤレス</a:t>
            </a:r>
            <a:r>
              <a:rPr lang="en-US" altLang="ja-JP" sz="1200" dirty="0">
                <a:latin typeface="MS PGothic" charset="-128"/>
                <a:ea typeface="MS PGothic" charset="-128"/>
                <a:cs typeface="MS PGothic" charset="-128"/>
              </a:rPr>
              <a:t/>
            </a:r>
            <a:br>
              <a:rPr lang="en-US" altLang="ja-JP" sz="1200" dirty="0">
                <a:latin typeface="MS PGothic" charset="-128"/>
                <a:ea typeface="MS PGothic" charset="-128"/>
                <a:cs typeface="MS PGothic" charset="-128"/>
              </a:rPr>
            </a:br>
            <a:r>
              <a:rPr lang="ja-JP" altLang="en-US" sz="1200" dirty="0">
                <a:latin typeface="MS PGothic" charset="-128"/>
                <a:ea typeface="MS PGothic" charset="-128"/>
                <a:cs typeface="MS PGothic" charset="-128"/>
              </a:rPr>
              <a:t>セキュリティ</a:t>
            </a:r>
            <a:r>
              <a:rPr lang="en-US" altLang="ja-JP" sz="1200">
                <a:latin typeface="MS PGothic" charset="-128"/>
                <a:ea typeface="MS PGothic" charset="-128"/>
                <a:cs typeface="MS PGothic" charset="-128"/>
              </a:rPr>
              <a:t/>
            </a:r>
            <a:br>
              <a:rPr lang="en-US" altLang="ja-JP" sz="120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リモート アクセス</a:t>
            </a:r>
            <a:endParaRPr lang="en-US" altLang="ja-JP" sz="1200" dirty="0">
              <a:latin typeface="MS PGothic" charset="-128"/>
              <a:ea typeface="MS PGothic" charset="-128"/>
              <a:cs typeface="MS PGothic" charset="-128"/>
            </a:endParaRPr>
          </a:p>
          <a:p>
            <a:endParaRPr lang="en-US" altLang="ja-JP" sz="1200" dirty="0">
              <a:solidFill>
                <a:schemeClr val="accent4">
                  <a:lumMod val="75000"/>
                </a:schemeClr>
              </a:solidFill>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デバイス ロケーション</a:t>
            </a:r>
            <a:endParaRPr lang="en-US" altLang="ja-JP" sz="1400" dirty="0">
              <a:solidFill>
                <a:schemeClr val="accent4">
                  <a:lumMod val="75000"/>
                </a:schemeClr>
              </a:solidFill>
              <a:latin typeface="MS PGothic" charset="-128"/>
              <a:ea typeface="MS PGothic" charset="-128"/>
              <a:cs typeface="MS PGothic" charset="-128"/>
            </a:endParaRPr>
          </a:p>
          <a:p>
            <a:r>
              <a:rPr lang="en-US" altLang="ja-JP" sz="1200" dirty="0">
                <a:latin typeface="MS PGothic" charset="-128"/>
                <a:ea typeface="MS PGothic" charset="-128"/>
                <a:cs typeface="MS PGothic" charset="-128"/>
              </a:rPr>
              <a:t>GPS</a:t>
            </a:r>
            <a:r>
              <a:rPr lang="ja-JP" altLang="en-US" sz="1200" dirty="0">
                <a:latin typeface="MS PGothic" charset="-128"/>
                <a:ea typeface="MS PGothic" charset="-128"/>
                <a:cs typeface="MS PGothic" charset="-128"/>
              </a:rPr>
              <a:t>での紛失デバイス追跡</a:t>
            </a:r>
            <a:r>
              <a:rPr lang="en-US" altLang="ja-JP" sz="1200" dirty="0">
                <a:latin typeface="MS PGothic" charset="-128"/>
                <a:ea typeface="MS PGothic" charset="-128"/>
                <a:cs typeface="MS PGothic" charset="-128"/>
              </a:rPr>
              <a:t/>
            </a:r>
            <a:br>
              <a:rPr lang="en-US" altLang="ja-JP" sz="1200" dirty="0">
                <a:latin typeface="MS PGothic" charset="-128"/>
                <a:ea typeface="MS PGothic" charset="-128"/>
                <a:cs typeface="MS PGothic" charset="-128"/>
              </a:rPr>
            </a:br>
            <a:r>
              <a:rPr lang="ja-JP" altLang="en-US" sz="1200" dirty="0">
                <a:solidFill>
                  <a:schemeClr val="accent1"/>
                </a:solidFill>
                <a:latin typeface="MS PGothic" charset="-128"/>
                <a:ea typeface="MS PGothic" charset="-128"/>
                <a:cs typeface="MS PGothic" charset="-128"/>
              </a:rPr>
              <a:t>位置ベースルール適用</a:t>
            </a:r>
            <a:endParaRPr lang="en-US" altLang="ja-JP" sz="1200" dirty="0">
              <a:solidFill>
                <a:schemeClr val="accent1"/>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r>
              <a:rPr lang="ja-JP" altLang="en-US" sz="1400" dirty="0">
                <a:solidFill>
                  <a:schemeClr val="accent4">
                    <a:lumMod val="75000"/>
                  </a:schemeClr>
                </a:solidFill>
                <a:latin typeface="MS PGothic" charset="-128"/>
                <a:ea typeface="MS PGothic" charset="-128"/>
                <a:cs typeface="MS PGothic" charset="-128"/>
              </a:rPr>
              <a:t>アプリケーション管理</a:t>
            </a:r>
            <a:endParaRPr lang="en-US" altLang="ja-JP" sz="1400" dirty="0">
              <a:solidFill>
                <a:schemeClr val="accent4">
                  <a:lumMod val="75000"/>
                </a:schemeClr>
              </a:solidFill>
              <a:latin typeface="MS PGothic" charset="-128"/>
              <a:ea typeface="MS PGothic" charset="-128"/>
              <a:cs typeface="MS PGothic" charset="-128"/>
            </a:endParaRPr>
          </a:p>
          <a:p>
            <a:r>
              <a:rPr lang="ja-JP" altLang="en-US" sz="1200" dirty="0">
                <a:latin typeface="MS PGothic" charset="-128"/>
                <a:ea typeface="MS PGothic" charset="-128"/>
                <a:cs typeface="MS PGothic" charset="-128"/>
              </a:rPr>
              <a:t>有料無料</a:t>
            </a:r>
            <a:r>
              <a:rPr lang="en-US" altLang="ja-JP" sz="1200" dirty="0">
                <a:latin typeface="MS PGothic" charset="-128"/>
                <a:ea typeface="MS PGothic" charset="-128"/>
                <a:cs typeface="MS PGothic" charset="-128"/>
              </a:rPr>
              <a:t>+</a:t>
            </a:r>
            <a:r>
              <a:rPr lang="en-US" altLang="ja-JP" sz="1200" dirty="0">
                <a:solidFill>
                  <a:schemeClr val="accent1"/>
                </a:solidFill>
                <a:latin typeface="MS PGothic" charset="-128"/>
                <a:ea typeface="MS PGothic" charset="-128"/>
                <a:cs typeface="MS PGothic" charset="-128"/>
              </a:rPr>
              <a:t>VPP</a:t>
            </a:r>
            <a:r>
              <a:rPr lang="ja-JP" altLang="en-US" sz="1200" dirty="0">
                <a:solidFill>
                  <a:schemeClr val="accent1"/>
                </a:solidFill>
                <a:latin typeface="MS PGothic" charset="-128"/>
                <a:ea typeface="MS PGothic" charset="-128"/>
                <a:cs typeface="MS PGothic" charset="-128"/>
              </a:rPr>
              <a:t>の適用</a:t>
            </a:r>
            <a:r>
              <a:rPr lang="en-US" altLang="ja-JP" sz="1200" dirty="0">
                <a:solidFill>
                  <a:schemeClr val="accent1"/>
                </a:solidFill>
                <a:latin typeface="MS PGothic" charset="-128"/>
                <a:ea typeface="MS PGothic" charset="-128"/>
                <a:cs typeface="MS PGothic" charset="-128"/>
              </a:rPr>
              <a:t>/</a:t>
            </a:r>
            <a:r>
              <a:rPr lang="ja-JP" altLang="en-US" sz="1200" dirty="0">
                <a:solidFill>
                  <a:schemeClr val="accent1"/>
                </a:solidFill>
                <a:latin typeface="MS PGothic" charset="-128"/>
                <a:ea typeface="MS PGothic" charset="-128"/>
                <a:cs typeface="MS PGothic" charset="-128"/>
              </a:rPr>
              <a:t>管理</a:t>
            </a:r>
            <a:r>
              <a:rPr lang="en-US" altLang="ja-JP" sz="1200" dirty="0">
                <a:solidFill>
                  <a:schemeClr val="accent1"/>
                </a:solidFill>
                <a:latin typeface="MS PGothic" charset="-128"/>
                <a:ea typeface="MS PGothic" charset="-128"/>
                <a:cs typeface="MS PGothic" charset="-128"/>
              </a:rPr>
              <a:t/>
            </a:r>
            <a:br>
              <a:rPr lang="en-US" altLang="ja-JP" sz="1200" dirty="0">
                <a:solidFill>
                  <a:schemeClr val="accent1"/>
                </a:solidFill>
                <a:latin typeface="MS PGothic" charset="-128"/>
                <a:ea typeface="MS PGothic" charset="-128"/>
                <a:cs typeface="MS PGothic" charset="-128"/>
              </a:rPr>
            </a:br>
            <a:endParaRPr lang="en-US" altLang="ja-JP" sz="1200" dirty="0">
              <a:solidFill>
                <a:schemeClr val="accent1"/>
              </a:solidFill>
              <a:latin typeface="MS PGothic" charset="-128"/>
              <a:ea typeface="MS PGothic" charset="-128"/>
              <a:cs typeface="MS PGothic" charset="-128"/>
            </a:endParaRPr>
          </a:p>
        </p:txBody>
      </p:sp>
      <p:sp>
        <p:nvSpPr>
          <p:cNvPr id="26" name="TextBox 25"/>
          <p:cNvSpPr txBox="1"/>
          <p:nvPr/>
        </p:nvSpPr>
        <p:spPr>
          <a:xfrm>
            <a:off x="703812" y="3625768"/>
            <a:ext cx="8215906" cy="1783645"/>
          </a:xfrm>
          <a:prstGeom prst="rect">
            <a:avLst/>
          </a:prstGeom>
          <a:noFill/>
        </p:spPr>
        <p:txBody>
          <a:bodyPr wrap="square" numCol="4" spcCol="72000" rtlCol="0">
            <a:spAutoFit/>
          </a:bodyPr>
          <a:lstStyle/>
          <a:p>
            <a:r>
              <a:rPr lang="ja-JP" altLang="en-US" sz="1400" dirty="0" smtClean="0">
                <a:solidFill>
                  <a:schemeClr val="accent4">
                    <a:lumMod val="75000"/>
                  </a:schemeClr>
                </a:solidFill>
                <a:latin typeface="MS PGothic" charset="-128"/>
                <a:ea typeface="MS PGothic" charset="-128"/>
                <a:cs typeface="MS PGothic" charset="-128"/>
              </a:rPr>
              <a:t>リモート トラブルシュート</a:t>
            </a:r>
            <a:endParaRPr lang="en-US" altLang="ja-JP" sz="1400" dirty="0">
              <a:solidFill>
                <a:schemeClr val="accent4">
                  <a:lumMod val="75000"/>
                </a:schemeClr>
              </a:solidFill>
              <a:latin typeface="MS PGothic" charset="-128"/>
              <a:ea typeface="MS PGothic" charset="-128"/>
              <a:cs typeface="MS PGothic" charset="-128"/>
            </a:endParaRPr>
          </a:p>
          <a:p>
            <a:r>
              <a:rPr lang="en-US" altLang="ja-JP" sz="1200" dirty="0">
                <a:latin typeface="MS PGothic" charset="-128"/>
                <a:ea typeface="MS PGothic" charset="-128"/>
                <a:cs typeface="MS PGothic" charset="-128"/>
              </a:rPr>
              <a:t>24x7</a:t>
            </a:r>
            <a:r>
              <a:rPr lang="ja-JP" altLang="en-US" sz="1200" dirty="0">
                <a:latin typeface="MS PGothic" charset="-128"/>
                <a:ea typeface="MS PGothic" charset="-128"/>
                <a:cs typeface="MS PGothic" charset="-128"/>
              </a:rPr>
              <a:t>デバイス監視</a:t>
            </a:r>
            <a:endParaRPr lang="en-US" altLang="ja-JP" sz="1200" dirty="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リモート デスクトップ</a:t>
            </a:r>
            <a:endParaRPr lang="en-US" altLang="ja-JP" sz="1200" dirty="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スクリーン ショット</a:t>
            </a:r>
            <a:endParaRPr lang="en-US" altLang="ja-JP" sz="1200" dirty="0">
              <a:latin typeface="MS PGothic" charset="-128"/>
              <a:ea typeface="MS PGothic" charset="-128"/>
              <a:cs typeface="MS PGothic" charset="-128"/>
            </a:endParaRPr>
          </a:p>
          <a:p>
            <a:r>
              <a:rPr lang="ja-JP" altLang="en-US" sz="1200" dirty="0">
                <a:latin typeface="MS PGothic" charset="-128"/>
                <a:ea typeface="MS PGothic" charset="-128"/>
                <a:cs typeface="MS PGothic" charset="-128"/>
              </a:rPr>
              <a:t>再起動、シャットダウン</a:t>
            </a:r>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r>
              <a:rPr lang="ja-JP" altLang="en-US" sz="1400" dirty="0">
                <a:solidFill>
                  <a:schemeClr val="accent4">
                    <a:lumMod val="75000"/>
                  </a:schemeClr>
                </a:solidFill>
                <a:latin typeface="MS PGothic" charset="-128"/>
                <a:ea typeface="MS PGothic" charset="-128"/>
                <a:cs typeface="MS PGothic" charset="-128"/>
              </a:rPr>
              <a:t>デバイス</a:t>
            </a:r>
            <a:r>
              <a:rPr lang="en-US" altLang="ja-JP" sz="1400" dirty="0">
                <a:solidFill>
                  <a:schemeClr val="accent4">
                    <a:lumMod val="75000"/>
                  </a:schemeClr>
                </a:solidFill>
                <a:latin typeface="MS PGothic" charset="-128"/>
                <a:ea typeface="MS PGothic" charset="-128"/>
                <a:cs typeface="MS PGothic" charset="-128"/>
              </a:rPr>
              <a:t>&amp;</a:t>
            </a:r>
            <a:r>
              <a:rPr lang="ja-JP" altLang="en-US" sz="1400" dirty="0">
                <a:solidFill>
                  <a:schemeClr val="accent4">
                    <a:lumMod val="75000"/>
                  </a:schemeClr>
                </a:solidFill>
                <a:latin typeface="MS PGothic" charset="-128"/>
                <a:ea typeface="MS PGothic" charset="-128"/>
                <a:cs typeface="MS PGothic" charset="-128"/>
              </a:rPr>
              <a:t>データ制限</a:t>
            </a:r>
            <a:endParaRPr lang="en-US" altLang="ja-JP" sz="1400" dirty="0">
              <a:solidFill>
                <a:schemeClr val="accent4">
                  <a:lumMod val="75000"/>
                </a:schemeClr>
              </a:solidFill>
              <a:latin typeface="MS PGothic" charset="-128"/>
              <a:ea typeface="MS PGothic" charset="-128"/>
              <a:cs typeface="MS PGothic" charset="-128"/>
            </a:endParaRPr>
          </a:p>
          <a:p>
            <a:r>
              <a:rPr lang="ja-JP" altLang="en-US" sz="1200" dirty="0">
                <a:latin typeface="MS PGothic" charset="-128"/>
                <a:ea typeface="MS PGothic" charset="-128"/>
                <a:cs typeface="MS PGothic" charset="-128"/>
              </a:rPr>
              <a:t>ポリシー管理</a:t>
            </a:r>
            <a:r>
              <a:rPr lang="en-US" altLang="ja-JP" sz="1200" dirty="0">
                <a:latin typeface="MS PGothic" charset="-128"/>
                <a:ea typeface="MS PGothic" charset="-128"/>
                <a:cs typeface="MS PGothic" charset="-128"/>
              </a:rPr>
              <a:t/>
            </a:r>
            <a:br>
              <a:rPr lang="en-US" altLang="ja-JP" sz="1200" dirty="0">
                <a:latin typeface="MS PGothic" charset="-128"/>
                <a:ea typeface="MS PGothic" charset="-128"/>
                <a:cs typeface="MS PGothic" charset="-128"/>
              </a:rPr>
            </a:br>
            <a:r>
              <a:rPr lang="en-US" altLang="ja-JP" sz="1200" dirty="0">
                <a:latin typeface="MS PGothic" charset="-128"/>
                <a:ea typeface="MS PGothic" charset="-128"/>
                <a:cs typeface="MS PGothic" charset="-128"/>
              </a:rPr>
              <a:t>App Store</a:t>
            </a:r>
            <a:r>
              <a:rPr lang="ja-JP" altLang="en-US" sz="1200" dirty="0">
                <a:latin typeface="MS PGothic" charset="-128"/>
                <a:ea typeface="MS PGothic" charset="-128"/>
                <a:cs typeface="MS PGothic" charset="-128"/>
              </a:rPr>
              <a:t>利用制限</a:t>
            </a:r>
            <a:r>
              <a:rPr lang="en-US" altLang="ja-JP" sz="1200" dirty="0">
                <a:latin typeface="MS PGothic" charset="-128"/>
                <a:ea typeface="MS PGothic" charset="-128"/>
                <a:cs typeface="MS PGothic" charset="-128"/>
              </a:rPr>
              <a:t/>
            </a:r>
            <a:br>
              <a:rPr lang="en-US" altLang="ja-JP" sz="1200" dirty="0">
                <a:latin typeface="MS PGothic" charset="-128"/>
                <a:ea typeface="MS PGothic" charset="-128"/>
                <a:cs typeface="MS PGothic" charset="-128"/>
              </a:rPr>
            </a:br>
            <a:r>
              <a:rPr lang="ja-JP" altLang="en-US" sz="1200" dirty="0">
                <a:latin typeface="MS PGothic" charset="-128"/>
                <a:ea typeface="MS PGothic" charset="-128"/>
                <a:cs typeface="MS PGothic" charset="-128"/>
              </a:rPr>
              <a:t>コンテンツ、ゲーム制限</a:t>
            </a:r>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r>
              <a:rPr lang="ja-JP" altLang="en-US" sz="1400" dirty="0">
                <a:solidFill>
                  <a:schemeClr val="accent4">
                    <a:lumMod val="75000"/>
                  </a:schemeClr>
                </a:solidFill>
                <a:latin typeface="MS PGothic" charset="-128"/>
                <a:ea typeface="MS PGothic" charset="-128"/>
                <a:cs typeface="MS PGothic" charset="-128"/>
              </a:rPr>
              <a:t>迅速プロビジョニング</a:t>
            </a:r>
            <a:endParaRPr lang="en-US" altLang="ja-JP" sz="1400" dirty="0">
              <a:solidFill>
                <a:schemeClr val="accent4">
                  <a:lumMod val="75000"/>
                </a:schemeClr>
              </a:solidFill>
              <a:latin typeface="MS PGothic" charset="-128"/>
              <a:ea typeface="MS PGothic" charset="-128"/>
              <a:cs typeface="MS PGothic" charset="-128"/>
            </a:endParaRPr>
          </a:p>
          <a:p>
            <a:r>
              <a:rPr lang="ja-JP" altLang="en-US" sz="1200" dirty="0">
                <a:latin typeface="MS PGothic" charset="-128"/>
                <a:ea typeface="MS PGothic" charset="-128"/>
                <a:cs typeface="MS PGothic" charset="-128"/>
              </a:rPr>
              <a:t>無線接続時</a:t>
            </a:r>
            <a:r>
              <a:rPr lang="en-US" altLang="ja-JP" sz="1200" dirty="0">
                <a:latin typeface="MS PGothic" charset="-128"/>
                <a:ea typeface="MS PGothic" charset="-128"/>
                <a:cs typeface="MS PGothic" charset="-128"/>
              </a:rPr>
              <a:t>MDM</a:t>
            </a:r>
            <a:r>
              <a:rPr lang="ja-JP" altLang="en-US" sz="1200" dirty="0">
                <a:latin typeface="MS PGothic" charset="-128"/>
                <a:ea typeface="MS PGothic" charset="-128"/>
                <a:cs typeface="MS PGothic" charset="-128"/>
              </a:rPr>
              <a:t>を適用</a:t>
            </a:r>
            <a:r>
              <a:rPr lang="en-US" altLang="ja-JP" sz="1200" dirty="0">
                <a:latin typeface="MS PGothic" charset="-128"/>
                <a:ea typeface="MS PGothic" charset="-128"/>
                <a:cs typeface="MS PGothic" charset="-128"/>
              </a:rPr>
              <a:t/>
            </a:r>
            <a:br>
              <a:rPr lang="en-US" altLang="ja-JP" sz="1200" dirty="0">
                <a:latin typeface="MS PGothic" charset="-128"/>
                <a:ea typeface="MS PGothic" charset="-128"/>
                <a:cs typeface="MS PGothic" charset="-128"/>
              </a:rPr>
            </a:br>
            <a:r>
              <a:rPr lang="en-US" altLang="ja-JP" sz="1200" dirty="0">
                <a:solidFill>
                  <a:schemeClr val="accent1"/>
                </a:solidFill>
                <a:latin typeface="MS PGothic" charset="-128"/>
                <a:ea typeface="MS PGothic" charset="-128"/>
                <a:cs typeface="MS PGothic" charset="-128"/>
              </a:rPr>
              <a:t>Apple DEP</a:t>
            </a:r>
            <a:r>
              <a:rPr lang="ja-JP" altLang="en-US" sz="1200" dirty="0">
                <a:solidFill>
                  <a:schemeClr val="accent1"/>
                </a:solidFill>
                <a:latin typeface="MS PGothic" charset="-128"/>
                <a:ea typeface="MS PGothic" charset="-128"/>
                <a:cs typeface="MS PGothic" charset="-128"/>
              </a:rPr>
              <a:t>連携</a:t>
            </a:r>
            <a:endParaRPr lang="en-US" altLang="ja-JP" sz="1400" dirty="0">
              <a:solidFill>
                <a:schemeClr val="accent1"/>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r>
              <a:rPr lang="en-US" altLang="ja-JP" sz="1400" dirty="0">
                <a:solidFill>
                  <a:schemeClr val="accent4">
                    <a:lumMod val="75000"/>
                  </a:schemeClr>
                </a:solidFill>
                <a:latin typeface="MS PGothic" charset="-128"/>
                <a:ea typeface="MS PGothic" charset="-128"/>
                <a:cs typeface="MS PGothic" charset="-128"/>
              </a:rPr>
              <a:t>Meraki</a:t>
            </a:r>
            <a:r>
              <a:rPr lang="ja-JP" altLang="en-US" sz="1400" dirty="0">
                <a:solidFill>
                  <a:schemeClr val="accent4">
                    <a:lumMod val="75000"/>
                  </a:schemeClr>
                </a:solidFill>
                <a:latin typeface="MS PGothic" charset="-128"/>
                <a:ea typeface="MS PGothic" charset="-128"/>
                <a:cs typeface="MS PGothic" charset="-128"/>
              </a:rPr>
              <a:t>インテグレーション</a:t>
            </a:r>
            <a:endParaRPr lang="en-US" altLang="ja-JP" sz="1400" dirty="0">
              <a:solidFill>
                <a:schemeClr val="accent4">
                  <a:lumMod val="75000"/>
                </a:schemeClr>
              </a:solidFill>
              <a:latin typeface="MS PGothic" charset="-128"/>
              <a:ea typeface="MS PGothic" charset="-128"/>
              <a:cs typeface="MS PGothic" charset="-128"/>
            </a:endParaRPr>
          </a:p>
          <a:p>
            <a:r>
              <a:rPr lang="en-US" altLang="ja-JP" sz="1200" dirty="0">
                <a:solidFill>
                  <a:schemeClr val="accent1"/>
                </a:solidFill>
                <a:latin typeface="MS PGothic" charset="-128"/>
                <a:ea typeface="MS PGothic" charset="-128"/>
                <a:cs typeface="MS PGothic" charset="-128"/>
              </a:rPr>
              <a:t>Meraki</a:t>
            </a:r>
            <a:r>
              <a:rPr lang="ja-JP" altLang="en-US" sz="1200" dirty="0">
                <a:solidFill>
                  <a:schemeClr val="accent1"/>
                </a:solidFill>
                <a:latin typeface="MS PGothic" charset="-128"/>
                <a:ea typeface="MS PGothic" charset="-128"/>
                <a:cs typeface="MS PGothic" charset="-128"/>
              </a:rPr>
              <a:t>ネットワーク全体で</a:t>
            </a:r>
            <a:r>
              <a:rPr lang="en-US" altLang="ja-JP" sz="1200" dirty="0">
                <a:solidFill>
                  <a:schemeClr val="accent1"/>
                </a:solidFill>
                <a:latin typeface="MS PGothic" charset="-128"/>
                <a:ea typeface="MS PGothic" charset="-128"/>
                <a:cs typeface="MS PGothic" charset="-128"/>
              </a:rPr>
              <a:t/>
            </a:r>
            <a:br>
              <a:rPr lang="en-US" altLang="ja-JP" sz="1200" dirty="0">
                <a:solidFill>
                  <a:schemeClr val="accent1"/>
                </a:solidFill>
                <a:latin typeface="MS PGothic" charset="-128"/>
                <a:ea typeface="MS PGothic" charset="-128"/>
                <a:cs typeface="MS PGothic" charset="-128"/>
              </a:rPr>
            </a:br>
            <a:r>
              <a:rPr lang="ja-JP" altLang="en-US" sz="1200" dirty="0">
                <a:solidFill>
                  <a:schemeClr val="accent1"/>
                </a:solidFill>
                <a:latin typeface="MS PGothic" charset="-128"/>
                <a:ea typeface="MS PGothic" charset="-128"/>
                <a:cs typeface="MS PGothic" charset="-128"/>
              </a:rPr>
              <a:t>統一された運用管理</a:t>
            </a:r>
            <a:r>
              <a:rPr lang="en-US" altLang="ja-JP" sz="1200" dirty="0">
                <a:solidFill>
                  <a:schemeClr val="accent1"/>
                </a:solidFill>
                <a:latin typeface="MS PGothic" charset="-128"/>
                <a:ea typeface="MS PGothic" charset="-128"/>
                <a:cs typeface="MS PGothic" charset="-128"/>
              </a:rPr>
              <a:t/>
            </a:r>
            <a:br>
              <a:rPr lang="en-US" altLang="ja-JP" sz="1200" dirty="0">
                <a:solidFill>
                  <a:schemeClr val="accent1"/>
                </a:solidFill>
                <a:latin typeface="MS PGothic" charset="-128"/>
                <a:ea typeface="MS PGothic" charset="-128"/>
                <a:cs typeface="MS PGothic" charset="-128"/>
              </a:rPr>
            </a:br>
            <a:r>
              <a:rPr lang="ja-JP" altLang="en-US" sz="1200" dirty="0">
                <a:solidFill>
                  <a:schemeClr val="accent1"/>
                </a:solidFill>
                <a:latin typeface="MS PGothic" charset="-128"/>
                <a:ea typeface="MS PGothic" charset="-128"/>
                <a:cs typeface="MS PGothic" charset="-128"/>
              </a:rPr>
              <a:t>ワイヤレス、スイッチ</a:t>
            </a:r>
            <a:r>
              <a:rPr lang="ja-JP" altLang="en-US" sz="1200" dirty="0" smtClean="0">
                <a:solidFill>
                  <a:schemeClr val="accent1"/>
                </a:solidFill>
                <a:latin typeface="MS PGothic" charset="-128"/>
                <a:ea typeface="MS PGothic" charset="-128"/>
                <a:cs typeface="MS PGothic" charset="-128"/>
              </a:rPr>
              <a:t>、</a:t>
            </a:r>
            <a:r>
              <a:rPr lang="en-US" altLang="ja-JP" sz="1200" smtClean="0">
                <a:solidFill>
                  <a:schemeClr val="accent1"/>
                </a:solidFill>
                <a:latin typeface="MS PGothic" charset="-128"/>
                <a:ea typeface="MS PGothic" charset="-128"/>
                <a:cs typeface="MS PGothic" charset="-128"/>
              </a:rPr>
              <a:t/>
            </a:r>
            <a:br>
              <a:rPr lang="en-US" altLang="ja-JP" sz="1200" smtClean="0">
                <a:solidFill>
                  <a:schemeClr val="accent1"/>
                </a:solidFill>
                <a:latin typeface="MS PGothic" charset="-128"/>
                <a:ea typeface="MS PGothic" charset="-128"/>
                <a:cs typeface="MS PGothic" charset="-128"/>
              </a:rPr>
            </a:br>
            <a:r>
              <a:rPr lang="ja-JP" altLang="en-US" sz="1200" dirty="0" smtClean="0">
                <a:solidFill>
                  <a:schemeClr val="accent1"/>
                </a:solidFill>
                <a:latin typeface="MS PGothic" charset="-128"/>
                <a:ea typeface="MS PGothic" charset="-128"/>
                <a:cs typeface="MS PGothic" charset="-128"/>
              </a:rPr>
              <a:t>セキュリティ</a:t>
            </a:r>
            <a:r>
              <a:rPr lang="ja-JP" altLang="en-US" sz="1200" dirty="0">
                <a:solidFill>
                  <a:schemeClr val="accent1"/>
                </a:solidFill>
                <a:latin typeface="MS PGothic" charset="-128"/>
                <a:ea typeface="MS PGothic" charset="-128"/>
                <a:cs typeface="MS PGothic" charset="-128"/>
              </a:rPr>
              <a:t>との連携</a:t>
            </a:r>
            <a:endParaRPr lang="en-US" sz="1200" dirty="0">
              <a:solidFill>
                <a:schemeClr val="accent1"/>
              </a:solidFill>
              <a:latin typeface="MS PGothic" charset="-128"/>
              <a:ea typeface="MS PGothic" charset="-128"/>
              <a:cs typeface="MS PGothic" charset="-128"/>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403" y="1031846"/>
            <a:ext cx="752361" cy="565169"/>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77406" y="914963"/>
            <a:ext cx="570494" cy="715934"/>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2415" y="941045"/>
            <a:ext cx="729565" cy="68985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4915" y="941045"/>
            <a:ext cx="655969" cy="65596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8403" y="2954335"/>
            <a:ext cx="569670" cy="569670"/>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77407" y="2828048"/>
            <a:ext cx="713407" cy="689852"/>
          </a:xfrm>
          <a:prstGeom prst="rect">
            <a:avLst/>
          </a:prstGeom>
        </p:spPr>
      </p:pic>
      <p:pic>
        <p:nvPicPr>
          <p:cNvPr id="16" name="Picture 1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92414" y="2834153"/>
            <a:ext cx="688256" cy="689852"/>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74914" y="2834153"/>
            <a:ext cx="689852" cy="689852"/>
          </a:xfrm>
          <a:prstGeom prst="rect">
            <a:avLst/>
          </a:prstGeom>
        </p:spPr>
      </p:pic>
    </p:spTree>
    <p:extLst>
      <p:ext uri="{BB962C8B-B14F-4D97-AF65-F5344CB8AC3E}">
        <p14:creationId xmlns:p14="http://schemas.microsoft.com/office/powerpoint/2010/main" val="593742166"/>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386" y="-198415"/>
            <a:ext cx="8357732" cy="1192358"/>
          </a:xfrm>
        </p:spPr>
        <p:txBody>
          <a:bodyPr/>
          <a:lstStyle/>
          <a:p>
            <a:r>
              <a:rPr lang="en-US" sz="2800" dirty="0" smtClean="0">
                <a:solidFill>
                  <a:srgbClr val="004BAF"/>
                </a:solidFill>
                <a:latin typeface="MS PGothic" charset="-128"/>
                <a:ea typeface="MS PGothic" charset="-128"/>
                <a:cs typeface="MS PGothic" charset="-128"/>
              </a:rPr>
              <a:t>SM</a:t>
            </a:r>
            <a:endParaRPr lang="en-US" sz="2800" dirty="0">
              <a:solidFill>
                <a:srgbClr val="004BAF"/>
              </a:solidFill>
              <a:latin typeface="MS PGothic" charset="-128"/>
              <a:ea typeface="MS PGothic" charset="-128"/>
              <a:cs typeface="MS PGothic" charset="-128"/>
            </a:endParaRPr>
          </a:p>
        </p:txBody>
      </p:sp>
      <p:sp>
        <p:nvSpPr>
          <p:cNvPr id="15" name="Rectangle 14"/>
          <p:cNvSpPr/>
          <p:nvPr/>
        </p:nvSpPr>
        <p:spPr>
          <a:xfrm>
            <a:off x="373156" y="1229032"/>
            <a:ext cx="2716282" cy="3704068"/>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altLang="ja-JP" dirty="0" smtClean="0">
              <a:solidFill>
                <a:srgbClr val="000000"/>
              </a:solidFill>
              <a:latin typeface="MS PGothic" charset="-128"/>
              <a:ea typeface="MS PGothic" charset="-128"/>
              <a:cs typeface="MS PGothic" charset="-128"/>
            </a:endParaRPr>
          </a:p>
        </p:txBody>
      </p:sp>
      <p:sp>
        <p:nvSpPr>
          <p:cNvPr id="16" name="Rectangle 15"/>
          <p:cNvSpPr/>
          <p:nvPr/>
        </p:nvSpPr>
        <p:spPr>
          <a:xfrm>
            <a:off x="3239741" y="1201600"/>
            <a:ext cx="2823571" cy="3731500"/>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altLang="ja-JP" dirty="0" smtClean="0">
              <a:solidFill>
                <a:srgbClr val="000000"/>
              </a:solidFill>
              <a:latin typeface="MS PGothic" charset="-128"/>
              <a:ea typeface="MS PGothic" charset="-128"/>
              <a:cs typeface="MS PGothic" charset="-128"/>
            </a:endParaRPr>
          </a:p>
        </p:txBody>
      </p:sp>
      <p:sp>
        <p:nvSpPr>
          <p:cNvPr id="17" name="Rectangle 16"/>
          <p:cNvSpPr/>
          <p:nvPr/>
        </p:nvSpPr>
        <p:spPr>
          <a:xfrm>
            <a:off x="6157593" y="1201600"/>
            <a:ext cx="2792165" cy="3731500"/>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algn="just">
              <a:buFont typeface="Arial" charset="0"/>
              <a:buChar char="•"/>
            </a:pPr>
            <a:endParaRPr lang="en-US" altLang="ja-JP" b="1" dirty="0" smtClean="0">
              <a:solidFill>
                <a:srgbClr val="000000"/>
              </a:solidFill>
              <a:latin typeface="MS PGothic" charset="-128"/>
              <a:ea typeface="MS PGothic" charset="-128"/>
              <a:cs typeface="MS PGothic" charset="-128"/>
            </a:endParaRPr>
          </a:p>
        </p:txBody>
      </p:sp>
      <p:sp>
        <p:nvSpPr>
          <p:cNvPr id="18" name="Rectangle 17"/>
          <p:cNvSpPr/>
          <p:nvPr/>
        </p:nvSpPr>
        <p:spPr>
          <a:xfrm>
            <a:off x="373156" y="564741"/>
            <a:ext cx="2740034" cy="6051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導入の簡易性</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今すぐ簡単に始められる！</a:t>
            </a:r>
            <a:endParaRPr lang="en-US" sz="1500" b="1" dirty="0">
              <a:latin typeface="MS PGothic" charset="-128"/>
              <a:ea typeface="MS PGothic" charset="-128"/>
              <a:cs typeface="MS PGothic" charset="-128"/>
            </a:endParaRPr>
          </a:p>
        </p:txBody>
      </p:sp>
      <p:sp>
        <p:nvSpPr>
          <p:cNvPr id="19" name="Rectangle 18"/>
          <p:cNvSpPr/>
          <p:nvPr/>
        </p:nvSpPr>
        <p:spPr>
          <a:xfrm>
            <a:off x="3200961" y="564741"/>
            <a:ext cx="2862352" cy="5773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高機能</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低価格でも機能が豊富</a:t>
            </a:r>
            <a:endParaRPr lang="en-US" sz="1500" b="1" dirty="0">
              <a:latin typeface="MS PGothic" charset="-128"/>
              <a:ea typeface="MS PGothic" charset="-128"/>
              <a:cs typeface="MS PGothic" charset="-128"/>
            </a:endParaRPr>
          </a:p>
        </p:txBody>
      </p:sp>
      <p:sp>
        <p:nvSpPr>
          <p:cNvPr id="20" name="Rectangle 19"/>
          <p:cNvSpPr/>
          <p:nvPr/>
        </p:nvSpPr>
        <p:spPr>
          <a:xfrm>
            <a:off x="6146047" y="564741"/>
            <a:ext cx="2803712" cy="605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付加価値（連携）</a:t>
            </a:r>
            <a:endParaRPr lang="en-US" altLang="ja-JP" sz="2025" b="1" dirty="0">
              <a:latin typeface="MS PGothic" charset="-128"/>
              <a:ea typeface="MS PGothic" charset="-128"/>
              <a:cs typeface="MS PGothic" charset="-128"/>
            </a:endParaRPr>
          </a:p>
          <a:p>
            <a:pPr algn="ctr"/>
            <a:r>
              <a:rPr lang="en-US" altLang="ja-JP" sz="1500" b="1" dirty="0">
                <a:latin typeface="MS PGothic" charset="-128"/>
                <a:ea typeface="MS PGothic" charset="-128"/>
                <a:cs typeface="MS PGothic" charset="-128"/>
              </a:rPr>
              <a:t>MDM</a:t>
            </a:r>
            <a:r>
              <a:rPr lang="ja-JP" altLang="en-US" sz="1500" b="1" dirty="0">
                <a:latin typeface="MS PGothic" charset="-128"/>
                <a:ea typeface="MS PGothic" charset="-128"/>
                <a:cs typeface="MS PGothic" charset="-128"/>
              </a:rPr>
              <a:t>＋</a:t>
            </a:r>
            <a:r>
              <a:rPr lang="en-US" altLang="ja-JP" sz="1500" b="1" dirty="0">
                <a:latin typeface="MS PGothic" charset="-128"/>
                <a:ea typeface="MS PGothic" charset="-128"/>
                <a:cs typeface="MS PGothic" charset="-128"/>
              </a:rPr>
              <a:t>NW</a:t>
            </a:r>
            <a:r>
              <a:rPr lang="ja-JP" altLang="en-US" sz="1500" b="1" dirty="0">
                <a:latin typeface="MS PGothic" charset="-128"/>
                <a:ea typeface="MS PGothic" charset="-128"/>
                <a:cs typeface="MS PGothic" charset="-128"/>
              </a:rPr>
              <a:t>連携は</a:t>
            </a:r>
            <a:r>
              <a:rPr lang="en-US" altLang="ja-JP" sz="1500" b="1" dirty="0">
                <a:latin typeface="MS PGothic" charset="-128"/>
                <a:ea typeface="MS PGothic" charset="-128"/>
                <a:cs typeface="MS PGothic" charset="-128"/>
              </a:rPr>
              <a:t>Meraki</a:t>
            </a:r>
            <a:r>
              <a:rPr lang="ja-JP" altLang="en-US" sz="1500" b="1" dirty="0">
                <a:latin typeface="MS PGothic" charset="-128"/>
                <a:ea typeface="MS PGothic" charset="-128"/>
                <a:cs typeface="MS PGothic" charset="-128"/>
              </a:rPr>
              <a:t>だけ</a:t>
            </a:r>
            <a:endParaRPr lang="en-US" sz="1500" b="1" dirty="0">
              <a:latin typeface="MS PGothic" charset="-128"/>
              <a:ea typeface="MS PGothic" charset="-128"/>
              <a:cs typeface="MS PGothic" charset="-128"/>
            </a:endParaRPr>
          </a:p>
        </p:txBody>
      </p:sp>
      <p:sp>
        <p:nvSpPr>
          <p:cNvPr id="82" name="Rectangle 81"/>
          <p:cNvSpPr/>
          <p:nvPr/>
        </p:nvSpPr>
        <p:spPr>
          <a:xfrm>
            <a:off x="3317658" y="1201600"/>
            <a:ext cx="2686524" cy="307777"/>
          </a:xfrm>
          <a:prstGeom prst="rect">
            <a:avLst/>
          </a:prstGeom>
        </p:spPr>
        <p:txBody>
          <a:bodyPr wrap="square">
            <a:spAutoFit/>
          </a:bodyPr>
          <a:lstStyle/>
          <a:p>
            <a:pPr algn="just"/>
            <a:r>
              <a:rPr lang="ja-JP" altLang="en-US" sz="1400" b="1" dirty="0" smtClean="0">
                <a:solidFill>
                  <a:srgbClr val="000000"/>
                </a:solidFill>
                <a:latin typeface="MS PGothic" charset="-128"/>
                <a:ea typeface="MS PGothic" charset="-128"/>
                <a:cs typeface="MS PGothic" charset="-128"/>
              </a:rPr>
              <a:t>様々な端末に対応</a:t>
            </a:r>
            <a:endParaRPr lang="ja-JP" altLang="en-US" sz="1400" b="1" dirty="0">
              <a:solidFill>
                <a:srgbClr val="000000"/>
              </a:solidFill>
              <a:latin typeface="MS PGothic" charset="-128"/>
              <a:ea typeface="MS PGothic" charset="-128"/>
              <a:cs typeface="MS PGothic" charset="-128"/>
            </a:endParaRPr>
          </a:p>
        </p:txBody>
      </p:sp>
      <p:sp>
        <p:nvSpPr>
          <p:cNvPr id="83" name="Rectangle 82"/>
          <p:cNvSpPr/>
          <p:nvPr/>
        </p:nvSpPr>
        <p:spPr>
          <a:xfrm>
            <a:off x="3317658" y="2485140"/>
            <a:ext cx="2686524" cy="307777"/>
          </a:xfrm>
          <a:prstGeom prst="rect">
            <a:avLst/>
          </a:prstGeom>
        </p:spPr>
        <p:txBody>
          <a:bodyPr wrap="square">
            <a:spAutoFit/>
          </a:bodyPr>
          <a:lstStyle/>
          <a:p>
            <a:pPr algn="just"/>
            <a:r>
              <a:rPr lang="ja-JP" altLang="en-US" sz="1400" b="1" dirty="0" smtClean="0">
                <a:solidFill>
                  <a:srgbClr val="000000"/>
                </a:solidFill>
                <a:latin typeface="MS PGothic" charset="-128"/>
                <a:ea typeface="MS PGothic" charset="-128"/>
                <a:cs typeface="MS PGothic" charset="-128"/>
              </a:rPr>
              <a:t>様々なポリシーに基づいた制御</a:t>
            </a:r>
            <a:endParaRPr lang="ja-JP" altLang="en-US" sz="1400" b="1" dirty="0">
              <a:solidFill>
                <a:srgbClr val="000000"/>
              </a:solidFill>
              <a:latin typeface="MS PGothic" charset="-128"/>
              <a:ea typeface="MS PGothic" charset="-128"/>
              <a:cs typeface="MS PGothic" charset="-128"/>
            </a:endParaRPr>
          </a:p>
        </p:txBody>
      </p:sp>
      <p:sp>
        <p:nvSpPr>
          <p:cNvPr id="84" name="Rectangle 83"/>
          <p:cNvSpPr/>
          <p:nvPr/>
        </p:nvSpPr>
        <p:spPr>
          <a:xfrm>
            <a:off x="3317657" y="3629384"/>
            <a:ext cx="2686524" cy="307777"/>
          </a:xfrm>
          <a:prstGeom prst="rect">
            <a:avLst/>
          </a:prstGeom>
        </p:spPr>
        <p:txBody>
          <a:bodyPr wrap="square">
            <a:spAutoFit/>
          </a:bodyPr>
          <a:lstStyle/>
          <a:p>
            <a:pPr algn="just"/>
            <a:r>
              <a:rPr lang="ja-JP" altLang="en-US" sz="1400" b="1" dirty="0" smtClean="0">
                <a:solidFill>
                  <a:srgbClr val="000000"/>
                </a:solidFill>
                <a:latin typeface="MS PGothic" charset="-128"/>
                <a:ea typeface="MS PGothic" charset="-128"/>
                <a:cs typeface="MS PGothic" charset="-128"/>
              </a:rPr>
              <a:t>様々な機能を制御</a:t>
            </a:r>
            <a:endParaRPr lang="ja-JP" altLang="en-US" sz="1400" b="1" dirty="0">
              <a:solidFill>
                <a:srgbClr val="000000"/>
              </a:solidFill>
              <a:latin typeface="MS PGothic" charset="-128"/>
              <a:ea typeface="MS PGothic" charset="-128"/>
              <a:cs typeface="MS PGothic" charset="-128"/>
            </a:endParaRPr>
          </a:p>
        </p:txBody>
      </p:sp>
      <p:grpSp>
        <p:nvGrpSpPr>
          <p:cNvPr id="85" name="Group 84"/>
          <p:cNvGrpSpPr>
            <a:grpSpLocks noChangeAspect="1"/>
          </p:cNvGrpSpPr>
          <p:nvPr/>
        </p:nvGrpSpPr>
        <p:grpSpPr>
          <a:xfrm>
            <a:off x="3651717" y="1441102"/>
            <a:ext cx="2095287" cy="631528"/>
            <a:chOff x="3568700" y="1692413"/>
            <a:chExt cx="4054337" cy="1104900"/>
          </a:xfrm>
        </p:grpSpPr>
        <p:grpSp>
          <p:nvGrpSpPr>
            <p:cNvPr id="86" name="Group 85"/>
            <p:cNvGrpSpPr/>
            <p:nvPr/>
          </p:nvGrpSpPr>
          <p:grpSpPr>
            <a:xfrm>
              <a:off x="3568700" y="1692413"/>
              <a:ext cx="3243670" cy="1104900"/>
              <a:chOff x="4000500" y="2463800"/>
              <a:chExt cx="3243670" cy="1104900"/>
            </a:xfrm>
          </p:grpSpPr>
          <p:pic>
            <p:nvPicPr>
              <p:cNvPr id="88" name="Picture 87"/>
              <p:cNvPicPr>
                <a:picLocks noChangeAspect="1"/>
              </p:cNvPicPr>
              <p:nvPr/>
            </p:nvPicPr>
            <p:blipFill>
              <a:blip r:embed="rId2"/>
              <a:stretch>
                <a:fillRect/>
              </a:stretch>
            </p:blipFill>
            <p:spPr>
              <a:xfrm>
                <a:off x="4000500" y="2463800"/>
                <a:ext cx="1657350" cy="1104900"/>
              </a:xfrm>
              <a:prstGeom prst="rect">
                <a:avLst/>
              </a:prstGeom>
            </p:spPr>
          </p:pic>
          <p:pic>
            <p:nvPicPr>
              <p:cNvPr id="89" name="Picture 88"/>
              <p:cNvPicPr>
                <a:picLocks noChangeAspect="1"/>
              </p:cNvPicPr>
              <p:nvPr/>
            </p:nvPicPr>
            <p:blipFill rotWithShape="1">
              <a:blip r:embed="rId3"/>
              <a:srcRect b="21235"/>
              <a:stretch/>
            </p:blipFill>
            <p:spPr>
              <a:xfrm>
                <a:off x="5734050" y="2571749"/>
                <a:ext cx="1510120" cy="828537"/>
              </a:xfrm>
              <a:prstGeom prst="rect">
                <a:avLst/>
              </a:prstGeom>
            </p:spPr>
          </p:pic>
        </p:grpSp>
        <p:pic>
          <p:nvPicPr>
            <p:cNvPr id="87" name="Picture 86"/>
            <p:cNvPicPr>
              <a:picLocks noChangeAspect="1"/>
            </p:cNvPicPr>
            <p:nvPr/>
          </p:nvPicPr>
          <p:blipFill>
            <a:blip r:embed="rId4"/>
            <a:stretch>
              <a:fillRect/>
            </a:stretch>
          </p:blipFill>
          <p:spPr>
            <a:xfrm>
              <a:off x="6851650" y="1857512"/>
              <a:ext cx="771387" cy="771387"/>
            </a:xfrm>
            <a:prstGeom prst="rect">
              <a:avLst/>
            </a:prstGeom>
          </p:spPr>
        </p:pic>
      </p:grpSp>
      <p:sp>
        <p:nvSpPr>
          <p:cNvPr id="90" name="TextBox 89"/>
          <p:cNvSpPr txBox="1"/>
          <p:nvPr/>
        </p:nvSpPr>
        <p:spPr>
          <a:xfrm>
            <a:off x="3346615" y="2729334"/>
            <a:ext cx="1423407" cy="646331"/>
          </a:xfrm>
          <a:prstGeom prst="rect">
            <a:avLst/>
          </a:prstGeom>
          <a:noFill/>
        </p:spPr>
        <p:txBody>
          <a:bodyPr wrap="square" rtlCol="0">
            <a:spAutoFit/>
          </a:bodyPr>
          <a:lstStyle/>
          <a:p>
            <a:pPr marL="128588" indent="-128588">
              <a:buFont typeface="Arial" charset="0"/>
              <a:buChar char="•"/>
            </a:pPr>
            <a:r>
              <a:rPr lang="ja-JP" altLang="en-US" sz="1200" dirty="0">
                <a:solidFill>
                  <a:srgbClr val="000000"/>
                </a:solidFill>
                <a:latin typeface="MS PGothic" charset="-128"/>
                <a:ea typeface="MS PGothic" charset="-128"/>
                <a:cs typeface="MS PGothic" charset="-128"/>
              </a:rPr>
              <a:t>ユーザグループ</a:t>
            </a:r>
            <a:endParaRPr lang="en-US" altLang="ja-JP" sz="1200" dirty="0">
              <a:solidFill>
                <a:srgbClr val="000000"/>
              </a:solidFill>
              <a:latin typeface="MS PGothic" charset="-128"/>
              <a:ea typeface="MS PGothic" charset="-128"/>
              <a:cs typeface="MS PGothic" charset="-128"/>
            </a:endParaRPr>
          </a:p>
          <a:p>
            <a:pPr marL="128588" indent="-128588">
              <a:buFont typeface="Arial" charset="0"/>
              <a:buChar char="•"/>
            </a:pPr>
            <a:r>
              <a:rPr lang="ja-JP" altLang="en-US" sz="1200" dirty="0">
                <a:solidFill>
                  <a:srgbClr val="000000"/>
                </a:solidFill>
                <a:latin typeface="MS PGothic" charset="-128"/>
                <a:ea typeface="MS PGothic" charset="-128"/>
                <a:cs typeface="MS PGothic" charset="-128"/>
              </a:rPr>
              <a:t>端末タイプ</a:t>
            </a:r>
            <a:endParaRPr lang="en-US" altLang="ja-JP" sz="1200" dirty="0">
              <a:solidFill>
                <a:srgbClr val="000000"/>
              </a:solidFill>
              <a:latin typeface="MS PGothic" charset="-128"/>
              <a:ea typeface="MS PGothic" charset="-128"/>
              <a:cs typeface="MS PGothic" charset="-128"/>
            </a:endParaRPr>
          </a:p>
          <a:p>
            <a:pPr marL="128588" indent="-128588">
              <a:buFont typeface="Arial" charset="0"/>
              <a:buChar char="•"/>
            </a:pPr>
            <a:r>
              <a:rPr lang="ja-JP" altLang="en-US" sz="1200" dirty="0">
                <a:solidFill>
                  <a:srgbClr val="000000"/>
                </a:solidFill>
                <a:latin typeface="MS PGothic" charset="-128"/>
                <a:ea typeface="MS PGothic" charset="-128"/>
                <a:cs typeface="MS PGothic" charset="-128"/>
              </a:rPr>
              <a:t>位置情報</a:t>
            </a:r>
            <a:endParaRPr lang="en-US" altLang="ja-JP" sz="1200" dirty="0">
              <a:solidFill>
                <a:srgbClr val="000000"/>
              </a:solidFill>
              <a:latin typeface="MS PGothic" charset="-128"/>
              <a:ea typeface="MS PGothic" charset="-128"/>
              <a:cs typeface="MS PGothic" charset="-128"/>
            </a:endParaRPr>
          </a:p>
        </p:txBody>
      </p:sp>
      <p:sp>
        <p:nvSpPr>
          <p:cNvPr id="91" name="TextBox 90"/>
          <p:cNvSpPr txBox="1"/>
          <p:nvPr/>
        </p:nvSpPr>
        <p:spPr>
          <a:xfrm>
            <a:off x="4588766" y="2729334"/>
            <a:ext cx="1456563" cy="461665"/>
          </a:xfrm>
          <a:prstGeom prst="rect">
            <a:avLst/>
          </a:prstGeom>
          <a:noFill/>
        </p:spPr>
        <p:txBody>
          <a:bodyPr wrap="square" rtlCol="0">
            <a:spAutoFit/>
          </a:bodyPr>
          <a:lstStyle/>
          <a:p>
            <a:pPr marL="128588" indent="-128588">
              <a:buFont typeface="Arial" charset="0"/>
              <a:buChar char="•"/>
            </a:pPr>
            <a:r>
              <a:rPr lang="ja-JP" altLang="en-US" sz="1200" dirty="0">
                <a:solidFill>
                  <a:srgbClr val="000000"/>
                </a:solidFill>
                <a:latin typeface="MS PGothic" charset="-128"/>
                <a:ea typeface="MS PGothic" charset="-128"/>
                <a:cs typeface="MS PGothic" charset="-128"/>
              </a:rPr>
              <a:t>日程・時間帯</a:t>
            </a:r>
            <a:endParaRPr lang="en-US" altLang="ja-JP" sz="1200" dirty="0">
              <a:solidFill>
                <a:srgbClr val="000000"/>
              </a:solidFill>
              <a:latin typeface="MS PGothic" charset="-128"/>
              <a:ea typeface="MS PGothic" charset="-128"/>
              <a:cs typeface="MS PGothic" charset="-128"/>
            </a:endParaRPr>
          </a:p>
          <a:p>
            <a:pPr marL="128588" indent="-128588">
              <a:buFont typeface="Arial" charset="0"/>
              <a:buChar char="•"/>
            </a:pPr>
            <a:r>
              <a:rPr lang="ja-JP" altLang="en-US" sz="1200" dirty="0">
                <a:solidFill>
                  <a:srgbClr val="000000"/>
                </a:solidFill>
                <a:latin typeface="MS PGothic" charset="-128"/>
                <a:ea typeface="MS PGothic" charset="-128"/>
                <a:cs typeface="MS PGothic" charset="-128"/>
              </a:rPr>
              <a:t>コンプライアンス</a:t>
            </a:r>
            <a:endParaRPr lang="en-US" sz="1200" dirty="0">
              <a:solidFill>
                <a:srgbClr val="000000"/>
              </a:solidFill>
              <a:latin typeface="MS PGothic" charset="-128"/>
              <a:ea typeface="MS PGothic" charset="-128"/>
              <a:cs typeface="MS PGothic" charset="-128"/>
            </a:endParaRPr>
          </a:p>
        </p:txBody>
      </p:sp>
      <p:sp>
        <p:nvSpPr>
          <p:cNvPr id="92" name="TextBox 91"/>
          <p:cNvSpPr txBox="1"/>
          <p:nvPr/>
        </p:nvSpPr>
        <p:spPr>
          <a:xfrm>
            <a:off x="3348902" y="3883763"/>
            <a:ext cx="1794598" cy="830997"/>
          </a:xfrm>
          <a:prstGeom prst="rect">
            <a:avLst/>
          </a:prstGeom>
          <a:noFill/>
        </p:spPr>
        <p:txBody>
          <a:bodyPr wrap="square" rtlCol="0">
            <a:spAutoFit/>
          </a:bodyPr>
          <a:lstStyle/>
          <a:p>
            <a:pPr marL="128588" indent="-128588">
              <a:buFont typeface="Arial" charset="0"/>
              <a:buChar char="•"/>
            </a:pPr>
            <a:r>
              <a:rPr lang="ja-JP" altLang="en-US" sz="1200" dirty="0">
                <a:solidFill>
                  <a:srgbClr val="000000"/>
                </a:solidFill>
                <a:latin typeface="MS PGothic" charset="-128"/>
                <a:ea typeface="MS PGothic" charset="-128"/>
                <a:cs typeface="MS PGothic" charset="-128"/>
              </a:rPr>
              <a:t>アプリ</a:t>
            </a:r>
            <a:endParaRPr lang="en-US" altLang="ja-JP" sz="1200" dirty="0">
              <a:solidFill>
                <a:srgbClr val="000000"/>
              </a:solidFill>
              <a:latin typeface="MS PGothic" charset="-128"/>
              <a:ea typeface="MS PGothic" charset="-128"/>
              <a:cs typeface="MS PGothic" charset="-128"/>
            </a:endParaRPr>
          </a:p>
          <a:p>
            <a:pPr marL="128588" indent="-128588">
              <a:buFont typeface="Arial" charset="0"/>
              <a:buChar char="•"/>
            </a:pPr>
            <a:r>
              <a:rPr lang="ja-JP" altLang="en-US" sz="1200" dirty="0">
                <a:solidFill>
                  <a:srgbClr val="000000"/>
                </a:solidFill>
                <a:latin typeface="MS PGothic" charset="-128"/>
                <a:ea typeface="MS PGothic" charset="-128"/>
                <a:cs typeface="MS PGothic" charset="-128"/>
              </a:rPr>
              <a:t>パスワード</a:t>
            </a:r>
            <a:endParaRPr lang="en-US" altLang="ja-JP" sz="1200" dirty="0">
              <a:solidFill>
                <a:srgbClr val="000000"/>
              </a:solidFill>
              <a:latin typeface="MS PGothic" charset="-128"/>
              <a:ea typeface="MS PGothic" charset="-128"/>
              <a:cs typeface="MS PGothic" charset="-128"/>
            </a:endParaRPr>
          </a:p>
          <a:p>
            <a:pPr marL="128588" indent="-128588">
              <a:buFont typeface="Arial" charset="0"/>
              <a:buChar char="•"/>
            </a:pPr>
            <a:r>
              <a:rPr lang="ja-JP" altLang="en-US" sz="1200" dirty="0">
                <a:solidFill>
                  <a:srgbClr val="000000"/>
                </a:solidFill>
                <a:latin typeface="MS PGothic" charset="-128"/>
                <a:ea typeface="MS PGothic" charset="-128"/>
                <a:cs typeface="MS PGothic" charset="-128"/>
              </a:rPr>
              <a:t>ファームウェア</a:t>
            </a:r>
            <a:endParaRPr lang="en-US" altLang="ja-JP" sz="1200" dirty="0">
              <a:solidFill>
                <a:srgbClr val="000000"/>
              </a:solidFill>
              <a:latin typeface="MS PGothic" charset="-128"/>
              <a:ea typeface="MS PGothic" charset="-128"/>
              <a:cs typeface="MS PGothic" charset="-128"/>
            </a:endParaRPr>
          </a:p>
          <a:p>
            <a:pPr marL="128588" indent="-128588">
              <a:buFont typeface="Arial" charset="0"/>
              <a:buChar char="•"/>
            </a:pPr>
            <a:r>
              <a:rPr lang="ja-JP" altLang="en-US" sz="1200" dirty="0">
                <a:solidFill>
                  <a:srgbClr val="000000"/>
                </a:solidFill>
                <a:latin typeface="MS PGothic" charset="-128"/>
                <a:ea typeface="MS PGothic" charset="-128"/>
                <a:cs typeface="MS PGothic" charset="-128"/>
              </a:rPr>
              <a:t>コンテンツ</a:t>
            </a:r>
            <a:endParaRPr lang="en-US" altLang="ja-JP" sz="1200" dirty="0">
              <a:solidFill>
                <a:srgbClr val="000000"/>
              </a:solidFill>
              <a:latin typeface="MS PGothic" charset="-128"/>
              <a:ea typeface="MS PGothic" charset="-128"/>
              <a:cs typeface="MS PGothic" charset="-128"/>
            </a:endParaRPr>
          </a:p>
        </p:txBody>
      </p:sp>
      <p:sp>
        <p:nvSpPr>
          <p:cNvPr id="93" name="TextBox 92"/>
          <p:cNvSpPr txBox="1"/>
          <p:nvPr/>
        </p:nvSpPr>
        <p:spPr>
          <a:xfrm>
            <a:off x="4588766" y="3883764"/>
            <a:ext cx="1458849" cy="646331"/>
          </a:xfrm>
          <a:prstGeom prst="rect">
            <a:avLst/>
          </a:prstGeom>
          <a:noFill/>
        </p:spPr>
        <p:txBody>
          <a:bodyPr wrap="square" rtlCol="0">
            <a:spAutoFit/>
          </a:bodyPr>
          <a:lstStyle/>
          <a:p>
            <a:pPr marL="128588" indent="-128588">
              <a:buFont typeface="Arial" charset="0"/>
              <a:buChar char="•"/>
            </a:pPr>
            <a:r>
              <a:rPr lang="ja-JP" altLang="en-US" sz="1200" dirty="0">
                <a:solidFill>
                  <a:srgbClr val="000000"/>
                </a:solidFill>
                <a:latin typeface="MS PGothic" charset="-128"/>
                <a:ea typeface="MS PGothic" charset="-128"/>
                <a:cs typeface="MS PGothic" charset="-128"/>
              </a:rPr>
              <a:t>カメラ</a:t>
            </a:r>
            <a:endParaRPr lang="en-US" altLang="ja-JP" sz="1200" dirty="0">
              <a:solidFill>
                <a:srgbClr val="000000"/>
              </a:solidFill>
              <a:latin typeface="MS PGothic" charset="-128"/>
              <a:ea typeface="MS PGothic" charset="-128"/>
              <a:cs typeface="MS PGothic" charset="-128"/>
            </a:endParaRPr>
          </a:p>
          <a:p>
            <a:pPr marL="128588" indent="-128588">
              <a:buFont typeface="Arial" charset="0"/>
              <a:buChar char="•"/>
            </a:pPr>
            <a:r>
              <a:rPr lang="ja-JP" altLang="en-US" sz="1200" dirty="0" smtClean="0">
                <a:solidFill>
                  <a:srgbClr val="000000"/>
                </a:solidFill>
                <a:latin typeface="MS PGothic" charset="-128"/>
                <a:ea typeface="MS PGothic" charset="-128"/>
                <a:cs typeface="MS PGothic" charset="-128"/>
              </a:rPr>
              <a:t>スクリーン ショット</a:t>
            </a:r>
            <a:endParaRPr lang="en-US" altLang="ja-JP" sz="1200" dirty="0">
              <a:solidFill>
                <a:srgbClr val="000000"/>
              </a:solidFill>
              <a:latin typeface="MS PGothic" charset="-128"/>
              <a:ea typeface="MS PGothic" charset="-128"/>
              <a:cs typeface="MS PGothic" charset="-128"/>
            </a:endParaRPr>
          </a:p>
          <a:p>
            <a:pPr marL="128588" indent="-128588">
              <a:buFont typeface="Arial" charset="0"/>
              <a:buChar char="•"/>
            </a:pPr>
            <a:r>
              <a:rPr lang="ja-JP" altLang="en-US" sz="1200" dirty="0">
                <a:solidFill>
                  <a:srgbClr val="000000"/>
                </a:solidFill>
                <a:latin typeface="MS PGothic" charset="-128"/>
                <a:ea typeface="MS PGothic" charset="-128"/>
                <a:cs typeface="MS PGothic" charset="-128"/>
              </a:rPr>
              <a:t>壁紙</a:t>
            </a:r>
            <a:endParaRPr lang="en-US" sz="1200" dirty="0">
              <a:solidFill>
                <a:srgbClr val="000000"/>
              </a:solidFill>
              <a:latin typeface="MS PGothic" charset="-128"/>
              <a:ea typeface="MS PGothic" charset="-128"/>
              <a:cs typeface="MS PGothic" charset="-128"/>
            </a:endParaRPr>
          </a:p>
        </p:txBody>
      </p:sp>
      <p:sp>
        <p:nvSpPr>
          <p:cNvPr id="94" name="Multiply 93"/>
          <p:cNvSpPr/>
          <p:nvPr/>
        </p:nvSpPr>
        <p:spPr>
          <a:xfrm>
            <a:off x="4320614" y="1974659"/>
            <a:ext cx="617146" cy="481229"/>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5" name="Multiply 94"/>
          <p:cNvSpPr/>
          <p:nvPr/>
        </p:nvSpPr>
        <p:spPr>
          <a:xfrm>
            <a:off x="4320614" y="3153781"/>
            <a:ext cx="617146" cy="481229"/>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6" name="Rectangle 95"/>
          <p:cNvSpPr/>
          <p:nvPr/>
        </p:nvSpPr>
        <p:spPr>
          <a:xfrm>
            <a:off x="6146399" y="1242696"/>
            <a:ext cx="2839399" cy="1877437"/>
          </a:xfrm>
          <a:prstGeom prst="rect">
            <a:avLst/>
          </a:prstGeom>
        </p:spPr>
        <p:txBody>
          <a:bodyPr wrap="square">
            <a:spAutoFit/>
          </a:bodyPr>
          <a:lstStyle/>
          <a:p>
            <a:pPr marL="214313" indent="-214313" algn="just">
              <a:buFont typeface="Arial" charset="0"/>
              <a:buChar char="•"/>
            </a:pPr>
            <a:r>
              <a:rPr lang="ja-JP" altLang="en-US" sz="1400" dirty="0">
                <a:solidFill>
                  <a:srgbClr val="000000"/>
                </a:solidFill>
                <a:latin typeface="MS PGothic" charset="-128"/>
                <a:ea typeface="MS PGothic" charset="-128"/>
                <a:cs typeface="MS PGothic" charset="-128"/>
              </a:rPr>
              <a:t>ネットワークと端末の状態を一元管理</a:t>
            </a:r>
            <a:endParaRPr lang="en-US" altLang="ja-JP" sz="1400" dirty="0">
              <a:solidFill>
                <a:srgbClr val="000000"/>
              </a:solidFill>
              <a:latin typeface="MS PGothic" charset="-128"/>
              <a:ea typeface="MS PGothic" charset="-128"/>
              <a:cs typeface="MS PGothic" charset="-128"/>
            </a:endParaRPr>
          </a:p>
          <a:p>
            <a:pPr marL="214313" indent="-214313" algn="just">
              <a:buFont typeface="Arial" charset="0"/>
              <a:buChar char="•"/>
            </a:pPr>
            <a:r>
              <a:rPr lang="en-US" altLang="ja-JP" sz="1400" dirty="0">
                <a:solidFill>
                  <a:srgbClr val="000000"/>
                </a:solidFill>
                <a:latin typeface="MS PGothic" charset="-128"/>
                <a:ea typeface="MS PGothic" charset="-128"/>
                <a:cs typeface="MS PGothic" charset="-128"/>
              </a:rPr>
              <a:t>SM</a:t>
            </a:r>
            <a:r>
              <a:rPr lang="ja-JP" altLang="en-US" sz="1400" dirty="0">
                <a:solidFill>
                  <a:srgbClr val="000000"/>
                </a:solidFill>
                <a:latin typeface="MS PGothic" charset="-128"/>
                <a:ea typeface="MS PGothic" charset="-128"/>
                <a:cs typeface="MS PGothic" charset="-128"/>
              </a:rPr>
              <a:t>のポリシーに基づいて、</a:t>
            </a:r>
            <a:r>
              <a:rPr lang="en-US" altLang="ja-JP" sz="1400" dirty="0">
                <a:solidFill>
                  <a:srgbClr val="000000"/>
                </a:solidFill>
                <a:latin typeface="MS PGothic" charset="-128"/>
                <a:ea typeface="MS PGothic" charset="-128"/>
                <a:cs typeface="MS PGothic" charset="-128"/>
              </a:rPr>
              <a:t>MR</a:t>
            </a:r>
            <a:r>
              <a:rPr lang="ja-JP" altLang="en-US" sz="1400" dirty="0">
                <a:solidFill>
                  <a:srgbClr val="000000"/>
                </a:solidFill>
                <a:latin typeface="MS PGothic" charset="-128"/>
                <a:ea typeface="MS PGothic" charset="-128"/>
                <a:cs typeface="MS PGothic" charset="-128"/>
              </a:rPr>
              <a:t>と</a:t>
            </a:r>
            <a:r>
              <a:rPr lang="en-US" altLang="ja-JP" sz="1400" dirty="0">
                <a:solidFill>
                  <a:srgbClr val="000000"/>
                </a:solidFill>
                <a:latin typeface="MS PGothic" charset="-128"/>
                <a:ea typeface="MS PGothic" charset="-128"/>
                <a:cs typeface="MS PGothic" charset="-128"/>
              </a:rPr>
              <a:t>MX</a:t>
            </a:r>
            <a:r>
              <a:rPr lang="ja-JP" altLang="en-US" sz="1400" dirty="0">
                <a:solidFill>
                  <a:srgbClr val="000000"/>
                </a:solidFill>
                <a:latin typeface="MS PGothic" charset="-128"/>
                <a:ea typeface="MS PGothic" charset="-128"/>
                <a:cs typeface="MS PGothic" charset="-128"/>
              </a:rPr>
              <a:t>でネットワーク通信を制御</a:t>
            </a:r>
            <a:endParaRPr lang="en-US" sz="1400" dirty="0">
              <a:solidFill>
                <a:srgbClr val="000000"/>
              </a:solidFill>
              <a:latin typeface="MS PGothic" charset="-128"/>
              <a:ea typeface="MS PGothic" charset="-128"/>
              <a:cs typeface="MS PGothic" charset="-128"/>
            </a:endParaRPr>
          </a:p>
          <a:p>
            <a:pPr marL="214313" indent="-214313" algn="just">
              <a:buFont typeface="Arial" charset="0"/>
              <a:buChar char="•"/>
            </a:pPr>
            <a:r>
              <a:rPr lang="ja-JP" altLang="en-US" sz="1400" dirty="0">
                <a:solidFill>
                  <a:srgbClr val="000000"/>
                </a:solidFill>
                <a:latin typeface="MS PGothic" charset="-128"/>
                <a:ea typeface="MS PGothic" charset="-128"/>
                <a:cs typeface="MS PGothic" charset="-128"/>
              </a:rPr>
              <a:t>無線</a:t>
            </a:r>
            <a:r>
              <a:rPr lang="en-US" altLang="ja-JP" sz="1400" dirty="0">
                <a:solidFill>
                  <a:srgbClr val="000000"/>
                </a:solidFill>
                <a:latin typeface="MS PGothic" charset="-128"/>
                <a:ea typeface="MS PGothic" charset="-128"/>
                <a:cs typeface="MS PGothic" charset="-128"/>
              </a:rPr>
              <a:t>LAN</a:t>
            </a:r>
            <a:r>
              <a:rPr lang="ja-JP" altLang="en-US" sz="1400" dirty="0">
                <a:solidFill>
                  <a:srgbClr val="000000"/>
                </a:solidFill>
                <a:latin typeface="MS PGothic" charset="-128"/>
                <a:ea typeface="MS PGothic" charset="-128"/>
                <a:cs typeface="MS PGothic" charset="-128"/>
              </a:rPr>
              <a:t>や</a:t>
            </a:r>
            <a:r>
              <a:rPr lang="en-US" altLang="ja-JP" sz="1400" dirty="0">
                <a:solidFill>
                  <a:srgbClr val="000000"/>
                </a:solidFill>
                <a:latin typeface="MS PGothic" charset="-128"/>
                <a:ea typeface="MS PGothic" charset="-128"/>
                <a:cs typeface="MS PGothic" charset="-128"/>
              </a:rPr>
              <a:t>VPN</a:t>
            </a:r>
            <a:r>
              <a:rPr lang="ja-JP" altLang="en-US" sz="1400" dirty="0">
                <a:solidFill>
                  <a:srgbClr val="000000"/>
                </a:solidFill>
                <a:latin typeface="MS PGothic" charset="-128"/>
                <a:ea typeface="MS PGothic" charset="-128"/>
                <a:cs typeface="MS PGothic" charset="-128"/>
              </a:rPr>
              <a:t>の設定</a:t>
            </a:r>
            <a:r>
              <a:rPr lang="ja-JP" altLang="en-US" sz="1400" dirty="0" smtClean="0">
                <a:solidFill>
                  <a:srgbClr val="000000"/>
                </a:solidFill>
                <a:latin typeface="MS PGothic" charset="-128"/>
                <a:ea typeface="MS PGothic" charset="-128"/>
                <a:cs typeface="MS PGothic" charset="-128"/>
              </a:rPr>
              <a:t>を</a:t>
            </a:r>
            <a:r>
              <a:rPr lang="en-US" altLang="ja-JP" sz="1400" dirty="0" smtClean="0">
                <a:solidFill>
                  <a:srgbClr val="000000"/>
                </a:solidFill>
                <a:latin typeface="MS PGothic" charset="-128"/>
                <a:ea typeface="MS PGothic" charset="-128"/>
                <a:cs typeface="MS PGothic" charset="-128"/>
              </a:rPr>
              <a:t/>
            </a:r>
            <a:br>
              <a:rPr lang="en-US" altLang="ja-JP" sz="1400" dirty="0" smtClean="0">
                <a:solidFill>
                  <a:srgbClr val="000000"/>
                </a:solidFill>
                <a:latin typeface="MS PGothic" charset="-128"/>
                <a:ea typeface="MS PGothic" charset="-128"/>
                <a:cs typeface="MS PGothic" charset="-128"/>
              </a:rPr>
            </a:br>
            <a:r>
              <a:rPr lang="ja-JP" altLang="en-US" sz="1400" dirty="0" smtClean="0">
                <a:solidFill>
                  <a:srgbClr val="000000"/>
                </a:solidFill>
                <a:latin typeface="MS PGothic" charset="-128"/>
                <a:ea typeface="MS PGothic" charset="-128"/>
                <a:cs typeface="MS PGothic" charset="-128"/>
              </a:rPr>
              <a:t>プッシュ</a:t>
            </a:r>
            <a:endParaRPr lang="en-US" altLang="ja-JP" sz="1400" dirty="0">
              <a:solidFill>
                <a:srgbClr val="000000"/>
              </a:solidFill>
              <a:latin typeface="MS PGothic" charset="-128"/>
              <a:ea typeface="MS PGothic" charset="-128"/>
              <a:cs typeface="MS PGothic" charset="-128"/>
            </a:endParaRPr>
          </a:p>
          <a:p>
            <a:pPr marL="214313" indent="-214313" algn="just">
              <a:buFont typeface="Arial" charset="0"/>
              <a:buChar char="•"/>
            </a:pPr>
            <a:r>
              <a:rPr lang="ja-JP" altLang="en-US" sz="1400" dirty="0">
                <a:solidFill>
                  <a:srgbClr val="000000"/>
                </a:solidFill>
                <a:latin typeface="MS PGothic" charset="-128"/>
                <a:ea typeface="MS PGothic" charset="-128"/>
                <a:cs typeface="MS PGothic" charset="-128"/>
              </a:rPr>
              <a:t>無線</a:t>
            </a:r>
            <a:r>
              <a:rPr lang="en-US" altLang="ja-JP" sz="1400" dirty="0">
                <a:solidFill>
                  <a:srgbClr val="000000"/>
                </a:solidFill>
                <a:latin typeface="MS PGothic" charset="-128"/>
                <a:ea typeface="MS PGothic" charset="-128"/>
                <a:cs typeface="MS PGothic" charset="-128"/>
              </a:rPr>
              <a:t>LAN</a:t>
            </a:r>
            <a:r>
              <a:rPr lang="ja-JP" altLang="en-US" sz="1400" dirty="0">
                <a:solidFill>
                  <a:srgbClr val="000000"/>
                </a:solidFill>
                <a:latin typeface="MS PGothic" charset="-128"/>
                <a:ea typeface="MS PGothic" charset="-128"/>
                <a:cs typeface="MS PGothic" charset="-128"/>
              </a:rPr>
              <a:t>の証明書認証に</a:t>
            </a:r>
            <a:r>
              <a:rPr lang="en-US" altLang="ja-JP" sz="1400" dirty="0">
                <a:solidFill>
                  <a:srgbClr val="000000"/>
                </a:solidFill>
                <a:latin typeface="MS PGothic" charset="-128"/>
                <a:ea typeface="MS PGothic" charset="-128"/>
                <a:cs typeface="MS PGothic" charset="-128"/>
              </a:rPr>
              <a:t>SM</a:t>
            </a:r>
            <a:r>
              <a:rPr lang="ja-JP" altLang="en-US" sz="1400" dirty="0">
                <a:solidFill>
                  <a:srgbClr val="000000"/>
                </a:solidFill>
                <a:latin typeface="MS PGothic" charset="-128"/>
                <a:ea typeface="MS PGothic" charset="-128"/>
                <a:cs typeface="MS PGothic" charset="-128"/>
              </a:rPr>
              <a:t>を使用可能</a:t>
            </a:r>
            <a:endParaRPr lang="en-US" altLang="ja-JP" sz="1400" dirty="0">
              <a:solidFill>
                <a:srgbClr val="000000"/>
              </a:solidFill>
              <a:latin typeface="MS PGothic" charset="-128"/>
              <a:ea typeface="MS PGothic" charset="-128"/>
              <a:cs typeface="MS PGothic" charset="-128"/>
            </a:endParaRPr>
          </a:p>
        </p:txBody>
      </p:sp>
      <p:pic>
        <p:nvPicPr>
          <p:cNvPr id="98" name="Shape 138"/>
          <p:cNvPicPr preferRelativeResize="0">
            <a:picLocks noChangeAspect="1"/>
          </p:cNvPicPr>
          <p:nvPr/>
        </p:nvPicPr>
        <p:blipFill rotWithShape="1">
          <a:blip r:embed="rId5">
            <a:alphaModFix/>
          </a:blip>
          <a:srcRect/>
          <a:stretch/>
        </p:blipFill>
        <p:spPr>
          <a:xfrm>
            <a:off x="6282494" y="3356301"/>
            <a:ext cx="938587" cy="976050"/>
          </a:xfrm>
          <a:prstGeom prst="rect">
            <a:avLst/>
          </a:prstGeom>
          <a:noFill/>
          <a:ln>
            <a:noFill/>
          </a:ln>
        </p:spPr>
      </p:pic>
      <p:pic>
        <p:nvPicPr>
          <p:cNvPr id="99" name="Picture 98"/>
          <p:cNvPicPr>
            <a:picLocks noChangeAspect="1"/>
          </p:cNvPicPr>
          <p:nvPr/>
        </p:nvPicPr>
        <p:blipFill>
          <a:blip r:embed="rId6"/>
          <a:stretch>
            <a:fillRect/>
          </a:stretch>
        </p:blipFill>
        <p:spPr>
          <a:xfrm>
            <a:off x="7935291" y="3181213"/>
            <a:ext cx="857991" cy="577714"/>
          </a:xfrm>
          <a:prstGeom prst="rect">
            <a:avLst/>
          </a:prstGeom>
        </p:spPr>
      </p:pic>
      <p:pic>
        <p:nvPicPr>
          <p:cNvPr id="100" name="Picture 99"/>
          <p:cNvPicPr>
            <a:picLocks noChangeAspect="1"/>
          </p:cNvPicPr>
          <p:nvPr/>
        </p:nvPicPr>
        <p:blipFill>
          <a:blip r:embed="rId7"/>
          <a:stretch>
            <a:fillRect/>
          </a:stretch>
        </p:blipFill>
        <p:spPr>
          <a:xfrm>
            <a:off x="7825563" y="3968625"/>
            <a:ext cx="1026889" cy="708496"/>
          </a:xfrm>
          <a:prstGeom prst="rect">
            <a:avLst/>
          </a:prstGeom>
        </p:spPr>
      </p:pic>
      <p:sp>
        <p:nvSpPr>
          <p:cNvPr id="102" name="Multiply 101"/>
          <p:cNvSpPr/>
          <p:nvPr/>
        </p:nvSpPr>
        <p:spPr>
          <a:xfrm>
            <a:off x="7316380" y="3603712"/>
            <a:ext cx="472500" cy="47250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pic>
        <p:nvPicPr>
          <p:cNvPr id="103" name="Picture 102"/>
          <p:cNvPicPr>
            <a:picLocks noChangeAspect="1"/>
          </p:cNvPicPr>
          <p:nvPr/>
        </p:nvPicPr>
        <p:blipFill>
          <a:blip r:embed="rId8"/>
          <a:stretch>
            <a:fillRect/>
          </a:stretch>
        </p:blipFill>
        <p:spPr>
          <a:xfrm>
            <a:off x="582754" y="1925694"/>
            <a:ext cx="2288177" cy="1256972"/>
          </a:xfrm>
          <a:prstGeom prst="rect">
            <a:avLst/>
          </a:prstGeom>
        </p:spPr>
      </p:pic>
      <p:sp>
        <p:nvSpPr>
          <p:cNvPr id="104" name="Rectangle 103"/>
          <p:cNvSpPr/>
          <p:nvPr/>
        </p:nvSpPr>
        <p:spPr>
          <a:xfrm>
            <a:off x="500330" y="1275624"/>
            <a:ext cx="2686524" cy="523220"/>
          </a:xfrm>
          <a:prstGeom prst="rect">
            <a:avLst/>
          </a:prstGeom>
        </p:spPr>
        <p:txBody>
          <a:bodyPr wrap="square">
            <a:spAutoFit/>
          </a:bodyPr>
          <a:lstStyle/>
          <a:p>
            <a:pPr marL="214313" indent="-214313" algn="just">
              <a:buFont typeface="Arial" charset="0"/>
              <a:buChar char="•"/>
            </a:pPr>
            <a:r>
              <a:rPr lang="en-US" altLang="ja-JP" sz="1400" dirty="0" smtClean="0">
                <a:solidFill>
                  <a:srgbClr val="000000"/>
                </a:solidFill>
                <a:latin typeface="MS PGothic" charset="-128"/>
                <a:ea typeface="MS PGothic" charset="-128"/>
                <a:cs typeface="MS PGothic" charset="-128"/>
              </a:rPr>
              <a:t>AP</a:t>
            </a:r>
            <a:r>
              <a:rPr lang="ja-JP" altLang="en-US" sz="1400" dirty="0" smtClean="0">
                <a:solidFill>
                  <a:srgbClr val="000000"/>
                </a:solidFill>
                <a:latin typeface="MS PGothic" charset="-128"/>
                <a:ea typeface="MS PGothic" charset="-128"/>
                <a:cs typeface="MS PGothic" charset="-128"/>
              </a:rPr>
              <a:t>やスイッチと同じ管理</a:t>
            </a:r>
            <a:endParaRPr lang="en-US" altLang="ja-JP" sz="1400" dirty="0" smtClean="0">
              <a:solidFill>
                <a:srgbClr val="000000"/>
              </a:solidFill>
              <a:latin typeface="MS PGothic" charset="-128"/>
              <a:ea typeface="MS PGothic" charset="-128"/>
              <a:cs typeface="MS PGothic" charset="-128"/>
            </a:endParaRPr>
          </a:p>
          <a:p>
            <a:pPr marL="214313" indent="-214313" algn="just">
              <a:buFont typeface="Arial" charset="0"/>
              <a:buChar char="•"/>
            </a:pPr>
            <a:r>
              <a:rPr lang="ja-JP" altLang="en-US" sz="1400" dirty="0" smtClean="0">
                <a:solidFill>
                  <a:srgbClr val="000000"/>
                </a:solidFill>
                <a:latin typeface="MS PGothic" charset="-128"/>
                <a:ea typeface="MS PGothic" charset="-128"/>
                <a:cs typeface="MS PGothic" charset="-128"/>
              </a:rPr>
              <a:t>設定も他と同様にシンプル</a:t>
            </a:r>
            <a:endParaRPr lang="ja-JP" altLang="en-US" sz="1400" dirty="0">
              <a:solidFill>
                <a:srgbClr val="000000"/>
              </a:solidFill>
              <a:latin typeface="MS PGothic" charset="-128"/>
              <a:ea typeface="MS PGothic" charset="-128"/>
              <a:cs typeface="MS PGothic" charset="-128"/>
            </a:endParaRPr>
          </a:p>
        </p:txBody>
      </p:sp>
      <p:pic>
        <p:nvPicPr>
          <p:cNvPr id="107" name="Picture 106"/>
          <p:cNvPicPr>
            <a:picLocks noChangeAspect="1"/>
          </p:cNvPicPr>
          <p:nvPr/>
        </p:nvPicPr>
        <p:blipFill>
          <a:blip r:embed="rId9"/>
          <a:stretch>
            <a:fillRect/>
          </a:stretch>
        </p:blipFill>
        <p:spPr>
          <a:xfrm>
            <a:off x="741967" y="3314625"/>
            <a:ext cx="2139064" cy="1477110"/>
          </a:xfrm>
          <a:prstGeom prst="rect">
            <a:avLst/>
          </a:prstGeom>
        </p:spPr>
      </p:pic>
      <p:sp>
        <p:nvSpPr>
          <p:cNvPr id="31" name="正方形/長方形 30"/>
          <p:cNvSpPr/>
          <p:nvPr/>
        </p:nvSpPr>
        <p:spPr>
          <a:xfrm>
            <a:off x="510026" y="4670754"/>
            <a:ext cx="370667" cy="2032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989017375"/>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ln>
            <a:noFill/>
          </a:ln>
        </p:spPr>
        <p:txBody>
          <a:bodyPr anchor="t"/>
          <a:lstStyle/>
          <a:p>
            <a:pPr fontAlgn="base">
              <a:spcAft>
                <a:spcPct val="0"/>
              </a:spcAft>
            </a:pPr>
            <a:r>
              <a:rPr lang="en-US" altLang="ja-JP" sz="2400" dirty="0">
                <a:solidFill>
                  <a:srgbClr val="004BAF"/>
                </a:solidFill>
                <a:ea typeface="MS PGothic" charset="-128"/>
                <a:cs typeface="MS PGothic" charset="-128"/>
              </a:rPr>
              <a:t>MV</a:t>
            </a:r>
            <a:r>
              <a:rPr lang="en-US" sz="2400" dirty="0">
                <a:solidFill>
                  <a:srgbClr val="004BAF"/>
                </a:solidFill>
                <a:ea typeface="MS PGothic" charset="-128"/>
                <a:cs typeface="MS PGothic" charset="-128"/>
              </a:rPr>
              <a:t> </a:t>
            </a:r>
            <a:r>
              <a:rPr lang="ja-JP" altLang="en-US" sz="2400" dirty="0" smtClean="0">
                <a:solidFill>
                  <a:srgbClr val="004BAF"/>
                </a:solidFill>
                <a:ea typeface="MS PGothic" charset="-128"/>
                <a:cs typeface="MS PGothic" charset="-128"/>
              </a:rPr>
              <a:t>セキュリティ カメラ</a:t>
            </a:r>
            <a:endParaRPr lang="en-US" sz="2400" dirty="0">
              <a:solidFill>
                <a:srgbClr val="004BAF"/>
              </a:solidFill>
              <a:ea typeface="MS PGothic" charset="-128"/>
              <a:cs typeface="MS PGothic" charset="-128"/>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87392" y="866253"/>
            <a:ext cx="516854" cy="516854"/>
          </a:xfrm>
          <a:prstGeom prst="rect">
            <a:avLst/>
          </a:prstGeom>
        </p:spPr>
      </p:pic>
      <p:sp>
        <p:nvSpPr>
          <p:cNvPr id="11" name="TextBox 10"/>
          <p:cNvSpPr txBox="1"/>
          <p:nvPr/>
        </p:nvSpPr>
        <p:spPr>
          <a:xfrm>
            <a:off x="4544675" y="1518566"/>
            <a:ext cx="3888125" cy="1426031"/>
          </a:xfrm>
          <a:prstGeom prst="rect">
            <a:avLst/>
          </a:prstGeom>
          <a:noFill/>
        </p:spPr>
        <p:txBody>
          <a:bodyPr wrap="square" rtlCol="0">
            <a:spAutoFit/>
          </a:bodyPr>
          <a:lstStyle/>
          <a:p>
            <a:pPr>
              <a:spcAft>
                <a:spcPts val="750"/>
              </a:spcAft>
            </a:pPr>
            <a:r>
              <a:rPr lang="ja-JP" altLang="en-US" sz="1200" dirty="0">
                <a:solidFill>
                  <a:srgbClr val="435153"/>
                </a:solidFill>
                <a:latin typeface="MS PGothic" charset="-128"/>
                <a:ea typeface="MS PGothic" charset="-128"/>
                <a:cs typeface="MS PGothic" charset="-128"/>
              </a:rPr>
              <a:t>・大容量ストレージ（</a:t>
            </a:r>
            <a:r>
              <a:rPr lang="en-US" altLang="ja-JP" sz="1200" dirty="0">
                <a:solidFill>
                  <a:srgbClr val="435153"/>
                </a:solidFill>
                <a:latin typeface="MS PGothic" charset="-128"/>
                <a:ea typeface="MS PGothic" charset="-128"/>
                <a:cs typeface="MS PGothic" charset="-128"/>
              </a:rPr>
              <a:t>128GB/</a:t>
            </a:r>
            <a:r>
              <a:rPr lang="ja-JP" altLang="en-US" sz="1200" dirty="0">
                <a:solidFill>
                  <a:srgbClr val="435153"/>
                </a:solidFill>
                <a:latin typeface="MS PGothic" charset="-128"/>
                <a:ea typeface="MS PGothic" charset="-128"/>
                <a:cs typeface="MS PGothic" charset="-128"/>
              </a:rPr>
              <a:t>約</a:t>
            </a:r>
            <a:r>
              <a:rPr lang="en-US" altLang="ja-JP" sz="1200" dirty="0">
                <a:solidFill>
                  <a:srgbClr val="435153"/>
                </a:solidFill>
                <a:latin typeface="MS PGothic" charset="-128"/>
                <a:ea typeface="MS PGothic" charset="-128"/>
                <a:cs typeface="MS PGothic" charset="-128"/>
              </a:rPr>
              <a:t>20</a:t>
            </a:r>
            <a:r>
              <a:rPr lang="ja-JP" altLang="en-US" sz="1200" dirty="0">
                <a:solidFill>
                  <a:srgbClr val="435153"/>
                </a:solidFill>
                <a:latin typeface="MS PGothic" charset="-128"/>
                <a:ea typeface="MS PGothic" charset="-128"/>
                <a:cs typeface="MS PGothic" charset="-128"/>
              </a:rPr>
              <a:t>日間分録画可能）</a:t>
            </a:r>
            <a:endParaRPr lang="en-US" altLang="ja-JP" sz="1200" dirty="0">
              <a:solidFill>
                <a:srgbClr val="435153"/>
              </a:solidFill>
              <a:latin typeface="MS PGothic" charset="-128"/>
              <a:ea typeface="MS PGothic" charset="-128"/>
              <a:cs typeface="MS PGothic" charset="-128"/>
            </a:endParaRPr>
          </a:p>
          <a:p>
            <a:pPr>
              <a:spcAft>
                <a:spcPts val="750"/>
              </a:spcAft>
            </a:pPr>
            <a:r>
              <a:rPr lang="ja-JP" altLang="en-US" sz="1200" dirty="0">
                <a:solidFill>
                  <a:srgbClr val="435153"/>
                </a:solidFill>
                <a:latin typeface="MS PGothic" charset="-128"/>
                <a:ea typeface="MS PGothic" charset="-128"/>
                <a:cs typeface="MS PGothic" charset="-128"/>
              </a:rPr>
              <a:t>・夜間撮影機能</a:t>
            </a:r>
            <a:endParaRPr lang="en-US" sz="1200" dirty="0">
              <a:solidFill>
                <a:srgbClr val="435153"/>
              </a:solidFill>
              <a:latin typeface="MS PGothic" charset="-128"/>
              <a:ea typeface="MS PGothic" charset="-128"/>
              <a:cs typeface="MS PGothic" charset="-128"/>
            </a:endParaRPr>
          </a:p>
          <a:p>
            <a:pPr>
              <a:spcAft>
                <a:spcPts val="750"/>
              </a:spcAft>
            </a:pPr>
            <a:r>
              <a:rPr lang="ja-JP" altLang="en-US" sz="1200" dirty="0">
                <a:solidFill>
                  <a:srgbClr val="435153"/>
                </a:solidFill>
                <a:latin typeface="MS PGothic" charset="-128"/>
                <a:ea typeface="MS PGothic" charset="-128"/>
                <a:cs typeface="MS PGothic" charset="-128"/>
              </a:rPr>
              <a:t>・屋内・屋外対応</a:t>
            </a:r>
            <a:endParaRPr lang="en-US" sz="1200" dirty="0">
              <a:solidFill>
                <a:srgbClr val="435153"/>
              </a:solidFill>
              <a:latin typeface="MS PGothic" charset="-128"/>
              <a:ea typeface="MS PGothic" charset="-128"/>
              <a:cs typeface="MS PGothic" charset="-128"/>
            </a:endParaRPr>
          </a:p>
          <a:p>
            <a:pPr>
              <a:spcAft>
                <a:spcPts val="750"/>
              </a:spcAft>
            </a:pPr>
            <a:r>
              <a:rPr lang="ja-JP" altLang="en-US" sz="1200" dirty="0">
                <a:solidFill>
                  <a:srgbClr val="435153"/>
                </a:solidFill>
                <a:latin typeface="MS PGothic" charset="-128"/>
                <a:ea typeface="MS PGothic" charset="-128"/>
                <a:cs typeface="MS PGothic" charset="-128"/>
              </a:rPr>
              <a:t>・高度な画像検索</a:t>
            </a:r>
            <a:endParaRPr lang="en-US" altLang="ja-JP" sz="1200" dirty="0">
              <a:solidFill>
                <a:srgbClr val="435153"/>
              </a:solidFill>
              <a:latin typeface="MS PGothic" charset="-128"/>
              <a:ea typeface="MS PGothic" charset="-128"/>
              <a:cs typeface="MS PGothic" charset="-128"/>
            </a:endParaRPr>
          </a:p>
          <a:p>
            <a:pPr>
              <a:spcAft>
                <a:spcPts val="750"/>
              </a:spcAft>
            </a:pPr>
            <a:r>
              <a:rPr lang="ja-JP" altLang="en-US" sz="1200" dirty="0">
                <a:solidFill>
                  <a:srgbClr val="435153"/>
                </a:solidFill>
                <a:latin typeface="MS PGothic" charset="-128"/>
                <a:ea typeface="MS PGothic" charset="-128"/>
                <a:cs typeface="MS PGothic" charset="-128"/>
              </a:rPr>
              <a:t>・</a:t>
            </a:r>
            <a:r>
              <a:rPr lang="en-US" altLang="ja-JP" sz="1200" dirty="0">
                <a:solidFill>
                  <a:srgbClr val="435153"/>
                </a:solidFill>
                <a:latin typeface="MS PGothic" charset="-128"/>
                <a:ea typeface="MS PGothic" charset="-128"/>
                <a:cs typeface="MS PGothic" charset="-128"/>
              </a:rPr>
              <a:t>H264</a:t>
            </a:r>
            <a:r>
              <a:rPr lang="ja-JP" altLang="en-US" sz="1200" dirty="0">
                <a:solidFill>
                  <a:srgbClr val="435153"/>
                </a:solidFill>
                <a:latin typeface="MS PGothic" charset="-128"/>
                <a:ea typeface="MS PGothic" charset="-128"/>
                <a:cs typeface="MS PGothic" charset="-128"/>
              </a:rPr>
              <a:t>対応で</a:t>
            </a:r>
            <a:r>
              <a:rPr lang="en-US" altLang="ja-JP" sz="1200" dirty="0">
                <a:solidFill>
                  <a:srgbClr val="435153"/>
                </a:solidFill>
                <a:latin typeface="MS PGothic" charset="-128"/>
                <a:ea typeface="MS PGothic" charset="-128"/>
                <a:cs typeface="MS PGothic" charset="-128"/>
              </a:rPr>
              <a:t>HD</a:t>
            </a:r>
            <a:r>
              <a:rPr lang="ja-JP" altLang="en-US" sz="1200" dirty="0">
                <a:solidFill>
                  <a:srgbClr val="435153"/>
                </a:solidFill>
                <a:latin typeface="MS PGothic" charset="-128"/>
                <a:ea typeface="MS PGothic" charset="-128"/>
                <a:cs typeface="MS PGothic" charset="-128"/>
              </a:rPr>
              <a:t>画像録画</a:t>
            </a:r>
            <a:endParaRPr lang="en-US" altLang="ja-JP" sz="1200" dirty="0">
              <a:solidFill>
                <a:srgbClr val="435153"/>
              </a:solidFill>
              <a:latin typeface="MS PGothic" charset="-128"/>
              <a:ea typeface="MS PGothic" charset="-128"/>
              <a:cs typeface="MS PGothic" charset="-128"/>
            </a:endParaRPr>
          </a:p>
        </p:txBody>
      </p:sp>
      <p:cxnSp>
        <p:nvCxnSpPr>
          <p:cNvPr id="12" name="Straight Connector 11"/>
          <p:cNvCxnSpPr/>
          <p:nvPr/>
        </p:nvCxnSpPr>
        <p:spPr>
          <a:xfrm>
            <a:off x="3873500" y="830263"/>
            <a:ext cx="7542" cy="1834771"/>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17052" y="998003"/>
            <a:ext cx="1730963" cy="253916"/>
          </a:xfrm>
          <a:prstGeom prst="rect">
            <a:avLst/>
          </a:prstGeom>
          <a:noFill/>
        </p:spPr>
        <p:txBody>
          <a:bodyPr wrap="square" rtlCol="0">
            <a:spAutoFit/>
          </a:bodyPr>
          <a:lstStyle/>
          <a:p>
            <a:r>
              <a:rPr lang="ja-JP" altLang="en-US" sz="1050" b="1" dirty="0">
                <a:solidFill>
                  <a:srgbClr val="595959"/>
                </a:solidFill>
                <a:latin typeface="ＭＳ Ｐゴシック" panose="020B0600070205080204" pitchFamily="50" charset="-128"/>
                <a:ea typeface="ＭＳ Ｐゴシック" panose="020B0600070205080204" pitchFamily="50" charset="-128"/>
                <a:cs typeface="メイリオ" panose="020B0604030504040204" pitchFamily="50" charset="-128"/>
              </a:rPr>
              <a:t>機能ハイライト</a:t>
            </a:r>
            <a:endParaRPr lang="en-US" sz="1050" b="1" dirty="0">
              <a:solidFill>
                <a:srgbClr val="595959"/>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3" name="Picture 12" descr="Tilted Spencer.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16" y="528066"/>
            <a:ext cx="3257550" cy="2369812"/>
          </a:xfrm>
          <a:prstGeom prst="rect">
            <a:avLst/>
          </a:prstGeom>
        </p:spPr>
      </p:pic>
      <p:sp>
        <p:nvSpPr>
          <p:cNvPr id="5" name="TextBox 4"/>
          <p:cNvSpPr txBox="1"/>
          <p:nvPr/>
        </p:nvSpPr>
        <p:spPr>
          <a:xfrm>
            <a:off x="1524769" y="3185597"/>
            <a:ext cx="6642100" cy="1869743"/>
          </a:xfrm>
          <a:prstGeom prst="rect">
            <a:avLst/>
          </a:prstGeom>
          <a:noFill/>
        </p:spPr>
        <p:txBody>
          <a:bodyPr wrap="square" rtlCol="0">
            <a:spAutoFit/>
          </a:bodyPr>
          <a:lstStyle/>
          <a:p>
            <a:r>
              <a:rPr lang="ja-JP" altLang="en-US" sz="1650" dirty="0" smtClean="0">
                <a:latin typeface="MS PGothic" charset="-128"/>
                <a:ea typeface="MS PGothic" charset="-128"/>
                <a:cs typeface="MS PGothic" charset="-128"/>
              </a:rPr>
              <a:t>バリー フォーカス レンズ</a:t>
            </a:r>
            <a:r>
              <a:rPr lang="ja-JP" altLang="en-US" sz="1650" dirty="0">
                <a:latin typeface="MS PGothic" charset="-128"/>
                <a:ea typeface="MS PGothic" charset="-128"/>
                <a:cs typeface="MS PGothic" charset="-128"/>
              </a:rPr>
              <a:t>を搭載した、簡単操作、簡単設定が</a:t>
            </a:r>
            <a:r>
              <a:rPr lang="ja-JP" altLang="en-US" sz="1650" dirty="0">
                <a:latin typeface="MS PGothic" charset="-128"/>
                <a:ea typeface="MS PGothic" charset="-128"/>
                <a:cs typeface="MS PGothic" charset="-128"/>
              </a:rPr>
              <a:t>可能</a:t>
            </a:r>
            <a:endParaRPr lang="en-US" sz="1650" dirty="0">
              <a:latin typeface="MS PGothic" charset="-128"/>
              <a:ea typeface="MS PGothic" charset="-128"/>
              <a:cs typeface="MS PGothic" charset="-128"/>
            </a:endParaRPr>
          </a:p>
          <a:p>
            <a:r>
              <a:rPr lang="en-US" sz="1650" dirty="0">
                <a:latin typeface="MS PGothic" charset="-128"/>
                <a:ea typeface="MS PGothic" charset="-128"/>
                <a:cs typeface="MS PGothic" charset="-128"/>
              </a:rPr>
              <a:t>MV21</a:t>
            </a:r>
            <a:r>
              <a:rPr lang="ja-JP" altLang="en-US" sz="1650" dirty="0">
                <a:latin typeface="MS PGothic" charset="-128"/>
                <a:ea typeface="MS PGothic" charset="-128"/>
                <a:cs typeface="MS PGothic" charset="-128"/>
              </a:rPr>
              <a:t>（屋内用）と</a:t>
            </a:r>
            <a:r>
              <a:rPr lang="en-US" sz="1650" dirty="0">
                <a:latin typeface="MS PGothic" charset="-128"/>
                <a:ea typeface="MS PGothic" charset="-128"/>
                <a:cs typeface="MS PGothic" charset="-128"/>
              </a:rPr>
              <a:t>IP66</a:t>
            </a:r>
            <a:r>
              <a:rPr lang="ja-JP" altLang="en-US" sz="1650" dirty="0">
                <a:latin typeface="MS PGothic" charset="-128"/>
                <a:ea typeface="MS PGothic" charset="-128"/>
                <a:cs typeface="MS PGothic" charset="-128"/>
              </a:rPr>
              <a:t>と</a:t>
            </a:r>
            <a:r>
              <a:rPr lang="en-US" sz="1650" dirty="0">
                <a:latin typeface="MS PGothic" charset="-128"/>
                <a:ea typeface="MS PGothic" charset="-128"/>
                <a:cs typeface="MS PGothic" charset="-128"/>
              </a:rPr>
              <a:t>IK10</a:t>
            </a:r>
            <a:r>
              <a:rPr lang="ja-JP" altLang="en-US" sz="1650" dirty="0">
                <a:latin typeface="MS PGothic" charset="-128"/>
                <a:ea typeface="MS PGothic" charset="-128"/>
                <a:cs typeface="MS PGothic" charset="-128"/>
              </a:rPr>
              <a:t>に適合した</a:t>
            </a:r>
            <a:r>
              <a:rPr lang="en-US" sz="1650" dirty="0">
                <a:latin typeface="MS PGothic" charset="-128"/>
                <a:ea typeface="MS PGothic" charset="-128"/>
                <a:cs typeface="MS PGothic" charset="-128"/>
              </a:rPr>
              <a:t>MV71</a:t>
            </a:r>
            <a:r>
              <a:rPr lang="ja-JP" altLang="en-US" sz="1650" dirty="0">
                <a:latin typeface="MS PGothic" charset="-128"/>
                <a:ea typeface="MS PGothic" charset="-128"/>
                <a:cs typeface="MS PGothic" charset="-128"/>
              </a:rPr>
              <a:t>（屋外用）の</a:t>
            </a:r>
            <a:r>
              <a:rPr lang="en-US" sz="1650" dirty="0">
                <a:latin typeface="MS PGothic" charset="-128"/>
                <a:ea typeface="MS PGothic" charset="-128"/>
                <a:cs typeface="MS PGothic" charset="-128"/>
              </a:rPr>
              <a:t>2</a:t>
            </a:r>
            <a:r>
              <a:rPr lang="ja-JP" altLang="en-US" sz="1650" dirty="0">
                <a:latin typeface="MS PGothic" charset="-128"/>
                <a:ea typeface="MS PGothic" charset="-128"/>
                <a:cs typeface="MS PGothic" charset="-128"/>
              </a:rPr>
              <a:t>機種を</a:t>
            </a:r>
            <a:r>
              <a:rPr lang="ja-JP" altLang="en-US" sz="1650" dirty="0">
                <a:latin typeface="MS PGothic" charset="-128"/>
                <a:ea typeface="MS PGothic" charset="-128"/>
                <a:cs typeface="MS PGothic" charset="-128"/>
              </a:rPr>
              <a:t>ご用意</a:t>
            </a:r>
            <a:endParaRPr lang="en-US" altLang="ja-JP" sz="1650" dirty="0">
              <a:latin typeface="MS PGothic" charset="-128"/>
              <a:ea typeface="MS PGothic" charset="-128"/>
              <a:cs typeface="MS PGothic" charset="-128"/>
            </a:endParaRPr>
          </a:p>
          <a:p>
            <a:r>
              <a:rPr lang="ja-JP" altLang="en-US" sz="1650" dirty="0" smtClean="0">
                <a:latin typeface="MS PGothic" charset="-128"/>
                <a:ea typeface="MS PGothic" charset="-128"/>
                <a:cs typeface="MS PGothic" charset="-128"/>
              </a:rPr>
              <a:t>クラウド トップ</a:t>
            </a:r>
            <a:r>
              <a:rPr lang="ja-JP" altLang="en-US" sz="1650" dirty="0">
                <a:latin typeface="MS PGothic" charset="-128"/>
                <a:ea typeface="MS PGothic" charset="-128"/>
                <a:cs typeface="MS PGothic" charset="-128"/>
              </a:rPr>
              <a:t>企業から唯一のビデオ監視</a:t>
            </a:r>
            <a:r>
              <a:rPr lang="ja-JP" altLang="en-US" sz="1650" dirty="0">
                <a:latin typeface="MS PGothic" charset="-128"/>
                <a:ea typeface="MS PGothic" charset="-128"/>
                <a:cs typeface="MS PGothic" charset="-128"/>
              </a:rPr>
              <a:t>ソリューション</a:t>
            </a:r>
            <a:endParaRPr lang="en-US" altLang="ja-JP" sz="1650" dirty="0">
              <a:latin typeface="MS PGothic" charset="-128"/>
              <a:ea typeface="MS PGothic" charset="-128"/>
              <a:cs typeface="MS PGothic" charset="-128"/>
            </a:endParaRPr>
          </a:p>
          <a:p>
            <a:r>
              <a:rPr lang="ja-JP" altLang="en-US" sz="1650" dirty="0">
                <a:latin typeface="MS PGothic" charset="-128"/>
                <a:ea typeface="MS PGothic" charset="-128"/>
                <a:cs typeface="MS PGothic" charset="-128"/>
              </a:rPr>
              <a:t>効率的な導入のためのシンプルな</a:t>
            </a:r>
            <a:r>
              <a:rPr lang="ja-JP" altLang="en-US" sz="1650" dirty="0">
                <a:latin typeface="MS PGothic" charset="-128"/>
                <a:ea typeface="MS PGothic" charset="-128"/>
                <a:cs typeface="MS PGothic" charset="-128"/>
              </a:rPr>
              <a:t>デザイン</a:t>
            </a:r>
            <a:endParaRPr lang="en-US" altLang="ja-JP" sz="1650" dirty="0">
              <a:latin typeface="MS PGothic" charset="-128"/>
              <a:ea typeface="MS PGothic" charset="-128"/>
              <a:cs typeface="MS PGothic" charset="-128"/>
            </a:endParaRPr>
          </a:p>
          <a:p>
            <a:r>
              <a:rPr lang="ja-JP" altLang="en-US" sz="1650" dirty="0">
                <a:latin typeface="MS PGothic" charset="-128"/>
                <a:ea typeface="MS PGothic" charset="-128"/>
                <a:cs typeface="MS PGothic" charset="-128"/>
              </a:rPr>
              <a:t>複数のカメラを</a:t>
            </a:r>
            <a:r>
              <a:rPr lang="en-US" sz="1650" dirty="0">
                <a:latin typeface="MS PGothic" charset="-128"/>
                <a:ea typeface="MS PGothic" charset="-128"/>
                <a:cs typeface="MS PGothic" charset="-128"/>
              </a:rPr>
              <a:t>Meraki </a:t>
            </a:r>
            <a:r>
              <a:rPr lang="ja-JP" altLang="en-US" sz="1650" dirty="0">
                <a:latin typeface="MS PGothic" charset="-128"/>
                <a:ea typeface="MS PGothic" charset="-128"/>
                <a:cs typeface="MS PGothic" charset="-128"/>
              </a:rPr>
              <a:t>ダッシュボードより一元管理</a:t>
            </a:r>
            <a:endParaRPr lang="en-US" sz="1650" dirty="0">
              <a:latin typeface="MS PGothic" charset="-128"/>
              <a:ea typeface="MS PGothic" charset="-128"/>
              <a:cs typeface="MS PGothic" charset="-128"/>
            </a:endParaRPr>
          </a:p>
          <a:p>
            <a:endParaRPr lang="en-US" sz="1650" dirty="0">
              <a:latin typeface="MS PGothic" charset="-128"/>
              <a:ea typeface="MS PGothic" charset="-128"/>
              <a:cs typeface="MS PGothic" charset="-128"/>
            </a:endParaRPr>
          </a:p>
          <a:p>
            <a:endParaRPr lang="en-US" sz="1650" dirty="0">
              <a:latin typeface="MS PGothic" charset="-128"/>
              <a:ea typeface="MS PGothic" charset="-128"/>
              <a:cs typeface="MS PGothic" charset="-128"/>
            </a:endParaRPr>
          </a:p>
        </p:txBody>
      </p:sp>
    </p:spTree>
    <p:extLst>
      <p:ext uri="{BB962C8B-B14F-4D97-AF65-F5344CB8AC3E}">
        <p14:creationId xmlns:p14="http://schemas.microsoft.com/office/powerpoint/2010/main" val="768363988"/>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52312" y="1734244"/>
            <a:ext cx="8107291" cy="1282935"/>
          </a:xfrm>
          <a:prstGeom prst="rect">
            <a:avLst/>
          </a:prstGeom>
          <a:noFill/>
        </p:spPr>
        <p:txBody>
          <a:bodyPr wrap="square" numCol="4" spcCol="72000" rtlCol="0">
            <a:spAutoFit/>
          </a:bodyPr>
          <a:lstStyle/>
          <a:p>
            <a:r>
              <a:rPr lang="ja-JP" altLang="en-US" sz="1200" dirty="0" smtClean="0">
                <a:solidFill>
                  <a:schemeClr val="accent4">
                    <a:lumMod val="75000"/>
                  </a:schemeClr>
                </a:solidFill>
                <a:latin typeface="MS PGothic" charset="-128"/>
                <a:ea typeface="MS PGothic" charset="-128"/>
                <a:cs typeface="MS PGothic" charset="-128"/>
              </a:rPr>
              <a:t>ビデオ ウォール</a:t>
            </a:r>
            <a:endParaRPr lang="en-US" altLang="ja-JP" sz="1200" dirty="0">
              <a:solidFill>
                <a:schemeClr val="accent4">
                  <a:lumMod val="75000"/>
                </a:schemeClr>
              </a:solidFill>
              <a:latin typeface="MS PGothic" charset="-128"/>
              <a:ea typeface="MS PGothic" charset="-128"/>
              <a:cs typeface="MS PGothic" charset="-128"/>
            </a:endParaRPr>
          </a:p>
          <a:p>
            <a:r>
              <a:rPr lang="ja-JP" altLang="en-US" sz="1050" dirty="0">
                <a:latin typeface="MS PGothic" charset="-128"/>
                <a:ea typeface="MS PGothic" charset="-128"/>
                <a:cs typeface="MS PGothic" charset="-128"/>
              </a:rPr>
              <a:t>ダッシュボード上で複数の拠点の</a:t>
            </a:r>
            <a:endParaRPr lang="en-US" altLang="ja-JP" sz="1050" dirty="0">
              <a:latin typeface="MS PGothic" charset="-128"/>
              <a:ea typeface="MS PGothic" charset="-128"/>
              <a:cs typeface="MS PGothic" charset="-128"/>
            </a:endParaRPr>
          </a:p>
          <a:p>
            <a:r>
              <a:rPr lang="ja-JP" altLang="en-US" sz="1050" dirty="0">
                <a:latin typeface="MS PGothic" charset="-128"/>
                <a:ea typeface="MS PGothic" charset="-128"/>
                <a:cs typeface="MS PGothic" charset="-128"/>
              </a:rPr>
              <a:t>カメラ画像を一括で確認すること</a:t>
            </a:r>
            <a:endParaRPr lang="en-US" altLang="ja-JP" sz="1050" dirty="0">
              <a:latin typeface="MS PGothic" charset="-128"/>
              <a:ea typeface="MS PGothic" charset="-128"/>
              <a:cs typeface="MS PGothic" charset="-128"/>
            </a:endParaRPr>
          </a:p>
          <a:p>
            <a:r>
              <a:rPr lang="ja-JP" altLang="en-US" sz="1050" dirty="0">
                <a:latin typeface="MS PGothic" charset="-128"/>
                <a:ea typeface="MS PGothic" charset="-128"/>
                <a:cs typeface="MS PGothic" charset="-128"/>
              </a:rPr>
              <a:t>が可能</a:t>
            </a:r>
            <a:r>
              <a:rPr lang="ja-JP" altLang="en-US" sz="1050" dirty="0" smtClean="0">
                <a:latin typeface="MS PGothic" charset="-128"/>
                <a:ea typeface="MS PGothic" charset="-128"/>
                <a:cs typeface="MS PGothic" charset="-128"/>
              </a:rPr>
              <a:t>。</a:t>
            </a:r>
            <a:endParaRPr lang="en-US" altLang="ja-JP" dirty="0">
              <a:latin typeface="MS PGothic" charset="-128"/>
              <a:ea typeface="MS PGothic" charset="-128"/>
              <a:cs typeface="MS PGothic" charset="-128"/>
            </a:endParaRPr>
          </a:p>
          <a:p>
            <a:endParaRPr lang="en-US" altLang="ja-JP" dirty="0">
              <a:latin typeface="MS PGothic" charset="-128"/>
              <a:ea typeface="MS PGothic" charset="-128"/>
              <a:cs typeface="MS PGothic" charset="-128"/>
            </a:endParaRPr>
          </a:p>
          <a:p>
            <a:r>
              <a:rPr lang="en-US" altLang="ja-JP" sz="1200" dirty="0">
                <a:solidFill>
                  <a:schemeClr val="accent4">
                    <a:lumMod val="75000"/>
                  </a:schemeClr>
                </a:solidFill>
                <a:latin typeface="MS PGothic" charset="-128"/>
                <a:ea typeface="MS PGothic" charset="-128"/>
                <a:cs typeface="MS PGothic" charset="-128"/>
              </a:rPr>
              <a:t/>
            </a:r>
            <a:br>
              <a:rPr lang="en-US" altLang="ja-JP" sz="1200" dirty="0">
                <a:solidFill>
                  <a:schemeClr val="accent4">
                    <a:lumMod val="75000"/>
                  </a:schemeClr>
                </a:solidFill>
                <a:latin typeface="MS PGothic" charset="-128"/>
                <a:ea typeface="MS PGothic" charset="-128"/>
                <a:cs typeface="MS PGothic" charset="-128"/>
              </a:rPr>
            </a:br>
            <a:r>
              <a:rPr lang="ja-JP" altLang="en-US" sz="1200" dirty="0" smtClean="0">
                <a:solidFill>
                  <a:schemeClr val="accent4">
                    <a:lumMod val="75000"/>
                  </a:schemeClr>
                </a:solidFill>
                <a:latin typeface="MS PGothic" charset="-128"/>
                <a:ea typeface="MS PGothic" charset="-128"/>
                <a:cs typeface="MS PGothic" charset="-128"/>
              </a:rPr>
              <a:t>画像</a:t>
            </a:r>
            <a:r>
              <a:rPr lang="ja-JP" altLang="en-US" sz="1200" dirty="0">
                <a:solidFill>
                  <a:schemeClr val="accent4">
                    <a:lumMod val="75000"/>
                  </a:schemeClr>
                </a:solidFill>
                <a:latin typeface="MS PGothic" charset="-128"/>
                <a:ea typeface="MS PGothic" charset="-128"/>
                <a:cs typeface="MS PGothic" charset="-128"/>
              </a:rPr>
              <a:t>検索</a:t>
            </a:r>
            <a:endParaRPr lang="en-US" altLang="ja-JP" sz="1200" dirty="0">
              <a:solidFill>
                <a:schemeClr val="accent4">
                  <a:lumMod val="75000"/>
                </a:schemeClr>
              </a:solidFill>
              <a:latin typeface="MS PGothic" charset="-128"/>
              <a:ea typeface="MS PGothic" charset="-128"/>
              <a:cs typeface="MS PGothic" charset="-128"/>
            </a:endParaRPr>
          </a:p>
          <a:p>
            <a:r>
              <a:rPr lang="ja-JP" altLang="en-US" sz="1050" dirty="0">
                <a:latin typeface="MS PGothic" charset="-128"/>
                <a:ea typeface="MS PGothic" charset="-128"/>
                <a:cs typeface="MS PGothic" charset="-128"/>
              </a:rPr>
              <a:t>確認したい箇所を指定すると、</a:t>
            </a:r>
            <a:endParaRPr lang="en-US" altLang="ja-JP" sz="1050" dirty="0">
              <a:latin typeface="MS PGothic" charset="-128"/>
              <a:ea typeface="MS PGothic" charset="-128"/>
              <a:cs typeface="MS PGothic" charset="-128"/>
            </a:endParaRPr>
          </a:p>
          <a:p>
            <a:r>
              <a:rPr lang="ja-JP" altLang="en-US" sz="1050" dirty="0">
                <a:latin typeface="MS PGothic" charset="-128"/>
                <a:ea typeface="MS PGothic" charset="-128"/>
                <a:cs typeface="MS PGothic" charset="-128"/>
              </a:rPr>
              <a:t>遡って対象の画像を検索すること</a:t>
            </a:r>
            <a:r>
              <a:rPr lang="ja-JP" altLang="en-US" sz="1050" dirty="0" smtClean="0">
                <a:latin typeface="MS PGothic" charset="-128"/>
                <a:ea typeface="MS PGothic" charset="-128"/>
                <a:cs typeface="MS PGothic" charset="-128"/>
              </a:rPr>
              <a:t>が可能</a:t>
            </a:r>
            <a:r>
              <a:rPr lang="ja-JP" altLang="en-US" sz="1050" dirty="0">
                <a:latin typeface="MS PGothic" charset="-128"/>
                <a:ea typeface="MS PGothic" charset="-128"/>
                <a:cs typeface="MS PGothic" charset="-128"/>
              </a:rPr>
              <a:t>。その画像を</a:t>
            </a:r>
            <a:r>
              <a:rPr lang="ja-JP" altLang="en-US" sz="1050" dirty="0" smtClean="0">
                <a:latin typeface="MS PGothic" charset="-128"/>
                <a:ea typeface="MS PGothic" charset="-128"/>
                <a:cs typeface="MS PGothic" charset="-128"/>
              </a:rPr>
              <a:t>エクスポート</a:t>
            </a:r>
            <a:r>
              <a:rPr lang="en-US" altLang="ja-JP" sz="1050" dirty="0" smtClean="0">
                <a:latin typeface="MS PGothic" charset="-128"/>
                <a:ea typeface="MS PGothic" charset="-128"/>
                <a:cs typeface="MS PGothic" charset="-128"/>
              </a:rPr>
              <a:t/>
            </a:r>
            <a:br>
              <a:rPr lang="en-US" altLang="ja-JP" sz="1050" dirty="0" smtClean="0">
                <a:latin typeface="MS PGothic" charset="-128"/>
                <a:ea typeface="MS PGothic" charset="-128"/>
                <a:cs typeface="MS PGothic" charset="-128"/>
              </a:rPr>
            </a:br>
            <a:r>
              <a:rPr lang="ja-JP" altLang="en-US" sz="1050" dirty="0" smtClean="0">
                <a:latin typeface="MS PGothic" charset="-128"/>
                <a:ea typeface="MS PGothic" charset="-128"/>
                <a:cs typeface="MS PGothic" charset="-128"/>
              </a:rPr>
              <a:t>する事</a:t>
            </a:r>
            <a:r>
              <a:rPr lang="ja-JP" altLang="en-US" sz="1050" dirty="0">
                <a:latin typeface="MS PGothic" charset="-128"/>
                <a:ea typeface="MS PGothic" charset="-128"/>
                <a:cs typeface="MS PGothic" charset="-128"/>
              </a:rPr>
              <a:t>も可能。</a:t>
            </a:r>
            <a:endParaRPr lang="en-US" altLang="ja-JP" sz="1050" dirty="0">
              <a:latin typeface="MS PGothic" charset="-128"/>
              <a:ea typeface="MS PGothic" charset="-128"/>
              <a:cs typeface="MS PGothic" charset="-128"/>
            </a:endParaRPr>
          </a:p>
          <a:p>
            <a:endParaRPr lang="en-US" altLang="ja-JP" sz="1050" dirty="0">
              <a:latin typeface="MS PGothic" charset="-128"/>
              <a:ea typeface="MS PGothic" charset="-128"/>
              <a:cs typeface="MS PGothic" charset="-128"/>
            </a:endParaRPr>
          </a:p>
          <a:p>
            <a:r>
              <a:rPr lang="en-US" altLang="ja-JP" sz="1200" smtClean="0">
                <a:solidFill>
                  <a:schemeClr val="accent4">
                    <a:lumMod val="75000"/>
                  </a:schemeClr>
                </a:solidFill>
                <a:latin typeface="MS PGothic" charset="-128"/>
                <a:ea typeface="MS PGothic" charset="-128"/>
                <a:cs typeface="MS PGothic" charset="-128"/>
              </a:rPr>
              <a:t/>
            </a:r>
            <a:br>
              <a:rPr lang="en-US" altLang="ja-JP" sz="1200" smtClean="0">
                <a:solidFill>
                  <a:schemeClr val="accent4">
                    <a:lumMod val="75000"/>
                  </a:schemeClr>
                </a:solidFill>
                <a:latin typeface="MS PGothic" charset="-128"/>
                <a:ea typeface="MS PGothic" charset="-128"/>
                <a:cs typeface="MS PGothic" charset="-128"/>
              </a:rPr>
            </a:br>
            <a:r>
              <a:rPr lang="ja-JP" altLang="en-US" sz="1200" dirty="0" smtClean="0">
                <a:solidFill>
                  <a:schemeClr val="accent4">
                    <a:lumMod val="75000"/>
                  </a:schemeClr>
                </a:solidFill>
                <a:latin typeface="MS PGothic" charset="-128"/>
                <a:ea typeface="MS PGothic" charset="-128"/>
                <a:cs typeface="MS PGothic" charset="-128"/>
              </a:rPr>
              <a:t>細かい</a:t>
            </a:r>
            <a:r>
              <a:rPr lang="ja-JP" altLang="en-US" sz="1200" dirty="0">
                <a:solidFill>
                  <a:schemeClr val="accent4">
                    <a:lumMod val="75000"/>
                  </a:schemeClr>
                </a:solidFill>
                <a:latin typeface="MS PGothic" charset="-128"/>
                <a:ea typeface="MS PGothic" charset="-128"/>
                <a:cs typeface="MS PGothic" charset="-128"/>
              </a:rPr>
              <a:t>アクセス制御</a:t>
            </a:r>
            <a:endParaRPr lang="en-US" altLang="ja-JP" sz="1200" dirty="0">
              <a:solidFill>
                <a:schemeClr val="accent4">
                  <a:lumMod val="75000"/>
                </a:schemeClr>
              </a:solidFill>
              <a:latin typeface="MS PGothic" charset="-128"/>
              <a:ea typeface="MS PGothic" charset="-128"/>
              <a:cs typeface="MS PGothic" charset="-128"/>
            </a:endParaRPr>
          </a:p>
          <a:p>
            <a:r>
              <a:rPr lang="ja-JP" altLang="en-US" sz="1050" dirty="0">
                <a:latin typeface="MS PGothic" charset="-128"/>
                <a:ea typeface="MS PGothic" charset="-128"/>
                <a:cs typeface="MS PGothic" charset="-128"/>
              </a:rPr>
              <a:t>セキュリティカメラという観点上</a:t>
            </a:r>
            <a:endParaRPr lang="en-US" altLang="ja-JP" sz="1050" dirty="0">
              <a:latin typeface="MS PGothic" charset="-128"/>
              <a:ea typeface="MS PGothic" charset="-128"/>
              <a:cs typeface="MS PGothic" charset="-128"/>
            </a:endParaRPr>
          </a:p>
          <a:p>
            <a:r>
              <a:rPr lang="ja-JP" altLang="en-US" sz="1050" dirty="0">
                <a:latin typeface="MS PGothic" charset="-128"/>
                <a:ea typeface="MS PGothic" charset="-128"/>
                <a:cs typeface="MS PGothic" charset="-128"/>
              </a:rPr>
              <a:t>どの</a:t>
            </a:r>
            <a:r>
              <a:rPr lang="ja-JP" altLang="en-US" sz="1050" dirty="0" smtClean="0">
                <a:latin typeface="MS PGothic" charset="-128"/>
                <a:ea typeface="MS PGothic" charset="-128"/>
                <a:cs typeface="MS PGothic" charset="-128"/>
              </a:rPr>
              <a:t>ユーザに</a:t>
            </a:r>
            <a:r>
              <a:rPr lang="ja-JP" altLang="en-US" sz="1050" dirty="0">
                <a:latin typeface="MS PGothic" charset="-128"/>
                <a:ea typeface="MS PGothic" charset="-128"/>
                <a:cs typeface="MS PGothic" charset="-128"/>
              </a:rPr>
              <a:t>どの画像を見せるか</a:t>
            </a:r>
            <a:endParaRPr lang="en-US" altLang="ja-JP" sz="1050" dirty="0">
              <a:latin typeface="MS PGothic" charset="-128"/>
              <a:ea typeface="MS PGothic" charset="-128"/>
              <a:cs typeface="MS PGothic" charset="-128"/>
            </a:endParaRPr>
          </a:p>
          <a:p>
            <a:r>
              <a:rPr lang="ja-JP" altLang="en-US" sz="1050" dirty="0">
                <a:latin typeface="MS PGothic" charset="-128"/>
                <a:ea typeface="MS PGothic" charset="-128"/>
                <a:cs typeface="MS PGothic" charset="-128"/>
              </a:rPr>
              <a:t>といった細かいアクセス制御</a:t>
            </a:r>
            <a:r>
              <a:rPr lang="ja-JP" altLang="en-US" sz="1050" dirty="0" smtClean="0">
                <a:latin typeface="MS PGothic" charset="-128"/>
                <a:ea typeface="MS PGothic" charset="-128"/>
                <a:cs typeface="MS PGothic" charset="-128"/>
              </a:rPr>
              <a:t>が</a:t>
            </a:r>
            <a:r>
              <a:rPr lang="en-US" altLang="ja-JP" sz="1050" dirty="0" smtClean="0">
                <a:latin typeface="MS PGothic" charset="-128"/>
                <a:ea typeface="MS PGothic" charset="-128"/>
                <a:cs typeface="MS PGothic" charset="-128"/>
              </a:rPr>
              <a:t/>
            </a:r>
            <a:br>
              <a:rPr lang="en-US" altLang="ja-JP" sz="1050" dirty="0" smtClean="0">
                <a:latin typeface="MS PGothic" charset="-128"/>
                <a:ea typeface="MS PGothic" charset="-128"/>
                <a:cs typeface="MS PGothic" charset="-128"/>
              </a:rPr>
            </a:br>
            <a:r>
              <a:rPr lang="ja-JP" altLang="en-US" sz="1050" dirty="0" smtClean="0">
                <a:latin typeface="MS PGothic" charset="-128"/>
                <a:ea typeface="MS PGothic" charset="-128"/>
                <a:cs typeface="MS PGothic" charset="-128"/>
              </a:rPr>
              <a:t>可能</a:t>
            </a:r>
            <a:endParaRPr lang="en-US" altLang="ja-JP" sz="1500" dirty="0" smtClean="0">
              <a:solidFill>
                <a:schemeClr val="accent4">
                  <a:lumMod val="75000"/>
                </a:schemeClr>
              </a:solidFill>
              <a:latin typeface="MS PGothic" charset="-128"/>
              <a:ea typeface="MS PGothic" charset="-128"/>
              <a:cs typeface="MS PGothic" charset="-128"/>
            </a:endParaRPr>
          </a:p>
          <a:p>
            <a:r>
              <a:rPr lang="en-US" altLang="ja-JP" sz="1200" dirty="0" smtClean="0">
                <a:solidFill>
                  <a:schemeClr val="accent4">
                    <a:lumMod val="75000"/>
                  </a:schemeClr>
                </a:solidFill>
                <a:latin typeface="MS PGothic" charset="-128"/>
                <a:ea typeface="MS PGothic" charset="-128"/>
                <a:cs typeface="MS PGothic" charset="-128"/>
              </a:rPr>
              <a:t/>
            </a:r>
            <a:br>
              <a:rPr lang="en-US" altLang="ja-JP" sz="1200" dirty="0" smtClean="0">
                <a:solidFill>
                  <a:schemeClr val="accent4">
                    <a:lumMod val="75000"/>
                  </a:schemeClr>
                </a:solidFill>
                <a:latin typeface="MS PGothic" charset="-128"/>
                <a:ea typeface="MS PGothic" charset="-128"/>
                <a:cs typeface="MS PGothic" charset="-128"/>
              </a:rPr>
            </a:br>
            <a:r>
              <a:rPr lang="en-US" altLang="ja-JP" sz="1200" dirty="0" smtClean="0">
                <a:solidFill>
                  <a:schemeClr val="accent4">
                    <a:lumMod val="75000"/>
                  </a:schemeClr>
                </a:solidFill>
                <a:latin typeface="MS PGothic" charset="-128"/>
                <a:ea typeface="MS PGothic" charset="-128"/>
                <a:cs typeface="MS PGothic" charset="-128"/>
              </a:rPr>
              <a:t/>
            </a:r>
            <a:br>
              <a:rPr lang="en-US" altLang="ja-JP" sz="1200" dirty="0" smtClean="0">
                <a:solidFill>
                  <a:schemeClr val="accent4">
                    <a:lumMod val="75000"/>
                  </a:schemeClr>
                </a:solidFill>
                <a:latin typeface="MS PGothic" charset="-128"/>
                <a:ea typeface="MS PGothic" charset="-128"/>
                <a:cs typeface="MS PGothic" charset="-128"/>
              </a:rPr>
            </a:br>
            <a:r>
              <a:rPr lang="ja-JP" altLang="en-US" sz="1200" dirty="0" smtClean="0">
                <a:solidFill>
                  <a:schemeClr val="accent4">
                    <a:lumMod val="75000"/>
                  </a:schemeClr>
                </a:solidFill>
                <a:latin typeface="MS PGothic" charset="-128"/>
                <a:ea typeface="MS PGothic" charset="-128"/>
                <a:cs typeface="MS PGothic" charset="-128"/>
              </a:rPr>
              <a:t>自動</a:t>
            </a:r>
            <a:r>
              <a:rPr lang="ja-JP" altLang="en-US" sz="1200" dirty="0">
                <a:solidFill>
                  <a:schemeClr val="accent4">
                    <a:lumMod val="75000"/>
                  </a:schemeClr>
                </a:solidFill>
                <a:latin typeface="MS PGothic" charset="-128"/>
                <a:ea typeface="MS PGothic" charset="-128"/>
                <a:cs typeface="MS PGothic" charset="-128"/>
              </a:rPr>
              <a:t>アップデート機能</a:t>
            </a:r>
            <a:endParaRPr lang="en-US" altLang="ja-JP" sz="1200" dirty="0">
              <a:solidFill>
                <a:schemeClr val="accent4">
                  <a:lumMod val="75000"/>
                </a:schemeClr>
              </a:solidFill>
              <a:latin typeface="MS PGothic" charset="-128"/>
              <a:ea typeface="MS PGothic" charset="-128"/>
              <a:cs typeface="MS PGothic" charset="-128"/>
            </a:endParaRPr>
          </a:p>
          <a:p>
            <a:r>
              <a:rPr lang="ja-JP" altLang="en-US" sz="1050" dirty="0">
                <a:latin typeface="MS PGothic" charset="-128"/>
                <a:ea typeface="MS PGothic" charset="-128"/>
                <a:cs typeface="MS PGothic" charset="-128"/>
              </a:rPr>
              <a:t>新機能のリリースやファームアップ</a:t>
            </a:r>
            <a:r>
              <a:rPr lang="ja-JP" altLang="en-US" sz="1050" dirty="0" smtClean="0">
                <a:latin typeface="MS PGothic" charset="-128"/>
                <a:ea typeface="MS PGothic" charset="-128"/>
                <a:cs typeface="MS PGothic" charset="-128"/>
              </a:rPr>
              <a:t>について</a:t>
            </a:r>
            <a:r>
              <a:rPr lang="ja-JP" altLang="en-US" sz="1050" dirty="0">
                <a:latin typeface="MS PGothic" charset="-128"/>
                <a:ea typeface="MS PGothic" charset="-128"/>
                <a:cs typeface="MS PGothic" charset="-128"/>
              </a:rPr>
              <a:t>は無償提供。</a:t>
            </a:r>
            <a:endParaRPr lang="en-US" altLang="ja-JP" sz="1050" dirty="0">
              <a:latin typeface="MS PGothic" charset="-128"/>
              <a:ea typeface="MS PGothic" charset="-128"/>
              <a:cs typeface="MS PGothic" charset="-128"/>
            </a:endParaRPr>
          </a:p>
        </p:txBody>
      </p:sp>
      <p:sp>
        <p:nvSpPr>
          <p:cNvPr id="26" name="TextBox 25"/>
          <p:cNvSpPr txBox="1"/>
          <p:nvPr/>
        </p:nvSpPr>
        <p:spPr>
          <a:xfrm>
            <a:off x="667038" y="3665592"/>
            <a:ext cx="7871570" cy="1581202"/>
          </a:xfrm>
          <a:prstGeom prst="rect">
            <a:avLst/>
          </a:prstGeom>
          <a:noFill/>
        </p:spPr>
        <p:txBody>
          <a:bodyPr wrap="square" numCol="4" spcCol="72000" rtlCol="0">
            <a:spAutoFit/>
          </a:bodyPr>
          <a:lstStyle/>
          <a:p>
            <a:r>
              <a:rPr lang="ja-JP" altLang="en-US" sz="1200" dirty="0">
                <a:solidFill>
                  <a:schemeClr val="accent4">
                    <a:lumMod val="75000"/>
                  </a:schemeClr>
                </a:solidFill>
                <a:latin typeface="MS PGothic" charset="-128"/>
                <a:ea typeface="MS PGothic" charset="-128"/>
                <a:cs typeface="MS PGothic" charset="-128"/>
              </a:rPr>
              <a:t>記憶容量</a:t>
            </a:r>
            <a:endParaRPr lang="en-US" altLang="ja-JP" sz="1200" dirty="0">
              <a:solidFill>
                <a:schemeClr val="accent4">
                  <a:lumMod val="75000"/>
                </a:schemeClr>
              </a:solidFill>
              <a:latin typeface="MS PGothic" charset="-128"/>
              <a:ea typeface="MS PGothic" charset="-128"/>
              <a:cs typeface="MS PGothic" charset="-128"/>
            </a:endParaRPr>
          </a:p>
          <a:p>
            <a:r>
              <a:rPr lang="ja-JP" altLang="en-US" sz="1050" dirty="0">
                <a:latin typeface="MS PGothic" charset="-128"/>
                <a:ea typeface="MS PGothic" charset="-128"/>
                <a:cs typeface="MS PGothic" charset="-128"/>
              </a:rPr>
              <a:t>各カメラには</a:t>
            </a:r>
            <a:r>
              <a:rPr lang="en-US" altLang="ja-JP" sz="1050" dirty="0">
                <a:latin typeface="MS PGothic" charset="-128"/>
                <a:ea typeface="MS PGothic" charset="-128"/>
                <a:cs typeface="MS PGothic" charset="-128"/>
              </a:rPr>
              <a:t>128Gb</a:t>
            </a:r>
            <a:r>
              <a:rPr lang="ja-JP" altLang="en-US" sz="1050" dirty="0">
                <a:latin typeface="MS PGothic" charset="-128"/>
                <a:ea typeface="MS PGothic" charset="-128"/>
                <a:cs typeface="MS PGothic" charset="-128"/>
              </a:rPr>
              <a:t>のストレージ</a:t>
            </a:r>
            <a:endParaRPr lang="en-US" altLang="ja-JP" sz="1050" dirty="0">
              <a:latin typeface="MS PGothic" charset="-128"/>
              <a:ea typeface="MS PGothic" charset="-128"/>
              <a:cs typeface="MS PGothic" charset="-128"/>
            </a:endParaRPr>
          </a:p>
          <a:p>
            <a:r>
              <a:rPr lang="ja-JP" altLang="en-US" sz="1050" dirty="0">
                <a:latin typeface="MS PGothic" charset="-128"/>
                <a:ea typeface="MS PGothic" charset="-128"/>
                <a:cs typeface="MS PGothic" charset="-128"/>
              </a:rPr>
              <a:t>容量を装備しており、</a:t>
            </a:r>
            <a:r>
              <a:rPr lang="en-US" altLang="ja-JP" sz="1050" dirty="0">
                <a:latin typeface="MS PGothic" charset="-128"/>
                <a:ea typeface="MS PGothic" charset="-128"/>
                <a:cs typeface="MS PGothic" charset="-128"/>
              </a:rPr>
              <a:t>24</a:t>
            </a:r>
            <a:r>
              <a:rPr lang="ja-JP" altLang="en-US" sz="1050" dirty="0">
                <a:latin typeface="MS PGothic" charset="-128"/>
                <a:ea typeface="MS PGothic" charset="-128"/>
                <a:cs typeface="MS PGothic" charset="-128"/>
              </a:rPr>
              <a:t>時間</a:t>
            </a:r>
            <a:r>
              <a:rPr lang="en-US" altLang="ja-JP" sz="1050" dirty="0">
                <a:latin typeface="MS PGothic" charset="-128"/>
                <a:ea typeface="MS PGothic" charset="-128"/>
                <a:cs typeface="MS PGothic" charset="-128"/>
              </a:rPr>
              <a:t>365</a:t>
            </a:r>
            <a:r>
              <a:rPr lang="ja-JP" altLang="en-US" sz="1050" dirty="0">
                <a:latin typeface="MS PGothic" charset="-128"/>
                <a:ea typeface="MS PGothic" charset="-128"/>
                <a:cs typeface="MS PGothic" charset="-128"/>
              </a:rPr>
              <a:t>日</a:t>
            </a:r>
            <a:r>
              <a:rPr lang="ja-JP" altLang="en-US" sz="1050" dirty="0" smtClean="0">
                <a:latin typeface="MS PGothic" charset="-128"/>
                <a:ea typeface="MS PGothic" charset="-128"/>
                <a:cs typeface="MS PGothic" charset="-128"/>
              </a:rPr>
              <a:t>で</a:t>
            </a:r>
            <a:r>
              <a:rPr lang="en-US" altLang="ja-JP" sz="1050" dirty="0">
                <a:latin typeface="MS PGothic" charset="-128"/>
                <a:ea typeface="MS PGothic" charset="-128"/>
                <a:cs typeface="MS PGothic" charset="-128"/>
              </a:rPr>
              <a:t> </a:t>
            </a:r>
            <a:r>
              <a:rPr lang="en-US" altLang="ja-JP" sz="1050" dirty="0" smtClean="0">
                <a:latin typeface="MS PGothic" charset="-128"/>
                <a:ea typeface="MS PGothic" charset="-128"/>
                <a:cs typeface="MS PGothic" charset="-128"/>
              </a:rPr>
              <a:t>20</a:t>
            </a:r>
            <a:r>
              <a:rPr lang="ja-JP" altLang="en-US" sz="1050" dirty="0">
                <a:latin typeface="MS PGothic" charset="-128"/>
                <a:ea typeface="MS PGothic" charset="-128"/>
                <a:cs typeface="MS PGothic" charset="-128"/>
              </a:rPr>
              <a:t>日間の画像を保存</a:t>
            </a:r>
            <a:r>
              <a:rPr lang="ja-JP" altLang="en-US" sz="1050" dirty="0" smtClean="0">
                <a:latin typeface="MS PGothic" charset="-128"/>
                <a:ea typeface="MS PGothic" charset="-128"/>
                <a:cs typeface="MS PGothic" charset="-128"/>
              </a:rPr>
              <a:t>する</a:t>
            </a:r>
            <a:r>
              <a:rPr lang="en-US" altLang="ja-JP" sz="1050" dirty="0" smtClean="0">
                <a:latin typeface="MS PGothic" charset="-128"/>
                <a:ea typeface="MS PGothic" charset="-128"/>
                <a:cs typeface="MS PGothic" charset="-128"/>
              </a:rPr>
              <a:t/>
            </a:r>
            <a:br>
              <a:rPr lang="en-US" altLang="ja-JP" sz="1050" dirty="0" smtClean="0">
                <a:latin typeface="MS PGothic" charset="-128"/>
                <a:ea typeface="MS PGothic" charset="-128"/>
                <a:cs typeface="MS PGothic" charset="-128"/>
              </a:rPr>
            </a:br>
            <a:r>
              <a:rPr lang="ja-JP" altLang="en-US" sz="1050" dirty="0" smtClean="0">
                <a:latin typeface="MS PGothic" charset="-128"/>
                <a:ea typeface="MS PGothic" charset="-128"/>
                <a:cs typeface="MS PGothic" charset="-128"/>
              </a:rPr>
              <a:t>こと</a:t>
            </a:r>
            <a:r>
              <a:rPr lang="ja-JP" altLang="en-US" sz="1050" dirty="0">
                <a:latin typeface="MS PGothic" charset="-128"/>
                <a:ea typeface="MS PGothic" charset="-128"/>
                <a:cs typeface="MS PGothic" charset="-128"/>
              </a:rPr>
              <a:t>が可能</a:t>
            </a:r>
            <a:r>
              <a:rPr lang="ja-JP" altLang="en-US" sz="1050" dirty="0" smtClean="0">
                <a:latin typeface="MS PGothic" charset="-128"/>
                <a:ea typeface="MS PGothic" charset="-128"/>
                <a:cs typeface="MS PGothic" charset="-128"/>
              </a:rPr>
              <a:t>。</a:t>
            </a:r>
            <a:r>
              <a:rPr lang="en-US" altLang="ja-JP" sz="1050" dirty="0" smtClean="0">
                <a:latin typeface="MS PGothic" charset="-128"/>
                <a:ea typeface="MS PGothic" charset="-128"/>
                <a:cs typeface="MS PGothic" charset="-128"/>
              </a:rPr>
              <a:t/>
            </a:r>
            <a:br>
              <a:rPr lang="en-US" altLang="ja-JP" sz="1050" dirty="0" smtClean="0">
                <a:latin typeface="MS PGothic" charset="-128"/>
                <a:ea typeface="MS PGothic" charset="-128"/>
                <a:cs typeface="MS PGothic" charset="-128"/>
              </a:rPr>
            </a:br>
            <a:endParaRPr lang="en-US" altLang="ja-JP" sz="1050" dirty="0">
              <a:latin typeface="MS PGothic" charset="-128"/>
              <a:ea typeface="MS PGothic" charset="-128"/>
              <a:cs typeface="MS PGothic" charset="-128"/>
            </a:endParaRPr>
          </a:p>
          <a:p>
            <a:endParaRPr lang="en-US" altLang="ja-JP" sz="1050" dirty="0">
              <a:latin typeface="MS PGothic" charset="-128"/>
              <a:ea typeface="MS PGothic" charset="-128"/>
              <a:cs typeface="MS PGothic" charset="-128"/>
            </a:endParaRPr>
          </a:p>
          <a:p>
            <a:r>
              <a:rPr lang="en-US" altLang="ja-JP" sz="1200" dirty="0" smtClean="0">
                <a:solidFill>
                  <a:schemeClr val="accent4">
                    <a:lumMod val="75000"/>
                  </a:schemeClr>
                </a:solidFill>
                <a:latin typeface="MS PGothic" charset="-128"/>
                <a:ea typeface="MS PGothic" charset="-128"/>
                <a:cs typeface="MS PGothic" charset="-128"/>
              </a:rPr>
              <a:t/>
            </a:r>
            <a:br>
              <a:rPr lang="en-US" altLang="ja-JP" sz="1200" dirty="0" smtClean="0">
                <a:solidFill>
                  <a:schemeClr val="accent4">
                    <a:lumMod val="75000"/>
                  </a:schemeClr>
                </a:solidFill>
                <a:latin typeface="MS PGothic" charset="-128"/>
                <a:ea typeface="MS PGothic" charset="-128"/>
                <a:cs typeface="MS PGothic" charset="-128"/>
              </a:rPr>
            </a:br>
            <a:r>
              <a:rPr lang="ja-JP" altLang="en-US" sz="1200" dirty="0" smtClean="0">
                <a:solidFill>
                  <a:schemeClr val="accent4">
                    <a:lumMod val="75000"/>
                  </a:schemeClr>
                </a:solidFill>
                <a:latin typeface="MS PGothic" charset="-128"/>
                <a:ea typeface="MS PGothic" charset="-128"/>
                <a:cs typeface="MS PGothic" charset="-128"/>
              </a:rPr>
              <a:t>夜間</a:t>
            </a:r>
            <a:r>
              <a:rPr lang="ja-JP" altLang="en-US" sz="1200" dirty="0">
                <a:solidFill>
                  <a:schemeClr val="accent4">
                    <a:lumMod val="75000"/>
                  </a:schemeClr>
                </a:solidFill>
                <a:latin typeface="MS PGothic" charset="-128"/>
                <a:ea typeface="MS PGothic" charset="-128"/>
                <a:cs typeface="MS PGothic" charset="-128"/>
              </a:rPr>
              <a:t>撮影</a:t>
            </a:r>
            <a:endParaRPr lang="en-US" altLang="ja-JP" sz="1200" dirty="0">
              <a:solidFill>
                <a:schemeClr val="accent4">
                  <a:lumMod val="75000"/>
                </a:schemeClr>
              </a:solidFill>
              <a:latin typeface="MS PGothic" charset="-128"/>
              <a:ea typeface="MS PGothic" charset="-128"/>
              <a:cs typeface="MS PGothic" charset="-128"/>
            </a:endParaRPr>
          </a:p>
          <a:p>
            <a:r>
              <a:rPr lang="ja-JP" altLang="en-US" sz="1050" dirty="0">
                <a:latin typeface="MS PGothic" charset="-128"/>
                <a:ea typeface="MS PGothic" charset="-128"/>
                <a:cs typeface="MS PGothic" charset="-128"/>
              </a:rPr>
              <a:t>赤外線照明を装備</a:t>
            </a:r>
            <a:br>
              <a:rPr lang="ja-JP" altLang="en-US" sz="1050" dirty="0">
                <a:latin typeface="MS PGothic" charset="-128"/>
                <a:ea typeface="MS PGothic" charset="-128"/>
                <a:cs typeface="MS PGothic" charset="-128"/>
              </a:rPr>
            </a:br>
            <a:r>
              <a:rPr lang="en-US" altLang="ja-JP" sz="1050" dirty="0">
                <a:latin typeface="MS PGothic" charset="-128"/>
                <a:ea typeface="MS PGothic" charset="-128"/>
                <a:cs typeface="MS PGothic" charset="-128"/>
              </a:rPr>
              <a:t>30M</a:t>
            </a:r>
            <a:r>
              <a:rPr lang="ja-JP" altLang="en-US" sz="1050" dirty="0">
                <a:latin typeface="MS PGothic" charset="-128"/>
                <a:ea typeface="MS PGothic" charset="-128"/>
                <a:cs typeface="MS PGothic" charset="-128"/>
              </a:rPr>
              <a:t>までの夜間撮影が可能</a:t>
            </a:r>
          </a:p>
          <a:p>
            <a:endParaRPr lang="en-US" altLang="ja-JP" sz="1050" dirty="0">
              <a:latin typeface="MS PGothic" charset="-128"/>
              <a:ea typeface="MS PGothic" charset="-128"/>
              <a:cs typeface="MS PGothic" charset="-128"/>
            </a:endParaRPr>
          </a:p>
          <a:p>
            <a:endParaRPr lang="en-US" altLang="ja-JP" sz="1050" dirty="0">
              <a:latin typeface="MS PGothic" charset="-128"/>
              <a:ea typeface="MS PGothic" charset="-128"/>
              <a:cs typeface="MS PGothic" charset="-128"/>
            </a:endParaRPr>
          </a:p>
          <a:p>
            <a:endParaRPr lang="en-US" altLang="ja-JP" sz="1050" dirty="0">
              <a:latin typeface="MS PGothic" charset="-128"/>
              <a:ea typeface="MS PGothic" charset="-128"/>
              <a:cs typeface="MS PGothic" charset="-128"/>
            </a:endParaRPr>
          </a:p>
          <a:p>
            <a:endParaRPr lang="en-US" altLang="ja-JP" sz="1050" dirty="0">
              <a:latin typeface="MS PGothic" charset="-128"/>
              <a:ea typeface="MS PGothic" charset="-128"/>
              <a:cs typeface="MS PGothic" charset="-128"/>
            </a:endParaRPr>
          </a:p>
          <a:p>
            <a:endParaRPr lang="en-US" altLang="ja-JP" sz="1050" dirty="0">
              <a:latin typeface="MS PGothic" charset="-128"/>
              <a:ea typeface="MS PGothic" charset="-128"/>
              <a:cs typeface="MS PGothic" charset="-128"/>
            </a:endParaRPr>
          </a:p>
          <a:p>
            <a:endParaRPr lang="en-US" altLang="ja-JP" sz="1200" dirty="0">
              <a:solidFill>
                <a:schemeClr val="accent4">
                  <a:lumMod val="75000"/>
                </a:schemeClr>
              </a:solidFill>
              <a:latin typeface="MS PGothic" charset="-128"/>
              <a:ea typeface="MS PGothic" charset="-128"/>
              <a:cs typeface="MS PGothic" charset="-128"/>
            </a:endParaRPr>
          </a:p>
          <a:p>
            <a:r>
              <a:rPr lang="ja-JP" altLang="en-US" sz="1200" dirty="0">
                <a:solidFill>
                  <a:schemeClr val="accent4">
                    <a:lumMod val="75000"/>
                  </a:schemeClr>
                </a:solidFill>
                <a:latin typeface="MS PGothic" charset="-128"/>
                <a:ea typeface="MS PGothic" charset="-128"/>
                <a:cs typeface="MS PGothic" charset="-128"/>
              </a:rPr>
              <a:t>屋内用</a:t>
            </a:r>
            <a:r>
              <a:rPr lang="ja-JP" altLang="en-US" sz="1200" dirty="0">
                <a:solidFill>
                  <a:schemeClr val="accent4">
                    <a:lumMod val="75000"/>
                  </a:schemeClr>
                </a:solidFill>
                <a:latin typeface="MS PGothic" charset="-128"/>
                <a:ea typeface="MS PGothic" charset="-128"/>
                <a:cs typeface="MS PGothic" charset="-128"/>
              </a:rPr>
              <a:t>と屋外用の</a:t>
            </a:r>
            <a:endParaRPr lang="en-US" altLang="ja-JP" sz="1200" dirty="0">
              <a:solidFill>
                <a:schemeClr val="accent4">
                  <a:lumMod val="75000"/>
                </a:schemeClr>
              </a:solidFill>
              <a:latin typeface="MS PGothic" charset="-128"/>
              <a:ea typeface="MS PGothic" charset="-128"/>
              <a:cs typeface="MS PGothic" charset="-128"/>
            </a:endParaRPr>
          </a:p>
          <a:p>
            <a:r>
              <a:rPr lang="en-US" altLang="ja-JP" sz="1200" dirty="0">
                <a:solidFill>
                  <a:schemeClr val="accent4">
                    <a:lumMod val="75000"/>
                  </a:schemeClr>
                </a:solidFill>
                <a:latin typeface="MS PGothic" charset="-128"/>
                <a:ea typeface="MS PGothic" charset="-128"/>
                <a:cs typeface="MS PGothic" charset="-128"/>
              </a:rPr>
              <a:t>2</a:t>
            </a:r>
            <a:r>
              <a:rPr lang="ja-JP" altLang="en-US" sz="1200" dirty="0">
                <a:solidFill>
                  <a:schemeClr val="accent4">
                    <a:lumMod val="75000"/>
                  </a:schemeClr>
                </a:solidFill>
                <a:latin typeface="MS PGothic" charset="-128"/>
                <a:ea typeface="MS PGothic" charset="-128"/>
                <a:cs typeface="MS PGothic" charset="-128"/>
              </a:rPr>
              <a:t>機種をご用意</a:t>
            </a:r>
            <a:endParaRPr lang="en-US" altLang="ja-JP" sz="1200" dirty="0">
              <a:solidFill>
                <a:schemeClr val="accent4">
                  <a:lumMod val="75000"/>
                </a:schemeClr>
              </a:solidFill>
              <a:latin typeface="MS PGothic" charset="-128"/>
              <a:ea typeface="MS PGothic" charset="-128"/>
              <a:cs typeface="MS PGothic" charset="-128"/>
            </a:endParaRPr>
          </a:p>
          <a:p>
            <a:r>
              <a:rPr lang="ja-JP" altLang="en-US" sz="1050" dirty="0">
                <a:solidFill>
                  <a:srgbClr val="00B0F0"/>
                </a:solidFill>
                <a:latin typeface="MS PGothic" charset="-128"/>
                <a:ea typeface="MS PGothic" charset="-128"/>
                <a:cs typeface="MS PGothic" charset="-128"/>
              </a:rPr>
              <a:t>屋外カメラ</a:t>
            </a:r>
            <a:r>
              <a:rPr lang="en-US" altLang="ja-JP" sz="1050" dirty="0">
                <a:solidFill>
                  <a:srgbClr val="00B0F0"/>
                </a:solidFill>
                <a:latin typeface="MS PGothic" charset="-128"/>
                <a:ea typeface="MS PGothic" charset="-128"/>
                <a:cs typeface="MS PGothic" charset="-128"/>
              </a:rPr>
              <a:t>MV71</a:t>
            </a:r>
            <a:r>
              <a:rPr lang="ja-JP" altLang="en-US" sz="1050" dirty="0" smtClean="0">
                <a:solidFill>
                  <a:srgbClr val="00B0F0"/>
                </a:solidFill>
                <a:latin typeface="MS PGothic" charset="-128"/>
                <a:ea typeface="MS PGothic" charset="-128"/>
                <a:cs typeface="MS PGothic" charset="-128"/>
              </a:rPr>
              <a:t>は </a:t>
            </a:r>
            <a:r>
              <a:rPr lang="en-US" altLang="ja-JP" sz="1050" dirty="0" smtClean="0">
                <a:solidFill>
                  <a:srgbClr val="00B0F0"/>
                </a:solidFill>
                <a:latin typeface="MS PGothic" charset="-128"/>
                <a:ea typeface="MS PGothic" charset="-128"/>
                <a:cs typeface="MS PGothic" charset="-128"/>
              </a:rPr>
              <a:t>IP66</a:t>
            </a:r>
            <a:endParaRPr lang="en-US" altLang="ja-JP" sz="1050" dirty="0">
              <a:solidFill>
                <a:srgbClr val="00B0F0"/>
              </a:solidFill>
              <a:latin typeface="MS PGothic" charset="-128"/>
              <a:ea typeface="MS PGothic" charset="-128"/>
              <a:cs typeface="MS PGothic" charset="-128"/>
            </a:endParaRPr>
          </a:p>
          <a:p>
            <a:r>
              <a:rPr lang="en-US" altLang="ja-JP" sz="1050" dirty="0">
                <a:solidFill>
                  <a:srgbClr val="00B0F0"/>
                </a:solidFill>
                <a:latin typeface="MS PGothic" charset="-128"/>
                <a:ea typeface="MS PGothic" charset="-128"/>
                <a:cs typeface="MS PGothic" charset="-128"/>
              </a:rPr>
              <a:t>IK10</a:t>
            </a:r>
            <a:r>
              <a:rPr lang="ja-JP" altLang="en-US" sz="1050" dirty="0">
                <a:solidFill>
                  <a:srgbClr val="00B0F0"/>
                </a:solidFill>
                <a:latin typeface="MS PGothic" charset="-128"/>
                <a:ea typeface="MS PGothic" charset="-128"/>
                <a:cs typeface="MS PGothic" charset="-128"/>
              </a:rPr>
              <a:t>規格に対応しており</a:t>
            </a:r>
            <a:endParaRPr lang="en-US" altLang="ja-JP" sz="1050" dirty="0">
              <a:solidFill>
                <a:srgbClr val="00B0F0"/>
              </a:solidFill>
              <a:latin typeface="MS PGothic" charset="-128"/>
              <a:ea typeface="MS PGothic" charset="-128"/>
              <a:cs typeface="MS PGothic" charset="-128"/>
            </a:endParaRPr>
          </a:p>
          <a:p>
            <a:r>
              <a:rPr lang="ja-JP" altLang="en-US" sz="1050" dirty="0">
                <a:solidFill>
                  <a:srgbClr val="00B0F0"/>
                </a:solidFill>
                <a:latin typeface="MS PGothic" charset="-128"/>
                <a:ea typeface="MS PGothic" charset="-128"/>
                <a:cs typeface="MS PGothic" charset="-128"/>
              </a:rPr>
              <a:t>厳しい環境下での運用も可能</a:t>
            </a:r>
            <a:r>
              <a:rPr lang="ja-JP" altLang="en-US" sz="1050" dirty="0" smtClean="0">
                <a:solidFill>
                  <a:srgbClr val="00B0F0"/>
                </a:solidFill>
                <a:latin typeface="MS PGothic" charset="-128"/>
                <a:ea typeface="MS PGothic" charset="-128"/>
                <a:cs typeface="MS PGothic" charset="-128"/>
              </a:rPr>
              <a:t>。</a:t>
            </a:r>
            <a:endParaRPr lang="en-US" altLang="ja-JP" sz="1650" dirty="0">
              <a:solidFill>
                <a:schemeClr val="accent4">
                  <a:lumMod val="75000"/>
                </a:schemeClr>
              </a:solidFill>
              <a:latin typeface="MS PGothic" charset="-128"/>
              <a:ea typeface="MS PGothic" charset="-128"/>
              <a:cs typeface="MS PGothic" charset="-128"/>
            </a:endParaRPr>
          </a:p>
          <a:p>
            <a:endParaRPr lang="en-US" altLang="ja-JP" sz="1200" dirty="0">
              <a:solidFill>
                <a:schemeClr val="accent4">
                  <a:lumMod val="75000"/>
                </a:schemeClr>
              </a:solidFill>
              <a:latin typeface="MS PGothic" charset="-128"/>
              <a:ea typeface="MS PGothic" charset="-128"/>
              <a:cs typeface="MS PGothic" charset="-128"/>
            </a:endParaRPr>
          </a:p>
          <a:p>
            <a:r>
              <a:rPr lang="en-US" altLang="ja-JP" sz="1200" smtClean="0">
                <a:solidFill>
                  <a:schemeClr val="accent4">
                    <a:lumMod val="75000"/>
                  </a:schemeClr>
                </a:solidFill>
                <a:latin typeface="MS PGothic" charset="-128"/>
                <a:ea typeface="MS PGothic" charset="-128"/>
                <a:cs typeface="MS PGothic" charset="-128"/>
              </a:rPr>
              <a:t/>
            </a:r>
            <a:br>
              <a:rPr lang="en-US" altLang="ja-JP" sz="1200" smtClean="0">
                <a:solidFill>
                  <a:schemeClr val="accent4">
                    <a:lumMod val="75000"/>
                  </a:schemeClr>
                </a:solidFill>
                <a:latin typeface="MS PGothic" charset="-128"/>
                <a:ea typeface="MS PGothic" charset="-128"/>
                <a:cs typeface="MS PGothic" charset="-128"/>
              </a:rPr>
            </a:br>
            <a:r>
              <a:rPr lang="en-US" altLang="ja-JP" sz="1200" smtClean="0">
                <a:solidFill>
                  <a:schemeClr val="accent4">
                    <a:lumMod val="75000"/>
                  </a:schemeClr>
                </a:solidFill>
                <a:latin typeface="MS PGothic" charset="-128"/>
                <a:ea typeface="MS PGothic" charset="-128"/>
                <a:cs typeface="MS PGothic" charset="-128"/>
              </a:rPr>
              <a:t/>
            </a:r>
            <a:br>
              <a:rPr lang="en-US" altLang="ja-JP" sz="1200" smtClean="0">
                <a:solidFill>
                  <a:schemeClr val="accent4">
                    <a:lumMod val="75000"/>
                  </a:schemeClr>
                </a:solidFill>
                <a:latin typeface="MS PGothic" charset="-128"/>
                <a:ea typeface="MS PGothic" charset="-128"/>
                <a:cs typeface="MS PGothic" charset="-128"/>
              </a:rPr>
            </a:br>
            <a:r>
              <a:rPr lang="ja-JP" altLang="en-US" sz="1200" dirty="0" smtClean="0">
                <a:solidFill>
                  <a:schemeClr val="accent4">
                    <a:lumMod val="75000"/>
                  </a:schemeClr>
                </a:solidFill>
                <a:latin typeface="MS PGothic" charset="-128"/>
                <a:ea typeface="MS PGothic" charset="-128"/>
                <a:cs typeface="MS PGothic" charset="-128"/>
              </a:rPr>
              <a:t>クラウド</a:t>
            </a:r>
            <a:r>
              <a:rPr lang="ja-JP" altLang="en-US" sz="1200" dirty="0">
                <a:solidFill>
                  <a:schemeClr val="accent4">
                    <a:lumMod val="75000"/>
                  </a:schemeClr>
                </a:solidFill>
                <a:latin typeface="MS PGothic" charset="-128"/>
                <a:ea typeface="MS PGothic" charset="-128"/>
                <a:cs typeface="MS PGothic" charset="-128"/>
              </a:rPr>
              <a:t>集中管理</a:t>
            </a:r>
            <a:endParaRPr lang="en-US" altLang="ja-JP" sz="1200" dirty="0">
              <a:solidFill>
                <a:schemeClr val="accent4">
                  <a:lumMod val="75000"/>
                </a:schemeClr>
              </a:solidFill>
              <a:latin typeface="MS PGothic" charset="-128"/>
              <a:ea typeface="MS PGothic" charset="-128"/>
              <a:cs typeface="MS PGothic" charset="-128"/>
            </a:endParaRPr>
          </a:p>
          <a:p>
            <a:r>
              <a:rPr lang="ja-JP" altLang="en-US" sz="1050" dirty="0">
                <a:latin typeface="MS PGothic" charset="-128"/>
                <a:ea typeface="MS PGothic" charset="-128"/>
                <a:cs typeface="MS PGothic" charset="-128"/>
              </a:rPr>
              <a:t>ネットワーク全体で統一された</a:t>
            </a:r>
            <a:endParaRPr lang="en-US" altLang="ja-JP" sz="1050" dirty="0">
              <a:latin typeface="MS PGothic" charset="-128"/>
              <a:ea typeface="MS PGothic" charset="-128"/>
              <a:cs typeface="MS PGothic" charset="-128"/>
            </a:endParaRPr>
          </a:p>
          <a:p>
            <a:r>
              <a:rPr lang="ja-JP" altLang="en-US" sz="1050" dirty="0">
                <a:latin typeface="MS PGothic" charset="-128"/>
                <a:ea typeface="MS PGothic" charset="-128"/>
                <a:cs typeface="MS PGothic" charset="-128"/>
              </a:rPr>
              <a:t>運用管理マルチサイト対応</a:t>
            </a:r>
            <a:endParaRPr lang="en-US" sz="1050" dirty="0">
              <a:latin typeface="MS PGothic" charset="-128"/>
              <a:ea typeface="MS PGothic" charset="-128"/>
              <a:cs typeface="MS PGothic" charset="-128"/>
            </a:endParaRPr>
          </a:p>
          <a:p>
            <a:endParaRPr lang="en-US" sz="1050" dirty="0">
              <a:latin typeface="MS PGothic" charset="-128"/>
              <a:ea typeface="MS PGothic" charset="-128"/>
              <a:cs typeface="MS PGothic" charset="-128"/>
            </a:endParaRPr>
          </a:p>
        </p:txBody>
      </p:sp>
      <p:sp>
        <p:nvSpPr>
          <p:cNvPr id="13" name="Title 6"/>
          <p:cNvSpPr>
            <a:spLocks noGrp="1"/>
          </p:cNvSpPr>
          <p:nvPr>
            <p:ph type="title"/>
          </p:nvPr>
        </p:nvSpPr>
        <p:spPr>
          <a:xfrm>
            <a:off x="390756" y="406335"/>
            <a:ext cx="8985192" cy="641974"/>
          </a:xfrm>
          <a:ln>
            <a:noFill/>
          </a:ln>
        </p:spPr>
        <p:txBody>
          <a:bodyPr anchor="t"/>
          <a:lstStyle/>
          <a:p>
            <a:pPr fontAlgn="base">
              <a:spcAft>
                <a:spcPct val="0"/>
              </a:spcAft>
            </a:pPr>
            <a:r>
              <a:rPr lang="en-US" altLang="ja-JP" sz="2400" dirty="0">
                <a:solidFill>
                  <a:srgbClr val="004BAF"/>
                </a:solidFill>
                <a:ea typeface="MS PGothic" charset="-128"/>
                <a:cs typeface="MS PGothic" charset="-128"/>
              </a:rPr>
              <a:t>MV</a:t>
            </a:r>
            <a:r>
              <a:rPr lang="ja-JP" altLang="en-US" sz="2400" dirty="0">
                <a:solidFill>
                  <a:srgbClr val="004BAF"/>
                </a:solidFill>
                <a:ea typeface="MS PGothic" charset="-128"/>
                <a:cs typeface="MS PGothic" charset="-128"/>
              </a:rPr>
              <a:t>シリーズ</a:t>
            </a:r>
            <a:r>
              <a:rPr lang="en-US" sz="2400" dirty="0">
                <a:solidFill>
                  <a:srgbClr val="004BAF"/>
                </a:solidFill>
                <a:ea typeface="MS PGothic" charset="-128"/>
                <a:cs typeface="MS PGothic" charset="-128"/>
              </a:rPr>
              <a:t> </a:t>
            </a:r>
            <a:r>
              <a:rPr lang="ja-JP" altLang="en-US" sz="2400" dirty="0">
                <a:solidFill>
                  <a:srgbClr val="004BAF"/>
                </a:solidFill>
                <a:ea typeface="MS PGothic" charset="-128"/>
                <a:cs typeface="MS PGothic" charset="-128"/>
              </a:rPr>
              <a:t>セキュリティ カメラ</a:t>
            </a:r>
            <a:r>
              <a:rPr lang="en-US" sz="2400" dirty="0">
                <a:solidFill>
                  <a:srgbClr val="004BAF"/>
                </a:solidFill>
                <a:ea typeface="MS PGothic" charset="-128"/>
                <a:cs typeface="MS PGothic" charset="-128"/>
              </a:rPr>
              <a:t>: </a:t>
            </a:r>
            <a:r>
              <a:rPr lang="ja-JP" altLang="en-US" sz="2400" dirty="0">
                <a:solidFill>
                  <a:srgbClr val="004BAF"/>
                </a:solidFill>
                <a:ea typeface="MS PGothic" charset="-128"/>
                <a:cs typeface="MS PGothic" charset="-128"/>
              </a:rPr>
              <a:t>機能</a:t>
            </a:r>
            <a:endParaRPr lang="en-US" sz="2400" dirty="0">
              <a:solidFill>
                <a:srgbClr val="004BAF"/>
              </a:solidFill>
              <a:ea typeface="MS PGothic" charset="-128"/>
              <a:cs typeface="MS PGothic" charset="-128"/>
            </a:endParaRPr>
          </a:p>
        </p:txBody>
      </p:sp>
      <p:sp>
        <p:nvSpPr>
          <p:cNvPr id="7" name="AutoShape 2" descr="https://meraki.cisco.com/img/products/security-cameras/features/nighttime.svg"/>
          <p:cNvSpPr>
            <a:spLocks noChangeAspect="1" noChangeArrowheads="1"/>
          </p:cNvSpPr>
          <p:nvPr/>
        </p:nvSpPr>
        <p:spPr bwMode="auto">
          <a:xfrm>
            <a:off x="2743873" y="2832968"/>
            <a:ext cx="925805" cy="9258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ja-JP" altLang="en-US" sz="3600"/>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3737" y="2954236"/>
            <a:ext cx="385817" cy="535856"/>
          </a:xfrm>
          <a:prstGeom prst="rect">
            <a:avLst/>
          </a:prstGeom>
        </p:spPr>
      </p:pic>
      <p:pic>
        <p:nvPicPr>
          <p:cNvPr id="11" name="図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88022" y="2895339"/>
            <a:ext cx="671079" cy="653648"/>
          </a:xfrm>
          <a:prstGeom prst="rect">
            <a:avLst/>
          </a:prstGeom>
        </p:spPr>
      </p:pic>
      <p:pic>
        <p:nvPicPr>
          <p:cNvPr id="16" name="図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3189" y="2878267"/>
            <a:ext cx="654073" cy="654073"/>
          </a:xfrm>
          <a:prstGeom prst="rect">
            <a:avLst/>
          </a:prstGeom>
        </p:spPr>
      </p:pic>
      <p:pic>
        <p:nvPicPr>
          <p:cNvPr id="17" name="図 1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0407" y="1002747"/>
            <a:ext cx="813638" cy="610228"/>
          </a:xfrm>
          <a:prstGeom prst="rect">
            <a:avLst/>
          </a:prstGeom>
        </p:spPr>
      </p:pic>
      <p:pic>
        <p:nvPicPr>
          <p:cNvPr id="18" name="図 1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32177" y="930786"/>
            <a:ext cx="698300" cy="707736"/>
          </a:xfrm>
          <a:prstGeom prst="rect">
            <a:avLst/>
          </a:prstGeom>
        </p:spPr>
      </p:pic>
      <p:pic>
        <p:nvPicPr>
          <p:cNvPr id="19" name="図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811592" y="953660"/>
            <a:ext cx="904019" cy="684863"/>
          </a:xfrm>
          <a:prstGeom prst="rect">
            <a:avLst/>
          </a:prstGeom>
        </p:spPr>
      </p:pic>
      <p:pic>
        <p:nvPicPr>
          <p:cNvPr id="20" name="図 1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977444" y="3017179"/>
            <a:ext cx="774004" cy="595388"/>
          </a:xfrm>
          <a:prstGeom prst="rect">
            <a:avLst/>
          </a:prstGeom>
        </p:spPr>
      </p:pic>
      <p:pic>
        <p:nvPicPr>
          <p:cNvPr id="21" name="図 2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002844" y="1031737"/>
            <a:ext cx="738786" cy="629647"/>
          </a:xfrm>
          <a:prstGeom prst="rect">
            <a:avLst/>
          </a:prstGeom>
        </p:spPr>
      </p:pic>
    </p:spTree>
    <p:extLst>
      <p:ext uri="{BB962C8B-B14F-4D97-AF65-F5344CB8AC3E}">
        <p14:creationId xmlns:p14="http://schemas.microsoft.com/office/powerpoint/2010/main" val="1536669350"/>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59" y="-95844"/>
            <a:ext cx="8480395" cy="941802"/>
          </a:xfrm>
        </p:spPr>
        <p:txBody>
          <a:bodyPr/>
          <a:lstStyle/>
          <a:p>
            <a:r>
              <a:rPr lang="en-US" sz="2800" dirty="0" smtClean="0">
                <a:solidFill>
                  <a:srgbClr val="004BAF"/>
                </a:solidFill>
                <a:latin typeface="MS PGothic" charset="-128"/>
                <a:ea typeface="MS PGothic" charset="-128"/>
                <a:cs typeface="MS PGothic" charset="-128"/>
              </a:rPr>
              <a:t>MV</a:t>
            </a:r>
            <a:endParaRPr lang="en-US" sz="2800" dirty="0">
              <a:solidFill>
                <a:srgbClr val="004BAF"/>
              </a:solidFill>
              <a:latin typeface="MS PGothic" charset="-128"/>
              <a:ea typeface="MS PGothic" charset="-128"/>
              <a:cs typeface="MS PGothic" charset="-128"/>
            </a:endParaRPr>
          </a:p>
        </p:txBody>
      </p:sp>
      <p:sp>
        <p:nvSpPr>
          <p:cNvPr id="4" name="Rectangle 3"/>
          <p:cNvSpPr/>
          <p:nvPr/>
        </p:nvSpPr>
        <p:spPr>
          <a:xfrm>
            <a:off x="373156" y="1228907"/>
            <a:ext cx="2803711" cy="3599357"/>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ja-JP" altLang="en-US" sz="1400" dirty="0" smtClean="0">
                <a:solidFill>
                  <a:srgbClr val="000000"/>
                </a:solidFill>
                <a:latin typeface="MS PGothic" charset="-128"/>
                <a:ea typeface="MS PGothic" charset="-128"/>
                <a:cs typeface="MS PGothic" charset="-128"/>
              </a:rPr>
              <a:t>カメラをネットワークに接続するだけで今すぐ利用可能</a:t>
            </a:r>
            <a:endParaRPr lang="en-US" altLang="ja-JP" sz="1400" dirty="0" smtClean="0">
              <a:solidFill>
                <a:srgbClr val="000000"/>
              </a:solidFill>
              <a:latin typeface="MS PGothic" charset="-128"/>
              <a:ea typeface="MS PGothic" charset="-128"/>
              <a:cs typeface="MS PGothic" charset="-128"/>
            </a:endParaRPr>
          </a:p>
          <a:p>
            <a:pPr algn="just"/>
            <a:r>
              <a:rPr lang="ja-JP" altLang="en-US" sz="1400" dirty="0" smtClean="0">
                <a:solidFill>
                  <a:srgbClr val="000000"/>
                </a:solidFill>
                <a:latin typeface="MS PGothic" charset="-128"/>
                <a:ea typeface="MS PGothic" charset="-128"/>
                <a:cs typeface="MS PGothic" charset="-128"/>
              </a:rPr>
              <a:t>カメラ増設時も必要な箇所、拠点にカメラを設置するだけ！</a:t>
            </a:r>
            <a:endParaRPr lang="en-US" sz="1400" dirty="0">
              <a:solidFill>
                <a:srgbClr val="000000"/>
              </a:solidFill>
              <a:latin typeface="MS PGothic" charset="-128"/>
              <a:ea typeface="MS PGothic" charset="-128"/>
              <a:cs typeface="MS PGothic" charset="-128"/>
            </a:endParaRPr>
          </a:p>
        </p:txBody>
      </p:sp>
      <p:sp>
        <p:nvSpPr>
          <p:cNvPr id="5" name="Rectangle 4"/>
          <p:cNvSpPr/>
          <p:nvPr/>
        </p:nvSpPr>
        <p:spPr>
          <a:xfrm>
            <a:off x="3259601" y="1228906"/>
            <a:ext cx="2780953" cy="3599357"/>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altLang="ja-JP" dirty="0" smtClean="0">
              <a:solidFill>
                <a:srgbClr val="000000"/>
              </a:solidFill>
              <a:latin typeface="MS PGothic" charset="-128"/>
              <a:ea typeface="MS PGothic" charset="-128"/>
              <a:cs typeface="MS PGothic" charset="-128"/>
            </a:endParaRPr>
          </a:p>
        </p:txBody>
      </p:sp>
      <p:sp>
        <p:nvSpPr>
          <p:cNvPr id="6" name="Rectangle 5"/>
          <p:cNvSpPr/>
          <p:nvPr/>
        </p:nvSpPr>
        <p:spPr>
          <a:xfrm>
            <a:off x="6146047" y="1228906"/>
            <a:ext cx="2803712" cy="3599356"/>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algn="just">
              <a:buFont typeface="Arial" charset="0"/>
              <a:buChar char="•"/>
            </a:pPr>
            <a:endParaRPr lang="en-US" altLang="ja-JP" b="1" dirty="0" smtClean="0">
              <a:solidFill>
                <a:srgbClr val="000000"/>
              </a:solidFill>
              <a:latin typeface="MS PGothic" charset="-128"/>
              <a:ea typeface="MS PGothic" charset="-128"/>
              <a:cs typeface="MS PGothic" charset="-128"/>
            </a:endParaRPr>
          </a:p>
        </p:txBody>
      </p:sp>
      <p:sp>
        <p:nvSpPr>
          <p:cNvPr id="7" name="Rectangle 6"/>
          <p:cNvSpPr/>
          <p:nvPr/>
        </p:nvSpPr>
        <p:spPr>
          <a:xfrm>
            <a:off x="373156" y="564741"/>
            <a:ext cx="2803711" cy="6143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柔軟性</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導入管理がとにかく簡単！</a:t>
            </a:r>
            <a:endParaRPr lang="en-US" sz="1500" b="1" dirty="0">
              <a:latin typeface="MS PGothic" charset="-128"/>
              <a:ea typeface="MS PGothic" charset="-128"/>
              <a:cs typeface="MS PGothic" charset="-128"/>
            </a:endParaRPr>
          </a:p>
        </p:txBody>
      </p:sp>
      <p:sp>
        <p:nvSpPr>
          <p:cNvPr id="8" name="Rectangle 7"/>
          <p:cNvSpPr/>
          <p:nvPr/>
        </p:nvSpPr>
        <p:spPr>
          <a:xfrm>
            <a:off x="3259601" y="564741"/>
            <a:ext cx="2780953" cy="6143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セキュリティ</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クラウド管理でセキュア！</a:t>
            </a:r>
            <a:endParaRPr lang="en-US" sz="1500" b="1" dirty="0">
              <a:latin typeface="MS PGothic" charset="-128"/>
              <a:ea typeface="MS PGothic" charset="-128"/>
              <a:cs typeface="MS PGothic" charset="-128"/>
            </a:endParaRPr>
          </a:p>
        </p:txBody>
      </p:sp>
      <p:sp>
        <p:nvSpPr>
          <p:cNvPr id="9" name="Rectangle 8"/>
          <p:cNvSpPr/>
          <p:nvPr/>
        </p:nvSpPr>
        <p:spPr>
          <a:xfrm>
            <a:off x="6146047" y="564741"/>
            <a:ext cx="2803712" cy="609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25" b="1" dirty="0">
                <a:latin typeface="MS PGothic" charset="-128"/>
                <a:ea typeface="MS PGothic" charset="-128"/>
                <a:cs typeface="MS PGothic" charset="-128"/>
              </a:rPr>
              <a:t>付加価値</a:t>
            </a:r>
            <a:endParaRPr lang="en-US" altLang="ja-JP" sz="2025" b="1" dirty="0">
              <a:latin typeface="MS PGothic" charset="-128"/>
              <a:ea typeface="MS PGothic" charset="-128"/>
              <a:cs typeface="MS PGothic" charset="-128"/>
            </a:endParaRPr>
          </a:p>
          <a:p>
            <a:pPr algn="ctr"/>
            <a:r>
              <a:rPr lang="ja-JP" altLang="en-US" sz="1500" b="1" dirty="0">
                <a:latin typeface="MS PGothic" charset="-128"/>
                <a:ea typeface="MS PGothic" charset="-128"/>
                <a:cs typeface="MS PGothic" charset="-128"/>
              </a:rPr>
              <a:t>カメラだけでも高機能！</a:t>
            </a:r>
            <a:endParaRPr lang="en-US" sz="1500" b="1" dirty="0">
              <a:latin typeface="MS PGothic" charset="-128"/>
              <a:ea typeface="MS PGothic" charset="-128"/>
              <a:cs typeface="MS PGothic" charset="-128"/>
            </a:endParaRPr>
          </a:p>
        </p:txBody>
      </p:sp>
      <p:pic>
        <p:nvPicPr>
          <p:cNvPr id="10" name="Picture 9"/>
          <p:cNvPicPr>
            <a:picLocks noChangeAspect="1"/>
          </p:cNvPicPr>
          <p:nvPr/>
        </p:nvPicPr>
        <p:blipFill rotWithShape="1">
          <a:blip r:embed="rId2"/>
          <a:srcRect l="40303" t="1191" r="3127" b="-733"/>
          <a:stretch/>
        </p:blipFill>
        <p:spPr>
          <a:xfrm>
            <a:off x="3860084" y="1916210"/>
            <a:ext cx="1602746" cy="1602746"/>
          </a:xfrm>
          <a:prstGeom prst="ellipse">
            <a:avLst/>
          </a:prstGeom>
          <a:effectLst>
            <a:outerShdw blurRad="50800" dist="76200" dir="2700000" algn="tl" rotWithShape="0">
              <a:schemeClr val="tx1">
                <a:alpha val="40000"/>
              </a:schemeClr>
            </a:outerShdw>
          </a:effectLst>
        </p:spPr>
      </p:pic>
      <p:pic>
        <p:nvPicPr>
          <p:cNvPr id="11" name="Picture 10"/>
          <p:cNvPicPr>
            <a:picLocks noChangeAspect="1"/>
          </p:cNvPicPr>
          <p:nvPr/>
        </p:nvPicPr>
        <p:blipFill>
          <a:blip r:embed="rId3"/>
          <a:stretch>
            <a:fillRect/>
          </a:stretch>
        </p:blipFill>
        <p:spPr>
          <a:xfrm>
            <a:off x="1158016" y="2299845"/>
            <a:ext cx="1171618" cy="726403"/>
          </a:xfrm>
          <a:prstGeom prst="rect">
            <a:avLst/>
          </a:prstGeom>
        </p:spPr>
      </p:pic>
      <p:sp>
        <p:nvSpPr>
          <p:cNvPr id="12" name="Right Arrow 11"/>
          <p:cNvSpPr/>
          <p:nvPr/>
        </p:nvSpPr>
        <p:spPr>
          <a:xfrm>
            <a:off x="1228204" y="3934762"/>
            <a:ext cx="229092" cy="2857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13" name="TextBox 12"/>
          <p:cNvSpPr txBox="1"/>
          <p:nvPr/>
        </p:nvSpPr>
        <p:spPr>
          <a:xfrm>
            <a:off x="801411" y="4446067"/>
            <a:ext cx="2059143" cy="230832"/>
          </a:xfrm>
          <a:prstGeom prst="rect">
            <a:avLst/>
          </a:prstGeom>
          <a:noFill/>
        </p:spPr>
        <p:txBody>
          <a:bodyPr wrap="square" rtlCol="0">
            <a:spAutoFit/>
          </a:bodyPr>
          <a:lstStyle/>
          <a:p>
            <a:pPr algn="just"/>
            <a:r>
              <a:rPr lang="ja-JP" altLang="en-US" sz="900" dirty="0">
                <a:solidFill>
                  <a:srgbClr val="000000"/>
                </a:solidFill>
                <a:latin typeface="MS PGothic" charset="-128"/>
                <a:ea typeface="MS PGothic" charset="-128"/>
                <a:cs typeface="MS PGothic" charset="-128"/>
              </a:rPr>
              <a:t>設計に必要なのはカメラの台数のみ！</a:t>
            </a:r>
            <a:endParaRPr lang="en-US" altLang="ja-JP" sz="900" dirty="0">
              <a:solidFill>
                <a:srgbClr val="000000"/>
              </a:solidFill>
              <a:latin typeface="MS PGothic" charset="-128"/>
              <a:ea typeface="MS PGothic" charset="-128"/>
              <a:cs typeface="MS PGothic" charset="-128"/>
            </a:endParaRPr>
          </a:p>
        </p:txBody>
      </p:sp>
      <p:cxnSp>
        <p:nvCxnSpPr>
          <p:cNvPr id="14" name="Straight Connector 13"/>
          <p:cNvCxnSpPr/>
          <p:nvPr/>
        </p:nvCxnSpPr>
        <p:spPr>
          <a:xfrm flipH="1">
            <a:off x="829982" y="3026248"/>
            <a:ext cx="727365" cy="639014"/>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rot="5400000">
            <a:off x="2201482" y="2805104"/>
            <a:ext cx="188628" cy="1551155"/>
          </a:xfrm>
          <a:prstGeom prst="leftBrace">
            <a:avLst>
              <a:gd name="adj1" fmla="val 5566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S PGothic" charset="-128"/>
              <a:ea typeface="MS PGothic" charset="-128"/>
              <a:cs typeface="MS PGothic" charset="-128"/>
            </a:endParaRPr>
          </a:p>
        </p:txBody>
      </p:sp>
      <p:pic>
        <p:nvPicPr>
          <p:cNvPr id="17" name="Picture 16"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834" y="3699169"/>
            <a:ext cx="647693" cy="471185"/>
          </a:xfrm>
          <a:prstGeom prst="rect">
            <a:avLst/>
          </a:prstGeom>
        </p:spPr>
      </p:pic>
      <p:cxnSp>
        <p:nvCxnSpPr>
          <p:cNvPr id="19" name="Straight Connector 18"/>
          <p:cNvCxnSpPr/>
          <p:nvPr/>
        </p:nvCxnSpPr>
        <p:spPr>
          <a:xfrm>
            <a:off x="1864501" y="3026248"/>
            <a:ext cx="431295" cy="46012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60883" y="3134328"/>
            <a:ext cx="1381145" cy="369332"/>
          </a:xfrm>
          <a:prstGeom prst="rect">
            <a:avLst/>
          </a:prstGeom>
          <a:noFill/>
        </p:spPr>
        <p:txBody>
          <a:bodyPr wrap="square" rtlCol="0">
            <a:spAutoFit/>
          </a:bodyPr>
          <a:lstStyle/>
          <a:p>
            <a:pPr algn="ctr"/>
            <a:r>
              <a:rPr lang="ja-JP" altLang="en-US" sz="900" dirty="0">
                <a:solidFill>
                  <a:srgbClr val="000000"/>
                </a:solidFill>
                <a:latin typeface="MS PGothic" charset="-128"/>
                <a:ea typeface="MS PGothic" charset="-128"/>
                <a:cs typeface="MS PGothic" charset="-128"/>
              </a:rPr>
              <a:t>カメラの台数に関係なく</a:t>
            </a:r>
            <a:endParaRPr lang="en-US" altLang="ja-JP" sz="900" dirty="0">
              <a:solidFill>
                <a:srgbClr val="000000"/>
              </a:solidFill>
              <a:latin typeface="MS PGothic" charset="-128"/>
              <a:ea typeface="MS PGothic" charset="-128"/>
              <a:cs typeface="MS PGothic" charset="-128"/>
            </a:endParaRPr>
          </a:p>
          <a:p>
            <a:pPr algn="ctr"/>
            <a:r>
              <a:rPr lang="ja-JP" altLang="en-US" sz="900" dirty="0">
                <a:solidFill>
                  <a:srgbClr val="000000"/>
                </a:solidFill>
                <a:latin typeface="MS PGothic" charset="-128"/>
                <a:ea typeface="MS PGothic" charset="-128"/>
                <a:cs typeface="MS PGothic" charset="-128"/>
              </a:rPr>
              <a:t>同じクラウドで管理</a:t>
            </a:r>
            <a:endParaRPr lang="en-US" altLang="ja-JP" sz="900" dirty="0">
              <a:solidFill>
                <a:srgbClr val="000000"/>
              </a:solidFill>
              <a:latin typeface="MS PGothic" charset="-128"/>
              <a:ea typeface="MS PGothic" charset="-128"/>
              <a:cs typeface="MS PGothic" charset="-128"/>
            </a:endParaRPr>
          </a:p>
        </p:txBody>
      </p:sp>
      <p:pic>
        <p:nvPicPr>
          <p:cNvPr id="52" name="Picture 51"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7651" y="3637539"/>
            <a:ext cx="373998" cy="272077"/>
          </a:xfrm>
          <a:prstGeom prst="rect">
            <a:avLst/>
          </a:prstGeom>
        </p:spPr>
      </p:pic>
      <p:pic>
        <p:nvPicPr>
          <p:cNvPr id="70" name="Picture 69"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9937" y="3818133"/>
            <a:ext cx="373998" cy="272077"/>
          </a:xfrm>
          <a:prstGeom prst="rect">
            <a:avLst/>
          </a:prstGeom>
        </p:spPr>
      </p:pic>
      <p:pic>
        <p:nvPicPr>
          <p:cNvPr id="72" name="Picture 71"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223" y="3985011"/>
            <a:ext cx="373998" cy="272077"/>
          </a:xfrm>
          <a:prstGeom prst="rect">
            <a:avLst/>
          </a:prstGeom>
        </p:spPr>
      </p:pic>
      <p:pic>
        <p:nvPicPr>
          <p:cNvPr id="73" name="Picture 72"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4509" y="4151889"/>
            <a:ext cx="373998" cy="272077"/>
          </a:xfrm>
          <a:prstGeom prst="rect">
            <a:avLst/>
          </a:prstGeom>
        </p:spPr>
      </p:pic>
      <p:pic>
        <p:nvPicPr>
          <p:cNvPr id="74" name="Picture 73"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6825" y="3639825"/>
            <a:ext cx="373998" cy="272077"/>
          </a:xfrm>
          <a:prstGeom prst="rect">
            <a:avLst/>
          </a:prstGeom>
        </p:spPr>
      </p:pic>
      <p:pic>
        <p:nvPicPr>
          <p:cNvPr id="75" name="Picture 74"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9111" y="3820419"/>
            <a:ext cx="373998" cy="272077"/>
          </a:xfrm>
          <a:prstGeom prst="rect">
            <a:avLst/>
          </a:prstGeom>
        </p:spPr>
      </p:pic>
      <p:pic>
        <p:nvPicPr>
          <p:cNvPr id="76" name="Picture 75"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1397" y="3987297"/>
            <a:ext cx="373998" cy="272077"/>
          </a:xfrm>
          <a:prstGeom prst="rect">
            <a:avLst/>
          </a:prstGeom>
        </p:spPr>
      </p:pic>
      <p:pic>
        <p:nvPicPr>
          <p:cNvPr id="77" name="Picture 76"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3683" y="4154175"/>
            <a:ext cx="373998" cy="272077"/>
          </a:xfrm>
          <a:prstGeom prst="rect">
            <a:avLst/>
          </a:prstGeom>
        </p:spPr>
      </p:pic>
      <p:pic>
        <p:nvPicPr>
          <p:cNvPr id="78" name="Picture 77"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6281" y="3639825"/>
            <a:ext cx="373998" cy="272077"/>
          </a:xfrm>
          <a:prstGeom prst="rect">
            <a:avLst/>
          </a:prstGeom>
        </p:spPr>
      </p:pic>
      <p:pic>
        <p:nvPicPr>
          <p:cNvPr id="79" name="Picture 78"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8567" y="3820419"/>
            <a:ext cx="373998" cy="272077"/>
          </a:xfrm>
          <a:prstGeom prst="rect">
            <a:avLst/>
          </a:prstGeom>
        </p:spPr>
      </p:pic>
      <p:pic>
        <p:nvPicPr>
          <p:cNvPr id="80" name="Picture 79"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0853" y="3987297"/>
            <a:ext cx="373998" cy="272077"/>
          </a:xfrm>
          <a:prstGeom prst="rect">
            <a:avLst/>
          </a:prstGeom>
        </p:spPr>
      </p:pic>
      <p:pic>
        <p:nvPicPr>
          <p:cNvPr id="81" name="Picture 80"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139" y="4154175"/>
            <a:ext cx="373998" cy="272077"/>
          </a:xfrm>
          <a:prstGeom prst="rect">
            <a:avLst/>
          </a:prstGeom>
        </p:spPr>
      </p:pic>
      <p:pic>
        <p:nvPicPr>
          <p:cNvPr id="82" name="Picture 81"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3169" y="3626109"/>
            <a:ext cx="373998" cy="272077"/>
          </a:xfrm>
          <a:prstGeom prst="rect">
            <a:avLst/>
          </a:prstGeom>
        </p:spPr>
      </p:pic>
      <p:pic>
        <p:nvPicPr>
          <p:cNvPr id="83" name="Picture 82"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5455" y="3806703"/>
            <a:ext cx="373998" cy="272077"/>
          </a:xfrm>
          <a:prstGeom prst="rect">
            <a:avLst/>
          </a:prstGeom>
        </p:spPr>
      </p:pic>
      <p:pic>
        <p:nvPicPr>
          <p:cNvPr id="84" name="Picture 83"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7741" y="3973581"/>
            <a:ext cx="373998" cy="272077"/>
          </a:xfrm>
          <a:prstGeom prst="rect">
            <a:avLst/>
          </a:prstGeom>
        </p:spPr>
      </p:pic>
      <p:pic>
        <p:nvPicPr>
          <p:cNvPr id="85" name="Picture 84"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0027" y="4140459"/>
            <a:ext cx="373998" cy="272077"/>
          </a:xfrm>
          <a:prstGeom prst="rect">
            <a:avLst/>
          </a:prstGeom>
        </p:spPr>
      </p:pic>
      <p:pic>
        <p:nvPicPr>
          <p:cNvPr id="86" name="Picture 85"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2625" y="3626109"/>
            <a:ext cx="373998" cy="272077"/>
          </a:xfrm>
          <a:prstGeom prst="rect">
            <a:avLst/>
          </a:prstGeom>
        </p:spPr>
      </p:pic>
      <p:pic>
        <p:nvPicPr>
          <p:cNvPr id="87" name="Picture 86"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4911" y="3806703"/>
            <a:ext cx="373998" cy="272077"/>
          </a:xfrm>
          <a:prstGeom prst="rect">
            <a:avLst/>
          </a:prstGeom>
        </p:spPr>
      </p:pic>
      <p:pic>
        <p:nvPicPr>
          <p:cNvPr id="88" name="Picture 87"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7197" y="3973581"/>
            <a:ext cx="373998" cy="272077"/>
          </a:xfrm>
          <a:prstGeom prst="rect">
            <a:avLst/>
          </a:prstGeom>
        </p:spPr>
      </p:pic>
      <p:pic>
        <p:nvPicPr>
          <p:cNvPr id="89" name="Picture 88"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9483" y="4140459"/>
            <a:ext cx="373998" cy="272077"/>
          </a:xfrm>
          <a:prstGeom prst="rect">
            <a:avLst/>
          </a:prstGeom>
        </p:spPr>
      </p:pic>
      <p:pic>
        <p:nvPicPr>
          <p:cNvPr id="90" name="Picture 89"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9513" y="3626109"/>
            <a:ext cx="373998" cy="272077"/>
          </a:xfrm>
          <a:prstGeom prst="rect">
            <a:avLst/>
          </a:prstGeom>
        </p:spPr>
      </p:pic>
      <p:pic>
        <p:nvPicPr>
          <p:cNvPr id="91" name="Picture 90"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1799" y="3806703"/>
            <a:ext cx="373998" cy="272077"/>
          </a:xfrm>
          <a:prstGeom prst="rect">
            <a:avLst/>
          </a:prstGeom>
        </p:spPr>
      </p:pic>
      <p:pic>
        <p:nvPicPr>
          <p:cNvPr id="92" name="Picture 91"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4085" y="3973581"/>
            <a:ext cx="373998" cy="272077"/>
          </a:xfrm>
          <a:prstGeom prst="rect">
            <a:avLst/>
          </a:prstGeom>
        </p:spPr>
      </p:pic>
      <p:pic>
        <p:nvPicPr>
          <p:cNvPr id="93" name="Picture 92" descr="Tilted Spencer.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6371" y="4140459"/>
            <a:ext cx="373998" cy="272077"/>
          </a:xfrm>
          <a:prstGeom prst="rect">
            <a:avLst/>
          </a:prstGeom>
        </p:spPr>
      </p:pic>
      <p:sp>
        <p:nvSpPr>
          <p:cNvPr id="94" name="Rectangle 93"/>
          <p:cNvSpPr/>
          <p:nvPr/>
        </p:nvSpPr>
        <p:spPr>
          <a:xfrm>
            <a:off x="3376790" y="1311420"/>
            <a:ext cx="2686524" cy="523220"/>
          </a:xfrm>
          <a:prstGeom prst="rect">
            <a:avLst/>
          </a:prstGeom>
        </p:spPr>
        <p:txBody>
          <a:bodyPr wrap="square">
            <a:spAutoFit/>
          </a:bodyPr>
          <a:lstStyle/>
          <a:p>
            <a:pPr algn="just"/>
            <a:r>
              <a:rPr lang="ja-JP" altLang="en-US" sz="1400" dirty="0" smtClean="0">
                <a:solidFill>
                  <a:srgbClr val="000000"/>
                </a:solidFill>
                <a:latin typeface="MS PGothic" charset="-128"/>
                <a:ea typeface="MS PGothic" charset="-128"/>
                <a:cs typeface="MS PGothic" charset="-128"/>
              </a:rPr>
              <a:t>管理画面へのアクセスは</a:t>
            </a:r>
            <a:endParaRPr lang="en-US" altLang="ja-JP" sz="1400" dirty="0" smtClean="0">
              <a:solidFill>
                <a:srgbClr val="000000"/>
              </a:solidFill>
              <a:latin typeface="MS PGothic" charset="-128"/>
              <a:ea typeface="MS PGothic" charset="-128"/>
              <a:cs typeface="MS PGothic" charset="-128"/>
            </a:endParaRPr>
          </a:p>
          <a:p>
            <a:pPr algn="just"/>
            <a:r>
              <a:rPr lang="ja-JP" altLang="en-US" sz="1400" dirty="0" smtClean="0">
                <a:solidFill>
                  <a:srgbClr val="000000"/>
                </a:solidFill>
                <a:latin typeface="MS PGothic" charset="-128"/>
                <a:ea typeface="MS PGothic" charset="-128"/>
                <a:cs typeface="MS PGothic" charset="-128"/>
              </a:rPr>
              <a:t>２要素認証</a:t>
            </a:r>
            <a:endParaRPr lang="ja-JP" altLang="en-US" sz="1400" dirty="0">
              <a:solidFill>
                <a:srgbClr val="000000"/>
              </a:solidFill>
              <a:latin typeface="MS PGothic" charset="-128"/>
              <a:ea typeface="MS PGothic" charset="-128"/>
              <a:cs typeface="MS PGothic" charset="-128"/>
            </a:endParaRPr>
          </a:p>
        </p:txBody>
      </p:sp>
      <p:sp>
        <p:nvSpPr>
          <p:cNvPr id="95" name="Rectangle 94"/>
          <p:cNvSpPr/>
          <p:nvPr/>
        </p:nvSpPr>
        <p:spPr>
          <a:xfrm>
            <a:off x="3363474" y="3838002"/>
            <a:ext cx="2686524" cy="523220"/>
          </a:xfrm>
          <a:prstGeom prst="rect">
            <a:avLst/>
          </a:prstGeom>
        </p:spPr>
        <p:txBody>
          <a:bodyPr wrap="square">
            <a:spAutoFit/>
          </a:bodyPr>
          <a:lstStyle/>
          <a:p>
            <a:pPr algn="just"/>
            <a:r>
              <a:rPr lang="ja-JP" altLang="en-US" sz="1400" dirty="0" smtClean="0">
                <a:solidFill>
                  <a:srgbClr val="000000"/>
                </a:solidFill>
                <a:latin typeface="MS PGothic" charset="-128"/>
                <a:ea typeface="MS PGothic" charset="-128"/>
                <a:cs typeface="MS PGothic" charset="-128"/>
              </a:rPr>
              <a:t>ファームウェアはクラウドから</a:t>
            </a:r>
            <a:endParaRPr lang="en-US" altLang="ja-JP" sz="1400" dirty="0" smtClean="0">
              <a:solidFill>
                <a:srgbClr val="000000"/>
              </a:solidFill>
              <a:latin typeface="MS PGothic" charset="-128"/>
              <a:ea typeface="MS PGothic" charset="-128"/>
              <a:cs typeface="MS PGothic" charset="-128"/>
            </a:endParaRPr>
          </a:p>
          <a:p>
            <a:pPr algn="just"/>
            <a:r>
              <a:rPr lang="ja-JP" altLang="en-US" sz="1400" dirty="0" smtClean="0">
                <a:solidFill>
                  <a:srgbClr val="000000"/>
                </a:solidFill>
                <a:latin typeface="MS PGothic" charset="-128"/>
                <a:ea typeface="MS PGothic" charset="-128"/>
                <a:cs typeface="MS PGothic" charset="-128"/>
              </a:rPr>
              <a:t>常に最新にアップデート可能</a:t>
            </a:r>
            <a:endParaRPr lang="ja-JP" altLang="en-US" sz="1400" dirty="0">
              <a:solidFill>
                <a:srgbClr val="000000"/>
              </a:solidFill>
              <a:latin typeface="MS PGothic" charset="-128"/>
              <a:ea typeface="MS PGothic" charset="-128"/>
              <a:cs typeface="MS PGothic" charset="-128"/>
            </a:endParaRPr>
          </a:p>
        </p:txBody>
      </p:sp>
      <p:pic>
        <p:nvPicPr>
          <p:cNvPr id="96" name="Picture 95" descr="motion-detection.ai"/>
          <p:cNvPicPr>
            <a:picLocks noChangeAspect="1"/>
          </p:cNvPicPr>
          <p:nvPr/>
        </p:nvPicPr>
        <p:blipFill rotWithShape="1">
          <a:blip r:embed="rId5" cstate="screen">
            <a:extLst>
              <a:ext uri="{28A0092B-C50C-407E-A947-70E740481C1C}">
                <a14:useLocalDpi xmlns:a14="http://schemas.microsoft.com/office/drawing/2010/main"/>
              </a:ext>
            </a:extLst>
          </a:blip>
          <a:srcRect r="56585"/>
          <a:stretch/>
        </p:blipFill>
        <p:spPr>
          <a:xfrm>
            <a:off x="6672934" y="1965296"/>
            <a:ext cx="1431026" cy="1338531"/>
          </a:xfrm>
          <a:prstGeom prst="rect">
            <a:avLst/>
          </a:prstGeom>
        </p:spPr>
      </p:pic>
      <p:pic>
        <p:nvPicPr>
          <p:cNvPr id="97" name="Picture 96" descr="motion-detection.ai"/>
          <p:cNvPicPr>
            <a:picLocks noChangeAspect="1"/>
          </p:cNvPicPr>
          <p:nvPr/>
        </p:nvPicPr>
        <p:blipFill rotWithShape="1">
          <a:blip r:embed="rId5" cstate="screen">
            <a:extLst>
              <a:ext uri="{28A0092B-C50C-407E-A947-70E740481C1C}">
                <a14:useLocalDpi xmlns:a14="http://schemas.microsoft.com/office/drawing/2010/main"/>
              </a:ext>
            </a:extLst>
          </a:blip>
          <a:srcRect l="56373"/>
          <a:stretch/>
        </p:blipFill>
        <p:spPr>
          <a:xfrm>
            <a:off x="6929945" y="3471679"/>
            <a:ext cx="1438011" cy="1338531"/>
          </a:xfrm>
          <a:prstGeom prst="rect">
            <a:avLst/>
          </a:prstGeom>
        </p:spPr>
      </p:pic>
      <p:sp>
        <p:nvSpPr>
          <p:cNvPr id="98" name="Down Arrow 97"/>
          <p:cNvSpPr/>
          <p:nvPr/>
        </p:nvSpPr>
        <p:spPr>
          <a:xfrm>
            <a:off x="7227293" y="3358692"/>
            <a:ext cx="589788" cy="1678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9" name="Rectangle 98"/>
          <p:cNvSpPr/>
          <p:nvPr/>
        </p:nvSpPr>
        <p:spPr>
          <a:xfrm>
            <a:off x="6146047" y="1275060"/>
            <a:ext cx="2807136" cy="769441"/>
          </a:xfrm>
          <a:prstGeom prst="rect">
            <a:avLst/>
          </a:prstGeom>
        </p:spPr>
        <p:txBody>
          <a:bodyPr wrap="square">
            <a:spAutoFit/>
          </a:bodyPr>
          <a:lstStyle/>
          <a:p>
            <a:pPr algn="just"/>
            <a:r>
              <a:rPr lang="ja-JP" altLang="en-US" sz="1600" b="1" dirty="0" smtClean="0">
                <a:solidFill>
                  <a:srgbClr val="000000"/>
                </a:solidFill>
                <a:latin typeface="MS PGothic" charset="-128"/>
                <a:ea typeface="MS PGothic" charset="-128"/>
                <a:cs typeface="MS PGothic" charset="-128"/>
              </a:rPr>
              <a:t>モーション サーチ</a:t>
            </a:r>
            <a:endParaRPr lang="en-US" altLang="ja-JP" sz="1600" b="1" dirty="0" smtClean="0">
              <a:solidFill>
                <a:srgbClr val="000000"/>
              </a:solidFill>
              <a:latin typeface="MS PGothic" charset="-128"/>
              <a:ea typeface="MS PGothic" charset="-128"/>
              <a:cs typeface="MS PGothic" charset="-128"/>
            </a:endParaRPr>
          </a:p>
          <a:p>
            <a:pPr algn="just"/>
            <a:r>
              <a:rPr lang="ja-JP" altLang="en-US" sz="1400" dirty="0" smtClean="0">
                <a:solidFill>
                  <a:srgbClr val="000000"/>
                </a:solidFill>
                <a:latin typeface="MS PGothic" charset="-128"/>
                <a:ea typeface="MS PGothic" charset="-128"/>
                <a:cs typeface="MS PGothic" charset="-128"/>
              </a:rPr>
              <a:t>動きを検知</a:t>
            </a:r>
            <a:r>
              <a:rPr lang="ja-JP" altLang="en-US" sz="1400" dirty="0" smtClean="0">
                <a:solidFill>
                  <a:srgbClr val="000000"/>
                </a:solidFill>
                <a:latin typeface="MS PGothic" charset="-128"/>
                <a:ea typeface="MS PGothic" charset="-128"/>
                <a:cs typeface="MS PGothic" charset="-128"/>
              </a:rPr>
              <a:t>してピンポイント</a:t>
            </a:r>
            <a:r>
              <a:rPr lang="ja-JP" altLang="en-US" sz="1400" dirty="0" smtClean="0">
                <a:solidFill>
                  <a:srgbClr val="000000"/>
                </a:solidFill>
                <a:latin typeface="MS PGothic" charset="-128"/>
                <a:ea typeface="MS PGothic" charset="-128"/>
                <a:cs typeface="MS PGothic" charset="-128"/>
              </a:rPr>
              <a:t>で表示し、ビデオ確認の時間を大幅削減</a:t>
            </a:r>
            <a:endParaRPr lang="ja-JP" altLang="en-US" sz="1400"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2695802532"/>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5950256" cy="885456"/>
          </a:xfrm>
          <a:solidFill>
            <a:srgbClr val="2C2C2E">
              <a:alpha val="60000"/>
            </a:srgbClr>
          </a:solidFill>
        </p:spPr>
        <p:txBody>
          <a:bodyPr/>
          <a:lstStyle/>
          <a:p>
            <a:r>
              <a:rPr lang="ja-JP" altLang="en-US" sz="3825" dirty="0" smtClean="0">
                <a:effectLst>
                  <a:outerShdw blurRad="38100" dist="38100" dir="2700000" algn="tl">
                    <a:srgbClr val="000000">
                      <a:alpha val="43137"/>
                    </a:srgbClr>
                  </a:outerShdw>
                </a:effectLst>
              </a:rPr>
              <a:t>管理面 詳細</a:t>
            </a:r>
            <a:endParaRPr lang="en-US" altLang="ja-JP" sz="3825"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209802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6925" y="528066"/>
            <a:ext cx="8443708" cy="502818"/>
          </a:xfrm>
        </p:spPr>
        <p:txBody>
          <a:bodyPr/>
          <a:lstStyle/>
          <a:p>
            <a:r>
              <a:rPr kumimoji="1" lang="en-US" altLang="ja-JP" dirty="0" smtClean="0">
                <a:solidFill>
                  <a:srgbClr val="004BAF"/>
                </a:solidFill>
                <a:latin typeface="+mn-ea"/>
                <a:ea typeface="+mn-ea"/>
              </a:rPr>
              <a:t>Cisco Meraki</a:t>
            </a:r>
            <a:r>
              <a:rPr kumimoji="1" lang="ja-JP" altLang="en-US" dirty="0" smtClean="0">
                <a:solidFill>
                  <a:srgbClr val="004BAF"/>
                </a:solidFill>
                <a:latin typeface="+mn-ea"/>
                <a:ea typeface="+mn-ea"/>
              </a:rPr>
              <a:t> </a:t>
            </a:r>
            <a:r>
              <a:rPr kumimoji="1" lang="en-US" altLang="ja-JP" dirty="0" smtClean="0">
                <a:solidFill>
                  <a:srgbClr val="004BAF"/>
                </a:solidFill>
                <a:latin typeface="+mn-ea"/>
                <a:ea typeface="+mn-ea"/>
              </a:rPr>
              <a:t>Dashboard </a:t>
            </a:r>
            <a:r>
              <a:rPr kumimoji="1" lang="ja-JP" altLang="en-US" dirty="0" smtClean="0">
                <a:solidFill>
                  <a:srgbClr val="004BAF"/>
                </a:solidFill>
                <a:latin typeface="+mn-ea"/>
                <a:ea typeface="+mn-ea"/>
              </a:rPr>
              <a:t>管理</a:t>
            </a:r>
            <a:r>
              <a:rPr kumimoji="1" lang="ja-JP" altLang="en-US" dirty="0" smtClean="0">
                <a:solidFill>
                  <a:srgbClr val="004BAF"/>
                </a:solidFill>
                <a:latin typeface="+mn-ea"/>
                <a:ea typeface="+mn-ea"/>
              </a:rPr>
              <a:t>体系</a:t>
            </a:r>
            <a:endParaRPr kumimoji="1" lang="ja-JP" altLang="en-US" dirty="0">
              <a:solidFill>
                <a:srgbClr val="004BAF"/>
              </a:solidFill>
              <a:latin typeface="+mn-ea"/>
              <a:ea typeface="+mn-ea"/>
            </a:endParaRPr>
          </a:p>
        </p:txBody>
      </p:sp>
      <p:graphicFrame>
        <p:nvGraphicFramePr>
          <p:cNvPr id="3" name="図表 2"/>
          <p:cNvGraphicFramePr/>
          <p:nvPr>
            <p:extLst/>
          </p:nvPr>
        </p:nvGraphicFramePr>
        <p:xfrm>
          <a:off x="554083" y="52806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7"/>
          <p:cNvSpPr txBox="1"/>
          <p:nvPr/>
        </p:nvSpPr>
        <p:spPr>
          <a:xfrm>
            <a:off x="5978503" y="1515698"/>
            <a:ext cx="2175722" cy="692416"/>
          </a:xfrm>
          <a:prstGeom prst="rect">
            <a:avLst/>
          </a:prstGeom>
        </p:spPr>
        <p:style>
          <a:lnRef idx="1">
            <a:schemeClr val="accent2"/>
          </a:lnRef>
          <a:fillRef idx="2">
            <a:schemeClr val="accent2"/>
          </a:fillRef>
          <a:effectRef idx="1">
            <a:schemeClr val="accent2"/>
          </a:effectRef>
          <a:fontRef idx="minor">
            <a:schemeClr val="dk1"/>
          </a:fontRef>
        </p:style>
        <p:txBody>
          <a:bodyPr wrap="square" lIns="45641" tIns="22820" rIns="45641" bIns="22820">
            <a:spAutoFit/>
          </a:bodyPr>
          <a:lstStyle/>
          <a:p>
            <a:pPr>
              <a:defRPr/>
            </a:pPr>
            <a:r>
              <a:rPr lang="en-US" altLang="ja-JP"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Organization</a:t>
            </a:r>
          </a:p>
          <a:p>
            <a:pPr marL="130742" lvl="1" indent="-84784">
              <a:buFont typeface="Arial"/>
              <a:buChar char="•"/>
              <a:defRPr/>
            </a:pPr>
            <a:r>
              <a:rPr lang="en-US" altLang="ja-JP" sz="1200"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1</a:t>
            </a:r>
            <a:r>
              <a:rPr lang="ja-JP" altLang="en-US" sz="1200"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企業</a:t>
            </a:r>
          </a:p>
          <a:p>
            <a:pPr marL="130742" lvl="1" indent="-84784">
              <a:buFont typeface="Arial"/>
              <a:buChar char="•"/>
              <a:defRPr/>
            </a:pPr>
            <a:r>
              <a:rPr lang="ja-JP" altLang="en-US" sz="1200"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rPr>
              <a:t>ライセンス</a:t>
            </a:r>
            <a:r>
              <a:rPr lang="ja-JP" altLang="en-US" sz="1200"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管理単位</a:t>
            </a:r>
            <a:r>
              <a:rPr lang="en-US" sz="1200"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 </a:t>
            </a:r>
          </a:p>
        </p:txBody>
      </p:sp>
      <p:sp>
        <p:nvSpPr>
          <p:cNvPr id="5" name="TextBox 7"/>
          <p:cNvSpPr txBox="1"/>
          <p:nvPr/>
        </p:nvSpPr>
        <p:spPr>
          <a:xfrm>
            <a:off x="6858613" y="2797491"/>
            <a:ext cx="2175722" cy="877082"/>
          </a:xfrm>
          <a:prstGeom prst="rect">
            <a:avLst/>
          </a:prstGeom>
        </p:spPr>
        <p:style>
          <a:lnRef idx="1">
            <a:schemeClr val="accent2"/>
          </a:lnRef>
          <a:fillRef idx="2">
            <a:schemeClr val="accent2"/>
          </a:fillRef>
          <a:effectRef idx="1">
            <a:schemeClr val="accent2"/>
          </a:effectRef>
          <a:fontRef idx="minor">
            <a:schemeClr val="dk1"/>
          </a:fontRef>
        </p:style>
        <p:txBody>
          <a:bodyPr wrap="square" lIns="45641" tIns="22820" rIns="45641" bIns="22820">
            <a:spAutoFit/>
          </a:bodyPr>
          <a:lstStyle/>
          <a:p>
            <a:pPr>
              <a:defRPr/>
            </a:pPr>
            <a:r>
              <a:rPr lang="en-US" altLang="ja-JP"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Network</a:t>
            </a:r>
          </a:p>
          <a:p>
            <a:pPr>
              <a:defRPr/>
            </a:pPr>
            <a:r>
              <a:rPr lang="en-US" altLang="ja-JP"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1</a:t>
            </a:r>
            <a:r>
              <a:rPr lang="ja-JP" altLang="en-US"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拠点</a:t>
            </a:r>
          </a:p>
          <a:p>
            <a:pPr>
              <a:defRPr/>
            </a:pPr>
            <a:r>
              <a:rPr lang="ja-JP" altLang="en-US"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同じ設定グループ</a:t>
            </a:r>
          </a:p>
        </p:txBody>
      </p:sp>
    </p:spTree>
    <p:extLst>
      <p:ext uri="{BB962C8B-B14F-4D97-AF65-F5344CB8AC3E}">
        <p14:creationId xmlns:p14="http://schemas.microsoft.com/office/powerpoint/2010/main" val="4136125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4BAF"/>
                </a:solidFill>
                <a:latin typeface="+mn-ea"/>
                <a:ea typeface="+mn-ea"/>
              </a:rPr>
              <a:t>ネットワーク閲覧権限</a:t>
            </a:r>
            <a:endParaRPr kumimoji="1" lang="ja-JP" altLang="en-US" dirty="0">
              <a:solidFill>
                <a:srgbClr val="004BAF"/>
              </a:solidFill>
              <a:latin typeface="+mn-ea"/>
              <a:ea typeface="+mn-ea"/>
            </a:endParaRPr>
          </a:p>
        </p:txBody>
      </p:sp>
      <p:sp>
        <p:nvSpPr>
          <p:cNvPr id="3" name="テキスト ボックス 2"/>
          <p:cNvSpPr txBox="1"/>
          <p:nvPr/>
        </p:nvSpPr>
        <p:spPr>
          <a:xfrm>
            <a:off x="229711" y="672337"/>
            <a:ext cx="10111870" cy="1600438"/>
          </a:xfrm>
          <a:prstGeom prst="rect">
            <a:avLst/>
          </a:prstGeom>
          <a:noFill/>
        </p:spPr>
        <p:txBody>
          <a:bodyPr wrap="square" rtlCol="0">
            <a:spAutoFit/>
          </a:bodyPr>
          <a:lstStyle/>
          <a:p>
            <a:r>
              <a:rPr kumimoji="1" lang="en-US" altLang="ja-JP" sz="1600" dirty="0" smtClean="0">
                <a:solidFill>
                  <a:srgbClr val="000000"/>
                </a:solidFill>
                <a:latin typeface="+mn-ea"/>
                <a:ea typeface="+mn-ea"/>
                <a:cs typeface="Meiryo" charset="-128"/>
              </a:rPr>
              <a:t>Monitor</a:t>
            </a:r>
            <a:r>
              <a:rPr kumimoji="1" lang="ja-JP" altLang="en-US" sz="1600" dirty="0" smtClean="0">
                <a:solidFill>
                  <a:srgbClr val="000000"/>
                </a:solidFill>
                <a:latin typeface="+mn-ea"/>
                <a:ea typeface="+mn-ea"/>
                <a:cs typeface="Meiryo" charset="-128"/>
              </a:rPr>
              <a:t> </a:t>
            </a:r>
            <a:r>
              <a:rPr kumimoji="1" lang="en-US" altLang="ja-JP" sz="1600" dirty="0" smtClean="0">
                <a:solidFill>
                  <a:srgbClr val="000000"/>
                </a:solidFill>
                <a:latin typeface="+mn-ea"/>
                <a:ea typeface="+mn-ea"/>
                <a:cs typeface="Meiryo" charset="-128"/>
              </a:rPr>
              <a:t>Only:</a:t>
            </a:r>
            <a:r>
              <a:rPr kumimoji="1" lang="ja-JP" altLang="en-US" sz="1600" dirty="0" smtClean="0">
                <a:solidFill>
                  <a:srgbClr val="000000"/>
                </a:solidFill>
                <a:latin typeface="+mn-ea"/>
                <a:ea typeface="+mn-ea"/>
                <a:cs typeface="Meiryo" charset="-128"/>
              </a:rPr>
              <a:t> 閲覧のみ可能。設定部分は見えないなどの制限あり。設定変更は一切不可</a:t>
            </a:r>
            <a:r>
              <a:rPr kumimoji="1" lang="en-US" altLang="ja-JP" sz="1600" dirty="0" smtClean="0">
                <a:solidFill>
                  <a:srgbClr val="000000"/>
                </a:solidFill>
                <a:latin typeface="+mn-ea"/>
                <a:ea typeface="+mn-ea"/>
                <a:cs typeface="Meiryo" charset="-128"/>
              </a:rPr>
              <a:t/>
            </a:r>
            <a:br>
              <a:rPr kumimoji="1" lang="en-US" altLang="ja-JP" sz="1600" dirty="0" smtClean="0">
                <a:solidFill>
                  <a:srgbClr val="000000"/>
                </a:solidFill>
                <a:latin typeface="+mn-ea"/>
                <a:ea typeface="+mn-ea"/>
                <a:cs typeface="Meiryo" charset="-128"/>
              </a:rPr>
            </a:br>
            <a:r>
              <a:rPr kumimoji="1" lang="en-US" altLang="ja-JP" sz="1600" dirty="0" smtClean="0">
                <a:solidFill>
                  <a:srgbClr val="000000"/>
                </a:solidFill>
                <a:latin typeface="+mn-ea"/>
                <a:ea typeface="+mn-ea"/>
                <a:cs typeface="Meiryo" charset="-128"/>
              </a:rPr>
              <a:t>	</a:t>
            </a:r>
            <a:r>
              <a:rPr kumimoji="1" lang="en-US" altLang="ja-JP" sz="1600" dirty="0">
                <a:solidFill>
                  <a:srgbClr val="000000"/>
                </a:solidFill>
                <a:latin typeface="+mn-ea"/>
                <a:ea typeface="+mn-ea"/>
                <a:cs typeface="Meiryo" charset="-128"/>
              </a:rPr>
              <a:t>         </a:t>
            </a:r>
            <a:r>
              <a:rPr kumimoji="1" lang="en-US" altLang="ja-JP" sz="1600" dirty="0" smtClean="0">
                <a:solidFill>
                  <a:srgbClr val="000000"/>
                </a:solidFill>
                <a:latin typeface="+mn-ea"/>
                <a:ea typeface="+mn-ea"/>
                <a:cs typeface="Meiryo" charset="-128"/>
              </a:rPr>
              <a:t>   Clients</a:t>
            </a:r>
            <a:r>
              <a:rPr kumimoji="1" lang="en-US" altLang="ja-JP" sz="1600" dirty="0">
                <a:solidFill>
                  <a:srgbClr val="000000"/>
                </a:solidFill>
                <a:latin typeface="+mn-ea"/>
                <a:ea typeface="+mn-ea"/>
                <a:cs typeface="Meiryo" charset="-128"/>
              </a:rPr>
              <a:t>, Traffic analytics, Location analytics, Location </a:t>
            </a:r>
            <a:r>
              <a:rPr kumimoji="1" lang="en-US" altLang="ja-JP" sz="1600" dirty="0" err="1">
                <a:solidFill>
                  <a:srgbClr val="000000"/>
                </a:solidFill>
                <a:latin typeface="+mn-ea"/>
                <a:ea typeface="+mn-ea"/>
                <a:cs typeface="Meiryo" charset="-128"/>
              </a:rPr>
              <a:t>heatmap</a:t>
            </a:r>
            <a:r>
              <a:rPr kumimoji="1" lang="en-US" altLang="ja-JP" sz="1600" dirty="0">
                <a:solidFill>
                  <a:srgbClr val="000000"/>
                </a:solidFill>
                <a:latin typeface="+mn-ea"/>
                <a:ea typeface="+mn-ea"/>
                <a:cs typeface="Meiryo" charset="-128"/>
              </a:rPr>
              <a:t>, Summary </a:t>
            </a:r>
            <a:r>
              <a:rPr kumimoji="1" lang="en-US" altLang="ja-JP" sz="1600" dirty="0" smtClean="0">
                <a:solidFill>
                  <a:srgbClr val="000000"/>
                </a:solidFill>
                <a:latin typeface="+mn-ea"/>
                <a:ea typeface="+mn-ea"/>
                <a:cs typeface="Meiryo" charset="-128"/>
              </a:rPr>
              <a:t>report</a:t>
            </a:r>
          </a:p>
          <a:p>
            <a:r>
              <a:rPr kumimoji="1" lang="en-US" altLang="ja-JP" sz="1600" dirty="0">
                <a:solidFill>
                  <a:srgbClr val="000000"/>
                </a:solidFill>
                <a:latin typeface="+mn-ea"/>
                <a:ea typeface="+mn-ea"/>
                <a:cs typeface="Meiryo" charset="-128"/>
              </a:rPr>
              <a:t>Read Only: Monitor</a:t>
            </a:r>
            <a:r>
              <a:rPr kumimoji="1" lang="ja-JP" altLang="en-US" sz="1600" dirty="0">
                <a:solidFill>
                  <a:srgbClr val="000000"/>
                </a:solidFill>
                <a:latin typeface="+mn-ea"/>
                <a:ea typeface="+mn-ea"/>
                <a:cs typeface="Meiryo" charset="-128"/>
              </a:rPr>
              <a:t> </a:t>
            </a:r>
            <a:r>
              <a:rPr kumimoji="1" lang="en-US" altLang="ja-JP" sz="1600" dirty="0">
                <a:solidFill>
                  <a:srgbClr val="000000"/>
                </a:solidFill>
                <a:latin typeface="+mn-ea"/>
                <a:ea typeface="+mn-ea"/>
                <a:cs typeface="Meiryo" charset="-128"/>
              </a:rPr>
              <a:t>Only</a:t>
            </a:r>
            <a:r>
              <a:rPr kumimoji="1" lang="ja-JP" altLang="en-US" sz="1600" dirty="0">
                <a:solidFill>
                  <a:srgbClr val="000000"/>
                </a:solidFill>
                <a:latin typeface="+mn-ea"/>
                <a:ea typeface="+mn-ea"/>
                <a:cs typeface="Meiryo" charset="-128"/>
              </a:rPr>
              <a:t>の機能に加え、設定に関する部分も閲覧可能。設定変更は一切</a:t>
            </a:r>
            <a:r>
              <a:rPr kumimoji="1" lang="ja-JP" altLang="en-US" sz="1600" dirty="0" smtClean="0">
                <a:solidFill>
                  <a:srgbClr val="000000"/>
                </a:solidFill>
                <a:latin typeface="+mn-ea"/>
                <a:ea typeface="+mn-ea"/>
                <a:cs typeface="Meiryo" charset="-128"/>
              </a:rPr>
              <a:t>不可</a:t>
            </a:r>
            <a:endParaRPr kumimoji="1" lang="en-US" altLang="ja-JP" sz="1600" dirty="0" smtClean="0">
              <a:solidFill>
                <a:srgbClr val="000000"/>
              </a:solidFill>
              <a:latin typeface="+mn-ea"/>
              <a:ea typeface="+mn-ea"/>
              <a:cs typeface="Meiryo" charset="-128"/>
            </a:endParaRPr>
          </a:p>
          <a:p>
            <a:r>
              <a:rPr kumimoji="1" lang="en-US" altLang="ja-JP" sz="1600" dirty="0">
                <a:solidFill>
                  <a:srgbClr val="000000"/>
                </a:solidFill>
                <a:latin typeface="+mn-ea"/>
                <a:ea typeface="+mn-ea"/>
                <a:cs typeface="Meiryo" charset="-128"/>
              </a:rPr>
              <a:t>Guest </a:t>
            </a:r>
            <a:r>
              <a:rPr kumimoji="1" lang="en-US" altLang="ja-JP" sz="1600" dirty="0" smtClean="0">
                <a:solidFill>
                  <a:srgbClr val="000000"/>
                </a:solidFill>
                <a:latin typeface="+mn-ea"/>
                <a:ea typeface="+mn-ea"/>
                <a:cs typeface="Meiryo" charset="-128"/>
              </a:rPr>
              <a:t>Ambassador</a:t>
            </a:r>
            <a:r>
              <a:rPr kumimoji="1" lang="en-US" altLang="ja-JP" sz="1600" dirty="0" smtClean="0">
                <a:solidFill>
                  <a:srgbClr val="000000"/>
                </a:solidFill>
                <a:latin typeface="+mn-ea"/>
                <a:ea typeface="+mn-ea"/>
                <a:cs typeface="Meiryo" charset="-128"/>
              </a:rPr>
              <a:t>:</a:t>
            </a:r>
            <a:r>
              <a:rPr kumimoji="1" lang="ja-JP" altLang="en-US" sz="1600" dirty="0">
                <a:solidFill>
                  <a:srgbClr val="000000"/>
                </a:solidFill>
                <a:latin typeface="+mn-ea"/>
                <a:ea typeface="+mn-ea"/>
                <a:cs typeface="Meiryo" charset="-128"/>
              </a:rPr>
              <a:t> </a:t>
            </a:r>
            <a:r>
              <a:rPr kumimoji="1" lang="en-US" altLang="ja-JP" sz="1600" dirty="0" smtClean="0">
                <a:solidFill>
                  <a:srgbClr val="000000"/>
                </a:solidFill>
                <a:latin typeface="+mn-ea"/>
                <a:ea typeface="+mn-ea"/>
                <a:cs typeface="Meiryo" charset="-128"/>
              </a:rPr>
              <a:t>1x</a:t>
            </a:r>
            <a:r>
              <a:rPr kumimoji="1" lang="ja-JP" altLang="en-US" sz="1600" dirty="0" smtClean="0">
                <a:solidFill>
                  <a:srgbClr val="000000"/>
                </a:solidFill>
                <a:latin typeface="+mn-ea"/>
                <a:ea typeface="+mn-ea"/>
                <a:cs typeface="Meiryo" charset="-128"/>
              </a:rPr>
              <a:t>認証が掛かっている</a:t>
            </a:r>
            <a:r>
              <a:rPr kumimoji="1" lang="en-US" altLang="ja-JP" sz="1600" dirty="0" smtClean="0">
                <a:solidFill>
                  <a:srgbClr val="000000"/>
                </a:solidFill>
                <a:latin typeface="+mn-ea"/>
                <a:ea typeface="+mn-ea"/>
                <a:cs typeface="Meiryo" charset="-128"/>
              </a:rPr>
              <a:t>SSID</a:t>
            </a:r>
            <a:r>
              <a:rPr kumimoji="1" lang="ja-JP" altLang="en-US" sz="1600" dirty="0" smtClean="0">
                <a:solidFill>
                  <a:srgbClr val="000000"/>
                </a:solidFill>
                <a:latin typeface="+mn-ea"/>
                <a:ea typeface="+mn-ea"/>
                <a:cs typeface="Meiryo" charset="-128"/>
              </a:rPr>
              <a:t>に対し、</a:t>
            </a:r>
            <a:r>
              <a:rPr kumimoji="1" lang="en-US" altLang="ja-JP" sz="1600" dirty="0" smtClean="0">
                <a:solidFill>
                  <a:srgbClr val="000000"/>
                </a:solidFill>
                <a:latin typeface="+mn-ea"/>
                <a:ea typeface="+mn-ea"/>
                <a:cs typeface="Meiryo" charset="-128"/>
              </a:rPr>
              <a:t>Guest</a:t>
            </a:r>
            <a:r>
              <a:rPr kumimoji="1" lang="ja-JP" altLang="en-US" sz="1600" dirty="0">
                <a:solidFill>
                  <a:srgbClr val="000000"/>
                </a:solidFill>
                <a:latin typeface="+mn-ea"/>
                <a:ea typeface="+mn-ea"/>
                <a:cs typeface="Meiryo" charset="-128"/>
              </a:rPr>
              <a:t> </a:t>
            </a:r>
            <a:r>
              <a:rPr kumimoji="1" lang="en-US" altLang="ja-JP" sz="1600" dirty="0" smtClean="0">
                <a:solidFill>
                  <a:srgbClr val="000000"/>
                </a:solidFill>
                <a:latin typeface="+mn-ea"/>
                <a:ea typeface="+mn-ea"/>
                <a:cs typeface="Meiryo" charset="-128"/>
              </a:rPr>
              <a:t>account</a:t>
            </a:r>
            <a:r>
              <a:rPr kumimoji="1" lang="ja-JP" altLang="en-US" sz="1600" dirty="0" smtClean="0">
                <a:solidFill>
                  <a:srgbClr val="000000"/>
                </a:solidFill>
                <a:latin typeface="+mn-ea"/>
                <a:ea typeface="+mn-ea"/>
                <a:cs typeface="Meiryo" charset="-128"/>
              </a:rPr>
              <a:t>の設定を行うことが出来る</a:t>
            </a:r>
            <a:endParaRPr kumimoji="1" lang="en-US" altLang="ja-JP" sz="1600" dirty="0" smtClean="0">
              <a:solidFill>
                <a:srgbClr val="000000"/>
              </a:solidFill>
              <a:latin typeface="+mn-ea"/>
              <a:ea typeface="+mn-ea"/>
              <a:cs typeface="Meiryo" charset="-128"/>
            </a:endParaRPr>
          </a:p>
          <a:p>
            <a:r>
              <a:rPr kumimoji="1" lang="en-US" altLang="ja-JP" sz="1600" dirty="0" smtClean="0">
                <a:solidFill>
                  <a:srgbClr val="000000"/>
                </a:solidFill>
                <a:latin typeface="+mn-ea"/>
                <a:ea typeface="+mn-ea"/>
                <a:cs typeface="Meiryo" charset="-128"/>
              </a:rPr>
              <a:t>Full:</a:t>
            </a:r>
            <a:r>
              <a:rPr kumimoji="1" lang="ja-JP" altLang="en-US" sz="1600" dirty="0" smtClean="0">
                <a:solidFill>
                  <a:srgbClr val="000000"/>
                </a:solidFill>
                <a:latin typeface="+mn-ea"/>
                <a:ea typeface="+mn-ea"/>
                <a:cs typeface="Meiryo" charset="-128"/>
              </a:rPr>
              <a:t> 設定変更</a:t>
            </a:r>
            <a:r>
              <a:rPr kumimoji="1" lang="ja-JP" altLang="en-US" sz="1600" dirty="0" smtClean="0">
                <a:solidFill>
                  <a:srgbClr val="000000"/>
                </a:solidFill>
                <a:latin typeface="+mn-ea"/>
                <a:ea typeface="+mn-ea"/>
                <a:cs typeface="Meiryo" charset="-128"/>
              </a:rPr>
              <a:t>など すべて</a:t>
            </a:r>
            <a:r>
              <a:rPr kumimoji="1" lang="ja-JP" altLang="en-US" sz="1600" dirty="0" smtClean="0">
                <a:solidFill>
                  <a:srgbClr val="000000"/>
                </a:solidFill>
                <a:latin typeface="+mn-ea"/>
                <a:ea typeface="+mn-ea"/>
                <a:cs typeface="Meiryo" charset="-128"/>
              </a:rPr>
              <a:t>の権限が与えられる</a:t>
            </a:r>
            <a:endParaRPr kumimoji="1" lang="en-US" altLang="ja-JP" sz="1600" dirty="0" smtClean="0">
              <a:solidFill>
                <a:srgbClr val="000000"/>
              </a:solidFill>
              <a:latin typeface="+mn-ea"/>
              <a:ea typeface="+mn-ea"/>
              <a:cs typeface="Meiryo" charset="-128"/>
            </a:endParaRPr>
          </a:p>
          <a:p>
            <a:endParaRPr kumimoji="1" lang="ja-JP" altLang="en-US" dirty="0" smtClean="0">
              <a:solidFill>
                <a:srgbClr val="000000"/>
              </a:solidFill>
              <a:latin typeface="+mn-ea"/>
              <a:ea typeface="+mn-ea"/>
              <a:cs typeface="Meiryo" charset="-128"/>
            </a:endParaRPr>
          </a:p>
        </p:txBody>
      </p:sp>
      <p:sp>
        <p:nvSpPr>
          <p:cNvPr id="4" name="正方形/長方形 3"/>
          <p:cNvSpPr/>
          <p:nvPr/>
        </p:nvSpPr>
        <p:spPr>
          <a:xfrm>
            <a:off x="2890756" y="2379067"/>
            <a:ext cx="6735327" cy="338554"/>
          </a:xfrm>
          <a:prstGeom prst="rect">
            <a:avLst/>
          </a:prstGeom>
        </p:spPr>
        <p:txBody>
          <a:bodyPr wrap="square">
            <a:spAutoFit/>
          </a:bodyPr>
          <a:lstStyle/>
          <a:p>
            <a:r>
              <a:rPr kumimoji="1" lang="ja-JP" altLang="en-US" sz="1600" dirty="0" smtClean="0">
                <a:solidFill>
                  <a:srgbClr val="000000"/>
                </a:solidFill>
                <a:latin typeface="+mn-ea"/>
                <a:ea typeface="+mn-ea"/>
                <a:cs typeface="Meiryo" charset="-128"/>
              </a:rPr>
              <a:t>←</a:t>
            </a:r>
            <a:r>
              <a:rPr kumimoji="1" lang="en-US" altLang="ja-JP" sz="1600" dirty="0" smtClean="0">
                <a:solidFill>
                  <a:srgbClr val="000000"/>
                </a:solidFill>
                <a:latin typeface="+mn-ea"/>
                <a:ea typeface="+mn-ea"/>
                <a:cs typeface="Meiryo" charset="-128"/>
              </a:rPr>
              <a:t>Read</a:t>
            </a:r>
            <a:r>
              <a:rPr kumimoji="1" lang="ja-JP" altLang="en-US" sz="1600" dirty="0" smtClean="0">
                <a:solidFill>
                  <a:srgbClr val="000000"/>
                </a:solidFill>
                <a:latin typeface="+mn-ea"/>
                <a:ea typeface="+mn-ea"/>
                <a:cs typeface="Meiryo" charset="-128"/>
              </a:rPr>
              <a:t> </a:t>
            </a:r>
            <a:r>
              <a:rPr kumimoji="1" lang="en-US" altLang="ja-JP" sz="1600" dirty="0" smtClean="0">
                <a:solidFill>
                  <a:srgbClr val="000000"/>
                </a:solidFill>
                <a:latin typeface="+mn-ea"/>
                <a:ea typeface="+mn-ea"/>
                <a:cs typeface="Meiryo" charset="-128"/>
              </a:rPr>
              <a:t>Only</a:t>
            </a:r>
            <a:r>
              <a:rPr kumimoji="1" lang="ja-JP" altLang="en-US" sz="1600" dirty="0" smtClean="0">
                <a:solidFill>
                  <a:srgbClr val="000000"/>
                </a:solidFill>
                <a:latin typeface="+mn-ea"/>
                <a:ea typeface="+mn-ea"/>
                <a:cs typeface="Meiryo" charset="-128"/>
              </a:rPr>
              <a:t>で設定を変更しようとする</a:t>
            </a:r>
            <a:r>
              <a:rPr kumimoji="1" lang="ja-JP" altLang="en-US" sz="1600" dirty="0" smtClean="0">
                <a:solidFill>
                  <a:srgbClr val="000000"/>
                </a:solidFill>
                <a:latin typeface="+mn-ea"/>
                <a:ea typeface="+mn-ea"/>
                <a:cs typeface="Meiryo" charset="-128"/>
              </a:rPr>
              <a:t>と 左図のように</a:t>
            </a:r>
            <a:r>
              <a:rPr kumimoji="1" lang="ja-JP" altLang="en-US" sz="1600" dirty="0" smtClean="0">
                <a:solidFill>
                  <a:srgbClr val="000000"/>
                </a:solidFill>
                <a:latin typeface="+mn-ea"/>
                <a:ea typeface="+mn-ea"/>
                <a:cs typeface="Meiryo" charset="-128"/>
              </a:rPr>
              <a:t>拒否されます</a:t>
            </a:r>
            <a:endParaRPr kumimoji="1" lang="en-US" altLang="ja-JP" sz="1600" dirty="0" smtClean="0">
              <a:solidFill>
                <a:srgbClr val="000000"/>
              </a:solidFill>
              <a:latin typeface="+mn-ea"/>
              <a:ea typeface="+mn-ea"/>
              <a:cs typeface="Meiryo" charset="-128"/>
            </a:endParaRPr>
          </a:p>
        </p:txBody>
      </p:sp>
      <p:pic>
        <p:nvPicPr>
          <p:cNvPr id="5" name="図 4"/>
          <p:cNvPicPr>
            <a:picLocks noChangeAspect="1"/>
          </p:cNvPicPr>
          <p:nvPr/>
        </p:nvPicPr>
        <p:blipFill>
          <a:blip r:embed="rId2"/>
          <a:stretch>
            <a:fillRect/>
          </a:stretch>
        </p:blipFill>
        <p:spPr>
          <a:xfrm>
            <a:off x="81044" y="2280551"/>
            <a:ext cx="2809712" cy="2700366"/>
          </a:xfrm>
          <a:prstGeom prst="rect">
            <a:avLst/>
          </a:prstGeom>
          <a:ln>
            <a:noFill/>
          </a:ln>
          <a:effectLst>
            <a:outerShdw blurRad="292100" dist="139700" dir="2700000" algn="tl" rotWithShape="0">
              <a:srgbClr val="333333">
                <a:alpha val="65000"/>
              </a:srgbClr>
            </a:outerShdw>
          </a:effectLst>
        </p:spPr>
      </p:pic>
      <p:pic>
        <p:nvPicPr>
          <p:cNvPr id="24" name="図 23"/>
          <p:cNvPicPr>
            <a:picLocks noChangeAspect="1"/>
          </p:cNvPicPr>
          <p:nvPr/>
        </p:nvPicPr>
        <p:blipFill>
          <a:blip r:embed="rId3"/>
          <a:stretch>
            <a:fillRect/>
          </a:stretch>
        </p:blipFill>
        <p:spPr>
          <a:xfrm>
            <a:off x="3240601" y="3338828"/>
            <a:ext cx="5308026" cy="1642089"/>
          </a:xfrm>
          <a:prstGeom prst="rect">
            <a:avLst/>
          </a:prstGeom>
          <a:ln>
            <a:noFill/>
          </a:ln>
          <a:effectLst>
            <a:outerShdw blurRad="292100" dist="139700" dir="2700000" algn="tl" rotWithShape="0">
              <a:srgbClr val="333333">
                <a:alpha val="65000"/>
              </a:srgbClr>
            </a:outerShdw>
          </a:effectLst>
        </p:spPr>
      </p:pic>
      <p:sp>
        <p:nvSpPr>
          <p:cNvPr id="25" name="正方形/長方形 24"/>
          <p:cNvSpPr/>
          <p:nvPr/>
        </p:nvSpPr>
        <p:spPr>
          <a:xfrm>
            <a:off x="4178300" y="4210050"/>
            <a:ext cx="254000" cy="5143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n-ea"/>
              <a:cs typeface="Meiryo" charset="-128"/>
            </a:endParaRPr>
          </a:p>
        </p:txBody>
      </p:sp>
      <p:sp>
        <p:nvSpPr>
          <p:cNvPr id="26" name="正方形/長方形 25"/>
          <p:cNvSpPr/>
          <p:nvPr/>
        </p:nvSpPr>
        <p:spPr>
          <a:xfrm>
            <a:off x="6109463" y="4210050"/>
            <a:ext cx="1142237" cy="5143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n-ea"/>
              <a:cs typeface="Meiryo" charset="-128"/>
            </a:endParaRPr>
          </a:p>
        </p:txBody>
      </p:sp>
      <p:sp>
        <p:nvSpPr>
          <p:cNvPr id="27" name="テキスト ボックス 26"/>
          <p:cNvSpPr txBox="1"/>
          <p:nvPr/>
        </p:nvSpPr>
        <p:spPr>
          <a:xfrm>
            <a:off x="3223471" y="2937404"/>
            <a:ext cx="2686953" cy="276999"/>
          </a:xfrm>
          <a:prstGeom prst="rect">
            <a:avLst/>
          </a:prstGeom>
          <a:noFill/>
        </p:spPr>
        <p:txBody>
          <a:bodyPr wrap="none" rtlCol="0">
            <a:spAutoFit/>
          </a:bodyPr>
          <a:lstStyle/>
          <a:p>
            <a:pPr algn="ctr"/>
            <a:r>
              <a:rPr kumimoji="1" lang="ja-JP" altLang="en-US" sz="1200" dirty="0">
                <a:solidFill>
                  <a:srgbClr val="000000"/>
                </a:solidFill>
                <a:latin typeface="+mn-ea"/>
                <a:ea typeface="+mn-ea"/>
                <a:cs typeface="Meiryo" charset="-128"/>
              </a:rPr>
              <a:t>↓</a:t>
            </a:r>
            <a:r>
              <a:rPr kumimoji="1" lang="en-US" altLang="ja-JP" sz="1200" dirty="0">
                <a:solidFill>
                  <a:srgbClr val="000000"/>
                </a:solidFill>
                <a:latin typeface="+mn-ea"/>
                <a:ea typeface="+mn-ea"/>
                <a:cs typeface="Meiryo" charset="-128"/>
              </a:rPr>
              <a:t>Guest</a:t>
            </a:r>
            <a:r>
              <a:rPr kumimoji="1" lang="ja-JP" altLang="en-US" sz="1200" dirty="0">
                <a:solidFill>
                  <a:srgbClr val="000000"/>
                </a:solidFill>
                <a:latin typeface="+mn-ea"/>
                <a:ea typeface="+mn-ea"/>
                <a:cs typeface="Meiryo" charset="-128"/>
              </a:rPr>
              <a:t> </a:t>
            </a:r>
            <a:r>
              <a:rPr kumimoji="1" lang="en-US" altLang="ja-JP" sz="1200" dirty="0" smtClean="0">
                <a:solidFill>
                  <a:srgbClr val="000000"/>
                </a:solidFill>
                <a:latin typeface="+mn-ea"/>
                <a:ea typeface="+mn-ea"/>
                <a:cs typeface="Meiryo" charset="-128"/>
              </a:rPr>
              <a:t>Ambassador</a:t>
            </a:r>
            <a:r>
              <a:rPr kumimoji="1" lang="ja-JP" altLang="en-US" sz="1200" dirty="0">
                <a:solidFill>
                  <a:srgbClr val="000000"/>
                </a:solidFill>
                <a:latin typeface="+mn-ea"/>
                <a:ea typeface="+mn-ea"/>
                <a:cs typeface="Meiryo" charset="-128"/>
              </a:rPr>
              <a:t>で確認できる画面</a:t>
            </a:r>
          </a:p>
        </p:txBody>
      </p:sp>
    </p:spTree>
    <p:extLst>
      <p:ext uri="{BB962C8B-B14F-4D97-AF65-F5344CB8AC3E}">
        <p14:creationId xmlns:p14="http://schemas.microsoft.com/office/powerpoint/2010/main" val="684025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5950256" cy="885456"/>
          </a:xfrm>
          <a:solidFill>
            <a:srgbClr val="2C2C2E">
              <a:alpha val="60000"/>
            </a:srgbClr>
          </a:solidFill>
        </p:spPr>
        <p:txBody>
          <a:bodyPr/>
          <a:lstStyle/>
          <a:p>
            <a:r>
              <a:rPr lang="ja-JP" altLang="en-US" sz="3825" dirty="0">
                <a:effectLst>
                  <a:outerShdw blurRad="38100" dist="38100" dir="2700000" algn="tl">
                    <a:srgbClr val="000000">
                      <a:alpha val="43137"/>
                    </a:srgbClr>
                  </a:outerShdw>
                </a:effectLst>
              </a:rPr>
              <a:t>比較</a:t>
            </a:r>
            <a:r>
              <a:rPr lang="ja-JP" altLang="en-US" sz="3825" dirty="0">
                <a:effectLst>
                  <a:outerShdw blurRad="38100" dist="38100" dir="2700000" algn="tl">
                    <a:srgbClr val="000000">
                      <a:alpha val="43137"/>
                    </a:srgbClr>
                  </a:outerShdw>
                </a:effectLst>
              </a:rPr>
              <a:t>資料</a:t>
            </a:r>
            <a:endParaRPr lang="en-US" altLang="ja-JP" sz="3825"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5850934"/>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12" y="263853"/>
            <a:ext cx="8546012" cy="501925"/>
          </a:xfrm>
        </p:spPr>
        <p:txBody>
          <a:bodyPr/>
          <a:lstStyle/>
          <a:p>
            <a:r>
              <a:rPr lang="en-US" altLang="ja-JP" sz="2000" dirty="0">
                <a:ea typeface="ＭＳ Ｐゴシック" charset="0"/>
                <a:cs typeface="CiscoSans"/>
              </a:rPr>
              <a:t>Cisco Meraki</a:t>
            </a:r>
            <a:r>
              <a:rPr lang="ja-JP" altLang="en-US" sz="2000" dirty="0">
                <a:ea typeface="ＭＳ Ｐゴシック" charset="0"/>
                <a:cs typeface="CiscoSans"/>
              </a:rPr>
              <a:t>：</a:t>
            </a:r>
            <a:r>
              <a:rPr lang="en-US" altLang="ja-JP" sz="2000" dirty="0">
                <a:ea typeface="ＭＳ Ｐゴシック" charset="0"/>
                <a:cs typeface="CiscoSans"/>
              </a:rPr>
              <a:t>100 % </a:t>
            </a:r>
            <a:r>
              <a:rPr lang="ja-JP" altLang="en-US" sz="2000" dirty="0">
                <a:ea typeface="ＭＳ Ｐゴシック" charset="0"/>
                <a:cs typeface="CiscoSans"/>
              </a:rPr>
              <a:t>の</a:t>
            </a:r>
            <a:r>
              <a:rPr lang="ja-JP" altLang="en-US" sz="2000" dirty="0" smtClean="0">
                <a:ea typeface="ＭＳ Ｐゴシック" charset="0"/>
                <a:cs typeface="CiscoSans"/>
              </a:rPr>
              <a:t>クラウド マネージ型 </a:t>
            </a:r>
            <a:r>
              <a:rPr lang="en-US" altLang="ja-JP" sz="2000" dirty="0" smtClean="0">
                <a:ea typeface="ＭＳ Ｐゴシック" charset="0"/>
                <a:cs typeface="CiscoSans"/>
              </a:rPr>
              <a:t>IT</a:t>
            </a:r>
            <a:r>
              <a:rPr lang="ja-JP" altLang="en-US" sz="2000" dirty="0" smtClean="0">
                <a:ea typeface="ＭＳ Ｐゴシック" charset="0"/>
                <a:cs typeface="CiscoSans"/>
              </a:rPr>
              <a:t>インフラ ソリューション</a:t>
            </a:r>
            <a:endParaRPr lang="ja-JP" altLang="en-US" sz="2000" dirty="0">
              <a:ea typeface="ＭＳ Ｐゴシック" charset="0"/>
              <a:cs typeface="CiscoSans"/>
            </a:endParaRPr>
          </a:p>
        </p:txBody>
      </p:sp>
      <p:grpSp>
        <p:nvGrpSpPr>
          <p:cNvPr id="20" name="Group 19"/>
          <p:cNvGrpSpPr/>
          <p:nvPr/>
        </p:nvGrpSpPr>
        <p:grpSpPr>
          <a:xfrm>
            <a:off x="3500629" y="3033133"/>
            <a:ext cx="846710" cy="721922"/>
            <a:chOff x="5034950" y="3422073"/>
            <a:chExt cx="1641433" cy="1206205"/>
          </a:xfrm>
        </p:grpSpPr>
        <p:pic>
          <p:nvPicPr>
            <p:cNvPr id="6" name="Picture 5"/>
            <p:cNvPicPr>
              <a:picLocks noChangeAspect="1"/>
            </p:cNvPicPr>
            <p:nvPr/>
          </p:nvPicPr>
          <p:blipFill>
            <a:blip r:embed="rId3" cstate="print"/>
            <a:stretch>
              <a:fillRect/>
            </a:stretch>
          </p:blipFill>
          <p:spPr>
            <a:xfrm>
              <a:off x="5076780" y="3422073"/>
              <a:ext cx="1460070" cy="835890"/>
            </a:xfrm>
            <a:prstGeom prst="rect">
              <a:avLst/>
            </a:prstGeom>
          </p:spPr>
        </p:pic>
        <p:sp>
          <p:nvSpPr>
            <p:cNvPr id="15" name="TextBox 14"/>
            <p:cNvSpPr txBox="1"/>
            <p:nvPr/>
          </p:nvSpPr>
          <p:spPr>
            <a:xfrm>
              <a:off x="5034950" y="4242598"/>
              <a:ext cx="1641433" cy="385680"/>
            </a:xfrm>
            <a:prstGeom prst="rect">
              <a:avLst/>
            </a:prstGeom>
            <a:noFill/>
          </p:spPr>
          <p:txBody>
            <a:bodyPr wrap="square" rtlCol="0">
              <a:spAutoFit/>
            </a:bodyPr>
            <a:lstStyle/>
            <a:p>
              <a:pPr algn="ctr"/>
              <a:r>
                <a:rPr lang="ja-JP" altLang="en-US" sz="900" dirty="0">
                  <a:solidFill>
                    <a:srgbClr val="7F7F7F"/>
                  </a:solidFill>
                </a:rPr>
                <a:t>ワイヤレス</a:t>
              </a:r>
            </a:p>
          </p:txBody>
        </p:sp>
      </p:grpSp>
      <p:grpSp>
        <p:nvGrpSpPr>
          <p:cNvPr id="22" name="Group 21"/>
          <p:cNvGrpSpPr/>
          <p:nvPr/>
        </p:nvGrpSpPr>
        <p:grpSpPr>
          <a:xfrm>
            <a:off x="5432288" y="3137035"/>
            <a:ext cx="783819" cy="626674"/>
            <a:chOff x="8910683" y="3600125"/>
            <a:chExt cx="1519514" cy="1047062"/>
          </a:xfrm>
        </p:grpSpPr>
        <p:pic>
          <p:nvPicPr>
            <p:cNvPr id="9" name="Picture 8"/>
            <p:cNvPicPr>
              <a:picLocks noChangeAspect="1"/>
            </p:cNvPicPr>
            <p:nvPr/>
          </p:nvPicPr>
          <p:blipFill>
            <a:blip r:embed="rId4" cstate="print"/>
            <a:stretch>
              <a:fillRect/>
            </a:stretch>
          </p:blipFill>
          <p:spPr>
            <a:xfrm>
              <a:off x="8910683" y="3600125"/>
              <a:ext cx="1519514" cy="657838"/>
            </a:xfrm>
            <a:prstGeom prst="rect">
              <a:avLst/>
            </a:prstGeom>
          </p:spPr>
        </p:pic>
        <p:sp>
          <p:nvSpPr>
            <p:cNvPr id="16" name="TextBox 15"/>
            <p:cNvSpPr txBox="1"/>
            <p:nvPr/>
          </p:nvSpPr>
          <p:spPr>
            <a:xfrm>
              <a:off x="9142782" y="4261507"/>
              <a:ext cx="1113138" cy="385680"/>
            </a:xfrm>
            <a:prstGeom prst="rect">
              <a:avLst/>
            </a:prstGeom>
            <a:noFill/>
          </p:spPr>
          <p:txBody>
            <a:bodyPr wrap="none" rtlCol="0">
              <a:spAutoFit/>
            </a:bodyPr>
            <a:lstStyle/>
            <a:p>
              <a:pPr algn="ctr"/>
              <a:r>
                <a:rPr lang="ja-JP" altLang="en-US" sz="900" dirty="0">
                  <a:solidFill>
                    <a:srgbClr val="7F7F7F"/>
                  </a:solidFill>
                </a:rPr>
                <a:t>スイッチ</a:t>
              </a:r>
            </a:p>
          </p:txBody>
        </p:sp>
      </p:grpSp>
      <p:grpSp>
        <p:nvGrpSpPr>
          <p:cNvPr id="21" name="Group 20"/>
          <p:cNvGrpSpPr/>
          <p:nvPr/>
        </p:nvGrpSpPr>
        <p:grpSpPr>
          <a:xfrm>
            <a:off x="4421666" y="3041812"/>
            <a:ext cx="886781" cy="869617"/>
            <a:chOff x="7061189" y="3422073"/>
            <a:chExt cx="1719117" cy="1452978"/>
          </a:xfrm>
        </p:grpSpPr>
        <p:pic>
          <p:nvPicPr>
            <p:cNvPr id="8" name="Picture 7"/>
            <p:cNvPicPr>
              <a:picLocks noChangeAspect="1"/>
            </p:cNvPicPr>
            <p:nvPr/>
          </p:nvPicPr>
          <p:blipFill>
            <a:blip r:embed="rId5" cstate="print"/>
            <a:stretch>
              <a:fillRect/>
            </a:stretch>
          </p:blipFill>
          <p:spPr>
            <a:xfrm>
              <a:off x="7179419" y="3422073"/>
              <a:ext cx="1391396" cy="876399"/>
            </a:xfrm>
            <a:prstGeom prst="rect">
              <a:avLst/>
            </a:prstGeom>
          </p:spPr>
        </p:pic>
        <p:sp>
          <p:nvSpPr>
            <p:cNvPr id="17" name="TextBox 16"/>
            <p:cNvSpPr txBox="1"/>
            <p:nvPr/>
          </p:nvSpPr>
          <p:spPr>
            <a:xfrm>
              <a:off x="7061189" y="4257962"/>
              <a:ext cx="1719117" cy="617089"/>
            </a:xfrm>
            <a:prstGeom prst="rect">
              <a:avLst/>
            </a:prstGeom>
            <a:noFill/>
          </p:spPr>
          <p:txBody>
            <a:bodyPr wrap="none" rtlCol="0">
              <a:spAutoFit/>
            </a:bodyPr>
            <a:lstStyle/>
            <a:p>
              <a:pPr algn="ctr"/>
              <a:r>
                <a:rPr lang="ja-JP" altLang="en-US" sz="900" dirty="0">
                  <a:solidFill>
                    <a:srgbClr val="7F7F7F"/>
                  </a:solidFill>
                </a:rPr>
                <a:t>セキュリティ </a:t>
              </a:r>
            </a:p>
            <a:p>
              <a:pPr algn="ctr"/>
              <a:r>
                <a:rPr lang="ja-JP" altLang="en-US" sz="900" dirty="0">
                  <a:solidFill>
                    <a:srgbClr val="7F7F7F"/>
                  </a:solidFill>
                </a:rPr>
                <a:t>アプライアンス</a:t>
              </a:r>
            </a:p>
          </p:txBody>
        </p:sp>
      </p:grpSp>
      <p:grpSp>
        <p:nvGrpSpPr>
          <p:cNvPr id="23" name="Group 22"/>
          <p:cNvGrpSpPr/>
          <p:nvPr/>
        </p:nvGrpSpPr>
        <p:grpSpPr>
          <a:xfrm>
            <a:off x="6315189" y="3116216"/>
            <a:ext cx="1071127" cy="778803"/>
            <a:chOff x="10328633" y="3614316"/>
            <a:chExt cx="2076489" cy="1301244"/>
          </a:xfrm>
        </p:grpSpPr>
        <p:pic>
          <p:nvPicPr>
            <p:cNvPr id="14" name="Picture 13"/>
            <p:cNvPicPr>
              <a:picLocks noChangeAspect="1"/>
            </p:cNvPicPr>
            <p:nvPr/>
          </p:nvPicPr>
          <p:blipFill>
            <a:blip r:embed="rId6" cstate="print"/>
            <a:stretch>
              <a:fillRect/>
            </a:stretch>
          </p:blipFill>
          <p:spPr>
            <a:xfrm>
              <a:off x="11014104" y="3614316"/>
              <a:ext cx="684156" cy="684156"/>
            </a:xfrm>
            <a:prstGeom prst="rect">
              <a:avLst/>
            </a:prstGeom>
          </p:spPr>
        </p:pic>
        <p:sp>
          <p:nvSpPr>
            <p:cNvPr id="18" name="TextBox 17"/>
            <p:cNvSpPr txBox="1"/>
            <p:nvPr/>
          </p:nvSpPr>
          <p:spPr>
            <a:xfrm>
              <a:off x="10328633" y="4298471"/>
              <a:ext cx="2076489" cy="617089"/>
            </a:xfrm>
            <a:prstGeom prst="rect">
              <a:avLst/>
            </a:prstGeom>
            <a:noFill/>
          </p:spPr>
          <p:txBody>
            <a:bodyPr wrap="none" rtlCol="0">
              <a:spAutoFit/>
            </a:bodyPr>
            <a:lstStyle/>
            <a:p>
              <a:pPr algn="ctr"/>
              <a:r>
                <a:rPr lang="ja-JP" altLang="en-US" sz="900" dirty="0">
                  <a:solidFill>
                    <a:srgbClr val="7F7F7F"/>
                  </a:solidFill>
                </a:rPr>
                <a:t>モバイル デバイス</a:t>
              </a:r>
            </a:p>
            <a:p>
              <a:pPr algn="ctr"/>
              <a:r>
                <a:rPr lang="ja-JP" altLang="en-US" sz="900" dirty="0">
                  <a:solidFill>
                    <a:srgbClr val="7F7F7F"/>
                  </a:solidFill>
                </a:rPr>
                <a:t>管理</a:t>
              </a:r>
            </a:p>
          </p:txBody>
        </p:sp>
      </p:grpSp>
      <p:grpSp>
        <p:nvGrpSpPr>
          <p:cNvPr id="35" name="Group 34"/>
          <p:cNvGrpSpPr/>
          <p:nvPr/>
        </p:nvGrpSpPr>
        <p:grpSpPr>
          <a:xfrm>
            <a:off x="4714751" y="911810"/>
            <a:ext cx="3513104" cy="1741878"/>
            <a:chOff x="5701622" y="-556516"/>
            <a:chExt cx="3950148" cy="1840523"/>
          </a:xfrm>
        </p:grpSpPr>
        <p:pic>
          <p:nvPicPr>
            <p:cNvPr id="25" name="Picture 24" descr="dashboard_screenshots.jpg"/>
            <p:cNvPicPr>
              <a:picLocks noChangeAspect="1"/>
            </p:cNvPicPr>
            <p:nvPr/>
          </p:nvPicPr>
          <p:blipFill rotWithShape="1">
            <a:blip r:embed="rId7" cstate="print">
              <a:extLst>
                <a:ext uri="{28A0092B-C50C-407E-A947-70E740481C1C}">
                  <a14:useLocalDpi xmlns:a14="http://schemas.microsoft.com/office/drawing/2010/main"/>
                </a:ext>
              </a:extLst>
            </a:blip>
            <a:srcRect t="-1"/>
            <a:stretch/>
          </p:blipFill>
          <p:spPr>
            <a:xfrm>
              <a:off x="5701622" y="-556516"/>
              <a:ext cx="3950148" cy="1840523"/>
            </a:xfrm>
            <a:prstGeom prst="rect">
              <a:avLst/>
            </a:prstGeom>
          </p:spPr>
        </p:pic>
        <p:pic>
          <p:nvPicPr>
            <p:cNvPr id="26" name="Picture 25" descr="Screen Shot 2013-05-13 at 4.52.45 PM.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243231" y="-556516"/>
              <a:ext cx="2886626" cy="1824508"/>
            </a:xfrm>
            <a:prstGeom prst="rect">
              <a:avLst/>
            </a:prstGeom>
            <a:ln>
              <a:solidFill>
                <a:srgbClr val="BFBFBF"/>
              </a:solidFill>
            </a:ln>
            <a:effectLst>
              <a:reflection blurRad="6350" stA="42000" endA="300" endPos="10000" dir="5400000" sy="-100000" algn="bl" rotWithShape="0"/>
            </a:effectLst>
          </p:spPr>
        </p:pic>
      </p:grpSp>
      <p:sp>
        <p:nvSpPr>
          <p:cNvPr id="24" name="Content Placeholder 2"/>
          <p:cNvSpPr txBox="1">
            <a:spLocks/>
          </p:cNvSpPr>
          <p:nvPr/>
        </p:nvSpPr>
        <p:spPr>
          <a:xfrm>
            <a:off x="206545" y="765778"/>
            <a:ext cx="4068817" cy="2941336"/>
          </a:xfrm>
          <a:prstGeom prst="rect">
            <a:avLst/>
          </a:prstGeom>
        </p:spPr>
        <p:txBody>
          <a:bodyPr vert="horz" lIns="68580" tIns="34290" rIns="68580" bIns="34290" rtlCol="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b="0" i="0" kern="1200" dirty="0" smtClean="0">
                <a:solidFill>
                  <a:srgbClr val="546568"/>
                </a:solidFill>
                <a:latin typeface="Arial"/>
                <a:ea typeface="+mn-ea"/>
                <a:cs typeface="Arial"/>
              </a:defRPr>
            </a:lvl1pPr>
            <a:lvl2pPr marL="406400" indent="0" algn="l" defTabSz="914400" rtl="0" eaLnBrk="1" latinLnBrk="0" hangingPunct="1">
              <a:lnSpc>
                <a:spcPct val="95000"/>
              </a:lnSpc>
              <a:spcBef>
                <a:spcPts val="840"/>
              </a:spcBef>
              <a:buClr>
                <a:schemeClr val="tx2"/>
              </a:buClr>
              <a:buFontTx/>
              <a:buNone/>
              <a:defRPr lang="en-US" sz="1800" b="0" i="0" kern="1200" dirty="0" smtClean="0">
                <a:solidFill>
                  <a:srgbClr val="546568"/>
                </a:solidFill>
                <a:latin typeface="Arial"/>
                <a:ea typeface="+mn-ea"/>
                <a:cs typeface="Arial"/>
              </a:defRPr>
            </a:lvl2pPr>
            <a:lvl3pPr marL="571500" indent="-1588" algn="l" defTabSz="914400" rtl="0" eaLnBrk="1" latinLnBrk="0" hangingPunct="1">
              <a:lnSpc>
                <a:spcPct val="95000"/>
              </a:lnSpc>
              <a:spcBef>
                <a:spcPts val="840"/>
              </a:spcBef>
              <a:buFont typeface="Arial" pitchFamily="34" charset="0"/>
              <a:buNone/>
              <a:defRPr lang="en-US" sz="1600" b="0" i="0" kern="1200" dirty="0" smtClean="0">
                <a:solidFill>
                  <a:srgbClr val="546568"/>
                </a:solidFill>
                <a:latin typeface="Arial"/>
                <a:ea typeface="+mn-ea"/>
                <a:cs typeface="Arial"/>
              </a:defRPr>
            </a:lvl3pPr>
            <a:lvl4pPr marL="688975" indent="0" algn="l" defTabSz="914400" rtl="0" eaLnBrk="1" latinLnBrk="0" hangingPunct="1">
              <a:lnSpc>
                <a:spcPct val="95000"/>
              </a:lnSpc>
              <a:spcBef>
                <a:spcPts val="840"/>
              </a:spcBef>
              <a:buFont typeface="Arial" pitchFamily="34" charset="0"/>
              <a:buNone/>
              <a:defRPr lang="en-US" sz="1400" b="0" i="0" kern="1200" dirty="0" smtClean="0">
                <a:solidFill>
                  <a:srgbClr val="546568"/>
                </a:solidFill>
                <a:latin typeface="Arial"/>
                <a:ea typeface="+mn-ea"/>
                <a:cs typeface="Arial"/>
              </a:defRPr>
            </a:lvl4pPr>
            <a:lvl5pPr marL="801688" indent="0" algn="l" defTabSz="914400" rtl="0" eaLnBrk="1" latinLnBrk="0" hangingPunct="1">
              <a:lnSpc>
                <a:spcPct val="95000"/>
              </a:lnSpc>
              <a:spcBef>
                <a:spcPts val="840"/>
              </a:spcBef>
              <a:buFont typeface="Arial" pitchFamily="34" charset="0"/>
              <a:buNone/>
              <a:defRPr lang="en-US" sz="1400" b="0" i="0" kern="1200" dirty="0">
                <a:solidFill>
                  <a:srgbClr val="546568"/>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58585B"/>
              </a:buClr>
            </a:pPr>
            <a:r>
              <a:rPr lang="ja-JP" altLang="en-US" sz="1350" dirty="0">
                <a:solidFill>
                  <a:srgbClr val="004BAF"/>
                </a:solidFill>
              </a:rPr>
              <a:t>あらゆる機能を備えたクラウドマネージ型　　　　</a:t>
            </a:r>
            <a:r>
              <a:rPr altLang="ja-JP" sz="1350" dirty="0">
                <a:solidFill>
                  <a:srgbClr val="004BAF"/>
                </a:solidFill>
              </a:rPr>
              <a:t/>
            </a:r>
            <a:br>
              <a:rPr altLang="ja-JP" sz="1350" dirty="0">
                <a:solidFill>
                  <a:srgbClr val="004BAF"/>
                </a:solidFill>
              </a:rPr>
            </a:br>
            <a:r>
              <a:rPr altLang="ja-JP" sz="1350" dirty="0">
                <a:solidFill>
                  <a:srgbClr val="004BAF"/>
                </a:solidFill>
              </a:rPr>
              <a:t>IT</a:t>
            </a:r>
            <a:r>
              <a:rPr lang="ja-JP" altLang="en-US" sz="1350" dirty="0" smtClean="0">
                <a:solidFill>
                  <a:srgbClr val="004BAF"/>
                </a:solidFill>
              </a:rPr>
              <a:t>インフラ ソリューション</a:t>
            </a:r>
            <a:endParaRPr lang="ja-JP" altLang="en-US" sz="1350" dirty="0">
              <a:solidFill>
                <a:srgbClr val="004BAF"/>
              </a:solidFill>
            </a:endParaRPr>
          </a:p>
          <a:p>
            <a:pPr lvl="1">
              <a:buClr>
                <a:srgbClr val="58585B"/>
              </a:buClr>
            </a:pPr>
            <a:r>
              <a:rPr lang="ja-JP" altLang="en-US" sz="1050" dirty="0">
                <a:solidFill>
                  <a:srgbClr val="004BAF"/>
                </a:solidFill>
              </a:rPr>
              <a:t>ワイヤレス、スイッチング、セキュリティ、</a:t>
            </a:r>
            <a:r>
              <a:rPr altLang="ja-JP" sz="1050" dirty="0">
                <a:solidFill>
                  <a:srgbClr val="004BAF"/>
                </a:solidFill>
              </a:rPr>
              <a:t>WAN </a:t>
            </a:r>
            <a:r>
              <a:rPr lang="ja-JP" altLang="en-US" sz="1050" dirty="0">
                <a:solidFill>
                  <a:srgbClr val="004BAF"/>
                </a:solidFill>
              </a:rPr>
              <a:t>最適化、</a:t>
            </a:r>
            <a:r>
              <a:rPr altLang="ja-JP" sz="1050" dirty="0">
                <a:solidFill>
                  <a:srgbClr val="004BAF"/>
                </a:solidFill>
              </a:rPr>
              <a:t>MDM</a:t>
            </a:r>
          </a:p>
          <a:p>
            <a:pPr lvl="1">
              <a:buClr>
                <a:srgbClr val="58585B"/>
              </a:buClr>
            </a:pPr>
            <a:r>
              <a:rPr lang="ja-JP" altLang="en-US" sz="1050" dirty="0">
                <a:solidFill>
                  <a:srgbClr val="004BAF"/>
                </a:solidFill>
              </a:rPr>
              <a:t>総合的なハードウェア、ソフトウェア、クラウド サービス</a:t>
            </a:r>
            <a:endParaRPr lang="ja-JP" altLang="en-US" sz="1200" dirty="0">
              <a:solidFill>
                <a:srgbClr val="004BAF"/>
              </a:solidFill>
            </a:endParaRPr>
          </a:p>
          <a:p>
            <a:pPr>
              <a:spcBef>
                <a:spcPts val="1800"/>
              </a:spcBef>
              <a:buClr>
                <a:srgbClr val="58585B"/>
              </a:buClr>
            </a:pPr>
            <a:r>
              <a:rPr lang="ja-JP" altLang="en-US" sz="1350" dirty="0" smtClean="0">
                <a:solidFill>
                  <a:srgbClr val="004BAF"/>
                </a:solidFill>
              </a:rPr>
              <a:t>クラウド マネージ型</a:t>
            </a:r>
            <a:r>
              <a:rPr lang="ja-JP" altLang="en-US" sz="1350" dirty="0">
                <a:solidFill>
                  <a:srgbClr val="004BAF"/>
                </a:solidFill>
              </a:rPr>
              <a:t>ネットワーキングのリーダー</a:t>
            </a:r>
          </a:p>
          <a:p>
            <a:pPr lvl="1">
              <a:buClr>
                <a:srgbClr val="58585B"/>
              </a:buClr>
            </a:pPr>
            <a:r>
              <a:rPr lang="ja-JP" altLang="en-US" sz="1050" dirty="0">
                <a:solidFill>
                  <a:srgbClr val="004BAF"/>
                </a:solidFill>
              </a:rPr>
              <a:t>シスコで最も急成長を遂げているポートフォリオの </a:t>
            </a:r>
            <a:r>
              <a:rPr altLang="ja-JP" sz="1050" dirty="0">
                <a:solidFill>
                  <a:srgbClr val="004BAF"/>
                </a:solidFill>
              </a:rPr>
              <a:t>1 </a:t>
            </a:r>
            <a:r>
              <a:rPr lang="ja-JP" altLang="en-US" sz="1050" dirty="0">
                <a:solidFill>
                  <a:srgbClr val="004BAF"/>
                </a:solidFill>
              </a:rPr>
              <a:t>つ</a:t>
            </a:r>
          </a:p>
          <a:p>
            <a:pPr lvl="1">
              <a:buClr>
                <a:srgbClr val="58585B"/>
              </a:buClr>
            </a:pPr>
            <a:r>
              <a:rPr lang="ja-JP" altLang="en-US" sz="1050" dirty="0">
                <a:solidFill>
                  <a:srgbClr val="004BAF"/>
                </a:solidFill>
              </a:rPr>
              <a:t>世界中で数千万台のデバイスが接続</a:t>
            </a:r>
          </a:p>
          <a:p>
            <a:pPr>
              <a:spcBef>
                <a:spcPts val="1800"/>
              </a:spcBef>
              <a:buClr>
                <a:srgbClr val="58585B"/>
              </a:buClr>
            </a:pPr>
            <a:r>
              <a:rPr lang="ja-JP" altLang="en-US" sz="1350" dirty="0">
                <a:solidFill>
                  <a:srgbClr val="004BAF"/>
                </a:solidFill>
              </a:rPr>
              <a:t>技術革新に対する実績</a:t>
            </a:r>
          </a:p>
          <a:p>
            <a:pPr lvl="1">
              <a:buClr>
                <a:srgbClr val="58585B"/>
              </a:buClr>
            </a:pPr>
            <a:r>
              <a:rPr lang="ja-JP" altLang="en-US" sz="1050" dirty="0">
                <a:solidFill>
                  <a:srgbClr val="004BAF"/>
                </a:solidFill>
              </a:rPr>
              <a:t>ガートナー社のマジック クアドラント</a:t>
            </a:r>
          </a:p>
          <a:p>
            <a:pPr lvl="1">
              <a:buClr>
                <a:srgbClr val="58585B"/>
              </a:buClr>
            </a:pPr>
            <a:r>
              <a:rPr altLang="ja-JP" sz="1050" dirty="0">
                <a:solidFill>
                  <a:srgbClr val="004BAF"/>
                </a:solidFill>
              </a:rPr>
              <a:t>InfoWorld Technology of the Year</a:t>
            </a:r>
          </a:p>
          <a:p>
            <a:pPr lvl="1">
              <a:buClr>
                <a:srgbClr val="58585B"/>
              </a:buClr>
            </a:pPr>
            <a:r>
              <a:rPr altLang="ja-JP" sz="1050" dirty="0">
                <a:solidFill>
                  <a:srgbClr val="004BAF"/>
                </a:solidFill>
              </a:rPr>
              <a:t>CRN Coolest Technologies</a:t>
            </a:r>
          </a:p>
        </p:txBody>
      </p:sp>
      <p:pic>
        <p:nvPicPr>
          <p:cNvPr id="4" name="Picture 3" descr="Benetton-grayscale.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66473" y="4487447"/>
            <a:ext cx="8520851" cy="611117"/>
          </a:xfrm>
          <a:prstGeom prst="rect">
            <a:avLst/>
          </a:prstGeom>
        </p:spPr>
      </p:pic>
      <p:sp>
        <p:nvSpPr>
          <p:cNvPr id="27" name="TextBox 26"/>
          <p:cNvSpPr txBox="1"/>
          <p:nvPr/>
        </p:nvSpPr>
        <p:spPr>
          <a:xfrm>
            <a:off x="213254" y="4269058"/>
            <a:ext cx="3797640" cy="261610"/>
          </a:xfrm>
          <a:prstGeom prst="rect">
            <a:avLst/>
          </a:prstGeom>
          <a:noFill/>
        </p:spPr>
        <p:txBody>
          <a:bodyPr wrap="square" rtlCol="0">
            <a:spAutoFit/>
          </a:bodyPr>
          <a:lstStyle/>
          <a:p>
            <a:r>
              <a:rPr lang="ja-JP" altLang="en-US" sz="1100" dirty="0">
                <a:solidFill>
                  <a:srgbClr val="004BAF"/>
                </a:solidFill>
              </a:rPr>
              <a:t>世界各国の数千社の企業にサービスを提供：</a:t>
            </a:r>
          </a:p>
        </p:txBody>
      </p:sp>
      <p:pic>
        <p:nvPicPr>
          <p:cNvPr id="28" name="Picture 2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485400" y="3116216"/>
            <a:ext cx="646321" cy="383068"/>
          </a:xfrm>
          <a:prstGeom prst="rect">
            <a:avLst/>
          </a:prstGeom>
        </p:spPr>
      </p:pic>
      <p:pic>
        <p:nvPicPr>
          <p:cNvPr id="29" name="Picture 28" descr="Tilted Spencer.8.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30804" y="2955546"/>
            <a:ext cx="900991" cy="655455"/>
          </a:xfrm>
          <a:prstGeom prst="rect">
            <a:avLst/>
          </a:prstGeom>
        </p:spPr>
      </p:pic>
      <p:sp>
        <p:nvSpPr>
          <p:cNvPr id="30" name="TextBox 29"/>
          <p:cNvSpPr txBox="1"/>
          <p:nvPr/>
        </p:nvSpPr>
        <p:spPr>
          <a:xfrm>
            <a:off x="7548550" y="3532877"/>
            <a:ext cx="415498" cy="230832"/>
          </a:xfrm>
          <a:prstGeom prst="rect">
            <a:avLst/>
          </a:prstGeom>
          <a:noFill/>
        </p:spPr>
        <p:txBody>
          <a:bodyPr wrap="none" rtlCol="0">
            <a:spAutoFit/>
          </a:bodyPr>
          <a:lstStyle/>
          <a:p>
            <a:pPr algn="ctr"/>
            <a:r>
              <a:rPr lang="ja-JP" altLang="en-US" sz="900">
                <a:solidFill>
                  <a:srgbClr val="7F7F7F"/>
                </a:solidFill>
              </a:rPr>
              <a:t>電話</a:t>
            </a:r>
            <a:endParaRPr lang="ja-JP" altLang="en-US" sz="900" dirty="0">
              <a:solidFill>
                <a:srgbClr val="7F7F7F"/>
              </a:solidFill>
            </a:endParaRPr>
          </a:p>
        </p:txBody>
      </p:sp>
      <p:sp>
        <p:nvSpPr>
          <p:cNvPr id="31" name="TextBox 30"/>
          <p:cNvSpPr txBox="1"/>
          <p:nvPr/>
        </p:nvSpPr>
        <p:spPr>
          <a:xfrm>
            <a:off x="8152562" y="3556766"/>
            <a:ext cx="1063113" cy="230832"/>
          </a:xfrm>
          <a:prstGeom prst="rect">
            <a:avLst/>
          </a:prstGeom>
          <a:noFill/>
        </p:spPr>
        <p:txBody>
          <a:bodyPr wrap="none" rtlCol="0">
            <a:spAutoFit/>
          </a:bodyPr>
          <a:lstStyle/>
          <a:p>
            <a:pPr algn="ctr"/>
            <a:r>
              <a:rPr lang="ja-JP" altLang="en-US" sz="900" dirty="0" smtClean="0">
                <a:solidFill>
                  <a:srgbClr val="7F7F7F"/>
                </a:solidFill>
              </a:rPr>
              <a:t>セキュリティ カメラ</a:t>
            </a:r>
            <a:endParaRPr lang="ja-JP" altLang="en-US" sz="900" dirty="0">
              <a:solidFill>
                <a:srgbClr val="7F7F7F"/>
              </a:solidFill>
            </a:endParaRPr>
          </a:p>
        </p:txBody>
      </p:sp>
    </p:spTree>
    <p:extLst>
      <p:ext uri="{BB962C8B-B14F-4D97-AF65-F5344CB8AC3E}">
        <p14:creationId xmlns:p14="http://schemas.microsoft.com/office/powerpoint/2010/main" val="3349688609"/>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円/楕円 11"/>
          <p:cNvSpPr/>
          <p:nvPr/>
        </p:nvSpPr>
        <p:spPr>
          <a:xfrm>
            <a:off x="103141" y="3395825"/>
            <a:ext cx="4124042" cy="1101654"/>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latin typeface="Meiryo" charset="-128"/>
              <a:ea typeface="Meiryo" charset="-128"/>
              <a:cs typeface="Meiryo" charset="-128"/>
            </a:endParaRPr>
          </a:p>
        </p:txBody>
      </p:sp>
      <p:sp>
        <p:nvSpPr>
          <p:cNvPr id="8" name="正方形/長方形 7"/>
          <p:cNvSpPr/>
          <p:nvPr/>
        </p:nvSpPr>
        <p:spPr>
          <a:xfrm>
            <a:off x="5468700" y="2009775"/>
            <a:ext cx="3162866" cy="12382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sz="2800" dirty="0" smtClean="0">
                <a:solidFill>
                  <a:srgbClr val="004BAF"/>
                </a:solidFill>
              </a:rPr>
              <a:t>Cisco or </a:t>
            </a:r>
            <a:r>
              <a:rPr kumimoji="1" lang="en-US" altLang="ja-JP" sz="2800" dirty="0" smtClean="0">
                <a:solidFill>
                  <a:srgbClr val="004BAF"/>
                </a:solidFill>
              </a:rPr>
              <a:t>Cisco Meraki </a:t>
            </a:r>
            <a:r>
              <a:rPr kumimoji="1" lang="ja-JP" altLang="en-US" sz="2800" dirty="0" smtClean="0">
                <a:solidFill>
                  <a:srgbClr val="004BAF"/>
                </a:solidFill>
              </a:rPr>
              <a:t>提案ポイント</a:t>
            </a:r>
            <a:endParaRPr kumimoji="1" lang="ja-JP" altLang="en-US" sz="2800" dirty="0">
              <a:solidFill>
                <a:srgbClr val="004BAF"/>
              </a:solidFill>
            </a:endParaRPr>
          </a:p>
        </p:txBody>
      </p:sp>
      <p:sp>
        <p:nvSpPr>
          <p:cNvPr id="5" name="テキスト ボックス 4"/>
          <p:cNvSpPr txBox="1"/>
          <p:nvPr/>
        </p:nvSpPr>
        <p:spPr>
          <a:xfrm>
            <a:off x="5468701" y="2051023"/>
            <a:ext cx="3800152" cy="1631216"/>
          </a:xfrm>
          <a:prstGeom prst="rect">
            <a:avLst/>
          </a:prstGeom>
          <a:noFill/>
        </p:spPr>
        <p:txBody>
          <a:bodyPr wrap="square" rtlCol="0">
            <a:spAutoFit/>
          </a:bodyPr>
          <a:lstStyle/>
          <a:p>
            <a:pPr marL="214313" indent="-214313">
              <a:buFontTx/>
              <a:buChar char="-"/>
            </a:pPr>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cs typeface="Meiryo" charset="-128"/>
              </a:rPr>
              <a:t>クラウドにしたい</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cs typeface="Meiryo" charset="-128"/>
            </a:endParaRPr>
          </a:p>
          <a:p>
            <a:pPr marL="214313" indent="-214313">
              <a:buFontTx/>
              <a:buChar char="-"/>
            </a:pPr>
            <a:r>
              <a:rPr kumimoji="1" lang="ja-JP" altLang="en-US" sz="1600" dirty="0">
                <a:solidFill>
                  <a:srgbClr val="000000"/>
                </a:solidFill>
                <a:latin typeface="ＭＳ Ｐゴシック" panose="020B0600070205080204" pitchFamily="50" charset="-128"/>
                <a:ea typeface="ＭＳ Ｐゴシック" panose="020B0600070205080204" pitchFamily="50" charset="-128"/>
                <a:cs typeface="Meiryo" charset="-128"/>
              </a:rPr>
              <a:t>インターネット</a:t>
            </a:r>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cs typeface="Meiryo" charset="-128"/>
              </a:rPr>
              <a:t>接続できる</a:t>
            </a:r>
            <a:r>
              <a:rPr kumimoji="1" lang="en-US" altLang="ja-JP" sz="1600" dirty="0" smtClean="0">
                <a:solidFill>
                  <a:srgbClr val="000000"/>
                </a:solidFill>
                <a:latin typeface="ＭＳ Ｐゴシック" panose="020B0600070205080204" pitchFamily="50" charset="-128"/>
                <a:ea typeface="ＭＳ Ｐゴシック" panose="020B0600070205080204" pitchFamily="50" charset="-128"/>
                <a:cs typeface="Meiryo" charset="-128"/>
              </a:rPr>
              <a:t>or</a:t>
            </a:r>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cs typeface="Meiryo" charset="-128"/>
              </a:rPr>
              <a:t>したい</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cs typeface="Meiryo" charset="-128"/>
            </a:endParaRPr>
          </a:p>
          <a:p>
            <a:pPr marL="214313" indent="-214313">
              <a:buFontTx/>
              <a:buChar char="-"/>
            </a:pPr>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cs typeface="Meiryo" charset="-128"/>
              </a:rPr>
              <a:t>細かいチューニングの必要がない</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cs typeface="Meiryo" charset="-128"/>
            </a:endParaRPr>
          </a:p>
          <a:p>
            <a:pPr marL="214313" indent="-214313">
              <a:buFontTx/>
              <a:buChar char="-"/>
            </a:pPr>
            <a:r>
              <a:rPr kumimoji="1" lang="en-US" altLang="ja-JP" sz="1600" dirty="0" smtClean="0">
                <a:solidFill>
                  <a:srgbClr val="000000"/>
                </a:solidFill>
                <a:latin typeface="ＭＳ Ｐゴシック" panose="020B0600070205080204" pitchFamily="50" charset="-128"/>
                <a:ea typeface="ＭＳ Ｐゴシック" panose="020B0600070205080204" pitchFamily="50" charset="-128"/>
                <a:cs typeface="Meiryo" charset="-128"/>
              </a:rPr>
              <a:t>IT</a:t>
            </a:r>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cs typeface="Meiryo" charset="-128"/>
              </a:rPr>
              <a:t>管理者がいない</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cs typeface="Meiryo" charset="-128"/>
            </a:endParaRPr>
          </a:p>
          <a:p>
            <a:pPr marL="214313" indent="-214313">
              <a:buFontTx/>
              <a:buChar char="-"/>
            </a:pPr>
            <a:endParaRPr kumimoji="1" lang="en-US" altLang="ja-JP" dirty="0" smtClean="0">
              <a:solidFill>
                <a:srgbClr val="000000"/>
              </a:solidFill>
              <a:latin typeface="Meiryo" charset="-128"/>
              <a:ea typeface="Meiryo" charset="-128"/>
              <a:cs typeface="Meiryo" charset="-128"/>
            </a:endParaRPr>
          </a:p>
          <a:p>
            <a:pPr marL="214313" indent="-214313">
              <a:buFontTx/>
              <a:buChar char="-"/>
            </a:pPr>
            <a:endParaRPr kumimoji="1" lang="ja-JP" altLang="en-US" dirty="0" smtClean="0">
              <a:solidFill>
                <a:srgbClr val="000000"/>
              </a:solidFill>
              <a:latin typeface="Meiryo" charset="-128"/>
              <a:ea typeface="Meiryo" charset="-128"/>
              <a:cs typeface="Meiryo" charset="-128"/>
            </a:endParaRPr>
          </a:p>
        </p:txBody>
      </p:sp>
      <p:sp>
        <p:nvSpPr>
          <p:cNvPr id="6" name="テキスト ボックス 5"/>
          <p:cNvSpPr txBox="1"/>
          <p:nvPr/>
        </p:nvSpPr>
        <p:spPr>
          <a:xfrm>
            <a:off x="727454" y="2009775"/>
            <a:ext cx="2815845" cy="14773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14313" indent="-214313">
              <a:buFontTx/>
              <a:buChar char="-"/>
            </a:pPr>
            <a:endParaRPr kumimoji="1" lang="en-US" altLang="ja-JP" dirty="0" smtClean="0">
              <a:solidFill>
                <a:srgbClr val="000000"/>
              </a:solidFill>
              <a:latin typeface="Meiryo" charset="-128"/>
              <a:ea typeface="Meiryo" charset="-128"/>
              <a:cs typeface="Meiryo" charset="-128"/>
            </a:endParaRPr>
          </a:p>
          <a:p>
            <a:pPr marL="214313" indent="-214313">
              <a:buFontTx/>
              <a:buChar char="-"/>
            </a:pPr>
            <a:r>
              <a:rPr kumimoji="1" lang="ja-JP" altLang="en-US" dirty="0" smtClean="0">
                <a:solidFill>
                  <a:srgbClr val="000000"/>
                </a:solidFill>
                <a:latin typeface="ＭＳ Ｐゴシック" panose="020B0600070205080204" pitchFamily="50" charset="-128"/>
                <a:ea typeface="ＭＳ Ｐゴシック" panose="020B0600070205080204" pitchFamily="50" charset="-128"/>
                <a:cs typeface="Meiryo" charset="-128"/>
              </a:rPr>
              <a:t>オンプレ環境がよい</a:t>
            </a:r>
            <a:endParaRPr kumimoji="1" lang="en-US" altLang="ja-JP" dirty="0" smtClean="0">
              <a:solidFill>
                <a:srgbClr val="000000"/>
              </a:solidFill>
              <a:latin typeface="ＭＳ Ｐゴシック" panose="020B0600070205080204" pitchFamily="50" charset="-128"/>
              <a:ea typeface="ＭＳ Ｐゴシック" panose="020B0600070205080204" pitchFamily="50" charset="-128"/>
              <a:cs typeface="Meiryo" charset="-128"/>
            </a:endParaRPr>
          </a:p>
          <a:p>
            <a:pPr marL="214313" indent="-214313">
              <a:buFontTx/>
              <a:buChar char="-"/>
            </a:pPr>
            <a:r>
              <a:rPr kumimoji="1" lang="ja-JP" altLang="en-US" dirty="0" smtClean="0">
                <a:solidFill>
                  <a:srgbClr val="000000"/>
                </a:solidFill>
                <a:latin typeface="ＭＳ Ｐゴシック" panose="020B0600070205080204" pitchFamily="50" charset="-128"/>
                <a:ea typeface="ＭＳ Ｐゴシック" panose="020B0600070205080204" pitchFamily="50" charset="-128"/>
                <a:cs typeface="Meiryo" charset="-128"/>
              </a:rPr>
              <a:t>ブランドや実績が必要</a:t>
            </a:r>
            <a:endParaRPr kumimoji="1" lang="en-US" altLang="ja-JP" dirty="0" smtClean="0">
              <a:solidFill>
                <a:srgbClr val="000000"/>
              </a:solidFill>
              <a:latin typeface="ＭＳ Ｐゴシック" panose="020B0600070205080204" pitchFamily="50" charset="-128"/>
              <a:ea typeface="ＭＳ Ｐゴシック" panose="020B0600070205080204" pitchFamily="50" charset="-128"/>
              <a:cs typeface="Meiryo" charset="-128"/>
            </a:endParaRPr>
          </a:p>
          <a:p>
            <a:pPr marL="214313" indent="-214313">
              <a:buFontTx/>
              <a:buChar char="-"/>
            </a:pPr>
            <a:r>
              <a:rPr kumimoji="1" lang="ja-JP" altLang="en-US" dirty="0" smtClean="0">
                <a:solidFill>
                  <a:srgbClr val="000000"/>
                </a:solidFill>
                <a:latin typeface="ＭＳ Ｐゴシック" panose="020B0600070205080204" pitchFamily="50" charset="-128"/>
                <a:ea typeface="ＭＳ Ｐゴシック" panose="020B0600070205080204" pitchFamily="50" charset="-128"/>
                <a:cs typeface="Meiryo" charset="-128"/>
              </a:rPr>
              <a:t>細かい設定を行いたい</a:t>
            </a:r>
            <a:endParaRPr kumimoji="1" lang="en-US" altLang="ja-JP" dirty="0">
              <a:solidFill>
                <a:srgbClr val="000000"/>
              </a:solidFill>
              <a:latin typeface="ＭＳ Ｐゴシック" panose="020B0600070205080204" pitchFamily="50" charset="-128"/>
              <a:ea typeface="ＭＳ Ｐゴシック" panose="020B0600070205080204" pitchFamily="50" charset="-128"/>
              <a:cs typeface="Meiryo" charset="-128"/>
            </a:endParaRPr>
          </a:p>
          <a:p>
            <a:pPr marL="214313" indent="-214313">
              <a:buFontTx/>
              <a:buChar char="-"/>
            </a:pPr>
            <a:endParaRPr kumimoji="1" lang="en-US" altLang="ja-JP" dirty="0" smtClean="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7" name="右矢印 6"/>
          <p:cNvSpPr/>
          <p:nvPr/>
        </p:nvSpPr>
        <p:spPr>
          <a:xfrm rot="10800000">
            <a:off x="3609975" y="1553006"/>
            <a:ext cx="1796812" cy="215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eiryo" charset="-128"/>
              <a:ea typeface="Meiryo" charset="-128"/>
              <a:cs typeface="Meiryo" charset="-128"/>
            </a:endParaRPr>
          </a:p>
        </p:txBody>
      </p:sp>
      <p:sp>
        <p:nvSpPr>
          <p:cNvPr id="9" name="テキスト ボックス 8"/>
          <p:cNvSpPr txBox="1"/>
          <p:nvPr/>
        </p:nvSpPr>
        <p:spPr>
          <a:xfrm>
            <a:off x="3715835" y="2125029"/>
            <a:ext cx="1836386" cy="923330"/>
          </a:xfrm>
          <a:prstGeom prst="rect">
            <a:avLst/>
          </a:prstGeom>
          <a:noFill/>
        </p:spPr>
        <p:txBody>
          <a:bodyPr wrap="square" rtlCol="0">
            <a:spAutoFit/>
          </a:bodyPr>
          <a:lstStyle/>
          <a:p>
            <a:pPr algn="ct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当て嵌まらない時は</a:t>
            </a:r>
            <a: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
            </a:r>
            <a:b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br>
            <a: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Cisco</a:t>
            </a: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で提案</a:t>
            </a:r>
          </a:p>
        </p:txBody>
      </p:sp>
      <p:sp>
        <p:nvSpPr>
          <p:cNvPr id="11" name="正方形/長方形 10"/>
          <p:cNvSpPr/>
          <p:nvPr/>
        </p:nvSpPr>
        <p:spPr>
          <a:xfrm>
            <a:off x="457804" y="3797040"/>
            <a:ext cx="3414716" cy="600164"/>
          </a:xfrm>
          <a:prstGeom prst="rect">
            <a:avLst/>
          </a:prstGeom>
        </p:spPr>
        <p:txBody>
          <a:bodyPr wrap="none">
            <a:spAutoFit/>
          </a:bodyPr>
          <a:lstStyle/>
          <a:p>
            <a:pPr algn="ctr"/>
            <a:r>
              <a:rPr kumimoji="1" lang="ja-JP" altLang="en-US" sz="1650" dirty="0">
                <a:solidFill>
                  <a:srgbClr val="000000"/>
                </a:solidFill>
                <a:latin typeface="ＭＳ Ｐゴシック" panose="020B0600070205080204" pitchFamily="50" charset="-128"/>
                <a:ea typeface="ＭＳ Ｐゴシック" panose="020B0600070205080204" pitchFamily="50" charset="-128"/>
                <a:cs typeface="Meiryo" charset="-128"/>
              </a:rPr>
              <a:t>その他いろいろな要望が有る場合は</a:t>
            </a:r>
            <a:endParaRPr kumimoji="1" lang="en-US" altLang="ja-JP" sz="1650" dirty="0">
              <a:solidFill>
                <a:srgbClr val="000000"/>
              </a:solidFill>
              <a:latin typeface="ＭＳ Ｐゴシック" panose="020B0600070205080204" pitchFamily="50" charset="-128"/>
              <a:ea typeface="ＭＳ Ｐゴシック" panose="020B0600070205080204" pitchFamily="50" charset="-128"/>
              <a:cs typeface="Meiryo" charset="-128"/>
            </a:endParaRPr>
          </a:p>
          <a:p>
            <a:pPr algn="ctr"/>
            <a:r>
              <a:rPr kumimoji="1" lang="en-US" altLang="ja-JP" sz="1650" dirty="0">
                <a:solidFill>
                  <a:srgbClr val="000000"/>
                </a:solidFill>
                <a:latin typeface="ＭＳ Ｐゴシック" panose="020B0600070205080204" pitchFamily="50" charset="-128"/>
                <a:ea typeface="ＭＳ Ｐゴシック" panose="020B0600070205080204" pitchFamily="50" charset="-128"/>
                <a:cs typeface="Meiryo" charset="-128"/>
              </a:rPr>
              <a:t>Cisco</a:t>
            </a:r>
            <a:r>
              <a:rPr kumimoji="1" lang="ja-JP" altLang="en-US" sz="1650" dirty="0">
                <a:solidFill>
                  <a:srgbClr val="000000"/>
                </a:solidFill>
                <a:latin typeface="ＭＳ Ｐゴシック" panose="020B0600070205080204" pitchFamily="50" charset="-128"/>
                <a:ea typeface="ＭＳ Ｐゴシック" panose="020B0600070205080204" pitchFamily="50" charset="-128"/>
                <a:cs typeface="Meiryo" charset="-128"/>
              </a:rPr>
              <a:t>を提案</a:t>
            </a:r>
            <a:endParaRPr kumimoji="1" lang="en-US" altLang="ja-JP" sz="165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3" name="円/楕円 12"/>
          <p:cNvSpPr/>
          <p:nvPr/>
        </p:nvSpPr>
        <p:spPr>
          <a:xfrm>
            <a:off x="165053" y="3521352"/>
            <a:ext cx="4124042" cy="1101654"/>
          </a:xfrm>
          <a:prstGeom prst="ellipse">
            <a:avLst/>
          </a:prstGeom>
          <a:noFill/>
          <a:ln>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latin typeface="Meiryo" charset="-128"/>
              <a:ea typeface="Meiryo" charset="-128"/>
              <a:cs typeface="Meiryo" charset="-128"/>
            </a:endParaRPr>
          </a:p>
        </p:txBody>
      </p:sp>
      <p:sp>
        <p:nvSpPr>
          <p:cNvPr id="14" name="円/楕円 13"/>
          <p:cNvSpPr/>
          <p:nvPr/>
        </p:nvSpPr>
        <p:spPr>
          <a:xfrm>
            <a:off x="4871748" y="3395825"/>
            <a:ext cx="4124042" cy="1101654"/>
          </a:xfrm>
          <a:prstGeom prst="ellipse">
            <a:avLst/>
          </a:prstGeom>
          <a:ln>
            <a:solidFill>
              <a:schemeClr val="accent1">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latin typeface="Meiryo" charset="-128"/>
              <a:ea typeface="Meiryo" charset="-128"/>
              <a:cs typeface="Meiryo" charset="-128"/>
            </a:endParaRPr>
          </a:p>
        </p:txBody>
      </p:sp>
      <p:sp>
        <p:nvSpPr>
          <p:cNvPr id="15" name="正方形/長方形 14"/>
          <p:cNvSpPr/>
          <p:nvPr/>
        </p:nvSpPr>
        <p:spPr>
          <a:xfrm>
            <a:off x="5385738" y="3795529"/>
            <a:ext cx="3147015" cy="600164"/>
          </a:xfrm>
          <a:prstGeom prst="rect">
            <a:avLst/>
          </a:prstGeom>
        </p:spPr>
        <p:txBody>
          <a:bodyPr wrap="none">
            <a:spAutoFit/>
          </a:bodyPr>
          <a:lstStyle/>
          <a:p>
            <a:pPr algn="ctr"/>
            <a:r>
              <a:rPr kumimoji="1" lang="ja-JP" altLang="en-US" sz="1650" dirty="0">
                <a:solidFill>
                  <a:srgbClr val="000000"/>
                </a:solidFill>
                <a:latin typeface="ＭＳ Ｐゴシック" panose="020B0600070205080204" pitchFamily="50" charset="-128"/>
                <a:ea typeface="ＭＳ Ｐゴシック" panose="020B0600070205080204" pitchFamily="50" charset="-128"/>
                <a:cs typeface="Meiryo" charset="-128"/>
              </a:rPr>
              <a:t>上記の条件にあてはまる場合は</a:t>
            </a:r>
            <a:endParaRPr kumimoji="1" lang="en-US" altLang="ja-JP" sz="1650" dirty="0">
              <a:solidFill>
                <a:srgbClr val="000000"/>
              </a:solidFill>
              <a:latin typeface="ＭＳ Ｐゴシック" panose="020B0600070205080204" pitchFamily="50" charset="-128"/>
              <a:ea typeface="ＭＳ Ｐゴシック" panose="020B0600070205080204" pitchFamily="50" charset="-128"/>
              <a:cs typeface="Meiryo" charset="-128"/>
            </a:endParaRPr>
          </a:p>
          <a:p>
            <a:pPr algn="ctr"/>
            <a:r>
              <a:rPr kumimoji="1" lang="en-US" altLang="ja-JP" sz="1650" dirty="0">
                <a:solidFill>
                  <a:srgbClr val="000000"/>
                </a:solidFill>
                <a:latin typeface="ＭＳ Ｐゴシック" panose="020B0600070205080204" pitchFamily="50" charset="-128"/>
                <a:ea typeface="ＭＳ Ｐゴシック" panose="020B0600070205080204" pitchFamily="50" charset="-128"/>
                <a:cs typeface="Meiryo" charset="-128"/>
              </a:rPr>
              <a:t>Meraki</a:t>
            </a:r>
            <a:r>
              <a:rPr kumimoji="1" lang="ja-JP" altLang="en-US" sz="1650" dirty="0">
                <a:solidFill>
                  <a:srgbClr val="000000"/>
                </a:solidFill>
                <a:latin typeface="ＭＳ Ｐゴシック" panose="020B0600070205080204" pitchFamily="50" charset="-128"/>
                <a:ea typeface="ＭＳ Ｐゴシック" panose="020B0600070205080204" pitchFamily="50" charset="-128"/>
                <a:cs typeface="Meiryo" charset="-128"/>
              </a:rPr>
              <a:t>を提案</a:t>
            </a:r>
            <a:endParaRPr kumimoji="1" lang="en-US" altLang="ja-JP" sz="165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6" name="円/楕円 15"/>
          <p:cNvSpPr/>
          <p:nvPr/>
        </p:nvSpPr>
        <p:spPr>
          <a:xfrm>
            <a:off x="4933661" y="3521352"/>
            <a:ext cx="4124042" cy="1101654"/>
          </a:xfrm>
          <a:prstGeom prst="ellipse">
            <a:avLst/>
          </a:prstGeom>
          <a:noFill/>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latin typeface="Meiryo" charset="-128"/>
              <a:ea typeface="Meiryo" charset="-128"/>
              <a:cs typeface="Meiryo" charset="-128"/>
            </a:endParaRPr>
          </a:p>
        </p:txBody>
      </p:sp>
      <p:sp>
        <p:nvSpPr>
          <p:cNvPr id="10" name="テキスト ボックス 9"/>
          <p:cNvSpPr txBox="1"/>
          <p:nvPr/>
        </p:nvSpPr>
        <p:spPr>
          <a:xfrm>
            <a:off x="1560887" y="1281325"/>
            <a:ext cx="1241097" cy="461665"/>
          </a:xfrm>
          <a:prstGeom prst="rect">
            <a:avLst/>
          </a:prstGeom>
          <a:noFill/>
        </p:spPr>
        <p:txBody>
          <a:bodyPr wrap="square" rtlCol="0">
            <a:spAutoFit/>
          </a:bodyPr>
          <a:lstStyle/>
          <a:p>
            <a:r>
              <a:rPr kumimoji="1" lang="en-US" altLang="ja-JP" sz="2400" b="1" dirty="0" smtClean="0"/>
              <a:t>Cisco</a:t>
            </a:r>
            <a:endParaRPr kumimoji="1" lang="ja-JP" altLang="en-US" sz="2400" b="1" dirty="0"/>
          </a:p>
        </p:txBody>
      </p:sp>
      <p:sp>
        <p:nvSpPr>
          <p:cNvPr id="17" name="正方形/長方形 16"/>
          <p:cNvSpPr/>
          <p:nvPr/>
        </p:nvSpPr>
        <p:spPr>
          <a:xfrm>
            <a:off x="5925279" y="1339138"/>
            <a:ext cx="2275200" cy="461665"/>
          </a:xfrm>
          <a:prstGeom prst="rect">
            <a:avLst/>
          </a:prstGeom>
        </p:spPr>
        <p:txBody>
          <a:bodyPr wrap="square">
            <a:spAutoFit/>
          </a:bodyPr>
          <a:lstStyle/>
          <a:p>
            <a:r>
              <a:rPr lang="en-US" altLang="ja-JP" sz="2400" b="1" dirty="0">
                <a:latin typeface="+mn-lt"/>
                <a:ea typeface="+mn-ea"/>
                <a:cs typeface="Arial" panose="020B0604020202020204" pitchFamily="34" charset="0"/>
              </a:rPr>
              <a:t>Cisco </a:t>
            </a:r>
            <a:r>
              <a:rPr lang="en-US" altLang="ja-JP" sz="2400" b="1" dirty="0" smtClean="0">
                <a:latin typeface="+mn-lt"/>
                <a:ea typeface="+mn-ea"/>
                <a:cs typeface="Arial" panose="020B0604020202020204" pitchFamily="34" charset="0"/>
              </a:rPr>
              <a:t>Meraki</a:t>
            </a:r>
            <a:endParaRPr lang="ja-JP" altLang="en-US" sz="2400" b="1" dirty="0">
              <a:latin typeface="+mn-lt"/>
              <a:ea typeface="+mn-ea"/>
              <a:cs typeface="Arial" panose="020B0604020202020204" pitchFamily="34" charset="0"/>
            </a:endParaRPr>
          </a:p>
        </p:txBody>
      </p:sp>
    </p:spTree>
    <p:extLst>
      <p:ext uri="{BB962C8B-B14F-4D97-AF65-F5344CB8AC3E}">
        <p14:creationId xmlns:p14="http://schemas.microsoft.com/office/powerpoint/2010/main" val="3011536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5950256" cy="885456"/>
          </a:xfrm>
          <a:solidFill>
            <a:srgbClr val="2C2C2E">
              <a:alpha val="60000"/>
            </a:srgbClr>
          </a:solidFill>
        </p:spPr>
        <p:txBody>
          <a:bodyPr/>
          <a:lstStyle/>
          <a:p>
            <a:r>
              <a:rPr lang="ja-JP" altLang="en-US" sz="4313" dirty="0">
                <a:effectLst>
                  <a:outerShdw blurRad="38100" dist="38100" dir="2700000" algn="tl">
                    <a:srgbClr val="000000">
                      <a:alpha val="43137"/>
                    </a:srgbClr>
                  </a:outerShdw>
                </a:effectLst>
              </a:rPr>
              <a:t>お客様事例</a:t>
            </a:r>
            <a:endParaRPr lang="en-US" altLang="ja-JP" sz="4313"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2613495"/>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solidFill>
                  <a:srgbClr val="004BAF"/>
                </a:solidFill>
                <a:latin typeface="+mn-lt"/>
                <a:ea typeface="MS PGothic" charset="-128"/>
                <a:cs typeface="MS PGothic" charset="-128"/>
              </a:rPr>
              <a:t>ダイヤモンドダイニング</a:t>
            </a:r>
            <a:r>
              <a:rPr lang="ja-JP" altLang="en-US" dirty="0" smtClean="0">
                <a:solidFill>
                  <a:srgbClr val="004BAF"/>
                </a:solidFill>
                <a:latin typeface="+mn-lt"/>
                <a:ea typeface="MS PGothic" charset="-128"/>
                <a:cs typeface="MS PGothic" charset="-128"/>
              </a:rPr>
              <a:t>様</a:t>
            </a:r>
            <a:r>
              <a:rPr lang="en-US" altLang="ja-JP" dirty="0">
                <a:solidFill>
                  <a:srgbClr val="004BAF"/>
                </a:solidFill>
                <a:latin typeface="+mn-lt"/>
                <a:ea typeface="MS PGothic" charset="-128"/>
                <a:cs typeface="MS PGothic" charset="-128"/>
              </a:rPr>
              <a:t> </a:t>
            </a:r>
            <a:r>
              <a:rPr lang="en-US" altLang="ja-JP" dirty="0" smtClean="0">
                <a:solidFill>
                  <a:srgbClr val="004BAF"/>
                </a:solidFill>
                <a:latin typeface="MS PGothic" charset="-128"/>
                <a:ea typeface="MS PGothic" charset="-128"/>
                <a:cs typeface="MS PGothic" charset="-128"/>
              </a:rPr>
              <a:t>(</a:t>
            </a:r>
            <a:r>
              <a:rPr lang="en-US" altLang="ja-JP" dirty="0" smtClean="0">
                <a:solidFill>
                  <a:srgbClr val="004BAF"/>
                </a:solidFill>
                <a:latin typeface="MS PGothic" charset="-128"/>
                <a:ea typeface="MS PGothic" charset="-128"/>
                <a:cs typeface="MS PGothic" charset="-128"/>
              </a:rPr>
              <a:t>MR</a:t>
            </a:r>
            <a:r>
              <a:rPr lang="ja-JP" altLang="en-US" dirty="0" smtClean="0">
                <a:solidFill>
                  <a:srgbClr val="004BAF"/>
                </a:solidFill>
                <a:latin typeface="MS PGothic" charset="-128"/>
                <a:ea typeface="MS PGothic" charset="-128"/>
                <a:cs typeface="MS PGothic" charset="-128"/>
              </a:rPr>
              <a:t>事例</a:t>
            </a:r>
            <a:r>
              <a:rPr lang="en-US" altLang="ja-JP" dirty="0">
                <a:solidFill>
                  <a:srgbClr val="004BAF"/>
                </a:solidFill>
                <a:latin typeface="MS PGothic" charset="-128"/>
                <a:ea typeface="MS PGothic" charset="-128"/>
                <a:cs typeface="MS PGothic" charset="-128"/>
              </a:rPr>
              <a:t>)</a:t>
            </a:r>
            <a:endParaRPr lang="en-US" dirty="0">
              <a:solidFill>
                <a:srgbClr val="004BAF"/>
              </a:solidFill>
              <a:latin typeface="MS PGothic" charset="-128"/>
              <a:ea typeface="MS PGothic" charset="-128"/>
              <a:cs typeface="MS PGothic" charset="-128"/>
            </a:endParaRPr>
          </a:p>
        </p:txBody>
      </p:sp>
      <p:sp>
        <p:nvSpPr>
          <p:cNvPr id="8" name="Content Placeholder 2"/>
          <p:cNvSpPr>
            <a:spLocks noGrp="1"/>
          </p:cNvSpPr>
          <p:nvPr>
            <p:ph type="body" sz="quarter" idx="10"/>
          </p:nvPr>
        </p:nvSpPr>
        <p:spPr>
          <a:xfrm>
            <a:off x="206762" y="1057120"/>
            <a:ext cx="5966894" cy="4086380"/>
          </a:xfrm>
        </p:spPr>
        <p:txBody>
          <a:bodyPr/>
          <a:lstStyle/>
          <a:p>
            <a:pPr marL="0" indent="0">
              <a:spcBef>
                <a:spcPts val="375"/>
              </a:spcBef>
              <a:buNone/>
            </a:pPr>
            <a:r>
              <a:rPr lang="ja-JP" altLang="en-US" sz="1800" b="1" u="sng" dirty="0">
                <a:ea typeface="ＭＳ Ｐゴシック"/>
              </a:rPr>
              <a:t>外国人訪問客の増加</a:t>
            </a:r>
            <a:r>
              <a:rPr lang="en-US" altLang="ja-JP" sz="1800" b="1" u="sng" dirty="0">
                <a:ea typeface="ＭＳ Ｐゴシック"/>
              </a:rPr>
              <a:t> -&gt; </a:t>
            </a:r>
            <a:r>
              <a:rPr lang="ja-JP" altLang="en-US" sz="1800" b="1" u="sng" dirty="0" smtClean="0">
                <a:ea typeface="ＭＳ Ｐゴシック"/>
              </a:rPr>
              <a:t>店舗内</a:t>
            </a:r>
            <a:r>
              <a:rPr lang="en-US" altLang="ja-JP" sz="1800" u="sng" dirty="0">
                <a:solidFill>
                  <a:srgbClr val="FF9300"/>
                </a:solidFill>
                <a:latin typeface="Proxima Nova Light" charset="0"/>
                <a:ea typeface="ＭＳ Ｐゴシック"/>
              </a:rPr>
              <a:t> </a:t>
            </a:r>
            <a:r>
              <a:rPr lang="ja-JP" altLang="en-US" sz="1800" u="sng" dirty="0" smtClean="0">
                <a:solidFill>
                  <a:srgbClr val="FF9300"/>
                </a:solidFill>
                <a:latin typeface="Proxima Nova Light" charset="0"/>
                <a:ea typeface="ＭＳ Ｐゴシック"/>
              </a:rPr>
              <a:t>フリー</a:t>
            </a:r>
            <a:r>
              <a:rPr lang="en-US" altLang="ja-JP" sz="1800" u="sng" dirty="0" smtClean="0">
                <a:solidFill>
                  <a:srgbClr val="FF9300"/>
                </a:solidFill>
                <a:latin typeface="Proxima Nova Light" charset="0"/>
                <a:ea typeface="Proxima Nova Light" charset="0"/>
                <a:cs typeface="Proxima Nova Light" charset="0"/>
              </a:rPr>
              <a:t> </a:t>
            </a:r>
            <a:r>
              <a:rPr lang="en-US" altLang="ja-JP" sz="1800" u="sng" dirty="0" err="1">
                <a:solidFill>
                  <a:srgbClr val="FF9300"/>
                </a:solidFill>
                <a:latin typeface="Proxima Nova Light" charset="0"/>
                <a:ea typeface="Proxima Nova Light" charset="0"/>
                <a:cs typeface="Proxima Nova Light" charset="0"/>
              </a:rPr>
              <a:t>Wifi</a:t>
            </a:r>
            <a:endParaRPr lang="en-US" altLang="ja-JP" sz="1800" u="sng" dirty="0">
              <a:solidFill>
                <a:srgbClr val="FF9300"/>
              </a:solidFill>
              <a:latin typeface="Proxima Nova Light" charset="0"/>
              <a:ea typeface="Proxima Nova Light" charset="0"/>
              <a:cs typeface="Proxima Nova Light" charset="0"/>
            </a:endParaRPr>
          </a:p>
          <a:p>
            <a:pPr>
              <a:spcBef>
                <a:spcPts val="375"/>
              </a:spcBef>
              <a:buFont typeface="Arial"/>
              <a:buChar char="•"/>
            </a:pPr>
            <a:r>
              <a:rPr lang="en-US" altLang="ja-JP" sz="1800" dirty="0" smtClean="0">
                <a:solidFill>
                  <a:srgbClr val="FF9300"/>
                </a:solidFill>
                <a:latin typeface="Proxima Nova Light" charset="0"/>
                <a:ea typeface="Proxima Nova Light" charset="0"/>
                <a:cs typeface="Proxima Nova Light" charset="0"/>
              </a:rPr>
              <a:t>Cisco Meraki</a:t>
            </a:r>
            <a:r>
              <a:rPr lang="ja-JP" altLang="en-US" sz="1800" b="1" i="1" dirty="0" smtClean="0">
                <a:solidFill>
                  <a:srgbClr val="FF9300"/>
                </a:solidFill>
                <a:ea typeface="ＭＳ Ｐゴシック"/>
              </a:rPr>
              <a:t>で</a:t>
            </a:r>
            <a:r>
              <a:rPr lang="ja-JP" altLang="en-US" sz="1800" b="1" i="1" dirty="0">
                <a:solidFill>
                  <a:srgbClr val="FF9300"/>
                </a:solidFill>
                <a:ea typeface="ＭＳ Ｐゴシック"/>
              </a:rPr>
              <a:t>店舗ごとの管理負担を軽減</a:t>
            </a:r>
            <a:endParaRPr lang="en-US" altLang="ja-JP" sz="1500" dirty="0">
              <a:ea typeface="ＭＳ Ｐゴシック"/>
            </a:endParaRPr>
          </a:p>
          <a:p>
            <a:pPr>
              <a:spcBef>
                <a:spcPts val="375"/>
              </a:spcBef>
              <a:buFont typeface="Arial"/>
              <a:buChar char="•"/>
            </a:pPr>
            <a:r>
              <a:rPr lang="ja-JP" altLang="en-US" sz="1800" b="1" i="1" dirty="0">
                <a:solidFill>
                  <a:srgbClr val="FF9300"/>
                </a:solidFill>
                <a:ea typeface="ＭＳ Ｐゴシック"/>
              </a:rPr>
              <a:t>現場</a:t>
            </a:r>
            <a:r>
              <a:rPr lang="ja-JP" altLang="en-US" sz="1800" b="1" i="1" dirty="0">
                <a:solidFill>
                  <a:srgbClr val="FF9300"/>
                </a:solidFill>
                <a:ea typeface="ＭＳ Ｐゴシック"/>
              </a:rPr>
              <a:t>（店舗</a:t>
            </a:r>
            <a:r>
              <a:rPr lang="ja-JP" altLang="en-US" sz="1800" b="1" i="1" dirty="0" smtClean="0">
                <a:solidFill>
                  <a:srgbClr val="FF9300"/>
                </a:solidFill>
                <a:ea typeface="ＭＳ Ｐゴシック"/>
              </a:rPr>
              <a:t>）で</a:t>
            </a:r>
            <a:r>
              <a:rPr lang="ja-JP" altLang="en-US" sz="1800" b="1" i="1" dirty="0">
                <a:solidFill>
                  <a:srgbClr val="FF9300"/>
                </a:solidFill>
                <a:ea typeface="ＭＳ Ｐゴシック"/>
              </a:rPr>
              <a:t>はケーブルを挿すだけの簡単導入</a:t>
            </a:r>
            <a:endParaRPr lang="en-US" altLang="ja-JP" sz="1800" b="1" i="1" dirty="0">
              <a:solidFill>
                <a:srgbClr val="FF9300"/>
              </a:solidFill>
              <a:latin typeface="Arial"/>
              <a:ea typeface="ＭＳ Ｐゴシック"/>
            </a:endParaRPr>
          </a:p>
          <a:p>
            <a:pPr lvl="1">
              <a:spcBef>
                <a:spcPts val="375"/>
              </a:spcBef>
              <a:buFont typeface="Arial"/>
              <a:buChar char="•"/>
            </a:pPr>
            <a:r>
              <a:rPr lang="en-US" altLang="ja-JP" sz="1500" dirty="0">
                <a:ea typeface="ＭＳ Ｐゴシック"/>
              </a:rPr>
              <a:t>2015 </a:t>
            </a:r>
            <a:r>
              <a:rPr lang="ja-JP" altLang="en-US" sz="1500" dirty="0">
                <a:ea typeface="ＭＳ Ｐゴシック"/>
              </a:rPr>
              <a:t>年 </a:t>
            </a:r>
            <a:r>
              <a:rPr lang="en-US" altLang="ja-JP" sz="1500" dirty="0">
                <a:ea typeface="ＭＳ Ｐゴシック"/>
              </a:rPr>
              <a:t>9 </a:t>
            </a:r>
            <a:r>
              <a:rPr lang="ja-JP" altLang="en-US" sz="1500" dirty="0">
                <a:ea typeface="ＭＳ Ｐゴシック"/>
              </a:rPr>
              <a:t>月から</a:t>
            </a:r>
            <a:r>
              <a:rPr lang="en-US" altLang="ja-JP" sz="1500" dirty="0">
                <a:ea typeface="ＭＳ Ｐゴシック"/>
              </a:rPr>
              <a:t>100 </a:t>
            </a:r>
            <a:r>
              <a:rPr lang="ja-JP" altLang="en-US" sz="1500" dirty="0">
                <a:ea typeface="ＭＳ Ｐゴシック"/>
              </a:rPr>
              <a:t>店舗を対象に導入を進め</a:t>
            </a:r>
            <a:r>
              <a:rPr lang="ja-JP" altLang="en-US" sz="1500" dirty="0">
                <a:ea typeface="ＭＳ Ｐゴシック"/>
              </a:rPr>
              <a:t>、　　　　　　　　　　　　　　　　　　　　　　　　　　　　　　　　　　　　　　　　　　</a:t>
            </a:r>
            <a:r>
              <a:rPr lang="en-US" altLang="ja-JP" sz="1500" dirty="0">
                <a:ea typeface="ＭＳ Ｐゴシック"/>
              </a:rPr>
              <a:t>10 </a:t>
            </a:r>
            <a:r>
              <a:rPr lang="ja-JP" altLang="en-US" sz="1500" dirty="0">
                <a:ea typeface="ＭＳ Ｐゴシック"/>
              </a:rPr>
              <a:t>月には全体の </a:t>
            </a:r>
            <a:r>
              <a:rPr lang="en-US" altLang="ja-JP" sz="1500" dirty="0">
                <a:ea typeface="ＭＳ Ｐゴシック"/>
              </a:rPr>
              <a:t>7 </a:t>
            </a:r>
            <a:r>
              <a:rPr lang="ja-JP" altLang="en-US" sz="1500" dirty="0">
                <a:ea typeface="ＭＳ Ｐゴシック"/>
              </a:rPr>
              <a:t>割以上の店舗で運用開始</a:t>
            </a:r>
            <a:endParaRPr lang="en-US" altLang="ja-JP" sz="1500" dirty="0">
              <a:ea typeface="ＭＳ Ｐゴシック"/>
            </a:endParaRPr>
          </a:p>
          <a:p>
            <a:pPr lvl="1">
              <a:spcBef>
                <a:spcPts val="375"/>
              </a:spcBef>
              <a:buFont typeface="Arial"/>
              <a:buChar char="•"/>
            </a:pPr>
            <a:endParaRPr lang="en-US" altLang="ja-JP" sz="1500" dirty="0">
              <a:ea typeface="ＭＳ Ｐゴシック"/>
            </a:endParaRPr>
          </a:p>
          <a:p>
            <a:pPr>
              <a:spcBef>
                <a:spcPts val="375"/>
              </a:spcBef>
              <a:buFont typeface="Arial"/>
              <a:buChar char="•"/>
            </a:pPr>
            <a:r>
              <a:rPr lang="ja-JP" altLang="en-US" sz="1800" b="1" i="1" dirty="0">
                <a:solidFill>
                  <a:srgbClr val="FF9300"/>
                </a:solidFill>
                <a:ea typeface="ＭＳ Ｐゴシック"/>
              </a:rPr>
              <a:t>顧客</a:t>
            </a:r>
            <a:r>
              <a:rPr lang="ja-JP" altLang="en-US" sz="1800" b="1" i="1" dirty="0">
                <a:solidFill>
                  <a:srgbClr val="FF9300"/>
                </a:solidFill>
                <a:ea typeface="ＭＳ Ｐゴシック"/>
              </a:rPr>
              <a:t>とのつながりを支援する </a:t>
            </a:r>
            <a:r>
              <a:rPr lang="en-US" altLang="ja-JP" sz="1800" b="1" i="1" dirty="0">
                <a:solidFill>
                  <a:srgbClr val="FF9300"/>
                </a:solidFill>
                <a:ea typeface="ＭＳ Ｐゴシック"/>
              </a:rPr>
              <a:t>Facebook Wi-Fi </a:t>
            </a:r>
            <a:endParaRPr lang="en-US" altLang="ja-JP" sz="1800" b="1" i="1" dirty="0">
              <a:solidFill>
                <a:srgbClr val="FF9300"/>
              </a:solidFill>
              <a:ea typeface="ＭＳ Ｐゴシック"/>
            </a:endParaRPr>
          </a:p>
          <a:p>
            <a:pPr>
              <a:spcBef>
                <a:spcPts val="375"/>
              </a:spcBef>
              <a:buFont typeface="Arial"/>
              <a:buChar char="•"/>
            </a:pPr>
            <a:r>
              <a:rPr lang="en-US" altLang="ja-JP" sz="1800" b="1" i="1" dirty="0">
                <a:solidFill>
                  <a:srgbClr val="FF9300"/>
                </a:solidFill>
                <a:ea typeface="ＭＳ Ｐゴシック"/>
              </a:rPr>
              <a:t>CMX</a:t>
            </a:r>
            <a:r>
              <a:rPr lang="ja-JP" altLang="en-US" sz="1800" b="1" i="1" dirty="0">
                <a:solidFill>
                  <a:srgbClr val="FF9300"/>
                </a:solidFill>
                <a:ea typeface="ＭＳ Ｐゴシック"/>
              </a:rPr>
              <a:t>で顧客動向を</a:t>
            </a:r>
            <a:r>
              <a:rPr lang="ja-JP" altLang="en-US" sz="1800" b="1" i="1" dirty="0" smtClean="0">
                <a:solidFill>
                  <a:srgbClr val="FF9300"/>
                </a:solidFill>
                <a:ea typeface="ＭＳ Ｐゴシック"/>
              </a:rPr>
              <a:t>確認</a:t>
            </a:r>
            <a:endParaRPr lang="en-US" altLang="ja-JP" sz="1800" dirty="0">
              <a:ea typeface="ＭＳ Ｐゴシック"/>
            </a:endParaRPr>
          </a:p>
          <a:p>
            <a:pPr marL="0" indent="0">
              <a:spcBef>
                <a:spcPts val="375"/>
              </a:spcBef>
              <a:buNone/>
            </a:pPr>
            <a:r>
              <a:rPr lang="ja-JP" altLang="en-US" sz="1650" dirty="0">
                <a:ea typeface="ＭＳ Ｐゴシック"/>
              </a:rPr>
              <a:t>「</a:t>
            </a:r>
            <a:r>
              <a:rPr lang="en-US" altLang="ja-JP" sz="1650" dirty="0">
                <a:ea typeface="ＭＳ Ｐゴシック"/>
              </a:rPr>
              <a:t>Cisco Meraki </a:t>
            </a:r>
            <a:r>
              <a:rPr lang="ja-JP" altLang="en-US" sz="1650" dirty="0">
                <a:ea typeface="ＭＳ Ｐゴシック"/>
              </a:rPr>
              <a:t>無線 </a:t>
            </a:r>
            <a:r>
              <a:rPr lang="en-US" altLang="ja-JP" sz="1650" dirty="0">
                <a:ea typeface="ＭＳ Ｐゴシック"/>
              </a:rPr>
              <a:t>LAN </a:t>
            </a:r>
            <a:r>
              <a:rPr lang="ja-JP" altLang="en-US" sz="1650" dirty="0">
                <a:ea typeface="ＭＳ Ｐゴシック"/>
              </a:rPr>
              <a:t>ソリューションは、クラウド</a:t>
            </a:r>
            <a:r>
              <a:rPr lang="ja-JP" altLang="en-US" sz="1650" dirty="0" smtClean="0">
                <a:ea typeface="ＭＳ Ｐゴシック"/>
              </a:rPr>
              <a:t>で すべての</a:t>
            </a:r>
            <a:r>
              <a:rPr lang="en-US" altLang="ja-JP" sz="1650" smtClean="0">
                <a:ea typeface="ＭＳ Ｐゴシック"/>
              </a:rPr>
              <a:t/>
            </a:r>
            <a:br>
              <a:rPr lang="en-US" altLang="ja-JP" sz="1650" smtClean="0">
                <a:ea typeface="ＭＳ Ｐゴシック"/>
              </a:rPr>
            </a:br>
            <a:r>
              <a:rPr lang="ja-JP" altLang="en-US" sz="1650" dirty="0" smtClean="0">
                <a:ea typeface="ＭＳ Ｐゴシック"/>
              </a:rPr>
              <a:t>店舗</a:t>
            </a:r>
            <a:r>
              <a:rPr lang="ja-JP" altLang="en-US" sz="1650" dirty="0">
                <a:ea typeface="ＭＳ Ｐゴシック"/>
              </a:rPr>
              <a:t>の機器を一元管理できます。店舗での作業はケーブルを</a:t>
            </a:r>
            <a:r>
              <a:rPr lang="ja-JP" altLang="en-US" sz="1650" dirty="0" smtClean="0">
                <a:ea typeface="ＭＳ Ｐゴシック"/>
              </a:rPr>
              <a:t>挿す</a:t>
            </a:r>
            <a:r>
              <a:rPr lang="en-US" altLang="ja-JP" sz="1650" dirty="0" smtClean="0">
                <a:ea typeface="ＭＳ Ｐゴシック"/>
              </a:rPr>
              <a:t/>
            </a:r>
            <a:br>
              <a:rPr lang="en-US" altLang="ja-JP" sz="1650" dirty="0" smtClean="0">
                <a:ea typeface="ＭＳ Ｐゴシック"/>
              </a:rPr>
            </a:br>
            <a:r>
              <a:rPr lang="ja-JP" altLang="en-US" sz="1650" dirty="0" smtClean="0">
                <a:ea typeface="ＭＳ Ｐゴシック"/>
              </a:rPr>
              <a:t>だけ</a:t>
            </a:r>
            <a:r>
              <a:rPr lang="ja-JP" altLang="en-US" sz="1650" dirty="0">
                <a:ea typeface="ＭＳ Ｐゴシック"/>
              </a:rPr>
              <a:t>と簡単で、すぐに使い始められる手軽さがいい</a:t>
            </a:r>
            <a:r>
              <a:rPr lang="ja-JP" altLang="en-US" sz="1650" dirty="0">
                <a:ea typeface="ＭＳ Ｐゴシック"/>
              </a:rPr>
              <a:t>ですね。」</a:t>
            </a:r>
            <a:r>
              <a:rPr lang="ja-JP" altLang="en-US" sz="1650" dirty="0">
                <a:ea typeface="ＭＳ Ｐゴシック"/>
              </a:rPr>
              <a:t>　</a:t>
            </a:r>
            <a:r>
              <a:rPr lang="ja-JP" altLang="en-US" sz="1650" dirty="0">
                <a:ea typeface="ＭＳ Ｐゴシック"/>
              </a:rPr>
              <a:t>　　　　　　　　　　　　　経営企画室 システムチーム</a:t>
            </a:r>
            <a:endParaRPr lang="en-US" altLang="ja-JP" sz="1650" dirty="0">
              <a:ea typeface="ＭＳ Ｐゴシック"/>
            </a:endParaRPr>
          </a:p>
        </p:txBody>
      </p:sp>
      <p:sp>
        <p:nvSpPr>
          <p:cNvPr id="3" name="Rectangle 2"/>
          <p:cNvSpPr/>
          <p:nvPr/>
        </p:nvSpPr>
        <p:spPr>
          <a:xfrm>
            <a:off x="230833" y="4799557"/>
            <a:ext cx="6697568" cy="415498"/>
          </a:xfrm>
          <a:prstGeom prst="rect">
            <a:avLst/>
          </a:prstGeom>
        </p:spPr>
        <p:txBody>
          <a:bodyPr wrap="square">
            <a:spAutoFit/>
          </a:bodyPr>
          <a:lstStyle/>
          <a:p>
            <a:r>
              <a:rPr lang="en-US" sz="1050" dirty="0">
                <a:hlinkClick r:id="rId3"/>
              </a:rPr>
              <a:t>http://www.cisco.com/web/JP/solution/enterprisenet/casestudy/1096_diamond-dining_cs.html</a:t>
            </a:r>
            <a:endParaRPr lang="en-US" sz="1050" dirty="0"/>
          </a:p>
          <a:p>
            <a:endParaRPr lang="en-US" sz="1050" dirty="0"/>
          </a:p>
        </p:txBody>
      </p:sp>
      <p:pic>
        <p:nvPicPr>
          <p:cNvPr id="4" name="Picture 3"/>
          <p:cNvPicPr>
            <a:picLocks noChangeAspect="1"/>
          </p:cNvPicPr>
          <p:nvPr/>
        </p:nvPicPr>
        <p:blipFill>
          <a:blip r:embed="rId4"/>
          <a:stretch>
            <a:fillRect/>
          </a:stretch>
        </p:blipFill>
        <p:spPr>
          <a:xfrm>
            <a:off x="5475008" y="106079"/>
            <a:ext cx="3513098" cy="102183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171" y="1190763"/>
            <a:ext cx="2697935" cy="1560395"/>
          </a:xfrm>
          <a:prstGeom prst="rect">
            <a:avLst/>
          </a:prstGeom>
        </p:spPr>
      </p:pic>
      <p:pic>
        <p:nvPicPr>
          <p:cNvPr id="7" name="図 3" descr="スクリーンショット 2015-03-03 15.56.1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1653" y="2785630"/>
            <a:ext cx="2666453" cy="1557770"/>
          </a:xfrm>
          <a:prstGeom prst="rect">
            <a:avLst/>
          </a:prstGeom>
          <a:ln>
            <a:solidFill>
              <a:srgbClr val="214794"/>
            </a:solidFill>
          </a:ln>
        </p:spPr>
      </p:pic>
      <p:pic>
        <p:nvPicPr>
          <p:cNvPr id="9" name="Picture 4" descr="C:\Users\tmaehara\AppData\Local\Microsoft\Windows\Temporary Internet Files\Content.Outlook\NJ6I7ITC\写真 3.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29306" y="1320726"/>
            <a:ext cx="983385" cy="174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5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7" descr="スクリーンショット 2015-03-03 16.04.1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1598" y="3254783"/>
            <a:ext cx="1612402" cy="1269945"/>
          </a:xfrm>
          <a:prstGeom prst="rect">
            <a:avLst/>
          </a:prstGeom>
          <a:ln>
            <a:solidFill>
              <a:srgbClr val="214794"/>
            </a:solidFill>
          </a:ln>
        </p:spPr>
      </p:pic>
      <p:pic>
        <p:nvPicPr>
          <p:cNvPr id="10" name="Picture 9" descr="スクリーンショット 2015-03-05 13.55.0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00701" y="151052"/>
            <a:ext cx="3543299" cy="2888176"/>
          </a:xfrm>
          <a:prstGeom prst="rect">
            <a:avLst/>
          </a:prstGeom>
          <a:ln>
            <a:solidFill>
              <a:srgbClr val="676767"/>
            </a:solidFill>
          </a:ln>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0218" y="3364961"/>
            <a:ext cx="2273798" cy="1878355"/>
          </a:xfrm>
          <a:prstGeom prst="rect">
            <a:avLst/>
          </a:prstGeom>
          <a:ln>
            <a:solidFill>
              <a:schemeClr val="bg1">
                <a:lumMod val="50000"/>
              </a:schemeClr>
            </a:solidFill>
          </a:ln>
          <a:effectLst>
            <a:outerShdw blurRad="50800" dist="38100" algn="l" rotWithShape="0">
              <a:prstClr val="black">
                <a:alpha val="40000"/>
              </a:prstClr>
            </a:outerShdw>
          </a:effectLst>
        </p:spPr>
      </p:pic>
      <p:sp>
        <p:nvSpPr>
          <p:cNvPr id="13" name="Title 1"/>
          <p:cNvSpPr txBox="1">
            <a:spLocks/>
          </p:cNvSpPr>
          <p:nvPr/>
        </p:nvSpPr>
        <p:spPr bwMode="auto">
          <a:xfrm>
            <a:off x="229703" y="318734"/>
            <a:ext cx="8580923" cy="6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4284" tIns="17142" rIns="34284" bIns="17142" numCol="1" anchor="ctr" anchorCtr="0" compatLnSpc="1">
            <a:prstTxWarp prst="textNoShape">
              <a:avLst/>
            </a:prstTxWarp>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ja-JP" altLang="en-US" sz="3300" dirty="0">
                <a:solidFill>
                  <a:srgbClr val="004BAF"/>
                </a:solidFill>
                <a:latin typeface="+mn-lt"/>
                <a:ea typeface="MS PGothic" charset="-128"/>
                <a:cs typeface="MS PGothic" charset="-128"/>
              </a:rPr>
              <a:t>国内某大学様</a:t>
            </a:r>
            <a:endParaRPr lang="en-US" altLang="ja-JP" sz="3300" dirty="0">
              <a:solidFill>
                <a:srgbClr val="004BAF"/>
              </a:solidFill>
              <a:latin typeface="+mn-lt"/>
              <a:ea typeface="MS PGothic" charset="-128"/>
              <a:cs typeface="MS PGothic" charset="-128"/>
            </a:endParaRPr>
          </a:p>
          <a:p>
            <a:r>
              <a:rPr lang="ja-JP" altLang="en-US" sz="2475" dirty="0">
                <a:solidFill>
                  <a:srgbClr val="004BAF"/>
                </a:solidFill>
                <a:latin typeface="+mn-lt"/>
                <a:ea typeface="MS PGothic" charset="-128"/>
                <a:cs typeface="MS PGothic" charset="-128"/>
              </a:rPr>
              <a:t>（スイッチから案件を広げた事例）</a:t>
            </a:r>
            <a:endParaRPr lang="en-US" sz="2475" dirty="0">
              <a:solidFill>
                <a:srgbClr val="004BAF"/>
              </a:solidFill>
              <a:latin typeface="MS PGothic" charset="-128"/>
              <a:ea typeface="MS PGothic" charset="-128"/>
              <a:cs typeface="MS PGothic" charset="-128"/>
            </a:endParaRPr>
          </a:p>
        </p:txBody>
      </p:sp>
      <p:sp>
        <p:nvSpPr>
          <p:cNvPr id="14" name="Content Placeholder 2"/>
          <p:cNvSpPr txBox="1">
            <a:spLocks/>
          </p:cNvSpPr>
          <p:nvPr/>
        </p:nvSpPr>
        <p:spPr>
          <a:xfrm>
            <a:off x="174399" y="1029769"/>
            <a:ext cx="5426302" cy="4041221"/>
          </a:xfrm>
          <a:prstGeom prst="rect">
            <a:avLst/>
          </a:prstGeom>
        </p:spPr>
        <p:txBody>
          <a:bodyPr lIns="34283" tIns="17141" rIns="34283" bIns="17141">
            <a:noAutofit/>
          </a:bodyPr>
          <a:lstStyle>
            <a:lvl1pPr marL="748964" indent="-596637" algn="l" defTabSz="1828800" rtl="0" eaLnBrk="1" latinLnBrk="0" hangingPunct="1">
              <a:lnSpc>
                <a:spcPct val="95000"/>
              </a:lnSpc>
              <a:spcBef>
                <a:spcPts val="2960"/>
              </a:spcBef>
              <a:buClr>
                <a:schemeClr val="tx1"/>
              </a:buClr>
              <a:buSzPct val="80000"/>
              <a:buFont typeface="Arial"/>
              <a:buChar char="•"/>
              <a:defRPr sz="5333" b="0" i="0" kern="1200">
                <a:solidFill>
                  <a:srgbClr val="676767"/>
                </a:solidFill>
                <a:latin typeface="+mn-lt"/>
                <a:ea typeface="+mn-ea"/>
                <a:cs typeface="CiscoSans ExtraLight"/>
              </a:defRPr>
            </a:lvl1pPr>
            <a:lvl2pPr marL="1354065" indent="-575477" algn="l" defTabSz="1828800" rtl="0" eaLnBrk="1" latinLnBrk="0" hangingPunct="1">
              <a:lnSpc>
                <a:spcPct val="95000"/>
              </a:lnSpc>
              <a:spcBef>
                <a:spcPts val="1200"/>
              </a:spcBef>
              <a:buClr>
                <a:schemeClr val="tx1"/>
              </a:buClr>
              <a:buSzPct val="80000"/>
              <a:buFont typeface="Arial"/>
              <a:buChar char="•"/>
              <a:defRPr sz="4797" b="0" i="0" kern="1200">
                <a:solidFill>
                  <a:srgbClr val="676767"/>
                </a:solidFill>
                <a:latin typeface="+mn-lt"/>
                <a:ea typeface="+mn-ea"/>
                <a:cs typeface="CiscoSans ExtraLight"/>
              </a:defRPr>
            </a:lvl2pPr>
            <a:lvl3pPr marL="1993014" indent="-456998" algn="l" defTabSz="1828800" rtl="0" eaLnBrk="1" latinLnBrk="0" hangingPunct="1">
              <a:lnSpc>
                <a:spcPct val="90000"/>
              </a:lnSpc>
              <a:spcBef>
                <a:spcPts val="1000"/>
              </a:spcBef>
              <a:buClr>
                <a:schemeClr val="tx1"/>
              </a:buClr>
              <a:buSzPct val="80000"/>
              <a:buFont typeface="Arial"/>
              <a:buChar char="•"/>
              <a:defRPr sz="4267" b="0" i="0" kern="1200">
                <a:solidFill>
                  <a:srgbClr val="676767"/>
                </a:solidFill>
                <a:latin typeface="+mn-lt"/>
                <a:ea typeface="+mn-ea"/>
                <a:cs typeface="CiscoSans ExtraLight"/>
              </a:defRPr>
            </a:lvl3pPr>
            <a:lvl4pPr marL="2428852" indent="-456998" algn="l" defTabSz="1828800" rtl="0" eaLnBrk="1" latinLnBrk="0" hangingPunct="1">
              <a:lnSpc>
                <a:spcPct val="90000"/>
              </a:lnSpc>
              <a:spcBef>
                <a:spcPts val="1000"/>
              </a:spcBef>
              <a:buClr>
                <a:schemeClr val="tx1"/>
              </a:buClr>
              <a:buSzPct val="80000"/>
              <a:buFont typeface="Arial"/>
              <a:buChar char="•"/>
              <a:defRPr sz="3733" b="0" i="0" kern="1200">
                <a:solidFill>
                  <a:srgbClr val="676767"/>
                </a:solidFill>
                <a:latin typeface="+mn-lt"/>
                <a:ea typeface="+mn-ea"/>
                <a:cs typeface="CiscoSans ExtraLight"/>
              </a:defRPr>
            </a:lvl4pPr>
            <a:lvl5pPr marL="2885849" indent="-448534" algn="l" defTabSz="1828800" rtl="0" eaLnBrk="1" latinLnBrk="0" hangingPunct="1">
              <a:lnSpc>
                <a:spcPct val="90000"/>
              </a:lnSpc>
              <a:spcBef>
                <a:spcPts val="1000"/>
              </a:spcBef>
              <a:buClr>
                <a:schemeClr val="tx1"/>
              </a:buClr>
              <a:buSzPct val="80000"/>
              <a:buFont typeface="Arial"/>
              <a:buChar char="•"/>
              <a:defRPr sz="3200" b="0" i="0" kern="1200">
                <a:solidFill>
                  <a:srgbClr val="676767"/>
                </a:solidFill>
                <a:latin typeface="+mn-lt"/>
                <a:ea typeface="+mn-ea"/>
                <a:cs typeface="CiscoSans ExtraLight"/>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7123" indent="0">
              <a:spcBef>
                <a:spcPts val="375"/>
              </a:spcBef>
              <a:buNone/>
            </a:pPr>
            <a:r>
              <a:rPr lang="ja-JP" altLang="en-US" sz="1800" b="1" u="sng" dirty="0" smtClean="0">
                <a:solidFill>
                  <a:schemeClr val="tx1">
                    <a:lumMod val="50000"/>
                  </a:schemeClr>
                </a:solidFill>
                <a:ea typeface="ＭＳ Ｐゴシック"/>
              </a:rPr>
              <a:t>有線、無線</a:t>
            </a:r>
            <a:r>
              <a:rPr lang="ja-JP" altLang="en-US" sz="1800" b="1" u="sng" dirty="0">
                <a:solidFill>
                  <a:schemeClr val="tx1">
                    <a:lumMod val="50000"/>
                  </a:schemeClr>
                </a:solidFill>
                <a:ea typeface="ＭＳ Ｐゴシック"/>
              </a:rPr>
              <a:t>の学内ネットワークを一元管理で　　　　　　　</a:t>
            </a:r>
            <a:r>
              <a:rPr lang="ja-JP" altLang="en-US" sz="1800" b="1" u="sng" dirty="0" smtClean="0">
                <a:solidFill>
                  <a:schemeClr val="tx1">
                    <a:lumMod val="50000"/>
                  </a:schemeClr>
                </a:solidFill>
                <a:ea typeface="ＭＳ Ｐゴシック"/>
              </a:rPr>
              <a:t>コスト</a:t>
            </a:r>
            <a:r>
              <a:rPr lang="ja-JP" altLang="en-US" sz="1800" b="1" u="sng" dirty="0">
                <a:solidFill>
                  <a:schemeClr val="tx1">
                    <a:lumMod val="50000"/>
                  </a:schemeClr>
                </a:solidFill>
                <a:ea typeface="ＭＳ Ｐゴシック"/>
              </a:rPr>
              <a:t>削減</a:t>
            </a:r>
            <a:r>
              <a:rPr lang="ja-JP" altLang="en-US" sz="1800" b="1" u="sng" dirty="0" smtClean="0">
                <a:solidFill>
                  <a:schemeClr val="tx1">
                    <a:lumMod val="50000"/>
                  </a:schemeClr>
                </a:solidFill>
                <a:ea typeface="ＭＳ Ｐゴシック"/>
              </a:rPr>
              <a:t>！</a:t>
            </a:r>
            <a:endParaRPr lang="en-US" altLang="ja-JP" sz="1500" dirty="0">
              <a:ea typeface="ＭＳ Ｐゴシック"/>
            </a:endParaRPr>
          </a:p>
          <a:p>
            <a:pPr marL="536575" indent="-384175">
              <a:spcBef>
                <a:spcPts val="375"/>
              </a:spcBef>
            </a:pPr>
            <a:r>
              <a:rPr lang="ja-JP" altLang="en-US" sz="1800" b="1" i="1" dirty="0">
                <a:solidFill>
                  <a:srgbClr val="FF9300"/>
                </a:solidFill>
                <a:ea typeface="ＭＳ Ｐゴシック"/>
              </a:rPr>
              <a:t>リモート管理だけでなくリモートでトラブルシューティングも可能</a:t>
            </a:r>
            <a:endParaRPr lang="en-US" altLang="ja-JP" sz="1800" b="1" i="1" dirty="0">
              <a:solidFill>
                <a:srgbClr val="FF9300"/>
              </a:solidFill>
              <a:ea typeface="ＭＳ Ｐゴシック"/>
            </a:endParaRPr>
          </a:p>
          <a:p>
            <a:pPr marL="536575" indent="-384175">
              <a:spcBef>
                <a:spcPts val="375"/>
              </a:spcBef>
            </a:pPr>
            <a:r>
              <a:rPr lang="ja-JP" altLang="en-US" sz="1800" b="1" i="1" dirty="0">
                <a:solidFill>
                  <a:srgbClr val="FF9300"/>
                </a:solidFill>
                <a:ea typeface="ＭＳ Ｐゴシック"/>
              </a:rPr>
              <a:t>自動トポロジ作成機能</a:t>
            </a:r>
            <a:endParaRPr lang="en-US" altLang="ja-JP" sz="1800" b="1" i="1" dirty="0">
              <a:solidFill>
                <a:srgbClr val="FF9300"/>
              </a:solidFill>
              <a:ea typeface="ＭＳ Ｐゴシック"/>
            </a:endParaRPr>
          </a:p>
          <a:p>
            <a:pPr marL="536575" indent="-384175">
              <a:spcBef>
                <a:spcPts val="375"/>
              </a:spcBef>
            </a:pPr>
            <a:r>
              <a:rPr lang="en-US" altLang="ja-JP" sz="1800" b="1" i="1" dirty="0">
                <a:solidFill>
                  <a:srgbClr val="FF9300"/>
                </a:solidFill>
                <a:ea typeface="ＭＳ Ｐゴシック"/>
              </a:rPr>
              <a:t>Virtual </a:t>
            </a:r>
            <a:r>
              <a:rPr lang="en-US" altLang="ja-JP" sz="1800" b="1" i="1" dirty="0">
                <a:solidFill>
                  <a:srgbClr val="FF9300"/>
                </a:solidFill>
                <a:ea typeface="ＭＳ Ｐゴシック"/>
              </a:rPr>
              <a:t>Stack</a:t>
            </a:r>
            <a:r>
              <a:rPr lang="ja-JP" altLang="en-US" sz="1800" b="1" i="1" dirty="0">
                <a:solidFill>
                  <a:srgbClr val="FF9300"/>
                </a:solidFill>
                <a:ea typeface="ＭＳ Ｐゴシック"/>
              </a:rPr>
              <a:t>（</a:t>
            </a:r>
            <a:r>
              <a:rPr lang="en-US" altLang="ja-JP" sz="1800" b="1" i="1" dirty="0">
                <a:solidFill>
                  <a:srgbClr val="FF9300"/>
                </a:solidFill>
                <a:ea typeface="ＭＳ Ｐゴシック"/>
              </a:rPr>
              <a:t>MS</a:t>
            </a:r>
            <a:r>
              <a:rPr lang="ja-JP" altLang="en-US" sz="1800" b="1" i="1" dirty="0">
                <a:solidFill>
                  <a:srgbClr val="FF9300"/>
                </a:solidFill>
                <a:ea typeface="ＭＳ Ｐゴシック"/>
              </a:rPr>
              <a:t>）</a:t>
            </a:r>
          </a:p>
          <a:p>
            <a:pPr marL="536575" indent="-384175">
              <a:spcBef>
                <a:spcPts val="375"/>
              </a:spcBef>
            </a:pPr>
            <a:r>
              <a:rPr lang="en-US" altLang="ja-JP" sz="1800" b="1" i="1" dirty="0">
                <a:solidFill>
                  <a:srgbClr val="FF9300"/>
                </a:solidFill>
                <a:ea typeface="ＭＳ Ｐゴシック"/>
              </a:rPr>
              <a:t>Application Visibility</a:t>
            </a:r>
            <a:r>
              <a:rPr lang="ja-JP" altLang="en-US" sz="1800" b="1" i="1" dirty="0">
                <a:solidFill>
                  <a:srgbClr val="FF9300"/>
                </a:solidFill>
                <a:ea typeface="ＭＳ Ｐゴシック"/>
              </a:rPr>
              <a:t>と</a:t>
            </a:r>
            <a:r>
              <a:rPr lang="en-US" altLang="ja-JP" sz="1800" b="1" i="1" dirty="0">
                <a:solidFill>
                  <a:srgbClr val="FF9300"/>
                </a:solidFill>
                <a:ea typeface="ＭＳ Ｐゴシック"/>
              </a:rPr>
              <a:t>Traffic Shaping </a:t>
            </a:r>
            <a:r>
              <a:rPr lang="ja-JP" altLang="en-US" sz="1800" b="1" i="1" dirty="0">
                <a:solidFill>
                  <a:srgbClr val="FF9300"/>
                </a:solidFill>
                <a:ea typeface="ＭＳ Ｐゴシック"/>
              </a:rPr>
              <a:t>（</a:t>
            </a:r>
            <a:r>
              <a:rPr lang="en-US" altLang="ja-JP" sz="1800" b="1" i="1" dirty="0">
                <a:solidFill>
                  <a:srgbClr val="FF9300"/>
                </a:solidFill>
                <a:ea typeface="ＭＳ Ｐゴシック"/>
              </a:rPr>
              <a:t>MR</a:t>
            </a:r>
            <a:r>
              <a:rPr lang="ja-JP" altLang="en-US" sz="1800" b="1" i="1" dirty="0">
                <a:solidFill>
                  <a:srgbClr val="FF9300"/>
                </a:solidFill>
                <a:ea typeface="ＭＳ Ｐゴシック"/>
              </a:rPr>
              <a:t>）</a:t>
            </a:r>
          </a:p>
          <a:p>
            <a:pPr marL="536575" indent="-384175">
              <a:spcBef>
                <a:spcPts val="375"/>
              </a:spcBef>
            </a:pPr>
            <a:r>
              <a:rPr lang="en-US" altLang="ja-JP" sz="1800" b="1" i="1" dirty="0">
                <a:solidFill>
                  <a:srgbClr val="FF9300"/>
                </a:solidFill>
                <a:ea typeface="ＭＳ Ｐゴシック"/>
              </a:rPr>
              <a:t>CMX</a:t>
            </a:r>
            <a:r>
              <a:rPr lang="ja-JP" altLang="en-US" sz="1800" b="1" i="1" dirty="0" smtClean="0">
                <a:solidFill>
                  <a:srgbClr val="FF9300"/>
                </a:solidFill>
                <a:ea typeface="ＭＳ Ｐゴシック"/>
              </a:rPr>
              <a:t>ロケーション サービス</a:t>
            </a:r>
            <a:r>
              <a:rPr lang="ja-JP" altLang="en-US" sz="1800" b="1" i="1" dirty="0">
                <a:solidFill>
                  <a:srgbClr val="FF9300"/>
                </a:solidFill>
                <a:ea typeface="ＭＳ Ｐゴシック"/>
              </a:rPr>
              <a:t>（</a:t>
            </a:r>
            <a:r>
              <a:rPr lang="en-US" altLang="ja-JP" sz="1800" b="1" i="1" dirty="0">
                <a:solidFill>
                  <a:srgbClr val="FF9300"/>
                </a:solidFill>
                <a:ea typeface="ＭＳ Ｐゴシック"/>
              </a:rPr>
              <a:t>MR</a:t>
            </a:r>
            <a:r>
              <a:rPr lang="ja-JP" altLang="en-US" sz="1800" b="1" i="1" dirty="0" smtClean="0">
                <a:solidFill>
                  <a:srgbClr val="FF9300"/>
                </a:solidFill>
                <a:ea typeface="ＭＳ Ｐゴシック"/>
              </a:rPr>
              <a:t>）→</a:t>
            </a:r>
            <a:r>
              <a:rPr lang="en-US" altLang="ja-JP" sz="1800" b="1" i="1" smtClean="0">
                <a:solidFill>
                  <a:srgbClr val="FF9300"/>
                </a:solidFill>
                <a:ea typeface="ＭＳ Ｐゴシック"/>
              </a:rPr>
              <a:t> </a:t>
            </a:r>
            <a:r>
              <a:rPr lang="en-US" altLang="ja-JP" sz="1800" b="1" i="1" dirty="0">
                <a:solidFill>
                  <a:srgbClr val="FF9300"/>
                </a:solidFill>
                <a:ea typeface="ＭＳ Ｐゴシック"/>
              </a:rPr>
              <a:t>IR</a:t>
            </a:r>
            <a:r>
              <a:rPr lang="ja-JP" altLang="en-US" sz="1800" b="1" i="1" dirty="0">
                <a:solidFill>
                  <a:srgbClr val="FF9300"/>
                </a:solidFill>
                <a:ea typeface="ＭＳ Ｐゴシック"/>
              </a:rPr>
              <a:t>にも利用</a:t>
            </a:r>
            <a:endParaRPr lang="ja-JP" altLang="en-US" sz="1800" b="1" i="1" dirty="0">
              <a:solidFill>
                <a:srgbClr val="FF9300"/>
              </a:solidFill>
              <a:ea typeface="ＭＳ Ｐゴシック"/>
            </a:endParaRPr>
          </a:p>
        </p:txBody>
      </p:sp>
      <p:pic>
        <p:nvPicPr>
          <p:cNvPr id="17" name="Picture 16"/>
          <p:cNvPicPr>
            <a:picLocks noChangeAspect="1"/>
          </p:cNvPicPr>
          <p:nvPr/>
        </p:nvPicPr>
        <p:blipFill>
          <a:blip r:embed="rId5"/>
          <a:stretch>
            <a:fillRect/>
          </a:stretch>
        </p:blipFill>
        <p:spPr>
          <a:xfrm>
            <a:off x="399852" y="3651776"/>
            <a:ext cx="1531885" cy="1043093"/>
          </a:xfrm>
          <a:prstGeom prst="rect">
            <a:avLst/>
          </a:prstGeom>
        </p:spPr>
      </p:pic>
      <p:sp>
        <p:nvSpPr>
          <p:cNvPr id="18" name="TextBox 17"/>
          <p:cNvSpPr txBox="1"/>
          <p:nvPr/>
        </p:nvSpPr>
        <p:spPr>
          <a:xfrm>
            <a:off x="313059" y="4778183"/>
            <a:ext cx="2949846" cy="346249"/>
          </a:xfrm>
          <a:prstGeom prst="rect">
            <a:avLst/>
          </a:prstGeom>
          <a:noFill/>
        </p:spPr>
        <p:txBody>
          <a:bodyPr wrap="none" rtlCol="0">
            <a:spAutoFit/>
          </a:bodyPr>
          <a:lstStyle/>
          <a:p>
            <a:pPr algn="ctr"/>
            <a:r>
              <a:rPr lang="en-US" sz="1650" i="1" dirty="0">
                <a:solidFill>
                  <a:srgbClr val="0070C0"/>
                </a:solidFill>
                <a:latin typeface="ＭＳ Ｐゴシック" panose="020B0600070205080204" pitchFamily="50" charset="-128"/>
                <a:ea typeface="ＭＳ Ｐゴシック" panose="020B0600070205080204" pitchFamily="50" charset="-128"/>
                <a:cs typeface="Meiryo" charset="-128"/>
              </a:rPr>
              <a:t>MS/MR/MX</a:t>
            </a:r>
            <a:r>
              <a:rPr lang="ja-JP" altLang="en-US" sz="1650" i="1" dirty="0">
                <a:solidFill>
                  <a:srgbClr val="0070C0"/>
                </a:solidFill>
                <a:latin typeface="ＭＳ Ｐゴシック" panose="020B0600070205080204" pitchFamily="50" charset="-128"/>
                <a:ea typeface="ＭＳ Ｐゴシック" panose="020B0600070205080204" pitchFamily="50" charset="-128"/>
                <a:cs typeface="Meiryo" charset="-128"/>
              </a:rPr>
              <a:t>が採用されました。</a:t>
            </a:r>
            <a:endParaRPr lang="en-US" sz="1650" i="1" dirty="0">
              <a:solidFill>
                <a:srgbClr val="0070C0"/>
              </a:solidFill>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2613149553"/>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229703" y="318734"/>
            <a:ext cx="8580923" cy="6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4284" tIns="17142" rIns="34284" bIns="17142" numCol="1" anchor="ctr" anchorCtr="0" compatLnSpc="1">
            <a:prstTxWarp prst="textNoShape">
              <a:avLst/>
            </a:prstTxWarp>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ja-JP" altLang="en-US" sz="3300" dirty="0">
                <a:solidFill>
                  <a:srgbClr val="004BAF"/>
                </a:solidFill>
                <a:latin typeface="+mn-lt"/>
                <a:ea typeface="MS PGothic" charset="-128"/>
                <a:cs typeface="MS PGothic" charset="-128"/>
              </a:rPr>
              <a:t>国内某リテール様</a:t>
            </a:r>
            <a:endParaRPr lang="en-US" altLang="ja-JP" sz="3300" dirty="0">
              <a:solidFill>
                <a:srgbClr val="004BAF"/>
              </a:solidFill>
              <a:latin typeface="+mn-lt"/>
              <a:ea typeface="MS PGothic" charset="-128"/>
              <a:cs typeface="MS PGothic" charset="-128"/>
            </a:endParaRPr>
          </a:p>
          <a:p>
            <a:r>
              <a:rPr lang="ja-JP" altLang="en-US" sz="2475" dirty="0">
                <a:solidFill>
                  <a:srgbClr val="004BAF"/>
                </a:solidFill>
                <a:latin typeface="+mn-lt"/>
                <a:ea typeface="MS PGothic" charset="-128"/>
                <a:cs typeface="MS PGothic" charset="-128"/>
              </a:rPr>
              <a:t>（</a:t>
            </a:r>
            <a:r>
              <a:rPr lang="en-US" altLang="ja-JP" sz="2475" dirty="0">
                <a:solidFill>
                  <a:srgbClr val="004BAF"/>
                </a:solidFill>
                <a:latin typeface="+mn-lt"/>
                <a:ea typeface="MS PGothic" charset="-128"/>
                <a:cs typeface="MS PGothic" charset="-128"/>
              </a:rPr>
              <a:t>MX</a:t>
            </a:r>
            <a:r>
              <a:rPr lang="ja-JP" altLang="en-US" sz="2475" dirty="0">
                <a:solidFill>
                  <a:srgbClr val="004BAF"/>
                </a:solidFill>
                <a:latin typeface="+mn-lt"/>
                <a:ea typeface="MS PGothic" charset="-128"/>
                <a:cs typeface="MS PGothic" charset="-128"/>
              </a:rPr>
              <a:t>から案件を広げた事例）</a:t>
            </a:r>
            <a:endParaRPr lang="en-US" sz="2475" dirty="0">
              <a:solidFill>
                <a:srgbClr val="004BAF"/>
              </a:solidFill>
              <a:latin typeface="MS PGothic" charset="-128"/>
              <a:ea typeface="MS PGothic" charset="-128"/>
              <a:cs typeface="MS PGothic" charset="-128"/>
            </a:endParaRPr>
          </a:p>
        </p:txBody>
      </p:sp>
      <p:sp>
        <p:nvSpPr>
          <p:cNvPr id="14" name="Content Placeholder 2"/>
          <p:cNvSpPr txBox="1">
            <a:spLocks/>
          </p:cNvSpPr>
          <p:nvPr/>
        </p:nvSpPr>
        <p:spPr>
          <a:xfrm>
            <a:off x="229703" y="1113453"/>
            <a:ext cx="8704626" cy="4041221"/>
          </a:xfrm>
          <a:prstGeom prst="rect">
            <a:avLst/>
          </a:prstGeom>
        </p:spPr>
        <p:txBody>
          <a:bodyPr lIns="34283" tIns="17141" rIns="34283" bIns="17141">
            <a:noAutofit/>
          </a:bodyPr>
          <a:lstStyle>
            <a:lvl1pPr marL="748964" indent="-596637" algn="l" defTabSz="1828800" rtl="0" eaLnBrk="1" latinLnBrk="0" hangingPunct="1">
              <a:lnSpc>
                <a:spcPct val="95000"/>
              </a:lnSpc>
              <a:spcBef>
                <a:spcPts val="2960"/>
              </a:spcBef>
              <a:buClr>
                <a:schemeClr val="tx1"/>
              </a:buClr>
              <a:buSzPct val="80000"/>
              <a:buFont typeface="Arial"/>
              <a:buChar char="•"/>
              <a:defRPr sz="5333" b="0" i="0" kern="1200">
                <a:solidFill>
                  <a:srgbClr val="676767"/>
                </a:solidFill>
                <a:latin typeface="+mn-lt"/>
                <a:ea typeface="+mn-ea"/>
                <a:cs typeface="CiscoSans ExtraLight"/>
              </a:defRPr>
            </a:lvl1pPr>
            <a:lvl2pPr marL="1354065" indent="-575477" algn="l" defTabSz="1828800" rtl="0" eaLnBrk="1" latinLnBrk="0" hangingPunct="1">
              <a:lnSpc>
                <a:spcPct val="95000"/>
              </a:lnSpc>
              <a:spcBef>
                <a:spcPts val="1200"/>
              </a:spcBef>
              <a:buClr>
                <a:schemeClr val="tx1"/>
              </a:buClr>
              <a:buSzPct val="80000"/>
              <a:buFont typeface="Arial"/>
              <a:buChar char="•"/>
              <a:defRPr sz="4797" b="0" i="0" kern="1200">
                <a:solidFill>
                  <a:srgbClr val="676767"/>
                </a:solidFill>
                <a:latin typeface="+mn-lt"/>
                <a:ea typeface="+mn-ea"/>
                <a:cs typeface="CiscoSans ExtraLight"/>
              </a:defRPr>
            </a:lvl2pPr>
            <a:lvl3pPr marL="1993014" indent="-456998" algn="l" defTabSz="1828800" rtl="0" eaLnBrk="1" latinLnBrk="0" hangingPunct="1">
              <a:lnSpc>
                <a:spcPct val="90000"/>
              </a:lnSpc>
              <a:spcBef>
                <a:spcPts val="1000"/>
              </a:spcBef>
              <a:buClr>
                <a:schemeClr val="tx1"/>
              </a:buClr>
              <a:buSzPct val="80000"/>
              <a:buFont typeface="Arial"/>
              <a:buChar char="•"/>
              <a:defRPr sz="4267" b="0" i="0" kern="1200">
                <a:solidFill>
                  <a:srgbClr val="676767"/>
                </a:solidFill>
                <a:latin typeface="+mn-lt"/>
                <a:ea typeface="+mn-ea"/>
                <a:cs typeface="CiscoSans ExtraLight"/>
              </a:defRPr>
            </a:lvl3pPr>
            <a:lvl4pPr marL="2428852" indent="-456998" algn="l" defTabSz="1828800" rtl="0" eaLnBrk="1" latinLnBrk="0" hangingPunct="1">
              <a:lnSpc>
                <a:spcPct val="90000"/>
              </a:lnSpc>
              <a:spcBef>
                <a:spcPts val="1000"/>
              </a:spcBef>
              <a:buClr>
                <a:schemeClr val="tx1"/>
              </a:buClr>
              <a:buSzPct val="80000"/>
              <a:buFont typeface="Arial"/>
              <a:buChar char="•"/>
              <a:defRPr sz="3733" b="0" i="0" kern="1200">
                <a:solidFill>
                  <a:srgbClr val="676767"/>
                </a:solidFill>
                <a:latin typeface="+mn-lt"/>
                <a:ea typeface="+mn-ea"/>
                <a:cs typeface="CiscoSans ExtraLight"/>
              </a:defRPr>
            </a:lvl4pPr>
            <a:lvl5pPr marL="2885849" indent="-448534" algn="l" defTabSz="1828800" rtl="0" eaLnBrk="1" latinLnBrk="0" hangingPunct="1">
              <a:lnSpc>
                <a:spcPct val="90000"/>
              </a:lnSpc>
              <a:spcBef>
                <a:spcPts val="1000"/>
              </a:spcBef>
              <a:buClr>
                <a:schemeClr val="tx1"/>
              </a:buClr>
              <a:buSzPct val="80000"/>
              <a:buFont typeface="Arial"/>
              <a:buChar char="•"/>
              <a:defRPr sz="3200" b="0" i="0" kern="1200">
                <a:solidFill>
                  <a:srgbClr val="676767"/>
                </a:solidFill>
                <a:latin typeface="+mn-lt"/>
                <a:ea typeface="+mn-ea"/>
                <a:cs typeface="CiscoSans ExtraLight"/>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7123" indent="0">
              <a:spcBef>
                <a:spcPts val="375"/>
              </a:spcBef>
              <a:buNone/>
            </a:pPr>
            <a:r>
              <a:rPr lang="ja-JP" altLang="en-US" sz="1800" b="1" u="sng" dirty="0">
                <a:solidFill>
                  <a:schemeClr val="tx1">
                    <a:lumMod val="50000"/>
                  </a:schemeClr>
                </a:solidFill>
                <a:ea typeface="ＭＳ Ｐゴシック"/>
              </a:rPr>
              <a:t>複数拠点ネットワークを一元管理！</a:t>
            </a:r>
            <a:endParaRPr lang="en-US" altLang="ja-JP" sz="1800" b="1" i="1" dirty="0">
              <a:solidFill>
                <a:srgbClr val="FF9300"/>
              </a:solidFill>
              <a:ea typeface="ＭＳ Ｐゴシック"/>
            </a:endParaRPr>
          </a:p>
          <a:p>
            <a:pPr>
              <a:spcBef>
                <a:spcPts val="375"/>
              </a:spcBef>
            </a:pPr>
            <a:r>
              <a:rPr lang="en-US" altLang="ja-JP" sz="1800" b="1" i="1" dirty="0">
                <a:solidFill>
                  <a:srgbClr val="FF9300"/>
                </a:solidFill>
                <a:ea typeface="ＭＳ Ｐゴシック"/>
              </a:rPr>
              <a:t>Meraki Auto VPN</a:t>
            </a:r>
            <a:r>
              <a:rPr lang="ja-JP" altLang="en-US" sz="1800" b="1" i="1" dirty="0">
                <a:solidFill>
                  <a:srgbClr val="FF9300"/>
                </a:solidFill>
                <a:ea typeface="ＭＳ Ｐゴシック"/>
              </a:rPr>
              <a:t>（</a:t>
            </a:r>
            <a:r>
              <a:rPr lang="en-US" altLang="ja-JP" sz="1800" b="1" i="1" dirty="0">
                <a:solidFill>
                  <a:srgbClr val="FF9300"/>
                </a:solidFill>
                <a:ea typeface="ＭＳ Ｐゴシック"/>
              </a:rPr>
              <a:t>MX</a:t>
            </a:r>
            <a:r>
              <a:rPr lang="ja-JP" altLang="en-US" sz="1800" b="1" i="1" dirty="0">
                <a:solidFill>
                  <a:srgbClr val="FF9300"/>
                </a:solidFill>
                <a:ea typeface="ＭＳ Ｐゴシック"/>
              </a:rPr>
              <a:t>）で拠点間接続のコストを削減！</a:t>
            </a:r>
            <a:endParaRPr lang="en-US" altLang="ja-JP" sz="1800" b="1" i="1" dirty="0">
              <a:solidFill>
                <a:srgbClr val="FF9300"/>
              </a:solidFill>
              <a:ea typeface="ＭＳ Ｐゴシック"/>
            </a:endParaRPr>
          </a:p>
          <a:p>
            <a:pPr marL="1077913" lvl="1" indent="-300038">
              <a:spcBef>
                <a:spcPts val="375"/>
              </a:spcBef>
              <a:buFont typeface="Arial" charset="0"/>
              <a:buChar char="•"/>
            </a:pPr>
            <a:r>
              <a:rPr lang="ja-JP" altLang="en-US" sz="1599" b="1" i="1" dirty="0">
                <a:solidFill>
                  <a:schemeClr val="tx1">
                    <a:lumMod val="50000"/>
                  </a:schemeClr>
                </a:solidFill>
                <a:ea typeface="ＭＳ Ｐゴシック"/>
              </a:rPr>
              <a:t>キャリアの</a:t>
            </a:r>
            <a:r>
              <a:rPr lang="en-US" altLang="ja-JP" sz="1599" b="1" i="1" dirty="0">
                <a:solidFill>
                  <a:schemeClr val="tx1">
                    <a:lumMod val="50000"/>
                  </a:schemeClr>
                </a:solidFill>
                <a:ea typeface="ＭＳ Ｐゴシック"/>
              </a:rPr>
              <a:t>VPN</a:t>
            </a:r>
            <a:r>
              <a:rPr lang="ja-JP" altLang="en-US" sz="1599" b="1" i="1" dirty="0">
                <a:solidFill>
                  <a:schemeClr val="tx1">
                    <a:lumMod val="50000"/>
                  </a:schemeClr>
                </a:solidFill>
                <a:ea typeface="ＭＳ Ｐゴシック"/>
              </a:rPr>
              <a:t>接続に費用をかけていたが、</a:t>
            </a:r>
            <a:r>
              <a:rPr lang="en-US" altLang="ja-JP" sz="1599" b="1" i="1" dirty="0">
                <a:solidFill>
                  <a:schemeClr val="tx1">
                    <a:lumMod val="50000"/>
                  </a:schemeClr>
                </a:solidFill>
                <a:ea typeface="ＭＳ Ｐゴシック"/>
              </a:rPr>
              <a:t>Meraki Auto VPN</a:t>
            </a:r>
            <a:r>
              <a:rPr lang="ja-JP" altLang="en-US" sz="1599" b="1" i="1" dirty="0">
                <a:solidFill>
                  <a:schemeClr val="tx1">
                    <a:lumMod val="50000"/>
                  </a:schemeClr>
                </a:solidFill>
                <a:ea typeface="ＭＳ Ｐゴシック"/>
              </a:rPr>
              <a:t>により回線コストを削減。</a:t>
            </a:r>
            <a:endParaRPr lang="en-US" altLang="ja-JP" sz="1599" b="1" i="1" dirty="0">
              <a:solidFill>
                <a:schemeClr val="tx1">
                  <a:lumMod val="50000"/>
                </a:schemeClr>
              </a:solidFill>
              <a:ea typeface="ＭＳ Ｐゴシック"/>
            </a:endParaRPr>
          </a:p>
        </p:txBody>
      </p:sp>
      <p:sp>
        <p:nvSpPr>
          <p:cNvPr id="7" name="Oval 6"/>
          <p:cNvSpPr/>
          <p:nvPr/>
        </p:nvSpPr>
        <p:spPr>
          <a:xfrm>
            <a:off x="2122715" y="2605768"/>
            <a:ext cx="5029199" cy="1955562"/>
          </a:xfrm>
          <a:prstGeom prst="ellipse">
            <a:avLst/>
          </a:prstGeom>
          <a:no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eiryo" charset="-128"/>
              <a:ea typeface="Meiryo" charset="-128"/>
              <a:cs typeface="Meiryo" charset="-128"/>
            </a:endParaRPr>
          </a:p>
        </p:txBody>
      </p:sp>
      <p:sp>
        <p:nvSpPr>
          <p:cNvPr id="8" name="Cloud 7"/>
          <p:cNvSpPr/>
          <p:nvPr/>
        </p:nvSpPr>
        <p:spPr>
          <a:xfrm>
            <a:off x="3774084" y="3249387"/>
            <a:ext cx="1630777" cy="657694"/>
          </a:xfrm>
          <a:prstGeom prst="cloud">
            <a:avLst/>
          </a:pr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panose="020B0604020202020204" pitchFamily="34" charset="0"/>
                <a:ea typeface="Meiryo" charset="-128"/>
                <a:cs typeface="Arial" panose="020B0604020202020204" pitchFamily="34" charset="0"/>
              </a:rPr>
              <a:t>Cisco Meraki</a:t>
            </a:r>
            <a:endParaRPr lang="en-US" sz="1600" dirty="0" smtClean="0">
              <a:solidFill>
                <a:schemeClr val="tx1"/>
              </a:solidFill>
              <a:latin typeface="Arial" panose="020B0604020202020204" pitchFamily="34" charset="0"/>
              <a:ea typeface="Meiryo" charset="-128"/>
              <a:cs typeface="Arial" panose="020B0604020202020204" pitchFamily="34" charset="0"/>
            </a:endParaRPr>
          </a:p>
        </p:txBody>
      </p:sp>
      <p:sp>
        <p:nvSpPr>
          <p:cNvPr id="22" name="TextBox 21"/>
          <p:cNvSpPr txBox="1"/>
          <p:nvPr/>
        </p:nvSpPr>
        <p:spPr>
          <a:xfrm>
            <a:off x="344302" y="4778183"/>
            <a:ext cx="3148619" cy="346249"/>
          </a:xfrm>
          <a:prstGeom prst="rect">
            <a:avLst/>
          </a:prstGeom>
          <a:noFill/>
        </p:spPr>
        <p:txBody>
          <a:bodyPr wrap="none" rtlCol="0">
            <a:spAutoFit/>
          </a:bodyPr>
          <a:lstStyle/>
          <a:p>
            <a:pPr algn="ctr"/>
            <a:r>
              <a:rPr lang="en-US" altLang="ja-JP" sz="1650" i="1" dirty="0">
                <a:solidFill>
                  <a:srgbClr val="0070C0"/>
                </a:solidFill>
                <a:latin typeface="+mj-ea"/>
                <a:ea typeface="+mj-ea"/>
                <a:cs typeface="Meiryo" charset="-128"/>
              </a:rPr>
              <a:t>MX(+</a:t>
            </a:r>
            <a:r>
              <a:rPr lang="en-US" sz="1650" i="1" dirty="0">
                <a:solidFill>
                  <a:srgbClr val="0070C0"/>
                </a:solidFill>
                <a:latin typeface="+mj-ea"/>
                <a:ea typeface="+mj-ea"/>
                <a:cs typeface="Meiryo" charset="-128"/>
              </a:rPr>
              <a:t>MR/MS)</a:t>
            </a:r>
            <a:r>
              <a:rPr lang="ja-JP" altLang="en-US" sz="1650" i="1" dirty="0">
                <a:solidFill>
                  <a:srgbClr val="0070C0"/>
                </a:solidFill>
                <a:latin typeface="+mj-ea"/>
                <a:ea typeface="+mj-ea"/>
                <a:cs typeface="Meiryo" charset="-128"/>
              </a:rPr>
              <a:t>が採用されました。</a:t>
            </a:r>
            <a:endParaRPr lang="en-US" sz="1650" i="1" dirty="0">
              <a:solidFill>
                <a:srgbClr val="0070C0"/>
              </a:solidFill>
              <a:latin typeface="+mj-ea"/>
              <a:ea typeface="+mj-ea"/>
              <a:cs typeface="Meiryo" charset="-128"/>
            </a:endParaRPr>
          </a:p>
        </p:txBody>
      </p:sp>
      <p:pic>
        <p:nvPicPr>
          <p:cNvPr id="5" name="Picture 4"/>
          <p:cNvPicPr>
            <a:picLocks noChangeAspect="1"/>
          </p:cNvPicPr>
          <p:nvPr/>
        </p:nvPicPr>
        <p:blipFill>
          <a:blip r:embed="rId2"/>
          <a:stretch>
            <a:fillRect/>
          </a:stretch>
        </p:blipFill>
        <p:spPr>
          <a:xfrm>
            <a:off x="5656695" y="3979978"/>
            <a:ext cx="663348" cy="722954"/>
          </a:xfrm>
          <a:prstGeom prst="rect">
            <a:avLst/>
          </a:prstGeom>
        </p:spPr>
      </p:pic>
      <p:pic>
        <p:nvPicPr>
          <p:cNvPr id="6" name="Picture 5"/>
          <p:cNvPicPr>
            <a:picLocks noChangeAspect="1"/>
          </p:cNvPicPr>
          <p:nvPr/>
        </p:nvPicPr>
        <p:blipFill>
          <a:blip r:embed="rId2"/>
          <a:stretch>
            <a:fillRect/>
          </a:stretch>
        </p:blipFill>
        <p:spPr>
          <a:xfrm>
            <a:off x="6782395" y="2662480"/>
            <a:ext cx="717458" cy="781925"/>
          </a:xfrm>
          <a:prstGeom prst="rect">
            <a:avLst/>
          </a:prstGeom>
        </p:spPr>
      </p:pic>
      <p:pic>
        <p:nvPicPr>
          <p:cNvPr id="20" name="Picture 19"/>
          <p:cNvPicPr>
            <a:picLocks noChangeAspect="1"/>
          </p:cNvPicPr>
          <p:nvPr/>
        </p:nvPicPr>
        <p:blipFill>
          <a:blip r:embed="rId3"/>
          <a:stretch>
            <a:fillRect/>
          </a:stretch>
        </p:blipFill>
        <p:spPr>
          <a:xfrm>
            <a:off x="6586802" y="3178590"/>
            <a:ext cx="1108642" cy="243818"/>
          </a:xfrm>
          <a:prstGeom prst="rect">
            <a:avLst/>
          </a:prstGeom>
        </p:spPr>
      </p:pic>
      <p:pic>
        <p:nvPicPr>
          <p:cNvPr id="4" name="Picture 3"/>
          <p:cNvPicPr>
            <a:picLocks noChangeAspect="1"/>
          </p:cNvPicPr>
          <p:nvPr/>
        </p:nvPicPr>
        <p:blipFill>
          <a:blip r:embed="rId2"/>
          <a:stretch>
            <a:fillRect/>
          </a:stretch>
        </p:blipFill>
        <p:spPr>
          <a:xfrm>
            <a:off x="3100714" y="3930458"/>
            <a:ext cx="789465" cy="860403"/>
          </a:xfrm>
          <a:prstGeom prst="rect">
            <a:avLst/>
          </a:prstGeom>
        </p:spPr>
      </p:pic>
      <p:pic>
        <p:nvPicPr>
          <p:cNvPr id="21" name="Picture 20"/>
          <p:cNvPicPr>
            <a:picLocks noChangeAspect="1"/>
          </p:cNvPicPr>
          <p:nvPr/>
        </p:nvPicPr>
        <p:blipFill>
          <a:blip r:embed="rId3"/>
          <a:stretch>
            <a:fillRect/>
          </a:stretch>
        </p:blipFill>
        <p:spPr>
          <a:xfrm>
            <a:off x="3068350" y="4500424"/>
            <a:ext cx="1108642" cy="243818"/>
          </a:xfrm>
          <a:prstGeom prst="rect">
            <a:avLst/>
          </a:prstGeom>
        </p:spPr>
      </p:pic>
      <p:pic>
        <p:nvPicPr>
          <p:cNvPr id="2" name="Picture 1"/>
          <p:cNvPicPr>
            <a:picLocks noChangeAspect="1"/>
          </p:cNvPicPr>
          <p:nvPr/>
        </p:nvPicPr>
        <p:blipFill>
          <a:blip r:embed="rId2"/>
          <a:stretch>
            <a:fillRect/>
          </a:stretch>
        </p:blipFill>
        <p:spPr>
          <a:xfrm>
            <a:off x="4311729" y="2138363"/>
            <a:ext cx="724146" cy="789214"/>
          </a:xfrm>
          <a:prstGeom prst="rect">
            <a:avLst/>
          </a:prstGeom>
        </p:spPr>
      </p:pic>
      <p:pic>
        <p:nvPicPr>
          <p:cNvPr id="16" name="Picture 15"/>
          <p:cNvPicPr>
            <a:picLocks noChangeAspect="1"/>
          </p:cNvPicPr>
          <p:nvPr/>
        </p:nvPicPr>
        <p:blipFill>
          <a:blip r:embed="rId4"/>
          <a:stretch>
            <a:fillRect/>
          </a:stretch>
        </p:blipFill>
        <p:spPr>
          <a:xfrm>
            <a:off x="4206678" y="2710967"/>
            <a:ext cx="934249" cy="234639"/>
          </a:xfrm>
          <a:prstGeom prst="rect">
            <a:avLst/>
          </a:prstGeom>
        </p:spPr>
      </p:pic>
      <p:pic>
        <p:nvPicPr>
          <p:cNvPr id="18" name="Picture 17"/>
          <p:cNvPicPr>
            <a:picLocks noChangeAspect="1"/>
          </p:cNvPicPr>
          <p:nvPr/>
        </p:nvPicPr>
        <p:blipFill>
          <a:blip r:embed="rId4"/>
          <a:stretch>
            <a:fillRect/>
          </a:stretch>
        </p:blipFill>
        <p:spPr>
          <a:xfrm>
            <a:off x="5559560" y="4462323"/>
            <a:ext cx="934249" cy="234639"/>
          </a:xfrm>
          <a:prstGeom prst="rect">
            <a:avLst/>
          </a:prstGeom>
        </p:spPr>
      </p:pic>
      <p:grpSp>
        <p:nvGrpSpPr>
          <p:cNvPr id="9" name="Group 8"/>
          <p:cNvGrpSpPr/>
          <p:nvPr/>
        </p:nvGrpSpPr>
        <p:grpSpPr>
          <a:xfrm>
            <a:off x="1627108" y="2605768"/>
            <a:ext cx="934249" cy="895350"/>
            <a:chOff x="4338956" y="6948714"/>
            <a:chExt cx="2491330" cy="2387600"/>
          </a:xfrm>
        </p:grpSpPr>
        <p:pic>
          <p:nvPicPr>
            <p:cNvPr id="3" name="Picture 2"/>
            <p:cNvPicPr>
              <a:picLocks noChangeAspect="1"/>
            </p:cNvPicPr>
            <p:nvPr/>
          </p:nvPicPr>
          <p:blipFill>
            <a:blip r:embed="rId2"/>
            <a:stretch>
              <a:fillRect/>
            </a:stretch>
          </p:blipFill>
          <p:spPr>
            <a:xfrm>
              <a:off x="4416207" y="6948714"/>
              <a:ext cx="2190750" cy="2387600"/>
            </a:xfrm>
            <a:prstGeom prst="rect">
              <a:avLst/>
            </a:prstGeom>
          </p:spPr>
        </p:pic>
        <p:pic>
          <p:nvPicPr>
            <p:cNvPr id="23" name="Picture 22"/>
            <p:cNvPicPr>
              <a:picLocks noChangeAspect="1"/>
            </p:cNvPicPr>
            <p:nvPr/>
          </p:nvPicPr>
          <p:blipFill>
            <a:blip r:embed="rId4"/>
            <a:stretch>
              <a:fillRect/>
            </a:stretch>
          </p:blipFill>
          <p:spPr>
            <a:xfrm>
              <a:off x="4338956" y="8710611"/>
              <a:ext cx="2491330" cy="625703"/>
            </a:xfrm>
            <a:prstGeom prst="rect">
              <a:avLst/>
            </a:prstGeom>
          </p:spPr>
        </p:pic>
      </p:grpSp>
    </p:spTree>
    <p:extLst>
      <p:ext uri="{BB962C8B-B14F-4D97-AF65-F5344CB8AC3E}">
        <p14:creationId xmlns:p14="http://schemas.microsoft.com/office/powerpoint/2010/main" val="3790466771"/>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91" y="1762120"/>
            <a:ext cx="2569697" cy="305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58287" y="1342230"/>
            <a:ext cx="3916210" cy="403957"/>
          </a:xfrm>
          <a:prstGeom prst="rect">
            <a:avLst/>
          </a:prstGeom>
          <a:noFill/>
        </p:spPr>
        <p:txBody>
          <a:bodyPr wrap="square" rtlCol="0">
            <a:spAutoFit/>
          </a:bodyPr>
          <a:lstStyle/>
          <a:p>
            <a:pPr algn="ctr"/>
            <a:r>
              <a:rPr kumimoji="1" lang="en-US" altLang="ja-JP" sz="2025" b="1" dirty="0">
                <a:solidFill>
                  <a:schemeClr val="accent2"/>
                </a:solidFill>
                <a:latin typeface="+mn-ea"/>
                <a:ea typeface="+mn-ea"/>
                <a:cs typeface="メイリオ" panose="020B0604030504040204" pitchFamily="50" charset="-128"/>
              </a:rPr>
              <a:t>『</a:t>
            </a:r>
            <a:r>
              <a:rPr kumimoji="1" lang="ja-JP" altLang="en-US" sz="2025" b="1" dirty="0">
                <a:solidFill>
                  <a:schemeClr val="accent2"/>
                </a:solidFill>
                <a:latin typeface="+mn-ea"/>
                <a:ea typeface="+mn-ea"/>
                <a:cs typeface="メイリオ" panose="020B0604030504040204" pitchFamily="50" charset="-128"/>
              </a:rPr>
              <a:t>教育的な制限とルール作り</a:t>
            </a:r>
            <a:r>
              <a:rPr kumimoji="1" lang="en-US" altLang="ja-JP" sz="2025" b="1" dirty="0">
                <a:solidFill>
                  <a:schemeClr val="accent2"/>
                </a:solidFill>
                <a:latin typeface="+mn-ea"/>
                <a:ea typeface="+mn-ea"/>
                <a:cs typeface="メイリオ" panose="020B0604030504040204" pitchFamily="50" charset="-128"/>
              </a:rPr>
              <a:t>』</a:t>
            </a:r>
          </a:p>
        </p:txBody>
      </p:sp>
      <p:sp>
        <p:nvSpPr>
          <p:cNvPr id="9" name="右矢印 8"/>
          <p:cNvSpPr/>
          <p:nvPr/>
        </p:nvSpPr>
        <p:spPr>
          <a:xfrm>
            <a:off x="3785678" y="2456101"/>
            <a:ext cx="1310873" cy="448457"/>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00" dirty="0">
              <a:latin typeface="+mn-ea"/>
              <a:cs typeface="メイリオ" panose="020B0604030504040204" pitchFamily="50" charset="-128"/>
            </a:endParaRPr>
          </a:p>
        </p:txBody>
      </p:sp>
      <p:sp>
        <p:nvSpPr>
          <p:cNvPr id="10" name="テキスト ボックス 9"/>
          <p:cNvSpPr txBox="1"/>
          <p:nvPr/>
        </p:nvSpPr>
        <p:spPr>
          <a:xfrm>
            <a:off x="3162084" y="3055418"/>
            <a:ext cx="2642070" cy="1569660"/>
          </a:xfrm>
          <a:prstGeom prst="rect">
            <a:avLst/>
          </a:prstGeom>
          <a:noFill/>
        </p:spPr>
        <p:txBody>
          <a:bodyPr wrap="none" rtlCol="0">
            <a:spAutoFit/>
          </a:bodyPr>
          <a:lstStyle/>
          <a:p>
            <a:pPr algn="ctr"/>
            <a:r>
              <a:rPr kumimoji="1" lang="ja-JP" altLang="en-US" sz="1600" dirty="0">
                <a:solidFill>
                  <a:schemeClr val="tx1">
                    <a:lumMod val="50000"/>
                  </a:schemeClr>
                </a:solidFill>
                <a:latin typeface="+mn-ea"/>
                <a:ea typeface="+mn-ea"/>
                <a:cs typeface="メイリオ" panose="020B0604030504040204" pitchFamily="50" charset="-128"/>
              </a:rPr>
              <a:t>たとえば、違反アプリを</a:t>
            </a:r>
            <a:endParaRPr kumimoji="1" lang="en-US" altLang="ja-JP" sz="1600" dirty="0">
              <a:solidFill>
                <a:schemeClr val="tx1">
                  <a:lumMod val="50000"/>
                </a:schemeClr>
              </a:solidFill>
              <a:latin typeface="+mn-ea"/>
              <a:ea typeface="+mn-ea"/>
              <a:cs typeface="メイリオ" panose="020B0604030504040204" pitchFamily="50" charset="-128"/>
            </a:endParaRPr>
          </a:p>
          <a:p>
            <a:pPr algn="ctr"/>
            <a:r>
              <a:rPr kumimoji="1" lang="ja-JP" altLang="en-US" sz="1600" dirty="0">
                <a:solidFill>
                  <a:schemeClr val="tx1">
                    <a:lumMod val="50000"/>
                  </a:schemeClr>
                </a:solidFill>
                <a:latin typeface="+mn-ea"/>
                <a:ea typeface="+mn-ea"/>
                <a:cs typeface="メイリオ" panose="020B0604030504040204" pitchFamily="50" charset="-128"/>
              </a:rPr>
              <a:t>インストールしたり、</a:t>
            </a:r>
            <a:endParaRPr kumimoji="1" lang="en-US" altLang="ja-JP" sz="1600" dirty="0">
              <a:solidFill>
                <a:schemeClr val="tx1">
                  <a:lumMod val="50000"/>
                </a:schemeClr>
              </a:solidFill>
              <a:latin typeface="+mn-ea"/>
              <a:ea typeface="+mn-ea"/>
              <a:cs typeface="メイリオ" panose="020B0604030504040204" pitchFamily="50" charset="-128"/>
            </a:endParaRPr>
          </a:p>
          <a:p>
            <a:pPr algn="ctr"/>
            <a:r>
              <a:rPr kumimoji="1" lang="ja-JP" altLang="en-US" sz="1600" dirty="0">
                <a:solidFill>
                  <a:schemeClr val="tx1">
                    <a:lumMod val="50000"/>
                  </a:schemeClr>
                </a:solidFill>
                <a:latin typeface="+mn-ea"/>
                <a:ea typeface="+mn-ea"/>
                <a:cs typeface="メイリオ" panose="020B0604030504040204" pitchFamily="50" charset="-128"/>
              </a:rPr>
              <a:t>貸出用の共用</a:t>
            </a:r>
            <a:r>
              <a:rPr kumimoji="1" lang="en-US" altLang="ja-JP" sz="1600" dirty="0">
                <a:solidFill>
                  <a:schemeClr val="tx1">
                    <a:lumMod val="50000"/>
                  </a:schemeClr>
                </a:solidFill>
                <a:latin typeface="+mn-ea"/>
                <a:ea typeface="+mn-ea"/>
                <a:cs typeface="メイリオ" panose="020B0604030504040204" pitchFamily="50" charset="-128"/>
              </a:rPr>
              <a:t>iPad</a:t>
            </a:r>
            <a:r>
              <a:rPr kumimoji="1" lang="ja-JP" altLang="en-US" sz="1600" dirty="0">
                <a:solidFill>
                  <a:schemeClr val="tx1">
                    <a:lumMod val="50000"/>
                  </a:schemeClr>
                </a:solidFill>
                <a:latin typeface="+mn-ea"/>
                <a:ea typeface="+mn-ea"/>
                <a:cs typeface="メイリオ" panose="020B0604030504040204" pitchFamily="50" charset="-128"/>
              </a:rPr>
              <a:t>を</a:t>
            </a:r>
            <a:endParaRPr kumimoji="1" lang="en-US" altLang="ja-JP" sz="1600" dirty="0">
              <a:solidFill>
                <a:schemeClr val="tx1">
                  <a:lumMod val="50000"/>
                </a:schemeClr>
              </a:solidFill>
              <a:latin typeface="+mn-ea"/>
              <a:ea typeface="+mn-ea"/>
              <a:cs typeface="メイリオ" panose="020B0604030504040204" pitchFamily="50" charset="-128"/>
            </a:endParaRPr>
          </a:p>
          <a:p>
            <a:pPr algn="ctr"/>
            <a:r>
              <a:rPr kumimoji="1" lang="ja-JP" altLang="en-US" sz="1600" dirty="0">
                <a:solidFill>
                  <a:schemeClr val="tx1">
                    <a:lumMod val="50000"/>
                  </a:schemeClr>
                </a:solidFill>
                <a:latin typeface="+mn-ea"/>
                <a:ea typeface="+mn-ea"/>
                <a:cs typeface="メイリオ" panose="020B0604030504040204" pitchFamily="50" charset="-128"/>
              </a:rPr>
              <a:t>校外へ持ち出すと</a:t>
            </a:r>
            <a:endParaRPr kumimoji="1" lang="en-US" altLang="ja-JP" sz="1600" dirty="0">
              <a:solidFill>
                <a:schemeClr val="tx1">
                  <a:lumMod val="50000"/>
                </a:schemeClr>
              </a:solidFill>
              <a:latin typeface="+mn-ea"/>
              <a:ea typeface="+mn-ea"/>
              <a:cs typeface="メイリオ" panose="020B0604030504040204" pitchFamily="50" charset="-128"/>
            </a:endParaRPr>
          </a:p>
          <a:p>
            <a:pPr algn="ctr"/>
            <a:r>
              <a:rPr kumimoji="1" lang="ja-JP" altLang="en-US" sz="1600" dirty="0">
                <a:solidFill>
                  <a:schemeClr val="tx1">
                    <a:lumMod val="50000"/>
                  </a:schemeClr>
                </a:solidFill>
                <a:latin typeface="+mn-ea"/>
                <a:ea typeface="+mn-ea"/>
                <a:cs typeface="メイリオ" panose="020B0604030504040204" pitchFamily="50" charset="-128"/>
              </a:rPr>
              <a:t>壁紙が変わり警告メッセージ</a:t>
            </a:r>
            <a:endParaRPr kumimoji="1" lang="en-US" altLang="ja-JP" sz="1600" dirty="0">
              <a:solidFill>
                <a:schemeClr val="tx1">
                  <a:lumMod val="50000"/>
                </a:schemeClr>
              </a:solidFill>
              <a:latin typeface="+mn-ea"/>
              <a:ea typeface="+mn-ea"/>
              <a:cs typeface="メイリオ" panose="020B0604030504040204" pitchFamily="50" charset="-128"/>
            </a:endParaRPr>
          </a:p>
          <a:p>
            <a:pPr algn="ctr"/>
            <a:r>
              <a:rPr kumimoji="1" lang="ja-JP" altLang="en-US" sz="1600" dirty="0">
                <a:solidFill>
                  <a:schemeClr val="tx1">
                    <a:lumMod val="50000"/>
                  </a:schemeClr>
                </a:solidFill>
                <a:latin typeface="+mn-ea"/>
                <a:ea typeface="+mn-ea"/>
                <a:cs typeface="メイリオ" panose="020B0604030504040204" pitchFamily="50" charset="-128"/>
              </a:rPr>
              <a:t>が表示される。</a:t>
            </a:r>
          </a:p>
        </p:txBody>
      </p:sp>
      <p:sp>
        <p:nvSpPr>
          <p:cNvPr id="27" name="テキスト ボックス 26"/>
          <p:cNvSpPr txBox="1"/>
          <p:nvPr/>
        </p:nvSpPr>
        <p:spPr>
          <a:xfrm>
            <a:off x="5736462" y="4737765"/>
            <a:ext cx="3357512" cy="438582"/>
          </a:xfrm>
          <a:prstGeom prst="rect">
            <a:avLst/>
          </a:prstGeom>
          <a:solidFill>
            <a:schemeClr val="bg1"/>
          </a:solidFill>
        </p:spPr>
        <p:txBody>
          <a:bodyPr wrap="square" rtlCol="0">
            <a:spAutoFit/>
          </a:bodyPr>
          <a:lstStyle/>
          <a:p>
            <a:endParaRPr kumimoji="1" lang="en-US" altLang="ja-JP" sz="750" dirty="0">
              <a:latin typeface="+mn-ea"/>
              <a:ea typeface="+mn-ea"/>
              <a:cs typeface="メイリオ" panose="020B0604030504040204" pitchFamily="50" charset="-128"/>
            </a:endParaRPr>
          </a:p>
          <a:p>
            <a:r>
              <a:rPr kumimoji="1" lang="ja-JP" altLang="en-US" sz="750" dirty="0">
                <a:latin typeface="+mn-ea"/>
                <a:ea typeface="+mn-ea"/>
                <a:cs typeface="メイリオ" panose="020B0604030504040204" pitchFamily="50" charset="-128"/>
              </a:rPr>
              <a:t>出典：</a:t>
            </a:r>
            <a:r>
              <a:rPr kumimoji="1" lang="en-US" altLang="ja-JP" sz="750" dirty="0">
                <a:latin typeface="+mn-ea"/>
                <a:ea typeface="+mn-ea"/>
                <a:cs typeface="メイリオ" panose="020B0604030504040204" pitchFamily="50" charset="-128"/>
              </a:rPr>
              <a:t>2016/5/21</a:t>
            </a:r>
            <a:r>
              <a:rPr kumimoji="1" lang="ja-JP" altLang="en-US" sz="750" dirty="0">
                <a:latin typeface="+mn-ea"/>
                <a:ea typeface="+mn-ea"/>
                <a:cs typeface="メイリオ" panose="020B0604030504040204" pitchFamily="50" charset="-128"/>
              </a:rPr>
              <a:t>開催 </a:t>
            </a:r>
            <a:r>
              <a:rPr kumimoji="1" lang="en-US" altLang="ja-JP" sz="750" dirty="0">
                <a:latin typeface="+mn-ea"/>
                <a:ea typeface="+mn-ea"/>
                <a:cs typeface="メイリオ" panose="020B0604030504040204" pitchFamily="50" charset="-128"/>
              </a:rPr>
              <a:t>“</a:t>
            </a:r>
            <a:r>
              <a:rPr lang="ja-JP" altLang="en-US" sz="750" dirty="0">
                <a:latin typeface="+mn-ea"/>
                <a:ea typeface="+mn-ea"/>
                <a:cs typeface="メイリオ" panose="020B0604030504040204" pitchFamily="50" charset="-128"/>
              </a:rPr>
              <a:t>導入事例に学ぶ学校向け無線</a:t>
            </a:r>
            <a:r>
              <a:rPr lang="en-US" altLang="ja-JP" sz="750" dirty="0">
                <a:latin typeface="+mn-ea"/>
                <a:ea typeface="+mn-ea"/>
                <a:cs typeface="メイリオ" panose="020B0604030504040204" pitchFamily="50" charset="-128"/>
              </a:rPr>
              <a:t>LAN</a:t>
            </a:r>
            <a:r>
              <a:rPr lang="ja-JP" altLang="en-US" sz="750" dirty="0">
                <a:latin typeface="+mn-ea"/>
                <a:ea typeface="+mn-ea"/>
                <a:cs typeface="メイリオ" panose="020B0604030504040204" pitchFamily="50" charset="-128"/>
              </a:rPr>
              <a:t>導入セミナー</a:t>
            </a:r>
            <a:r>
              <a:rPr kumimoji="1" lang="en-US" altLang="ja-JP" sz="750" dirty="0">
                <a:latin typeface="+mn-ea"/>
                <a:ea typeface="+mn-ea"/>
                <a:cs typeface="メイリオ" panose="020B0604030504040204" pitchFamily="50" charset="-128"/>
              </a:rPr>
              <a:t>”</a:t>
            </a:r>
          </a:p>
          <a:p>
            <a:r>
              <a:rPr kumimoji="1" lang="ja-JP" altLang="en-US" sz="750" dirty="0">
                <a:latin typeface="+mn-ea"/>
                <a:ea typeface="+mn-ea"/>
                <a:cs typeface="メイリオ" panose="020B0604030504040204" pitchFamily="50" charset="-128"/>
              </a:rPr>
              <a:t>          玉川聖学院様 ご講演資料</a:t>
            </a:r>
            <a:endParaRPr kumimoji="1" lang="en-US" altLang="ja-JP" sz="750" dirty="0">
              <a:latin typeface="+mn-ea"/>
              <a:ea typeface="+mn-ea"/>
              <a:cs typeface="メイリオ" panose="020B0604030504040204" pitchFamily="50" charset="-128"/>
            </a:endParaRPr>
          </a:p>
        </p:txBody>
      </p:sp>
      <p:sp>
        <p:nvSpPr>
          <p:cNvPr id="11" name="Title 2"/>
          <p:cNvSpPr>
            <a:spLocks noGrp="1"/>
          </p:cNvSpPr>
          <p:nvPr>
            <p:ph type="title"/>
          </p:nvPr>
        </p:nvSpPr>
        <p:spPr>
          <a:xfrm>
            <a:off x="229708" y="389600"/>
            <a:ext cx="8580923" cy="603504"/>
          </a:xfrm>
        </p:spPr>
        <p:txBody>
          <a:bodyPr/>
          <a:lstStyle/>
          <a:p>
            <a:pPr fontAlgn="base"/>
            <a:r>
              <a:rPr lang="ja-JP" altLang="en-US" sz="3000" dirty="0">
                <a:solidFill>
                  <a:srgbClr val="004BAF"/>
                </a:solidFill>
                <a:latin typeface="MS PGothic" charset="-128"/>
                <a:ea typeface="MS PGothic" charset="-128"/>
                <a:cs typeface="MS PGothic" charset="-128"/>
              </a:rPr>
              <a:t>玉川聖</a:t>
            </a:r>
            <a:r>
              <a:rPr lang="ja-JP" altLang="en-US" sz="3000" dirty="0">
                <a:solidFill>
                  <a:srgbClr val="004BAF"/>
                </a:solidFill>
                <a:latin typeface="MS PGothic" charset="-128"/>
                <a:ea typeface="MS PGothic" charset="-128"/>
                <a:cs typeface="MS PGothic" charset="-128"/>
              </a:rPr>
              <a:t>学院様事例</a:t>
            </a:r>
            <a:r>
              <a:rPr lang="en-US" altLang="ja-JP" sz="3000" dirty="0">
                <a:solidFill>
                  <a:srgbClr val="004BAF"/>
                </a:solidFill>
                <a:latin typeface="MS PGothic" charset="-128"/>
                <a:ea typeface="MS PGothic" charset="-128"/>
                <a:cs typeface="MS PGothic" charset="-128"/>
              </a:rPr>
              <a:t> </a:t>
            </a:r>
            <a:br>
              <a:rPr lang="en-US" altLang="ja-JP" sz="3000" dirty="0">
                <a:solidFill>
                  <a:srgbClr val="004BAF"/>
                </a:solidFill>
                <a:latin typeface="MS PGothic" charset="-128"/>
                <a:ea typeface="MS PGothic" charset="-128"/>
                <a:cs typeface="MS PGothic" charset="-128"/>
              </a:rPr>
            </a:br>
            <a:r>
              <a:rPr lang="en-US" altLang="ja-JP" sz="2475" dirty="0">
                <a:solidFill>
                  <a:srgbClr val="004BAF"/>
                </a:solidFill>
                <a:latin typeface="MS PGothic" charset="-128"/>
                <a:ea typeface="MS PGothic" charset="-128"/>
                <a:cs typeface="MS PGothic" charset="-128"/>
              </a:rPr>
              <a:t>(MDM</a:t>
            </a:r>
            <a:r>
              <a:rPr lang="ja-JP" altLang="en-US" sz="2475" dirty="0" smtClean="0">
                <a:solidFill>
                  <a:srgbClr val="004BAF"/>
                </a:solidFill>
                <a:latin typeface="MS PGothic" charset="-128"/>
                <a:ea typeface="MS PGothic" charset="-128"/>
                <a:cs typeface="MS PGothic" charset="-128"/>
              </a:rPr>
              <a:t>からフル スタック</a:t>
            </a:r>
            <a:r>
              <a:rPr lang="ja-JP" altLang="en-US" sz="2475" dirty="0">
                <a:solidFill>
                  <a:srgbClr val="004BAF"/>
                </a:solidFill>
                <a:latin typeface="MS PGothic" charset="-128"/>
                <a:ea typeface="MS PGothic" charset="-128"/>
                <a:cs typeface="MS PGothic" charset="-128"/>
              </a:rPr>
              <a:t>になった事例</a:t>
            </a:r>
            <a:r>
              <a:rPr lang="en-US" altLang="ja-JP" sz="2475" dirty="0">
                <a:solidFill>
                  <a:srgbClr val="004BAF"/>
                </a:solidFill>
                <a:latin typeface="MS PGothic" charset="-128"/>
                <a:ea typeface="MS PGothic" charset="-128"/>
                <a:cs typeface="MS PGothic" charset="-128"/>
              </a:rPr>
              <a:t>)</a:t>
            </a:r>
            <a:r>
              <a:rPr lang="ja-JP" altLang="en-US" sz="2475" dirty="0">
                <a:solidFill>
                  <a:srgbClr val="004BAF"/>
                </a:solidFill>
                <a:latin typeface="+mn-ea"/>
                <a:ea typeface="+mn-ea"/>
              </a:rPr>
              <a:t/>
            </a:r>
            <a:br>
              <a:rPr lang="ja-JP" altLang="en-US" sz="2475" dirty="0">
                <a:solidFill>
                  <a:srgbClr val="004BAF"/>
                </a:solidFill>
                <a:latin typeface="+mn-ea"/>
                <a:ea typeface="+mn-ea"/>
              </a:rPr>
            </a:br>
            <a:endParaRPr lang="en-US" sz="2475" dirty="0">
              <a:solidFill>
                <a:srgbClr val="004BAF"/>
              </a:solidFill>
              <a:latin typeface="+mn-ea"/>
              <a:ea typeface="+mn-ea"/>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961" y="0"/>
            <a:ext cx="2548560" cy="162435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521" y="-3570"/>
            <a:ext cx="1209376" cy="1627928"/>
          </a:xfrm>
          <a:prstGeom prst="rect">
            <a:avLst/>
          </a:prstGeom>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3403" y="1624358"/>
            <a:ext cx="2359794" cy="313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0422" y="4778183"/>
            <a:ext cx="3339376" cy="346249"/>
          </a:xfrm>
          <a:prstGeom prst="rect">
            <a:avLst/>
          </a:prstGeom>
          <a:noFill/>
        </p:spPr>
        <p:txBody>
          <a:bodyPr wrap="none" rtlCol="0">
            <a:spAutoFit/>
          </a:bodyPr>
          <a:lstStyle/>
          <a:p>
            <a:pPr algn="ctr"/>
            <a:r>
              <a:rPr lang="en-US" sz="1650" i="1" dirty="0">
                <a:solidFill>
                  <a:srgbClr val="0070C0"/>
                </a:solidFill>
                <a:latin typeface="+mn-ea"/>
                <a:ea typeface="+mn-ea"/>
                <a:cs typeface="Meiryo" charset="-128"/>
              </a:rPr>
              <a:t>MR/MS/MX/SM</a:t>
            </a:r>
            <a:r>
              <a:rPr lang="ja-JP" altLang="en-US" sz="1650" i="1" dirty="0">
                <a:solidFill>
                  <a:srgbClr val="0070C0"/>
                </a:solidFill>
                <a:latin typeface="+mn-ea"/>
                <a:ea typeface="+mn-ea"/>
                <a:cs typeface="Meiryo" charset="-128"/>
              </a:rPr>
              <a:t>が採用されました。</a:t>
            </a:r>
            <a:endParaRPr lang="en-US" sz="1650" i="1" dirty="0">
              <a:solidFill>
                <a:srgbClr val="0070C0"/>
              </a:solidFill>
              <a:latin typeface="+mn-ea"/>
              <a:ea typeface="+mn-ea"/>
              <a:cs typeface="Meiryo" charset="-128"/>
            </a:endParaRPr>
          </a:p>
        </p:txBody>
      </p:sp>
    </p:spTree>
    <p:extLst>
      <p:ext uri="{BB962C8B-B14F-4D97-AF65-F5344CB8AC3E}">
        <p14:creationId xmlns:p14="http://schemas.microsoft.com/office/powerpoint/2010/main" val="2731970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a:p>
        </p:txBody>
      </p:sp>
      <p:pic>
        <p:nvPicPr>
          <p:cNvPr id="10" name="Content Placeholder 9"/>
          <p:cNvPicPr>
            <a:picLocks noGrp="1" noChangeAspect="1"/>
          </p:cNvPicPr>
          <p:nvPr>
            <p:ph sz="quarter" idx="14"/>
          </p:nvPr>
        </p:nvPicPr>
        <p:blipFill>
          <a:blip r:embed="rId2"/>
          <a:stretch>
            <a:fillRect/>
          </a:stretch>
        </p:blipFill>
        <p:spPr>
          <a:xfrm>
            <a:off x="361020" y="332772"/>
            <a:ext cx="2763112" cy="398463"/>
          </a:xfrm>
          <a:prstGeom prst="rect">
            <a:avLst/>
          </a:prstGeom>
        </p:spPr>
      </p:pic>
      <p:sp>
        <p:nvSpPr>
          <p:cNvPr id="5" name="Content Placeholder 4"/>
          <p:cNvSpPr>
            <a:spLocks noGrp="1"/>
          </p:cNvSpPr>
          <p:nvPr>
            <p:ph sz="quarter" idx="15"/>
          </p:nvPr>
        </p:nvSpPr>
        <p:spPr/>
        <p:txBody>
          <a:bodyPr/>
          <a:lstStyle/>
          <a:p>
            <a:endParaRPr lang="en-US"/>
          </a:p>
        </p:txBody>
      </p:sp>
      <p:pic>
        <p:nvPicPr>
          <p:cNvPr id="8" name="Picture 7"/>
          <p:cNvPicPr>
            <a:picLocks noChangeAspect="1"/>
          </p:cNvPicPr>
          <p:nvPr/>
        </p:nvPicPr>
        <p:blipFill>
          <a:blip r:embed="rId3"/>
          <a:stretch>
            <a:fillRect/>
          </a:stretch>
        </p:blipFill>
        <p:spPr>
          <a:xfrm>
            <a:off x="221340" y="1036744"/>
            <a:ext cx="2601870" cy="2532832"/>
          </a:xfrm>
          <a:prstGeom prst="rect">
            <a:avLst/>
          </a:prstGeom>
        </p:spPr>
      </p:pic>
      <p:pic>
        <p:nvPicPr>
          <p:cNvPr id="9" name="Picture 8"/>
          <p:cNvPicPr>
            <a:picLocks noChangeAspect="1"/>
          </p:cNvPicPr>
          <p:nvPr/>
        </p:nvPicPr>
        <p:blipFill>
          <a:blip r:embed="rId4"/>
          <a:stretch>
            <a:fillRect/>
          </a:stretch>
        </p:blipFill>
        <p:spPr>
          <a:xfrm>
            <a:off x="3246120" y="626248"/>
            <a:ext cx="5358190" cy="3612822"/>
          </a:xfrm>
          <a:prstGeom prst="rect">
            <a:avLst/>
          </a:prstGeom>
        </p:spPr>
      </p:pic>
      <p:pic>
        <p:nvPicPr>
          <p:cNvPr id="12" name="Picture 11"/>
          <p:cNvPicPr>
            <a:picLocks noChangeAspect="1"/>
          </p:cNvPicPr>
          <p:nvPr/>
        </p:nvPicPr>
        <p:blipFill>
          <a:blip r:embed="rId5"/>
          <a:stretch>
            <a:fillRect/>
          </a:stretch>
        </p:blipFill>
        <p:spPr>
          <a:xfrm>
            <a:off x="6821230" y="-15258"/>
            <a:ext cx="1783080" cy="704775"/>
          </a:xfrm>
          <a:prstGeom prst="rect">
            <a:avLst/>
          </a:prstGeom>
        </p:spPr>
      </p:pic>
      <p:pic>
        <p:nvPicPr>
          <p:cNvPr id="13" name="Picture 12"/>
          <p:cNvPicPr>
            <a:picLocks noChangeAspect="1"/>
          </p:cNvPicPr>
          <p:nvPr/>
        </p:nvPicPr>
        <p:blipFill>
          <a:blip r:embed="rId6"/>
          <a:stretch>
            <a:fillRect/>
          </a:stretch>
        </p:blipFill>
        <p:spPr>
          <a:xfrm>
            <a:off x="3234690" y="3291908"/>
            <a:ext cx="5286120" cy="1918729"/>
          </a:xfrm>
          <a:prstGeom prst="rect">
            <a:avLst/>
          </a:prstGeom>
        </p:spPr>
      </p:pic>
    </p:spTree>
    <p:extLst>
      <p:ext uri="{BB962C8B-B14F-4D97-AF65-F5344CB8AC3E}">
        <p14:creationId xmlns:p14="http://schemas.microsoft.com/office/powerpoint/2010/main" val="976168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0011" y="383467"/>
            <a:ext cx="2548093" cy="3258217"/>
          </a:xfrm>
          <a:prstGeom prst="rect">
            <a:avLst/>
          </a:prstGeom>
        </p:spPr>
      </p:pic>
      <p:pic>
        <p:nvPicPr>
          <p:cNvPr id="5" name="Picture 4"/>
          <p:cNvPicPr>
            <a:picLocks noChangeAspect="1"/>
          </p:cNvPicPr>
          <p:nvPr/>
        </p:nvPicPr>
        <p:blipFill>
          <a:blip r:embed="rId3"/>
          <a:stretch>
            <a:fillRect/>
          </a:stretch>
        </p:blipFill>
        <p:spPr>
          <a:xfrm>
            <a:off x="2999832" y="73746"/>
            <a:ext cx="5819593" cy="3985955"/>
          </a:xfrm>
          <a:prstGeom prst="rect">
            <a:avLst/>
          </a:prstGeom>
        </p:spPr>
      </p:pic>
      <p:pic>
        <p:nvPicPr>
          <p:cNvPr id="6" name="Picture 5"/>
          <p:cNvPicPr>
            <a:picLocks noChangeAspect="1"/>
          </p:cNvPicPr>
          <p:nvPr/>
        </p:nvPicPr>
        <p:blipFill>
          <a:blip r:embed="rId4"/>
          <a:stretch>
            <a:fillRect/>
          </a:stretch>
        </p:blipFill>
        <p:spPr>
          <a:xfrm>
            <a:off x="2999833" y="3465360"/>
            <a:ext cx="5922848" cy="1653442"/>
          </a:xfrm>
          <a:prstGeom prst="rect">
            <a:avLst/>
          </a:prstGeom>
        </p:spPr>
      </p:pic>
    </p:spTree>
    <p:extLst>
      <p:ext uri="{BB962C8B-B14F-4D97-AF65-F5344CB8AC3E}">
        <p14:creationId xmlns:p14="http://schemas.microsoft.com/office/powerpoint/2010/main" val="1063240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solidFill>
                  <a:srgbClr val="004BAF"/>
                </a:solidFill>
                <a:latin typeface="+mn-lt"/>
                <a:ea typeface="MS PGothic" charset="-128"/>
                <a:cs typeface="MS PGothic" charset="-128"/>
              </a:rPr>
              <a:t>ダイヤモンドダイニング</a:t>
            </a:r>
            <a:endParaRPr lang="en-US" dirty="0">
              <a:solidFill>
                <a:srgbClr val="004BAF"/>
              </a:solidFill>
              <a:latin typeface="MS PGothic" charset="-128"/>
              <a:ea typeface="MS PGothic" charset="-128"/>
              <a:cs typeface="MS PGothic" charset="-128"/>
            </a:endParaRPr>
          </a:p>
        </p:txBody>
      </p:sp>
      <p:sp>
        <p:nvSpPr>
          <p:cNvPr id="8" name="Content Placeholder 2"/>
          <p:cNvSpPr>
            <a:spLocks noGrp="1"/>
          </p:cNvSpPr>
          <p:nvPr>
            <p:ph type="body" sz="quarter" idx="10"/>
          </p:nvPr>
        </p:nvSpPr>
        <p:spPr>
          <a:xfrm>
            <a:off x="206761" y="665233"/>
            <a:ext cx="8477036" cy="4041221"/>
          </a:xfrm>
        </p:spPr>
        <p:txBody>
          <a:bodyPr/>
          <a:lstStyle/>
          <a:p>
            <a:pPr>
              <a:spcBef>
                <a:spcPts val="375"/>
              </a:spcBef>
              <a:buFont typeface="Arial"/>
              <a:buChar char="•"/>
            </a:pPr>
            <a:r>
              <a:rPr lang="ja-JP" altLang="en-US" sz="1575" dirty="0">
                <a:ea typeface="ＭＳ Ｐゴシック"/>
              </a:rPr>
              <a:t>関東の首都圏をはじめ全国に </a:t>
            </a:r>
            <a:r>
              <a:rPr lang="en-US" altLang="ja-JP" sz="1575" dirty="0">
                <a:ea typeface="ＭＳ Ｐゴシック"/>
              </a:rPr>
              <a:t>300 </a:t>
            </a:r>
            <a:r>
              <a:rPr lang="ja-JP" altLang="en-US" sz="1575" dirty="0">
                <a:ea typeface="ＭＳ Ｐゴシック"/>
              </a:rPr>
              <a:t>以上の外食店舗を展開</a:t>
            </a:r>
            <a:endParaRPr lang="en-US" altLang="ja-JP" sz="1575" dirty="0">
              <a:ea typeface="ＭＳ Ｐゴシック"/>
            </a:endParaRPr>
          </a:p>
          <a:p>
            <a:pPr>
              <a:spcBef>
                <a:spcPts val="375"/>
              </a:spcBef>
              <a:buFont typeface="Arial"/>
              <a:buChar char="•"/>
            </a:pPr>
            <a:endParaRPr lang="en-US" altLang="ja-JP" sz="1575" dirty="0">
              <a:ea typeface="ＭＳ Ｐゴシック"/>
            </a:endParaRPr>
          </a:p>
          <a:p>
            <a:pPr>
              <a:spcBef>
                <a:spcPts val="375"/>
              </a:spcBef>
              <a:buFont typeface="Arial"/>
              <a:buChar char="•"/>
            </a:pPr>
            <a:r>
              <a:rPr lang="ja-JP" altLang="en-US" sz="1575" dirty="0">
                <a:ea typeface="ＭＳ Ｐゴシック"/>
              </a:rPr>
              <a:t>課題</a:t>
            </a:r>
          </a:p>
          <a:p>
            <a:pPr lvl="1">
              <a:spcBef>
                <a:spcPts val="375"/>
              </a:spcBef>
              <a:buFont typeface="Arial"/>
              <a:buChar char="•"/>
            </a:pPr>
            <a:r>
              <a:rPr lang="ja-JP" altLang="en-US" sz="1275" dirty="0">
                <a:ea typeface="ＭＳ Ｐゴシック"/>
              </a:rPr>
              <a:t>国内外からの来店者増加に向けたインフラ整備として無線 </a:t>
            </a:r>
            <a:r>
              <a:rPr lang="en-US" altLang="ja-JP" sz="1275" dirty="0">
                <a:ea typeface="ＭＳ Ｐゴシック"/>
              </a:rPr>
              <a:t>LAN </a:t>
            </a:r>
            <a:r>
              <a:rPr lang="ja-JP" altLang="en-US" sz="1275" dirty="0">
                <a:ea typeface="ＭＳ Ｐゴシック"/>
              </a:rPr>
              <a:t>の重要性を認識</a:t>
            </a:r>
          </a:p>
          <a:p>
            <a:pPr lvl="1">
              <a:spcBef>
                <a:spcPts val="375"/>
              </a:spcBef>
              <a:buFont typeface="Arial"/>
              <a:buChar char="•"/>
            </a:pPr>
            <a:r>
              <a:rPr lang="ja-JP" altLang="en-US" sz="1275" dirty="0">
                <a:ea typeface="ＭＳ Ｐゴシック"/>
              </a:rPr>
              <a:t>マーケティング施策の </a:t>
            </a:r>
            <a:r>
              <a:rPr lang="en-US" altLang="ja-JP" sz="1275" dirty="0">
                <a:ea typeface="ＭＳ Ｐゴシック"/>
              </a:rPr>
              <a:t>1 </a:t>
            </a:r>
            <a:r>
              <a:rPr lang="ja-JP" altLang="en-US" sz="1275" dirty="0">
                <a:ea typeface="ＭＳ Ｐゴシック"/>
              </a:rPr>
              <a:t>つとして無線 </a:t>
            </a:r>
            <a:r>
              <a:rPr lang="en-US" altLang="ja-JP" sz="1275" dirty="0">
                <a:ea typeface="ＭＳ Ｐゴシック"/>
              </a:rPr>
              <a:t>LAN </a:t>
            </a:r>
            <a:r>
              <a:rPr lang="ja-JP" altLang="en-US" sz="1275" dirty="0">
                <a:ea typeface="ＭＳ Ｐゴシック"/>
              </a:rPr>
              <a:t>サービスの活用を検討</a:t>
            </a:r>
          </a:p>
          <a:p>
            <a:pPr lvl="1">
              <a:spcBef>
                <a:spcPts val="375"/>
              </a:spcBef>
              <a:buFont typeface="Arial"/>
              <a:buChar char="•"/>
            </a:pPr>
            <a:r>
              <a:rPr lang="ja-JP" altLang="en-US" sz="1275" dirty="0">
                <a:ea typeface="ＭＳ Ｐゴシック"/>
              </a:rPr>
              <a:t>多数の店舗への展開作業や運用管理にかかる負担の抑制</a:t>
            </a:r>
            <a:endParaRPr lang="en-US" altLang="ja-JP" sz="1275" dirty="0">
              <a:ea typeface="ＭＳ Ｐゴシック"/>
            </a:endParaRPr>
          </a:p>
          <a:p>
            <a:pPr lvl="1">
              <a:spcBef>
                <a:spcPts val="375"/>
              </a:spcBef>
              <a:buFont typeface="Arial"/>
              <a:buChar char="•"/>
            </a:pPr>
            <a:endParaRPr lang="en-US" altLang="ja-JP" sz="1275" dirty="0">
              <a:ea typeface="ＭＳ Ｐゴシック"/>
            </a:endParaRPr>
          </a:p>
          <a:p>
            <a:pPr>
              <a:spcBef>
                <a:spcPts val="375"/>
              </a:spcBef>
              <a:buFont typeface="Arial"/>
              <a:buChar char="•"/>
            </a:pPr>
            <a:r>
              <a:rPr lang="ja-JP" altLang="en-US" sz="1575" b="1" i="1" dirty="0">
                <a:solidFill>
                  <a:srgbClr val="FF9300"/>
                </a:solidFill>
                <a:ea typeface="ＭＳ Ｐゴシック"/>
              </a:rPr>
              <a:t>現場（店舗）ではケーブルを挿すだけの簡単導入</a:t>
            </a:r>
            <a:endParaRPr lang="en-US" altLang="ja-JP" sz="1575" b="1" i="1" dirty="0">
              <a:solidFill>
                <a:srgbClr val="FF9300"/>
              </a:solidFill>
              <a:latin typeface="Arial"/>
              <a:ea typeface="ＭＳ Ｐゴシック"/>
            </a:endParaRPr>
          </a:p>
          <a:p>
            <a:pPr lvl="1">
              <a:spcBef>
                <a:spcPts val="375"/>
              </a:spcBef>
              <a:buFont typeface="Arial"/>
              <a:buChar char="•"/>
            </a:pPr>
            <a:r>
              <a:rPr lang="en-US" altLang="ja-JP" sz="1275" dirty="0">
                <a:ea typeface="ＭＳ Ｐゴシック"/>
              </a:rPr>
              <a:t>2015 </a:t>
            </a:r>
            <a:r>
              <a:rPr lang="ja-JP" altLang="en-US" sz="1275" dirty="0">
                <a:ea typeface="ＭＳ Ｐゴシック"/>
              </a:rPr>
              <a:t>年 </a:t>
            </a:r>
            <a:r>
              <a:rPr lang="en-US" altLang="ja-JP" sz="1275" dirty="0">
                <a:ea typeface="ＭＳ Ｐゴシック"/>
              </a:rPr>
              <a:t>9 </a:t>
            </a:r>
            <a:r>
              <a:rPr lang="ja-JP" altLang="en-US" sz="1275" dirty="0">
                <a:ea typeface="ＭＳ Ｐゴシック"/>
              </a:rPr>
              <a:t>月から</a:t>
            </a:r>
            <a:r>
              <a:rPr lang="en-US" altLang="ja-JP" sz="1275" dirty="0">
                <a:ea typeface="ＭＳ Ｐゴシック"/>
              </a:rPr>
              <a:t>100 </a:t>
            </a:r>
            <a:r>
              <a:rPr lang="ja-JP" altLang="en-US" sz="1275" dirty="0">
                <a:ea typeface="ＭＳ Ｐゴシック"/>
              </a:rPr>
              <a:t>店舗を対象に導入を進め、</a:t>
            </a:r>
            <a:r>
              <a:rPr lang="en-US" altLang="ja-JP" sz="1275" dirty="0">
                <a:ea typeface="ＭＳ Ｐゴシック"/>
              </a:rPr>
              <a:t>10 </a:t>
            </a:r>
            <a:r>
              <a:rPr lang="ja-JP" altLang="en-US" sz="1275" dirty="0">
                <a:ea typeface="ＭＳ Ｐゴシック"/>
              </a:rPr>
              <a:t>月には全体の </a:t>
            </a:r>
            <a:r>
              <a:rPr lang="en-US" altLang="ja-JP" sz="1275" dirty="0">
                <a:ea typeface="ＭＳ Ｐゴシック"/>
              </a:rPr>
              <a:t>7 </a:t>
            </a:r>
            <a:r>
              <a:rPr lang="ja-JP" altLang="en-US" sz="1275" dirty="0">
                <a:ea typeface="ＭＳ Ｐゴシック"/>
              </a:rPr>
              <a:t>割以上の店舗で運用開始</a:t>
            </a:r>
            <a:endParaRPr lang="en-US" altLang="ja-JP" sz="1275" dirty="0">
              <a:ea typeface="ＭＳ Ｐゴシック"/>
            </a:endParaRPr>
          </a:p>
          <a:p>
            <a:pPr lvl="1">
              <a:spcBef>
                <a:spcPts val="375"/>
              </a:spcBef>
              <a:buFont typeface="Arial"/>
              <a:buChar char="•"/>
            </a:pPr>
            <a:endParaRPr lang="en-US" altLang="ja-JP" sz="1275" dirty="0">
              <a:ea typeface="ＭＳ Ｐゴシック"/>
            </a:endParaRPr>
          </a:p>
          <a:p>
            <a:pPr>
              <a:spcBef>
                <a:spcPts val="375"/>
              </a:spcBef>
              <a:buFont typeface="Arial"/>
              <a:buChar char="•"/>
            </a:pPr>
            <a:r>
              <a:rPr lang="ja-JP" altLang="en-US" sz="1575" b="1" i="1" dirty="0">
                <a:solidFill>
                  <a:srgbClr val="FF9300"/>
                </a:solidFill>
                <a:ea typeface="ＭＳ Ｐゴシック"/>
              </a:rPr>
              <a:t>顧客とのつながりを支援する </a:t>
            </a:r>
            <a:r>
              <a:rPr lang="en-US" altLang="ja-JP" sz="1575" b="1" i="1" dirty="0">
                <a:solidFill>
                  <a:srgbClr val="FF9300"/>
                </a:solidFill>
                <a:ea typeface="ＭＳ Ｐゴシック"/>
              </a:rPr>
              <a:t>Facebook Wi-Fi </a:t>
            </a:r>
            <a:r>
              <a:rPr lang="ja-JP" altLang="en-US" sz="1575" b="1" i="1" dirty="0">
                <a:solidFill>
                  <a:srgbClr val="FF9300"/>
                </a:solidFill>
                <a:ea typeface="ＭＳ Ｐゴシック"/>
              </a:rPr>
              <a:t>機能</a:t>
            </a:r>
            <a:endParaRPr lang="en-US" altLang="ja-JP" sz="1575" b="1" i="1" dirty="0">
              <a:solidFill>
                <a:srgbClr val="FF9300"/>
              </a:solidFill>
              <a:ea typeface="ＭＳ Ｐゴシック"/>
            </a:endParaRPr>
          </a:p>
          <a:p>
            <a:pPr lvl="1">
              <a:spcBef>
                <a:spcPts val="375"/>
              </a:spcBef>
              <a:buFont typeface="Arial"/>
              <a:buChar char="•"/>
            </a:pPr>
            <a:r>
              <a:rPr lang="ja-JP" altLang="en-US" sz="1275" dirty="0">
                <a:ea typeface="ＭＳ Ｐゴシック"/>
              </a:rPr>
              <a:t>店舗を訪れた顧客の口コミや情報発信を促進し、また顧客と店舗のつながりを深める</a:t>
            </a:r>
            <a:endParaRPr lang="en-US" altLang="ja-JP" sz="1275" dirty="0">
              <a:ea typeface="ＭＳ Ｐゴシック"/>
            </a:endParaRPr>
          </a:p>
          <a:p>
            <a:pPr lvl="1">
              <a:spcBef>
                <a:spcPts val="375"/>
              </a:spcBef>
              <a:buFont typeface="Arial"/>
              <a:buChar char="•"/>
            </a:pPr>
            <a:endParaRPr lang="en-US" altLang="ja-JP" sz="1575" dirty="0">
              <a:ea typeface="ＭＳ Ｐゴシック"/>
            </a:endParaRPr>
          </a:p>
          <a:p>
            <a:pPr marL="0" indent="0">
              <a:spcBef>
                <a:spcPts val="375"/>
              </a:spcBef>
              <a:buNone/>
            </a:pPr>
            <a:r>
              <a:rPr lang="ja-JP" altLang="en-US" sz="1575" dirty="0">
                <a:ea typeface="ＭＳ Ｐゴシック"/>
              </a:rPr>
              <a:t>「</a:t>
            </a:r>
            <a:r>
              <a:rPr lang="en-US" altLang="ja-JP" sz="1575" dirty="0">
                <a:ea typeface="ＭＳ Ｐゴシック"/>
              </a:rPr>
              <a:t>Cisco Meraki </a:t>
            </a:r>
            <a:r>
              <a:rPr lang="ja-JP" altLang="en-US" sz="1575" dirty="0">
                <a:ea typeface="ＭＳ Ｐゴシック"/>
              </a:rPr>
              <a:t>無線 </a:t>
            </a:r>
            <a:r>
              <a:rPr lang="en-US" altLang="ja-JP" sz="1575" dirty="0">
                <a:ea typeface="ＭＳ Ｐゴシック"/>
              </a:rPr>
              <a:t>LAN </a:t>
            </a:r>
            <a:r>
              <a:rPr lang="ja-JP" altLang="en-US" sz="1575" dirty="0">
                <a:ea typeface="ＭＳ Ｐゴシック"/>
              </a:rPr>
              <a:t>ソリューションは、クラウドですべての店舗の機器を一元管理できます</a:t>
            </a:r>
            <a:r>
              <a:rPr lang="ja-JP" altLang="en-US" sz="1575" dirty="0" smtClean="0">
                <a:ea typeface="ＭＳ Ｐゴシック"/>
              </a:rPr>
              <a:t>。</a:t>
            </a:r>
            <a:r>
              <a:rPr lang="en-US" altLang="ja-JP" sz="1575" dirty="0" smtClean="0">
                <a:ea typeface="ＭＳ Ｐゴシック"/>
              </a:rPr>
              <a:t/>
            </a:r>
            <a:br>
              <a:rPr lang="en-US" altLang="ja-JP" sz="1575" dirty="0" smtClean="0">
                <a:ea typeface="ＭＳ Ｐゴシック"/>
              </a:rPr>
            </a:br>
            <a:r>
              <a:rPr lang="ja-JP" altLang="en-US" sz="1575" dirty="0" smtClean="0">
                <a:ea typeface="ＭＳ Ｐゴシック"/>
              </a:rPr>
              <a:t>店舗</a:t>
            </a:r>
            <a:r>
              <a:rPr lang="ja-JP" altLang="en-US" sz="1575" dirty="0">
                <a:ea typeface="ＭＳ Ｐゴシック"/>
              </a:rPr>
              <a:t>での作業はケーブルを挿すだけと簡単で、すぐに使い始められる手軽さがいいですね。」　</a:t>
            </a:r>
            <a:endParaRPr lang="en-US" altLang="ja-JP" sz="1575" dirty="0">
              <a:ea typeface="ＭＳ Ｐゴシック"/>
            </a:endParaRPr>
          </a:p>
          <a:p>
            <a:pPr marL="0" indent="0" algn="r">
              <a:spcBef>
                <a:spcPts val="375"/>
              </a:spcBef>
              <a:buNone/>
            </a:pPr>
            <a:r>
              <a:rPr lang="ja-JP" altLang="en-US" sz="1575" dirty="0">
                <a:ea typeface="ＭＳ Ｐゴシック"/>
              </a:rPr>
              <a:t>経営企画室 システムチーム</a:t>
            </a:r>
            <a:endParaRPr lang="en-US" altLang="ja-JP" sz="1575" dirty="0">
              <a:ea typeface="ＭＳ Ｐゴシック"/>
            </a:endParaRPr>
          </a:p>
        </p:txBody>
      </p:sp>
      <p:sp>
        <p:nvSpPr>
          <p:cNvPr id="3" name="Rectangle 2"/>
          <p:cNvSpPr/>
          <p:nvPr/>
        </p:nvSpPr>
        <p:spPr>
          <a:xfrm>
            <a:off x="230833" y="4652600"/>
            <a:ext cx="6697568" cy="415498"/>
          </a:xfrm>
          <a:prstGeom prst="rect">
            <a:avLst/>
          </a:prstGeom>
        </p:spPr>
        <p:txBody>
          <a:bodyPr wrap="square">
            <a:spAutoFit/>
          </a:bodyPr>
          <a:lstStyle/>
          <a:p>
            <a:r>
              <a:rPr lang="en-US" sz="1050" dirty="0">
                <a:hlinkClick r:id="rId3"/>
              </a:rPr>
              <a:t>http://www.cisco.com/web/JP/solution/enterprisenet/casestudy/1096_diamond-dining_cs.html</a:t>
            </a:r>
            <a:endParaRPr lang="en-US" sz="1050" dirty="0"/>
          </a:p>
          <a:p>
            <a:endParaRPr lang="en-US" sz="1050" dirty="0"/>
          </a:p>
        </p:txBody>
      </p:sp>
      <p:pic>
        <p:nvPicPr>
          <p:cNvPr id="4" name="Picture 3"/>
          <p:cNvPicPr>
            <a:picLocks noChangeAspect="1"/>
          </p:cNvPicPr>
          <p:nvPr/>
        </p:nvPicPr>
        <p:blipFill>
          <a:blip r:embed="rId4"/>
          <a:stretch>
            <a:fillRect/>
          </a:stretch>
        </p:blipFill>
        <p:spPr>
          <a:xfrm>
            <a:off x="5475008" y="106079"/>
            <a:ext cx="3513098" cy="102183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2750" y="1163199"/>
            <a:ext cx="2697935" cy="1560395"/>
          </a:xfrm>
          <a:prstGeom prst="rect">
            <a:avLst/>
          </a:prstGeom>
        </p:spPr>
      </p:pic>
    </p:spTree>
    <p:extLst>
      <p:ext uri="{BB962C8B-B14F-4D97-AF65-F5344CB8AC3E}">
        <p14:creationId xmlns:p14="http://schemas.microsoft.com/office/powerpoint/2010/main" val="1479302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solidFill>
                  <a:srgbClr val="004BAF"/>
                </a:solidFill>
                <a:latin typeface="MS PGothic" charset="-128"/>
                <a:ea typeface="MS PGothic" charset="-128"/>
                <a:cs typeface="MS PGothic" charset="-128"/>
              </a:rPr>
              <a:t>公衆</a:t>
            </a:r>
            <a:r>
              <a:rPr lang="ja-JP" altLang="en-US" dirty="0">
                <a:solidFill>
                  <a:srgbClr val="004BAF"/>
                </a:solidFill>
                <a:latin typeface="MS PGothic" charset="-128"/>
                <a:ea typeface="MS PGothic" charset="-128"/>
                <a:cs typeface="MS PGothic" charset="-128"/>
              </a:rPr>
              <a:t>無線</a:t>
            </a:r>
            <a:r>
              <a:rPr lang="en-US" altLang="ja-JP" dirty="0" smtClean="0">
                <a:solidFill>
                  <a:srgbClr val="004BAF"/>
                </a:solidFill>
                <a:latin typeface="MS PGothic" charset="-128"/>
                <a:ea typeface="MS PGothic" charset="-128"/>
                <a:cs typeface="MS PGothic" charset="-128"/>
              </a:rPr>
              <a:t>LAN</a:t>
            </a:r>
            <a:r>
              <a:rPr lang="ja-JP" altLang="en-US" dirty="0" smtClean="0">
                <a:solidFill>
                  <a:srgbClr val="004BAF"/>
                </a:solidFill>
                <a:latin typeface="MS PGothic" charset="-128"/>
                <a:ea typeface="MS PGothic" charset="-128"/>
                <a:cs typeface="MS PGothic" charset="-128"/>
              </a:rPr>
              <a:t>としての利用</a:t>
            </a:r>
            <a:endParaRPr kumimoji="1" lang="ja-JP" altLang="en-US" dirty="0">
              <a:solidFill>
                <a:srgbClr val="004BAF"/>
              </a:solidFill>
              <a:latin typeface="MS PGothic" charset="-128"/>
              <a:ea typeface="MS PGothic" charset="-128"/>
              <a:cs typeface="MS PGothic" charset="-128"/>
            </a:endParaRPr>
          </a:p>
        </p:txBody>
      </p:sp>
      <p:pic>
        <p:nvPicPr>
          <p:cNvPr id="16" name="図 15" descr="スクリーンショット 2016-03-20 2.25.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436" y="995565"/>
            <a:ext cx="1392215" cy="395170"/>
          </a:xfrm>
          <a:prstGeom prst="rect">
            <a:avLst/>
          </a:prstGeom>
        </p:spPr>
      </p:pic>
      <p:pic>
        <p:nvPicPr>
          <p:cNvPr id="17" name="図 16" descr="スクリーンショット 2016-03-20 2.25.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854" y="1345626"/>
            <a:ext cx="2466190" cy="260847"/>
          </a:xfrm>
          <a:prstGeom prst="rect">
            <a:avLst/>
          </a:prstGeom>
        </p:spPr>
      </p:pic>
      <p:pic>
        <p:nvPicPr>
          <p:cNvPr id="18" name="図 17" descr="スクリーンショット 2016-03-20 2.25.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6574" y="1072140"/>
            <a:ext cx="1028324" cy="249153"/>
          </a:xfrm>
          <a:prstGeom prst="rect">
            <a:avLst/>
          </a:prstGeom>
        </p:spPr>
      </p:pic>
      <p:sp>
        <p:nvSpPr>
          <p:cNvPr id="22" name="乗算記号 21"/>
          <p:cNvSpPr/>
          <p:nvPr/>
        </p:nvSpPr>
        <p:spPr>
          <a:xfrm>
            <a:off x="4061419" y="2371976"/>
            <a:ext cx="646472" cy="644827"/>
          </a:xfrm>
          <a:prstGeom prst="mathMultiply">
            <a:avLst>
              <a:gd name="adj1" fmla="val 10174"/>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9" dirty="0"/>
          </a:p>
        </p:txBody>
      </p:sp>
      <p:pic>
        <p:nvPicPr>
          <p:cNvPr id="23" name="図 22" descr="スクリーンショット 2016-03-20 2.31.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484" y="3023733"/>
            <a:ext cx="2835131" cy="1350438"/>
          </a:xfrm>
          <a:prstGeom prst="rect">
            <a:avLst/>
          </a:prstGeom>
        </p:spPr>
      </p:pic>
      <p:pic>
        <p:nvPicPr>
          <p:cNvPr id="24" name="図 23" descr="スクリーンショット 2016-03-20 2.31.3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1436" y="1781138"/>
            <a:ext cx="3620393" cy="1042751"/>
          </a:xfrm>
          <a:prstGeom prst="rect">
            <a:avLst/>
          </a:prstGeom>
        </p:spPr>
      </p:pic>
      <p:sp>
        <p:nvSpPr>
          <p:cNvPr id="25" name="角丸四角形 24"/>
          <p:cNvSpPr/>
          <p:nvPr/>
        </p:nvSpPr>
        <p:spPr>
          <a:xfrm>
            <a:off x="413518" y="1857248"/>
            <a:ext cx="3428771" cy="152079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799"/>
          </a:p>
        </p:txBody>
      </p:sp>
      <p:sp>
        <p:nvSpPr>
          <p:cNvPr id="27" name="テキスト プレースホルダー 4"/>
          <p:cNvSpPr txBox="1">
            <a:spLocks/>
          </p:cNvSpPr>
          <p:nvPr/>
        </p:nvSpPr>
        <p:spPr>
          <a:xfrm>
            <a:off x="5174167" y="2790808"/>
            <a:ext cx="1724570" cy="283580"/>
          </a:xfrm>
          <a:prstGeom prst="rect">
            <a:avLst/>
          </a:prstGeom>
        </p:spPr>
        <p:txBody>
          <a:bodyPr lIns="68559" tIns="34280" rIns="68559" bIns="34280"/>
          <a:lstStyle>
            <a:defPPr>
              <a:defRPr lang="en-US"/>
            </a:defPPr>
            <a:lvl1pPr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81"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62"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43"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724"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905" algn="l" defTabSz="457181" rtl="0" eaLnBrk="1" latinLnBrk="0" hangingPunct="1">
              <a:defRPr kern="1200">
                <a:solidFill>
                  <a:schemeClr val="tx1"/>
                </a:solidFill>
                <a:latin typeface="Arial" charset="0"/>
                <a:ea typeface="ＭＳ Ｐゴシック" charset="0"/>
                <a:cs typeface="ＭＳ Ｐゴシック" charset="0"/>
              </a:defRPr>
            </a:lvl6pPr>
            <a:lvl7pPr marL="2743086" algn="l" defTabSz="457181" rtl="0" eaLnBrk="1" latinLnBrk="0" hangingPunct="1">
              <a:defRPr kern="1200">
                <a:solidFill>
                  <a:schemeClr val="tx1"/>
                </a:solidFill>
                <a:latin typeface="Arial" charset="0"/>
                <a:ea typeface="ＭＳ Ｐゴシック" charset="0"/>
                <a:cs typeface="ＭＳ Ｐゴシック" charset="0"/>
              </a:defRPr>
            </a:lvl7pPr>
            <a:lvl8pPr marL="3200266" algn="l" defTabSz="457181" rtl="0" eaLnBrk="1" latinLnBrk="0" hangingPunct="1">
              <a:defRPr kern="1200">
                <a:solidFill>
                  <a:schemeClr val="tx1"/>
                </a:solidFill>
                <a:latin typeface="Arial" charset="0"/>
                <a:ea typeface="ＭＳ Ｐゴシック" charset="0"/>
                <a:cs typeface="ＭＳ Ｐゴシック" charset="0"/>
              </a:defRPr>
            </a:lvl8pPr>
            <a:lvl9pPr marL="3657448" algn="l" defTabSz="457181" rtl="0" eaLnBrk="1" latinLnBrk="0" hangingPunct="1">
              <a:defRPr kern="1200">
                <a:solidFill>
                  <a:schemeClr val="tx1"/>
                </a:solidFill>
                <a:latin typeface="Arial" charset="0"/>
                <a:ea typeface="ＭＳ Ｐゴシック" charset="0"/>
                <a:cs typeface="ＭＳ Ｐゴシック" charset="0"/>
              </a:defRPr>
            </a:lvl9pPr>
          </a:lstStyle>
          <a:p>
            <a:pPr marL="57120"/>
            <a:r>
              <a:rPr lang="en-US" altLang="ja-JP" sz="1200" dirty="0"/>
              <a:t>AD-Coupon</a:t>
            </a:r>
          </a:p>
        </p:txBody>
      </p:sp>
      <p:sp>
        <p:nvSpPr>
          <p:cNvPr id="28" name="テキスト プレースホルダー 4"/>
          <p:cNvSpPr txBox="1">
            <a:spLocks/>
          </p:cNvSpPr>
          <p:nvPr/>
        </p:nvSpPr>
        <p:spPr>
          <a:xfrm>
            <a:off x="5174167" y="1554052"/>
            <a:ext cx="1724570" cy="283580"/>
          </a:xfrm>
          <a:prstGeom prst="rect">
            <a:avLst/>
          </a:prstGeom>
        </p:spPr>
        <p:txBody>
          <a:bodyPr lIns="68559" tIns="34280" rIns="68559" bIns="34280"/>
          <a:lstStyle>
            <a:defPPr>
              <a:defRPr lang="en-US"/>
            </a:defPPr>
            <a:lvl1pPr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81"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62"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43"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724"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905" algn="l" defTabSz="457181" rtl="0" eaLnBrk="1" latinLnBrk="0" hangingPunct="1">
              <a:defRPr kern="1200">
                <a:solidFill>
                  <a:schemeClr val="tx1"/>
                </a:solidFill>
                <a:latin typeface="Arial" charset="0"/>
                <a:ea typeface="ＭＳ Ｐゴシック" charset="0"/>
                <a:cs typeface="ＭＳ Ｐゴシック" charset="0"/>
              </a:defRPr>
            </a:lvl6pPr>
            <a:lvl7pPr marL="2743086" algn="l" defTabSz="457181" rtl="0" eaLnBrk="1" latinLnBrk="0" hangingPunct="1">
              <a:defRPr kern="1200">
                <a:solidFill>
                  <a:schemeClr val="tx1"/>
                </a:solidFill>
                <a:latin typeface="Arial" charset="0"/>
                <a:ea typeface="ＭＳ Ｐゴシック" charset="0"/>
                <a:cs typeface="ＭＳ Ｐゴシック" charset="0"/>
              </a:defRPr>
            </a:lvl7pPr>
            <a:lvl8pPr marL="3200266" algn="l" defTabSz="457181" rtl="0" eaLnBrk="1" latinLnBrk="0" hangingPunct="1">
              <a:defRPr kern="1200">
                <a:solidFill>
                  <a:schemeClr val="tx1"/>
                </a:solidFill>
                <a:latin typeface="Arial" charset="0"/>
                <a:ea typeface="ＭＳ Ｐゴシック" charset="0"/>
                <a:cs typeface="ＭＳ Ｐゴシック" charset="0"/>
              </a:defRPr>
            </a:lvl8pPr>
            <a:lvl9pPr marL="3657448" algn="l" defTabSz="457181" rtl="0" eaLnBrk="1" latinLnBrk="0" hangingPunct="1">
              <a:defRPr kern="1200">
                <a:solidFill>
                  <a:schemeClr val="tx1"/>
                </a:solidFill>
                <a:latin typeface="Arial" charset="0"/>
                <a:ea typeface="ＭＳ Ｐゴシック" charset="0"/>
                <a:cs typeface="ＭＳ Ｐゴシック" charset="0"/>
              </a:defRPr>
            </a:lvl9pPr>
          </a:lstStyle>
          <a:p>
            <a:pPr marL="57120"/>
            <a:r>
              <a:rPr lang="ja-JP" altLang="en-US" sz="1200" dirty="0"/>
              <a:t>様々な認証方法に対応</a:t>
            </a:r>
            <a:endParaRPr lang="en-US" altLang="ja-JP" sz="1200" dirty="0"/>
          </a:p>
        </p:txBody>
      </p:sp>
      <p:sp>
        <p:nvSpPr>
          <p:cNvPr id="29" name="角丸四角形 28"/>
          <p:cNvSpPr/>
          <p:nvPr/>
        </p:nvSpPr>
        <p:spPr>
          <a:xfrm>
            <a:off x="4887594" y="849417"/>
            <a:ext cx="3924357" cy="3675174"/>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799"/>
          </a:p>
        </p:txBody>
      </p:sp>
      <p:sp>
        <p:nvSpPr>
          <p:cNvPr id="30" name="テキスト プレースホルダー 4"/>
          <p:cNvSpPr txBox="1">
            <a:spLocks/>
          </p:cNvSpPr>
          <p:nvPr/>
        </p:nvSpPr>
        <p:spPr>
          <a:xfrm>
            <a:off x="1931723" y="2299452"/>
            <a:ext cx="1881713" cy="1012597"/>
          </a:xfrm>
          <a:prstGeom prst="rect">
            <a:avLst/>
          </a:prstGeom>
        </p:spPr>
        <p:txBody>
          <a:bodyPr lIns="68559" tIns="34280" rIns="68559" bIns="34280"/>
          <a:lstStyle>
            <a:defPPr>
              <a:defRPr lang="en-US"/>
            </a:defPPr>
            <a:lvl1pPr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81"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62"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43"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724"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905" algn="l" defTabSz="457181" rtl="0" eaLnBrk="1" latinLnBrk="0" hangingPunct="1">
              <a:defRPr kern="1200">
                <a:solidFill>
                  <a:schemeClr val="tx1"/>
                </a:solidFill>
                <a:latin typeface="Arial" charset="0"/>
                <a:ea typeface="ＭＳ Ｐゴシック" charset="0"/>
                <a:cs typeface="ＭＳ Ｐゴシック" charset="0"/>
              </a:defRPr>
            </a:lvl6pPr>
            <a:lvl7pPr marL="2743086" algn="l" defTabSz="457181" rtl="0" eaLnBrk="1" latinLnBrk="0" hangingPunct="1">
              <a:defRPr kern="1200">
                <a:solidFill>
                  <a:schemeClr val="tx1"/>
                </a:solidFill>
                <a:latin typeface="Arial" charset="0"/>
                <a:ea typeface="ＭＳ Ｐゴシック" charset="0"/>
                <a:cs typeface="ＭＳ Ｐゴシック" charset="0"/>
              </a:defRPr>
            </a:lvl7pPr>
            <a:lvl8pPr marL="3200266" algn="l" defTabSz="457181" rtl="0" eaLnBrk="1" latinLnBrk="0" hangingPunct="1">
              <a:defRPr kern="1200">
                <a:solidFill>
                  <a:schemeClr val="tx1"/>
                </a:solidFill>
                <a:latin typeface="Arial" charset="0"/>
                <a:ea typeface="ＭＳ Ｐゴシック" charset="0"/>
                <a:cs typeface="ＭＳ Ｐゴシック" charset="0"/>
              </a:defRPr>
            </a:lvl8pPr>
            <a:lvl9pPr marL="3657448" algn="l" defTabSz="457181" rtl="0" eaLnBrk="1" latinLnBrk="0" hangingPunct="1">
              <a:defRPr kern="1200">
                <a:solidFill>
                  <a:schemeClr val="tx1"/>
                </a:solidFill>
                <a:latin typeface="Arial" charset="0"/>
                <a:ea typeface="ＭＳ Ｐゴシック" charset="0"/>
                <a:cs typeface="ＭＳ Ｐゴシック" charset="0"/>
              </a:defRPr>
            </a:lvl9pPr>
          </a:lstStyle>
          <a:p>
            <a:pPr marL="57120"/>
            <a:r>
              <a:rPr lang="ja-JP" altLang="en-US" sz="1200" dirty="0"/>
              <a:t>災害時の一斉</a:t>
            </a:r>
            <a:r>
              <a:rPr lang="en-US" altLang="ja-JP" sz="1200" dirty="0"/>
              <a:t>SSID</a:t>
            </a:r>
            <a:r>
              <a:rPr lang="ja-JP" altLang="en-US" sz="1200" dirty="0"/>
              <a:t>解放</a:t>
            </a:r>
            <a:endParaRPr lang="en-US" altLang="ja-JP" sz="1200" dirty="0"/>
          </a:p>
          <a:p>
            <a:pPr marL="57120"/>
            <a:r>
              <a:rPr lang="ja-JP" altLang="en-US" sz="1200" dirty="0"/>
              <a:t>セキュリティの強化</a:t>
            </a:r>
            <a:endParaRPr lang="en-US" altLang="ja-JP" sz="1200" dirty="0"/>
          </a:p>
          <a:p>
            <a:pPr marL="57120"/>
            <a:r>
              <a:rPr lang="ja-JP" altLang="en-US" sz="1200" dirty="0"/>
              <a:t>利用状況の可視化</a:t>
            </a:r>
            <a:endParaRPr lang="en-US" altLang="ja-JP" sz="1200" dirty="0"/>
          </a:p>
        </p:txBody>
      </p:sp>
      <p:sp>
        <p:nvSpPr>
          <p:cNvPr id="6" name="Rectangle 5"/>
          <p:cNvSpPr/>
          <p:nvPr/>
        </p:nvSpPr>
        <p:spPr>
          <a:xfrm>
            <a:off x="309335" y="3901526"/>
            <a:ext cx="4658711" cy="646331"/>
          </a:xfrm>
          <a:prstGeom prst="rect">
            <a:avLst/>
          </a:prstGeom>
        </p:spPr>
        <p:txBody>
          <a:bodyPr wrap="square">
            <a:spAutoFit/>
          </a:bodyPr>
          <a:lstStyle/>
          <a:p>
            <a:r>
              <a:rPr lang="ja-JP" altLang="en-US" dirty="0">
                <a:latin typeface="MS PGothic" charset="-128"/>
                <a:ea typeface="MS PGothic" charset="-128"/>
                <a:cs typeface="MS PGothic" charset="-128"/>
              </a:rPr>
              <a:t>観光地、商業施設における統一化</a:t>
            </a:r>
            <a:r>
              <a:rPr lang="en-US" altLang="ja-JP"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ビッグデータ化</a:t>
            </a:r>
            <a:r>
              <a:rPr lang="ja-JP" altLang="en-US" dirty="0">
                <a:latin typeface="MS PGothic" charset="-128"/>
                <a:ea typeface="MS PGothic" charset="-128"/>
                <a:cs typeface="MS PGothic" charset="-128"/>
              </a:rPr>
              <a:t>、クーポン配信による</a:t>
            </a:r>
            <a:r>
              <a:rPr lang="ja-JP" altLang="en-US" dirty="0" smtClean="0">
                <a:solidFill>
                  <a:srgbClr val="FF0000"/>
                </a:solidFill>
                <a:latin typeface="MS PGothic" charset="-128"/>
                <a:ea typeface="MS PGothic" charset="-128"/>
                <a:cs typeface="MS PGothic" charset="-128"/>
              </a:rPr>
              <a:t>ビジネス モデル</a:t>
            </a:r>
            <a:endParaRPr lang="en-US" dirty="0"/>
          </a:p>
        </p:txBody>
      </p:sp>
      <p:sp>
        <p:nvSpPr>
          <p:cNvPr id="3" name="テキスト ボックス 2"/>
          <p:cNvSpPr txBox="1"/>
          <p:nvPr/>
        </p:nvSpPr>
        <p:spPr>
          <a:xfrm>
            <a:off x="797913" y="2230671"/>
            <a:ext cx="954107" cy="707886"/>
          </a:xfrm>
          <a:prstGeom prst="rect">
            <a:avLst/>
          </a:prstGeom>
          <a:noFill/>
        </p:spPr>
        <p:txBody>
          <a:bodyPr wrap="none" rtlCol="0">
            <a:spAutoFit/>
          </a:bodyPr>
          <a:lstStyle/>
          <a:p>
            <a:pPr algn="ctr"/>
            <a:r>
              <a:rPr kumimoji="1" lang="en-US" altLang="ja-JP" sz="2000" dirty="0" smtClean="0"/>
              <a:t>Cisco </a:t>
            </a:r>
            <a:br>
              <a:rPr kumimoji="1" lang="en-US" altLang="ja-JP" sz="2000" dirty="0" smtClean="0"/>
            </a:br>
            <a:r>
              <a:rPr kumimoji="1" lang="en-US" altLang="ja-JP" sz="2000" dirty="0" smtClean="0"/>
              <a:t>Meraki</a:t>
            </a:r>
            <a:endParaRPr kumimoji="1" lang="ja-JP" altLang="en-US" sz="2000" dirty="0"/>
          </a:p>
        </p:txBody>
      </p:sp>
    </p:spTree>
    <p:extLst>
      <p:ext uri="{BB962C8B-B14F-4D97-AF65-F5344CB8AC3E}">
        <p14:creationId xmlns:p14="http://schemas.microsoft.com/office/powerpoint/2010/main" val="368466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smtClean="0">
                <a:latin typeface="+mn-ea"/>
                <a:ea typeface="+mn-ea"/>
              </a:rPr>
              <a:t>もっと簡単に</a:t>
            </a:r>
            <a:r>
              <a:rPr kumimoji="1" lang="ja-JP" altLang="en-US" sz="2400" dirty="0" smtClean="0">
                <a:latin typeface="+mn-ea"/>
                <a:ea typeface="+mn-ea"/>
              </a:rPr>
              <a:t>！</a:t>
            </a:r>
            <a:r>
              <a:rPr kumimoji="1" lang="en-US" altLang="ja-JP" sz="2400" dirty="0" smtClean="0">
                <a:latin typeface="+mn-ea"/>
                <a:ea typeface="+mn-ea"/>
              </a:rPr>
              <a:t>Cisco Meraki</a:t>
            </a:r>
            <a:r>
              <a:rPr kumimoji="1" lang="ja-JP" altLang="en-US" sz="2400" dirty="0">
                <a:latin typeface="+mn-ea"/>
                <a:ea typeface="+mn-ea"/>
              </a:rPr>
              <a:t>の</a:t>
            </a:r>
            <a:r>
              <a:rPr kumimoji="1" lang="ja-JP" altLang="en-US" sz="2400" dirty="0" smtClean="0">
                <a:latin typeface="+mn-ea"/>
                <a:ea typeface="+mn-ea"/>
              </a:rPr>
              <a:t>特徴</a:t>
            </a:r>
            <a:endParaRPr kumimoji="1" lang="ja-JP" altLang="en-US" sz="2400" dirty="0">
              <a:latin typeface="+mn-ea"/>
              <a:ea typeface="+mn-ea"/>
            </a:endParaRPr>
          </a:p>
        </p:txBody>
      </p:sp>
      <p:graphicFrame>
        <p:nvGraphicFramePr>
          <p:cNvPr id="4" name="図表 3"/>
          <p:cNvGraphicFramePr/>
          <p:nvPr>
            <p:extLst>
              <p:ext uri="{D42A27DB-BD31-4B8C-83A1-F6EECF244321}">
                <p14:modId xmlns:p14="http://schemas.microsoft.com/office/powerpoint/2010/main" val="322264504"/>
              </p:ext>
            </p:extLst>
          </p:nvPr>
        </p:nvGraphicFramePr>
        <p:xfrm>
          <a:off x="341312" y="732733"/>
          <a:ext cx="8674555" cy="435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8045091"/>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353"/>
          <a:stretch/>
        </p:blipFill>
        <p:spPr>
          <a:xfrm>
            <a:off x="1192" y="671"/>
            <a:ext cx="9141619" cy="5142161"/>
          </a:xfrm>
          <a:prstGeom prst="rect">
            <a:avLst/>
          </a:prstGeom>
        </p:spPr>
      </p:pic>
      <p:sp>
        <p:nvSpPr>
          <p:cNvPr id="8" name="Rectangle 7"/>
          <p:cNvSpPr/>
          <p:nvPr/>
        </p:nvSpPr>
        <p:spPr>
          <a:xfrm>
            <a:off x="1192" y="670"/>
            <a:ext cx="9141619" cy="814984"/>
          </a:xfrm>
          <a:prstGeom prst="rect">
            <a:avLst/>
          </a:prstGeom>
          <a:solidFill>
            <a:schemeClr val="accent5">
              <a:lumMod val="40000"/>
              <a:lumOff val="6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14" name="Group 13"/>
          <p:cNvGrpSpPr/>
          <p:nvPr/>
        </p:nvGrpSpPr>
        <p:grpSpPr>
          <a:xfrm>
            <a:off x="3836024" y="847196"/>
            <a:ext cx="5543075" cy="1500516"/>
            <a:chOff x="9422970" y="2569271"/>
            <a:chExt cx="14196447" cy="4002419"/>
          </a:xfrm>
        </p:grpSpPr>
        <p:sp>
          <p:nvSpPr>
            <p:cNvPr id="4" name="Rectangle 3"/>
            <p:cNvSpPr/>
            <p:nvPr/>
          </p:nvSpPr>
          <p:spPr>
            <a:xfrm>
              <a:off x="9422970" y="2569271"/>
              <a:ext cx="13204555" cy="3785034"/>
            </a:xfrm>
            <a:prstGeom prst="rect">
              <a:avLst/>
            </a:prstGeom>
            <a:solidFill>
              <a:schemeClr val="tx2">
                <a:lumMod val="40000"/>
                <a:lumOff val="6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273" indent="-214273" algn="ctr">
                <a:buFont typeface="Arial" charset="0"/>
                <a:buChar char="•"/>
              </a:pPr>
              <a:endParaRPr lang="en-US" sz="675"/>
            </a:p>
          </p:txBody>
        </p:sp>
        <p:sp>
          <p:nvSpPr>
            <p:cNvPr id="6" name="TextBox 5"/>
            <p:cNvSpPr txBox="1"/>
            <p:nvPr/>
          </p:nvSpPr>
          <p:spPr>
            <a:xfrm>
              <a:off x="9704588" y="2631122"/>
              <a:ext cx="13914829" cy="3940568"/>
            </a:xfrm>
            <a:prstGeom prst="rect">
              <a:avLst/>
            </a:prstGeom>
            <a:noFill/>
          </p:spPr>
          <p:txBody>
            <a:bodyPr wrap="square" rtlCol="0">
              <a:spAutoFit/>
            </a:bodyPr>
            <a:lstStyle/>
            <a:p>
              <a:pPr>
                <a:lnSpc>
                  <a:spcPct val="150000"/>
                </a:lnSpc>
                <a:buClr>
                  <a:schemeClr val="accent1"/>
                </a:buClr>
              </a:pPr>
              <a:r>
                <a:rPr lang="ja-JP" altLang="en-US" sz="1000" b="1" dirty="0">
                  <a:solidFill>
                    <a:srgbClr val="343334"/>
                  </a:solidFill>
                  <a:latin typeface="MS PGothic" charset="-128"/>
                  <a:ea typeface="MS PGothic" charset="-128"/>
                  <a:cs typeface="MS PGothic" charset="-128"/>
                </a:rPr>
                <a:t>背景</a:t>
              </a:r>
              <a:endParaRPr lang="en-US" sz="1000" dirty="0">
                <a:solidFill>
                  <a:srgbClr val="343334"/>
                </a:solidFill>
                <a:latin typeface="MS PGothic" charset="-128"/>
                <a:ea typeface="MS PGothic" charset="-128"/>
                <a:cs typeface="MS PGothic" charset="-128"/>
              </a:endParaRPr>
            </a:p>
            <a:p>
              <a:pPr marL="214273" indent="-214273">
                <a:lnSpc>
                  <a:spcPct val="150000"/>
                </a:lnSpc>
                <a:buClr>
                  <a:schemeClr val="accent1"/>
                </a:buClr>
                <a:buFont typeface="Arial" charset="0"/>
                <a:buChar char="•"/>
              </a:pPr>
              <a:r>
                <a:rPr lang="ja-JP" altLang="en-US" sz="1000" dirty="0">
                  <a:solidFill>
                    <a:srgbClr val="343334"/>
                  </a:solidFill>
                  <a:latin typeface="MS PGothic" charset="-128"/>
                  <a:ea typeface="MS PGothic" charset="-128"/>
                  <a:cs typeface="MS PGothic" charset="-128"/>
                </a:rPr>
                <a:t>マドリッド</a:t>
              </a:r>
              <a:r>
                <a:rPr lang="en-US" altLang="ja-JP" sz="1000" dirty="0">
                  <a:solidFill>
                    <a:srgbClr val="343334"/>
                  </a:solidFill>
                  <a:latin typeface="MS PGothic" charset="-128"/>
                  <a:ea typeface="MS PGothic" charset="-128"/>
                  <a:cs typeface="MS PGothic" charset="-128"/>
                </a:rPr>
                <a:t> (</a:t>
              </a:r>
              <a:r>
                <a:rPr lang="ja-JP" altLang="en-US" sz="1000" dirty="0">
                  <a:solidFill>
                    <a:srgbClr val="343334"/>
                  </a:solidFill>
                  <a:latin typeface="MS PGothic" charset="-128"/>
                  <a:ea typeface="MS PGothic" charset="-128"/>
                  <a:cs typeface="MS PGothic" charset="-128"/>
                </a:rPr>
                <a:t>スペイン</a:t>
              </a:r>
              <a:r>
                <a:rPr lang="en-US" altLang="ja-JP" sz="1000" dirty="0">
                  <a:solidFill>
                    <a:srgbClr val="343334"/>
                  </a:solidFill>
                  <a:latin typeface="MS PGothic" charset="-128"/>
                  <a:ea typeface="MS PGothic" charset="-128"/>
                  <a:cs typeface="MS PGothic" charset="-128"/>
                </a:rPr>
                <a:t>)</a:t>
              </a:r>
              <a:endParaRPr lang="en-US" sz="1000" dirty="0">
                <a:solidFill>
                  <a:srgbClr val="343334"/>
                </a:solidFill>
                <a:latin typeface="MS PGothic" charset="-128"/>
                <a:ea typeface="MS PGothic" charset="-128"/>
                <a:cs typeface="MS PGothic" charset="-128"/>
              </a:endParaRPr>
            </a:p>
            <a:p>
              <a:pPr marL="214273" indent="-214273">
                <a:lnSpc>
                  <a:spcPct val="150000"/>
                </a:lnSpc>
                <a:buClr>
                  <a:schemeClr val="accent1"/>
                </a:buClr>
                <a:buFont typeface="Arial" charset="0"/>
                <a:buChar char="•"/>
              </a:pPr>
              <a:r>
                <a:rPr lang="ja-JP" altLang="en-US" sz="1000" dirty="0">
                  <a:solidFill>
                    <a:srgbClr val="343334"/>
                  </a:solidFill>
                  <a:latin typeface="MS PGothic" charset="-128"/>
                  <a:ea typeface="MS PGothic" charset="-128"/>
                  <a:cs typeface="MS PGothic" charset="-128"/>
                </a:rPr>
                <a:t>バスケットやコンサートのための屋内型スタジアム</a:t>
              </a:r>
              <a:endParaRPr lang="en-US" sz="1000" dirty="0">
                <a:solidFill>
                  <a:srgbClr val="343334"/>
                </a:solidFill>
                <a:latin typeface="MS PGothic" charset="-128"/>
                <a:ea typeface="MS PGothic" charset="-128"/>
                <a:cs typeface="MS PGothic" charset="-128"/>
              </a:endParaRPr>
            </a:p>
            <a:p>
              <a:pPr marL="214273" indent="-214273">
                <a:lnSpc>
                  <a:spcPct val="150000"/>
                </a:lnSpc>
                <a:buClr>
                  <a:schemeClr val="accent1"/>
                </a:buClr>
                <a:buFont typeface="Arial" charset="0"/>
                <a:buChar char="•"/>
              </a:pPr>
              <a:r>
                <a:rPr lang="ja-JP" altLang="en-US" sz="1000" dirty="0">
                  <a:solidFill>
                    <a:srgbClr val="343334"/>
                  </a:solidFill>
                  <a:latin typeface="MS PGothic" charset="-128"/>
                  <a:ea typeface="MS PGothic" charset="-128"/>
                  <a:cs typeface="MS PGothic" charset="-128"/>
                </a:rPr>
                <a:t>最大</a:t>
              </a:r>
              <a:r>
                <a:rPr lang="en-US" sz="1000" dirty="0">
                  <a:solidFill>
                    <a:srgbClr val="343334"/>
                  </a:solidFill>
                  <a:latin typeface="MS PGothic" charset="-128"/>
                  <a:ea typeface="MS PGothic" charset="-128"/>
                  <a:cs typeface="MS PGothic" charset="-128"/>
                </a:rPr>
                <a:t> 15,000 </a:t>
              </a:r>
              <a:r>
                <a:rPr lang="ja-JP" altLang="en-US" sz="1000" dirty="0">
                  <a:solidFill>
                    <a:srgbClr val="343334"/>
                  </a:solidFill>
                  <a:latin typeface="MS PGothic" charset="-128"/>
                  <a:ea typeface="MS PGothic" charset="-128"/>
                  <a:cs typeface="MS PGothic" charset="-128"/>
                </a:rPr>
                <a:t>人収容可能</a:t>
              </a:r>
              <a:endParaRPr lang="en-US" sz="1000" dirty="0">
                <a:solidFill>
                  <a:srgbClr val="343334"/>
                </a:solidFill>
                <a:latin typeface="MS PGothic" charset="-128"/>
                <a:ea typeface="MS PGothic" charset="-128"/>
                <a:cs typeface="MS PGothic" charset="-128"/>
              </a:endParaRPr>
            </a:p>
            <a:p>
              <a:pPr marL="214273" indent="-214273">
                <a:lnSpc>
                  <a:spcPct val="150000"/>
                </a:lnSpc>
                <a:buClr>
                  <a:schemeClr val="accent1"/>
                </a:buClr>
                <a:buFont typeface="Arial" charset="0"/>
                <a:buChar char="•"/>
              </a:pPr>
              <a:r>
                <a:rPr lang="ja-JP" altLang="en-US" sz="1000" dirty="0">
                  <a:solidFill>
                    <a:srgbClr val="343334"/>
                  </a:solidFill>
                  <a:latin typeface="MS PGothic" charset="-128"/>
                  <a:ea typeface="MS PGothic" charset="-128"/>
                  <a:cs typeface="MS PGothic" charset="-128"/>
                </a:rPr>
                <a:t>現時点で約</a:t>
              </a:r>
              <a:r>
                <a:rPr lang="en-US" altLang="ja-JP" sz="1000" dirty="0">
                  <a:solidFill>
                    <a:srgbClr val="343334"/>
                  </a:solidFill>
                  <a:latin typeface="MS PGothic" charset="-128"/>
                  <a:ea typeface="MS PGothic" charset="-128"/>
                  <a:cs typeface="MS PGothic" charset="-128"/>
                </a:rPr>
                <a:t>80</a:t>
              </a:r>
              <a:r>
                <a:rPr lang="ja-JP" altLang="en-US" sz="1000" dirty="0">
                  <a:solidFill>
                    <a:srgbClr val="343334"/>
                  </a:solidFill>
                  <a:latin typeface="MS PGothic" charset="-128"/>
                  <a:ea typeface="MS PGothic" charset="-128"/>
                  <a:cs typeface="MS PGothic" charset="-128"/>
                </a:rPr>
                <a:t>台の</a:t>
              </a:r>
              <a:r>
                <a:rPr lang="en-US" sz="1000" dirty="0">
                  <a:solidFill>
                    <a:srgbClr val="343334"/>
                  </a:solidFill>
                  <a:latin typeface="MS PGothic" charset="-128"/>
                  <a:ea typeface="MS PGothic" charset="-128"/>
                  <a:cs typeface="MS PGothic" charset="-128"/>
                </a:rPr>
                <a:t> Meraki AP </a:t>
              </a:r>
              <a:r>
                <a:rPr lang="ja-JP" altLang="en-US" sz="1000" dirty="0">
                  <a:solidFill>
                    <a:srgbClr val="343334"/>
                  </a:solidFill>
                  <a:latin typeface="MS PGothic" charset="-128"/>
                  <a:ea typeface="MS PGothic" charset="-128"/>
                  <a:cs typeface="MS PGothic" charset="-128"/>
                </a:rPr>
                <a:t>を構築</a:t>
              </a:r>
              <a:r>
                <a:rPr lang="en-US" sz="1000" dirty="0">
                  <a:solidFill>
                    <a:srgbClr val="343334"/>
                  </a:solidFill>
                  <a:latin typeface="MS PGothic" charset="-128"/>
                  <a:ea typeface="MS PGothic" charset="-128"/>
                  <a:cs typeface="MS PGothic" charset="-128"/>
                </a:rPr>
                <a:t> (+ MX600, MS420s, MS320s)</a:t>
              </a:r>
            </a:p>
            <a:p>
              <a:pPr marL="214273" indent="-214273">
                <a:lnSpc>
                  <a:spcPct val="150000"/>
                </a:lnSpc>
                <a:buClr>
                  <a:schemeClr val="accent1"/>
                </a:buClr>
                <a:buFont typeface="Arial" charset="0"/>
                <a:buChar char="•"/>
              </a:pPr>
              <a:r>
                <a:rPr lang="ja-JP" altLang="en-US" sz="1000" dirty="0">
                  <a:solidFill>
                    <a:srgbClr val="343334"/>
                  </a:solidFill>
                  <a:latin typeface="MS PGothic" charset="-128"/>
                  <a:ea typeface="MS PGothic" charset="-128"/>
                  <a:cs typeface="MS PGothic" charset="-128"/>
                </a:rPr>
                <a:t>施設内全てのエリアでゲスト</a:t>
              </a:r>
              <a:r>
                <a:rPr lang="en-US" sz="1000" dirty="0">
                  <a:solidFill>
                    <a:srgbClr val="343334"/>
                  </a:solidFill>
                  <a:latin typeface="MS PGothic" charset="-128"/>
                  <a:ea typeface="MS PGothic" charset="-128"/>
                  <a:cs typeface="MS PGothic" charset="-128"/>
                </a:rPr>
                <a:t> </a:t>
              </a:r>
              <a:r>
                <a:rPr lang="en-US" sz="1000" dirty="0" err="1">
                  <a:solidFill>
                    <a:srgbClr val="343334"/>
                  </a:solidFill>
                  <a:latin typeface="MS PGothic" charset="-128"/>
                  <a:ea typeface="MS PGothic" charset="-128"/>
                  <a:cs typeface="MS PGothic" charset="-128"/>
                </a:rPr>
                <a:t>WiFi</a:t>
              </a:r>
              <a:r>
                <a:rPr lang="en-US" sz="1000" dirty="0">
                  <a:solidFill>
                    <a:srgbClr val="343334"/>
                  </a:solidFill>
                  <a:latin typeface="MS PGothic" charset="-128"/>
                  <a:ea typeface="MS PGothic" charset="-128"/>
                  <a:cs typeface="MS PGothic" charset="-128"/>
                </a:rPr>
                <a:t> </a:t>
              </a:r>
              <a:r>
                <a:rPr lang="ja-JP" altLang="en-US" sz="1000" dirty="0">
                  <a:solidFill>
                    <a:srgbClr val="343334"/>
                  </a:solidFill>
                  <a:latin typeface="MS PGothic" charset="-128"/>
                  <a:ea typeface="MS PGothic" charset="-128"/>
                  <a:cs typeface="MS PGothic" charset="-128"/>
                </a:rPr>
                <a:t>を提供するために構築中</a:t>
              </a:r>
              <a:endParaRPr lang="en-US" sz="1000" dirty="0">
                <a:solidFill>
                  <a:srgbClr val="343334"/>
                </a:solidFill>
                <a:latin typeface="MS PGothic" charset="-128"/>
                <a:ea typeface="MS PGothic" charset="-128"/>
                <a:cs typeface="MS PGothic" charset="-128"/>
              </a:endParaRPr>
            </a:p>
          </p:txBody>
        </p:sp>
      </p:grpSp>
      <p:sp>
        <p:nvSpPr>
          <p:cNvPr id="3" name="Title 1"/>
          <p:cNvSpPr txBox="1">
            <a:spLocks/>
          </p:cNvSpPr>
          <p:nvPr/>
        </p:nvSpPr>
        <p:spPr>
          <a:xfrm>
            <a:off x="362117" y="266651"/>
            <a:ext cx="7884647" cy="367134"/>
          </a:xfrm>
          <a:prstGeom prst="rect">
            <a:avLst/>
          </a:prstGeom>
        </p:spPr>
        <p:txBody>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sz="2474" dirty="0">
                <a:solidFill>
                  <a:schemeClr val="bg1"/>
                </a:solidFill>
                <a:latin typeface="Proxima Nova Light" charset="0"/>
                <a:ea typeface="Proxima Nova Light" charset="0"/>
                <a:cs typeface="Proxima Nova Light" charset="0"/>
              </a:rPr>
              <a:t>Case study: Barclaycard Center (Palacio de </a:t>
            </a:r>
            <a:r>
              <a:rPr lang="en-US" sz="2474" dirty="0" err="1">
                <a:solidFill>
                  <a:schemeClr val="bg1"/>
                </a:solidFill>
                <a:latin typeface="Proxima Nova Light" charset="0"/>
                <a:ea typeface="Proxima Nova Light" charset="0"/>
                <a:cs typeface="Proxima Nova Light" charset="0"/>
              </a:rPr>
              <a:t>Deportes</a:t>
            </a:r>
            <a:r>
              <a:rPr lang="en-US" sz="2474" dirty="0">
                <a:solidFill>
                  <a:schemeClr val="bg1"/>
                </a:solidFill>
                <a:latin typeface="Proxima Nova Light" charset="0"/>
                <a:ea typeface="Proxima Nova Light" charset="0"/>
                <a:cs typeface="Proxima Nova Light" charset="0"/>
              </a:rPr>
              <a:t>)</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17189"/>
          <a:stretch/>
        </p:blipFill>
        <p:spPr>
          <a:xfrm>
            <a:off x="113068" y="870383"/>
            <a:ext cx="3486668" cy="2318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672" y="4741255"/>
            <a:ext cx="1327390" cy="42476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8619" y="4562566"/>
            <a:ext cx="1037816" cy="509117"/>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7469" t="16059" r="25181" b="168"/>
          <a:stretch/>
        </p:blipFill>
        <p:spPr>
          <a:xfrm>
            <a:off x="7579732" y="2716979"/>
            <a:ext cx="1334063" cy="1573511"/>
          </a:xfrm>
          <a:prstGeom prst="rect">
            <a:avLst/>
          </a:prstGeom>
        </p:spPr>
      </p:pic>
    </p:spTree>
    <p:extLst>
      <p:ext uri="{BB962C8B-B14F-4D97-AF65-F5344CB8AC3E}">
        <p14:creationId xmlns:p14="http://schemas.microsoft.com/office/powerpoint/2010/main" val="401669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7108446" cy="885456"/>
          </a:xfrm>
          <a:solidFill>
            <a:srgbClr val="2C2C2E">
              <a:alpha val="60000"/>
            </a:srgbClr>
          </a:solidFill>
        </p:spPr>
        <p:txBody>
          <a:bodyPr/>
          <a:lstStyle/>
          <a:p>
            <a:r>
              <a:rPr lang="en-US" altLang="ja-JP" sz="4313" dirty="0" smtClean="0">
                <a:effectLst>
                  <a:outerShdw blurRad="38100" dist="38100" dir="2700000" algn="tl">
                    <a:srgbClr val="000000">
                      <a:alpha val="43137"/>
                    </a:srgbClr>
                  </a:outerShdw>
                </a:effectLst>
              </a:rPr>
              <a:t>Cisco Meraki </a:t>
            </a:r>
            <a:r>
              <a:rPr lang="en-US" altLang="ja-JP" sz="4313" dirty="0">
                <a:effectLst>
                  <a:outerShdw blurRad="38100" dist="38100" dir="2700000" algn="tl">
                    <a:srgbClr val="000000">
                      <a:alpha val="43137"/>
                    </a:srgbClr>
                  </a:outerShdw>
                </a:effectLst>
              </a:rPr>
              <a:t>Dashboard</a:t>
            </a:r>
            <a:r>
              <a:rPr lang="ja-JP" altLang="en-US" sz="4313" dirty="0">
                <a:effectLst>
                  <a:outerShdw blurRad="38100" dist="38100" dir="2700000" algn="tl">
                    <a:srgbClr val="000000">
                      <a:alpha val="43137"/>
                    </a:srgbClr>
                  </a:outerShdw>
                </a:effectLst>
              </a:rPr>
              <a:t>例</a:t>
            </a:r>
            <a:endParaRPr lang="en-US" altLang="ja-JP" sz="4313"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9442548"/>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229708" y="145605"/>
            <a:ext cx="8553546" cy="927545"/>
          </a:xfrm>
        </p:spPr>
        <p:txBody>
          <a:bodyPr/>
          <a:lstStyle/>
          <a:p>
            <a:r>
              <a:rPr kumimoji="1" lang="en-US" altLang="ja-JP" sz="2800" dirty="0" smtClean="0">
                <a:solidFill>
                  <a:srgbClr val="004BAF"/>
                </a:solidFill>
                <a:latin typeface="+mn-lt"/>
                <a:ea typeface="+mn-ea"/>
              </a:rPr>
              <a:t>Cisco Meraki</a:t>
            </a:r>
            <a:r>
              <a:rPr kumimoji="1" lang="ja-JP" altLang="en-US" sz="2800" dirty="0" smtClean="0">
                <a:solidFill>
                  <a:srgbClr val="004BAF"/>
                </a:solidFill>
                <a:latin typeface="+mn-lt"/>
                <a:ea typeface="+mn-ea"/>
              </a:rPr>
              <a:t> </a:t>
            </a:r>
            <a:r>
              <a:rPr kumimoji="1" lang="en-US" altLang="ja-JP" sz="2800" dirty="0" smtClean="0">
                <a:solidFill>
                  <a:srgbClr val="004BAF"/>
                </a:solidFill>
                <a:latin typeface="+mn-lt"/>
                <a:ea typeface="+mn-ea"/>
              </a:rPr>
              <a:t>Dashboard</a:t>
            </a:r>
            <a:r>
              <a:rPr kumimoji="1" lang="ja-JP" altLang="en-US" sz="2800" dirty="0">
                <a:solidFill>
                  <a:srgbClr val="004BAF"/>
                </a:solidFill>
                <a:latin typeface="+mn-lt"/>
                <a:ea typeface="+mn-ea"/>
              </a:rPr>
              <a:t>　</a:t>
            </a:r>
            <a:r>
              <a:rPr kumimoji="1" lang="en-US" altLang="ja-JP" sz="2800" dirty="0" smtClean="0">
                <a:solidFill>
                  <a:srgbClr val="004BAF"/>
                </a:solidFill>
                <a:latin typeface="+mn-lt"/>
                <a:ea typeface="+mn-ea"/>
              </a:rPr>
              <a:t>- Network-wide - </a:t>
            </a:r>
            <a:endParaRPr kumimoji="1" lang="ja-JP" altLang="en-US" sz="2800" dirty="0">
              <a:solidFill>
                <a:srgbClr val="004BAF"/>
              </a:solidFill>
              <a:latin typeface="+mn-lt"/>
              <a:ea typeface="+mn-ea"/>
            </a:endParaRPr>
          </a:p>
        </p:txBody>
      </p:sp>
      <p:pic>
        <p:nvPicPr>
          <p:cNvPr id="2" name="図 1"/>
          <p:cNvPicPr>
            <a:picLocks noChangeAspect="1"/>
          </p:cNvPicPr>
          <p:nvPr/>
        </p:nvPicPr>
        <p:blipFill>
          <a:blip r:embed="rId2"/>
          <a:stretch>
            <a:fillRect/>
          </a:stretch>
        </p:blipFill>
        <p:spPr>
          <a:xfrm>
            <a:off x="299596" y="1669878"/>
            <a:ext cx="4558877" cy="1914345"/>
          </a:xfrm>
          <a:prstGeom prst="rect">
            <a:avLst/>
          </a:prstGeom>
          <a:ln>
            <a:solidFill>
              <a:schemeClr val="accent1"/>
            </a:solidFill>
          </a:ln>
        </p:spPr>
      </p:pic>
      <p:pic>
        <p:nvPicPr>
          <p:cNvPr id="3" name="図 2"/>
          <p:cNvPicPr>
            <a:picLocks noChangeAspect="1"/>
          </p:cNvPicPr>
          <p:nvPr/>
        </p:nvPicPr>
        <p:blipFill>
          <a:blip r:embed="rId3"/>
          <a:stretch>
            <a:fillRect/>
          </a:stretch>
        </p:blipFill>
        <p:spPr>
          <a:xfrm>
            <a:off x="5167150" y="1653721"/>
            <a:ext cx="3516288" cy="3230129"/>
          </a:xfrm>
          <a:prstGeom prst="rect">
            <a:avLst/>
          </a:prstGeom>
          <a:ln>
            <a:solidFill>
              <a:schemeClr val="accent1"/>
            </a:solidFill>
          </a:ln>
        </p:spPr>
      </p:pic>
      <p:sp>
        <p:nvSpPr>
          <p:cNvPr id="5" name="テキスト ボックス 4"/>
          <p:cNvSpPr txBox="1"/>
          <p:nvPr/>
        </p:nvSpPr>
        <p:spPr>
          <a:xfrm>
            <a:off x="229708" y="771578"/>
            <a:ext cx="1383596"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mn-ea"/>
                <a:ea typeface="+mn-ea"/>
                <a:cs typeface="Meiryo" charset="-128"/>
              </a:rPr>
              <a:t>Client </a:t>
            </a:r>
            <a:r>
              <a:rPr kumimoji="1" lang="en-US" altLang="ja-JP" dirty="0" smtClean="0">
                <a:ln w="0"/>
                <a:solidFill>
                  <a:schemeClr val="accent1"/>
                </a:solidFill>
                <a:effectLst>
                  <a:outerShdw blurRad="38100" dist="25400" dir="5400000" algn="ctr" rotWithShape="0">
                    <a:srgbClr val="6E747A">
                      <a:alpha val="43000"/>
                    </a:srgbClr>
                  </a:outerShdw>
                </a:effectLst>
                <a:latin typeface="+mn-ea"/>
                <a:ea typeface="+mn-ea"/>
                <a:cs typeface="Meiryo" charset="-128"/>
              </a:rPr>
              <a:t>List</a:t>
            </a:r>
            <a:endParaRPr kumimoji="1" lang="ja-JP" altLang="en-US" dirty="0" smtClean="0">
              <a:ln w="0"/>
              <a:solidFill>
                <a:schemeClr val="accent1"/>
              </a:solidFill>
              <a:effectLst>
                <a:outerShdw blurRad="38100" dist="25400" dir="5400000" algn="ctr" rotWithShape="0">
                  <a:srgbClr val="6E747A">
                    <a:alpha val="43000"/>
                  </a:srgbClr>
                </a:outerShdw>
              </a:effectLst>
              <a:latin typeface="+mn-ea"/>
              <a:ea typeface="+mn-ea"/>
              <a:cs typeface="Meiryo" charset="-128"/>
            </a:endParaRPr>
          </a:p>
        </p:txBody>
      </p:sp>
      <p:sp>
        <p:nvSpPr>
          <p:cNvPr id="6" name="テキスト ボックス 5"/>
          <p:cNvSpPr txBox="1"/>
          <p:nvPr/>
        </p:nvSpPr>
        <p:spPr>
          <a:xfrm>
            <a:off x="5107827" y="759930"/>
            <a:ext cx="1757198"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mn-ea"/>
                <a:ea typeface="+mn-ea"/>
                <a:cs typeface="Meiryo" charset="-128"/>
              </a:rPr>
              <a:t>Topology</a:t>
            </a:r>
            <a:endParaRPr kumimoji="1" lang="ja-JP" altLang="en-US" dirty="0" smtClean="0">
              <a:ln w="0"/>
              <a:solidFill>
                <a:schemeClr val="accent1"/>
              </a:solidFill>
              <a:effectLst>
                <a:outerShdw blurRad="38100" dist="25400" dir="5400000" algn="ctr" rotWithShape="0">
                  <a:srgbClr val="6E747A">
                    <a:alpha val="43000"/>
                  </a:srgbClr>
                </a:outerShdw>
              </a:effectLst>
              <a:latin typeface="+mn-ea"/>
              <a:ea typeface="+mn-ea"/>
              <a:cs typeface="Meiryo" charset="-128"/>
            </a:endParaRPr>
          </a:p>
        </p:txBody>
      </p:sp>
      <p:sp>
        <p:nvSpPr>
          <p:cNvPr id="4" name="テキスト ボックス 3"/>
          <p:cNvSpPr txBox="1"/>
          <p:nvPr/>
        </p:nvSpPr>
        <p:spPr>
          <a:xfrm>
            <a:off x="258828" y="1043072"/>
            <a:ext cx="3155031" cy="577081"/>
          </a:xfrm>
          <a:prstGeom prst="rect">
            <a:avLst/>
          </a:prstGeom>
          <a:noFill/>
        </p:spPr>
        <p:txBody>
          <a:bodyPr wrap="none" rtlCol="0">
            <a:spAutoFit/>
          </a:bodyPr>
          <a:lstStyle/>
          <a:p>
            <a:r>
              <a:rPr kumimoji="1" lang="ja-JP" altLang="en-US" sz="1050" dirty="0">
                <a:solidFill>
                  <a:srgbClr val="000000"/>
                </a:solidFill>
                <a:latin typeface="+mn-ea"/>
                <a:ea typeface="+mn-ea"/>
                <a:cs typeface="Meiryo" charset="-128"/>
              </a:rPr>
              <a:t>現在または過去につながったクライアントの一覧</a:t>
            </a:r>
            <a:endParaRPr kumimoji="1" lang="en-US" altLang="ja-JP" sz="1050" dirty="0">
              <a:solidFill>
                <a:srgbClr val="000000"/>
              </a:solidFill>
              <a:latin typeface="+mn-ea"/>
              <a:ea typeface="+mn-ea"/>
              <a:cs typeface="Meiryo" charset="-128"/>
            </a:endParaRPr>
          </a:p>
          <a:p>
            <a:r>
              <a:rPr kumimoji="1" lang="ja-JP" altLang="en-US" sz="1050" dirty="0">
                <a:solidFill>
                  <a:srgbClr val="000000"/>
                </a:solidFill>
                <a:latin typeface="+mn-ea"/>
                <a:ea typeface="+mn-ea"/>
                <a:cs typeface="Meiryo" charset="-128"/>
              </a:rPr>
              <a:t>全体のトラフィック量やアプリケーションの使用などは</a:t>
            </a:r>
            <a:r>
              <a:rPr kumimoji="1" lang="en-US" altLang="ja-JP" sz="1050" dirty="0">
                <a:solidFill>
                  <a:srgbClr val="000000"/>
                </a:solidFill>
                <a:latin typeface="+mn-ea"/>
                <a:ea typeface="+mn-ea"/>
                <a:cs typeface="Meiryo" charset="-128"/>
              </a:rPr>
              <a:t/>
            </a:r>
            <a:br>
              <a:rPr kumimoji="1" lang="en-US" altLang="ja-JP" sz="1050" dirty="0">
                <a:solidFill>
                  <a:srgbClr val="000000"/>
                </a:solidFill>
                <a:latin typeface="+mn-ea"/>
                <a:ea typeface="+mn-ea"/>
                <a:cs typeface="Meiryo" charset="-128"/>
              </a:rPr>
            </a:br>
            <a:r>
              <a:rPr kumimoji="1" lang="ja-JP" altLang="en-US" sz="1050" dirty="0">
                <a:solidFill>
                  <a:srgbClr val="000000"/>
                </a:solidFill>
                <a:latin typeface="+mn-ea"/>
                <a:ea typeface="+mn-ea"/>
                <a:cs typeface="Meiryo" charset="-128"/>
              </a:rPr>
              <a:t>このページから確認出来る。</a:t>
            </a:r>
          </a:p>
        </p:txBody>
      </p:sp>
      <p:sp>
        <p:nvSpPr>
          <p:cNvPr id="8" name="テキスト ボックス 7"/>
          <p:cNvSpPr txBox="1"/>
          <p:nvPr/>
        </p:nvSpPr>
        <p:spPr>
          <a:xfrm>
            <a:off x="5167151" y="1031424"/>
            <a:ext cx="2831224" cy="577081"/>
          </a:xfrm>
          <a:prstGeom prst="rect">
            <a:avLst/>
          </a:prstGeom>
          <a:noFill/>
        </p:spPr>
        <p:txBody>
          <a:bodyPr wrap="none" rtlCol="0">
            <a:spAutoFit/>
          </a:bodyPr>
          <a:lstStyle/>
          <a:p>
            <a:r>
              <a:rPr kumimoji="1" lang="ja-JP" altLang="en-US" sz="1050" dirty="0">
                <a:solidFill>
                  <a:srgbClr val="000000"/>
                </a:solidFill>
                <a:latin typeface="+mn-ea"/>
                <a:ea typeface="+mn-ea"/>
                <a:cs typeface="Meiryo" charset="-128"/>
              </a:rPr>
              <a:t>全体のトポロジーを自動で作成する。</a:t>
            </a:r>
            <a:endParaRPr kumimoji="1" lang="en-US" altLang="ja-JP" sz="1050" dirty="0">
              <a:solidFill>
                <a:srgbClr val="000000"/>
              </a:solidFill>
              <a:latin typeface="+mn-ea"/>
              <a:ea typeface="+mn-ea"/>
              <a:cs typeface="Meiryo" charset="-128"/>
            </a:endParaRPr>
          </a:p>
          <a:p>
            <a:r>
              <a:rPr kumimoji="1" lang="ja-JP" altLang="en-US" sz="1050" dirty="0">
                <a:solidFill>
                  <a:srgbClr val="000000"/>
                </a:solidFill>
                <a:latin typeface="+mn-ea"/>
                <a:ea typeface="+mn-ea"/>
                <a:cs typeface="Meiryo" charset="-128"/>
              </a:rPr>
              <a:t>クライアントから辿ることも可能</a:t>
            </a:r>
            <a:endParaRPr kumimoji="1" lang="en-US" altLang="ja-JP" sz="1050" dirty="0">
              <a:solidFill>
                <a:srgbClr val="000000"/>
              </a:solidFill>
              <a:latin typeface="+mn-ea"/>
              <a:ea typeface="+mn-ea"/>
              <a:cs typeface="Meiryo" charset="-128"/>
            </a:endParaRPr>
          </a:p>
          <a:p>
            <a:r>
              <a:rPr kumimoji="1" lang="en-US" altLang="ja-JP" sz="1050" dirty="0" smtClean="0">
                <a:solidFill>
                  <a:srgbClr val="000000"/>
                </a:solidFill>
                <a:latin typeface="+mn-ea"/>
                <a:ea typeface="+mn-ea"/>
                <a:cs typeface="Meiryo" charset="-128"/>
              </a:rPr>
              <a:t>Cisco Meraki</a:t>
            </a:r>
            <a:r>
              <a:rPr kumimoji="1" lang="ja-JP" altLang="en-US" sz="1050" dirty="0">
                <a:solidFill>
                  <a:srgbClr val="000000"/>
                </a:solidFill>
                <a:latin typeface="+mn-ea"/>
                <a:ea typeface="+mn-ea"/>
                <a:cs typeface="Meiryo" charset="-128"/>
              </a:rPr>
              <a:t>以外の機器はダイヤ型で表される</a:t>
            </a:r>
            <a:endParaRPr kumimoji="1" lang="en-US" altLang="ja-JP" sz="1050" dirty="0">
              <a:solidFill>
                <a:srgbClr val="000000"/>
              </a:solidFill>
              <a:latin typeface="+mn-ea"/>
              <a:ea typeface="+mn-ea"/>
              <a:cs typeface="Meiryo" charset="-128"/>
            </a:endParaRPr>
          </a:p>
        </p:txBody>
      </p:sp>
    </p:spTree>
    <p:extLst>
      <p:ext uri="{BB962C8B-B14F-4D97-AF65-F5344CB8AC3E}">
        <p14:creationId xmlns:p14="http://schemas.microsoft.com/office/powerpoint/2010/main" val="3804638188"/>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9708" y="244617"/>
            <a:ext cx="8553546" cy="828533"/>
          </a:xfrm>
        </p:spPr>
        <p:txBody>
          <a:bodyPr/>
          <a:lstStyle/>
          <a:p>
            <a:r>
              <a:rPr kumimoji="1" lang="en-US" altLang="ja-JP" sz="2800" dirty="0" smtClean="0">
                <a:solidFill>
                  <a:srgbClr val="004BAF"/>
                </a:solidFill>
              </a:rPr>
              <a:t>Cisco Meraki</a:t>
            </a:r>
            <a:r>
              <a:rPr kumimoji="1" lang="ja-JP" altLang="en-US" sz="2800" dirty="0" smtClean="0">
                <a:solidFill>
                  <a:srgbClr val="004BAF"/>
                </a:solidFill>
              </a:rPr>
              <a:t> </a:t>
            </a:r>
            <a:r>
              <a:rPr kumimoji="1" lang="en-US" altLang="ja-JP" sz="2800" dirty="0">
                <a:solidFill>
                  <a:srgbClr val="004BAF"/>
                </a:solidFill>
              </a:rPr>
              <a:t>Dashboard</a:t>
            </a:r>
            <a:r>
              <a:rPr kumimoji="1" lang="ja-JP" altLang="en-US" sz="2800" dirty="0">
                <a:solidFill>
                  <a:srgbClr val="004BAF"/>
                </a:solidFill>
              </a:rPr>
              <a:t>　</a:t>
            </a:r>
            <a:r>
              <a:rPr kumimoji="1" lang="en-US" altLang="ja-JP" sz="2800" dirty="0">
                <a:solidFill>
                  <a:srgbClr val="004BAF"/>
                </a:solidFill>
              </a:rPr>
              <a:t>- Network-wide - </a:t>
            </a:r>
            <a:endParaRPr kumimoji="1" lang="ja-JP" altLang="en-US" sz="2800" dirty="0">
              <a:solidFill>
                <a:srgbClr val="004BAF"/>
              </a:solidFill>
            </a:endParaRPr>
          </a:p>
        </p:txBody>
      </p:sp>
      <p:pic>
        <p:nvPicPr>
          <p:cNvPr id="3" name="図 2"/>
          <p:cNvPicPr>
            <a:picLocks noChangeAspect="1"/>
          </p:cNvPicPr>
          <p:nvPr/>
        </p:nvPicPr>
        <p:blipFill>
          <a:blip r:embed="rId2"/>
          <a:stretch>
            <a:fillRect/>
          </a:stretch>
        </p:blipFill>
        <p:spPr>
          <a:xfrm>
            <a:off x="346190" y="1964208"/>
            <a:ext cx="4201290" cy="2312338"/>
          </a:xfrm>
          <a:prstGeom prst="rect">
            <a:avLst/>
          </a:prstGeom>
          <a:ln>
            <a:solidFill>
              <a:schemeClr val="accent1"/>
            </a:solidFill>
          </a:ln>
        </p:spPr>
      </p:pic>
      <p:sp>
        <p:nvSpPr>
          <p:cNvPr id="5" name="テキスト ボックス 4"/>
          <p:cNvSpPr txBox="1"/>
          <p:nvPr/>
        </p:nvSpPr>
        <p:spPr>
          <a:xfrm>
            <a:off x="252653" y="838414"/>
            <a:ext cx="2499402"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Summary </a:t>
            </a:r>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Report</a:t>
            </a:r>
            <a:endPar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7" name="テキスト ボックス 6"/>
          <p:cNvSpPr txBox="1"/>
          <p:nvPr/>
        </p:nvSpPr>
        <p:spPr>
          <a:xfrm>
            <a:off x="275949" y="1135975"/>
            <a:ext cx="2884123" cy="577081"/>
          </a:xfrm>
          <a:prstGeom prst="rect">
            <a:avLst/>
          </a:prstGeom>
          <a:noFill/>
        </p:spPr>
        <p:txBody>
          <a:bodyPr wrap="none" rtlCol="0">
            <a:spAutoFit/>
          </a:bodyPr>
          <a:lstStyle/>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全体のサマリを表示。</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SSID</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や</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AP</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の利用順位やどのアプリケーションが</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最も使われているかなどの情報を確認出来る</a:t>
            </a:r>
            <a:r>
              <a:rPr kumimoji="1" lang="ja-JP" altLang="en-US" sz="1050" dirty="0" smtClean="0">
                <a:solidFill>
                  <a:srgbClr val="000000"/>
                </a:solidFill>
                <a:latin typeface="ＭＳ Ｐゴシック" panose="020B0600070205080204" pitchFamily="50" charset="-128"/>
                <a:ea typeface="ＭＳ Ｐゴシック" panose="020B0600070205080204" pitchFamily="50" charset="-128"/>
                <a:cs typeface="Meiryo" charset="-128"/>
              </a:rPr>
              <a:t>。</a:t>
            </a:r>
            <a:endPar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pic>
        <p:nvPicPr>
          <p:cNvPr id="9" name="図 8"/>
          <p:cNvPicPr>
            <a:picLocks noChangeAspect="1"/>
          </p:cNvPicPr>
          <p:nvPr/>
        </p:nvPicPr>
        <p:blipFill>
          <a:blip r:embed="rId3"/>
          <a:stretch>
            <a:fillRect/>
          </a:stretch>
        </p:blipFill>
        <p:spPr>
          <a:xfrm>
            <a:off x="5139298" y="1964208"/>
            <a:ext cx="3362605" cy="2322852"/>
          </a:xfrm>
          <a:prstGeom prst="rect">
            <a:avLst/>
          </a:prstGeom>
          <a:ln>
            <a:solidFill>
              <a:schemeClr val="accent1"/>
            </a:solidFill>
          </a:ln>
        </p:spPr>
      </p:pic>
      <p:sp>
        <p:nvSpPr>
          <p:cNvPr id="10" name="テキスト ボックス 9"/>
          <p:cNvSpPr txBox="1"/>
          <p:nvPr/>
        </p:nvSpPr>
        <p:spPr>
          <a:xfrm>
            <a:off x="5099430" y="838414"/>
            <a:ext cx="1697874"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Packet</a:t>
            </a:r>
            <a:r>
              <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 </a:t>
            </a:r>
            <a:r>
              <a:rPr kumimoji="1" lang="en-US" altLang="ja-JP" dirty="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C</a:t>
            </a:r>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apture</a:t>
            </a:r>
            <a:endPar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1" name="テキスト ボックス 10"/>
          <p:cNvSpPr txBox="1"/>
          <p:nvPr/>
        </p:nvSpPr>
        <p:spPr>
          <a:xfrm>
            <a:off x="5116002" y="1124328"/>
            <a:ext cx="3304110" cy="577081"/>
          </a:xfrm>
          <a:prstGeom prst="rect">
            <a:avLst/>
          </a:prstGeom>
          <a:noFill/>
        </p:spPr>
        <p:txBody>
          <a:bodyPr wrap="none" rtlCol="0">
            <a:spAutoFit/>
          </a:bodyPr>
          <a:lstStyle/>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Network</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内の機器に対して</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Packet</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1050" dirty="0" smtClean="0">
                <a:solidFill>
                  <a:srgbClr val="000000"/>
                </a:solidFill>
                <a:latin typeface="ＭＳ Ｐゴシック" panose="020B0600070205080204" pitchFamily="50" charset="-128"/>
                <a:ea typeface="ＭＳ Ｐゴシック" panose="020B0600070205080204" pitchFamily="50" charset="-128"/>
                <a:cs typeface="Meiryo" charset="-128"/>
              </a:rPr>
              <a:t>Capture</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を取得可能。</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また、</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Event</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Log</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も</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Dashboard</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から確認出来るため</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smtClean="0">
                <a:solidFill>
                  <a:srgbClr val="000000"/>
                </a:solidFill>
                <a:latin typeface="ＭＳ Ｐゴシック" panose="020B0600070205080204" pitchFamily="50" charset="-128"/>
                <a:ea typeface="ＭＳ Ｐゴシック" panose="020B0600070205080204" pitchFamily="50" charset="-128"/>
                <a:cs typeface="Meiryo" charset="-128"/>
              </a:rPr>
              <a:t>トラブル シュート</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も簡単に行える。</a:t>
            </a:r>
          </a:p>
        </p:txBody>
      </p:sp>
    </p:spTree>
    <p:extLst>
      <p:ext uri="{BB962C8B-B14F-4D97-AF65-F5344CB8AC3E}">
        <p14:creationId xmlns:p14="http://schemas.microsoft.com/office/powerpoint/2010/main" val="3788737204"/>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3774" y="341313"/>
            <a:ext cx="8489480" cy="731837"/>
          </a:xfrm>
        </p:spPr>
        <p:txBody>
          <a:bodyPr/>
          <a:lstStyle/>
          <a:p>
            <a:r>
              <a:rPr kumimoji="1" lang="en-US" altLang="ja-JP" sz="2800" dirty="0" smtClean="0">
                <a:solidFill>
                  <a:srgbClr val="004BAF"/>
                </a:solidFill>
              </a:rPr>
              <a:t>Cisco Meraki</a:t>
            </a:r>
            <a:r>
              <a:rPr kumimoji="1" lang="ja-JP" altLang="en-US" sz="2800" dirty="0" smtClean="0">
                <a:solidFill>
                  <a:srgbClr val="004BAF"/>
                </a:solidFill>
              </a:rPr>
              <a:t> </a:t>
            </a:r>
            <a:r>
              <a:rPr kumimoji="1" lang="en-US" altLang="ja-JP" sz="2800" dirty="0">
                <a:solidFill>
                  <a:srgbClr val="004BAF"/>
                </a:solidFill>
              </a:rPr>
              <a:t>Dashboard</a:t>
            </a:r>
            <a:r>
              <a:rPr kumimoji="1" lang="ja-JP" altLang="en-US" sz="2800" dirty="0">
                <a:solidFill>
                  <a:srgbClr val="004BAF"/>
                </a:solidFill>
              </a:rPr>
              <a:t>　</a:t>
            </a:r>
            <a:r>
              <a:rPr kumimoji="1" lang="en-US" altLang="ja-JP" sz="2800" dirty="0" smtClean="0">
                <a:solidFill>
                  <a:srgbClr val="004BAF"/>
                </a:solidFill>
              </a:rPr>
              <a:t>– Wireless -</a:t>
            </a:r>
            <a:endParaRPr kumimoji="1" lang="ja-JP" altLang="en-US" sz="2800" dirty="0">
              <a:solidFill>
                <a:srgbClr val="004BAF"/>
              </a:solidFill>
            </a:endParaRPr>
          </a:p>
        </p:txBody>
      </p:sp>
      <p:pic>
        <p:nvPicPr>
          <p:cNvPr id="3" name="図 2"/>
          <p:cNvPicPr>
            <a:picLocks noChangeAspect="1"/>
          </p:cNvPicPr>
          <p:nvPr/>
        </p:nvPicPr>
        <p:blipFill rotWithShape="1">
          <a:blip r:embed="rId2"/>
          <a:srcRect t="1" r="32693" b="-6839"/>
          <a:stretch/>
        </p:blipFill>
        <p:spPr>
          <a:xfrm>
            <a:off x="375314" y="1462521"/>
            <a:ext cx="4515340" cy="1786578"/>
          </a:xfrm>
          <a:prstGeom prst="rect">
            <a:avLst/>
          </a:prstGeom>
          <a:ln>
            <a:solidFill>
              <a:schemeClr val="accent1"/>
            </a:solidFill>
          </a:ln>
        </p:spPr>
      </p:pic>
      <p:pic>
        <p:nvPicPr>
          <p:cNvPr id="4" name="図 3"/>
          <p:cNvPicPr>
            <a:picLocks noChangeAspect="1"/>
          </p:cNvPicPr>
          <p:nvPr/>
        </p:nvPicPr>
        <p:blipFill rotWithShape="1">
          <a:blip r:embed="rId3"/>
          <a:srcRect b="20538"/>
          <a:stretch/>
        </p:blipFill>
        <p:spPr>
          <a:xfrm>
            <a:off x="5271744" y="1430414"/>
            <a:ext cx="3538887" cy="2725764"/>
          </a:xfrm>
          <a:prstGeom prst="rect">
            <a:avLst/>
          </a:prstGeom>
          <a:ln>
            <a:solidFill>
              <a:schemeClr val="accent1"/>
            </a:solidFill>
          </a:ln>
          <a:effectLst>
            <a:outerShdw blurRad="50800" dist="38100" dir="8100000" algn="tr" rotWithShape="0">
              <a:prstClr val="black">
                <a:alpha val="40000"/>
              </a:prstClr>
            </a:outerShdw>
          </a:effectLst>
        </p:spPr>
      </p:pic>
      <p:sp>
        <p:nvSpPr>
          <p:cNvPr id="7" name="テキスト ボックス 6"/>
          <p:cNvSpPr txBox="1"/>
          <p:nvPr/>
        </p:nvSpPr>
        <p:spPr>
          <a:xfrm>
            <a:off x="293774" y="888484"/>
            <a:ext cx="2123270"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Access</a:t>
            </a:r>
            <a:r>
              <a:rPr kumimoji="1" lang="ja-JP" altLang="en-US" dirty="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 </a:t>
            </a:r>
            <a:r>
              <a:rPr kumimoji="1" lang="en-US" altLang="ja-JP" dirty="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P</a:t>
            </a:r>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oints </a:t>
            </a:r>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List</a:t>
            </a:r>
            <a:endPar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8" name="テキスト ボックス 7"/>
          <p:cNvSpPr txBox="1"/>
          <p:nvPr/>
        </p:nvSpPr>
        <p:spPr>
          <a:xfrm>
            <a:off x="5178556" y="886414"/>
            <a:ext cx="1697874"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Access Control</a:t>
            </a:r>
            <a:endPar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6" name="テキスト ボックス 15"/>
          <p:cNvSpPr txBox="1"/>
          <p:nvPr/>
        </p:nvSpPr>
        <p:spPr>
          <a:xfrm>
            <a:off x="293774" y="1149864"/>
            <a:ext cx="3858749" cy="253916"/>
          </a:xfrm>
          <a:prstGeom prst="rect">
            <a:avLst/>
          </a:prstGeom>
          <a:noFill/>
        </p:spPr>
        <p:txBody>
          <a:bodyPr wrap="none" rtlCol="0">
            <a:spAutoFit/>
          </a:bodyPr>
          <a:lstStyle/>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ネットワーク内で管理しているアクセスポイント</a:t>
            </a:r>
            <a:r>
              <a:rPr kumimoji="1" lang="ja-JP" altLang="en-US" sz="1050" dirty="0" smtClean="0">
                <a:solidFill>
                  <a:srgbClr val="000000"/>
                </a:solidFill>
                <a:latin typeface="ＭＳ Ｐゴシック" panose="020B0600070205080204" pitchFamily="50" charset="-128"/>
                <a:ea typeface="ＭＳ Ｐゴシック" panose="020B0600070205080204" pitchFamily="50" charset="-128"/>
                <a:cs typeface="Meiryo" charset="-128"/>
              </a:rPr>
              <a:t>を</a:t>
            </a:r>
            <a:r>
              <a:rPr kumimoji="1" lang="en-US" altLang="ja-JP" sz="1050" dirty="0" smtClean="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ja-JP" altLang="en-US" sz="1050" dirty="0" smtClean="0">
                <a:solidFill>
                  <a:srgbClr val="000000"/>
                </a:solidFill>
                <a:latin typeface="ＭＳ Ｐゴシック" panose="020B0600070205080204" pitchFamily="50" charset="-128"/>
                <a:ea typeface="ＭＳ Ｐゴシック" panose="020B0600070205080204" pitchFamily="50" charset="-128"/>
                <a:cs typeface="Meiryo" charset="-128"/>
              </a:rPr>
              <a:t>一覧</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で確認</a:t>
            </a:r>
            <a:r>
              <a:rPr kumimoji="1" lang="ja-JP" altLang="en-US" sz="1050" dirty="0" smtClean="0">
                <a:solidFill>
                  <a:srgbClr val="000000"/>
                </a:solidFill>
                <a:latin typeface="ＭＳ Ｐゴシック" panose="020B0600070205080204" pitchFamily="50" charset="-128"/>
                <a:ea typeface="ＭＳ Ｐゴシック" panose="020B0600070205080204" pitchFamily="50" charset="-128"/>
                <a:cs typeface="Meiryo" charset="-128"/>
              </a:rPr>
              <a:t>可能</a:t>
            </a:r>
            <a:endPar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7" name="テキスト ボックス 16"/>
          <p:cNvSpPr txBox="1"/>
          <p:nvPr/>
        </p:nvSpPr>
        <p:spPr>
          <a:xfrm>
            <a:off x="5178556" y="1149864"/>
            <a:ext cx="3115110" cy="392415"/>
          </a:xfrm>
          <a:prstGeom prst="rect">
            <a:avLst/>
          </a:prstGeom>
          <a:noFill/>
        </p:spPr>
        <p:txBody>
          <a:bodyPr wrap="square" rtlCol="0">
            <a:spAutoFit/>
          </a:bodyPr>
          <a:lstStyle/>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SSID</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の設定を選択形式で設定、管理を行う。</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endParaRPr kumimoji="1" lang="en-US" altLang="ja-JP" sz="9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4076173581"/>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0588" y="-139781"/>
            <a:ext cx="8582666" cy="1158907"/>
          </a:xfrm>
        </p:spPr>
        <p:txBody>
          <a:bodyPr/>
          <a:lstStyle/>
          <a:p>
            <a:r>
              <a:rPr kumimoji="1" lang="en-US" altLang="ja-JP" dirty="0" smtClean="0"/>
              <a:t/>
            </a:r>
            <a:br>
              <a:rPr kumimoji="1" lang="en-US" altLang="ja-JP" dirty="0" smtClean="0"/>
            </a:br>
            <a:r>
              <a:rPr lang="en-US" altLang="ja-JP" sz="2800" dirty="0" smtClean="0">
                <a:solidFill>
                  <a:srgbClr val="004BAF"/>
                </a:solidFill>
              </a:rPr>
              <a:t>Cisco </a:t>
            </a:r>
            <a:r>
              <a:rPr kumimoji="1" lang="en-US" altLang="ja-JP" sz="2800" dirty="0" smtClean="0">
                <a:solidFill>
                  <a:srgbClr val="004BAF"/>
                </a:solidFill>
              </a:rPr>
              <a:t>Meraki</a:t>
            </a:r>
            <a:r>
              <a:rPr kumimoji="1" lang="ja-JP" altLang="en-US" sz="2800" dirty="0" smtClean="0">
                <a:solidFill>
                  <a:srgbClr val="004BAF"/>
                </a:solidFill>
              </a:rPr>
              <a:t> </a:t>
            </a:r>
            <a:r>
              <a:rPr kumimoji="1" lang="en-US" altLang="ja-JP" sz="2800" dirty="0">
                <a:solidFill>
                  <a:srgbClr val="004BAF"/>
                </a:solidFill>
              </a:rPr>
              <a:t>Dashboard</a:t>
            </a:r>
            <a:r>
              <a:rPr kumimoji="1" lang="ja-JP" altLang="en-US" sz="2800" dirty="0">
                <a:solidFill>
                  <a:srgbClr val="004BAF"/>
                </a:solidFill>
              </a:rPr>
              <a:t>　</a:t>
            </a:r>
            <a:r>
              <a:rPr kumimoji="1" lang="en-US" altLang="ja-JP" sz="2800" dirty="0">
                <a:solidFill>
                  <a:srgbClr val="004BAF"/>
                </a:solidFill>
              </a:rPr>
              <a:t>– Wireless -</a:t>
            </a:r>
            <a:endParaRPr kumimoji="1" lang="ja-JP" altLang="en-US" sz="2800" dirty="0">
              <a:solidFill>
                <a:srgbClr val="004BAF"/>
              </a:solidFill>
            </a:endParaRPr>
          </a:p>
        </p:txBody>
      </p:sp>
      <p:pic>
        <p:nvPicPr>
          <p:cNvPr id="3" name="図 2"/>
          <p:cNvPicPr>
            <a:picLocks noChangeAspect="1"/>
          </p:cNvPicPr>
          <p:nvPr/>
        </p:nvPicPr>
        <p:blipFill rotWithShape="1">
          <a:blip r:embed="rId2"/>
          <a:srcRect b="34167"/>
          <a:stretch/>
        </p:blipFill>
        <p:spPr>
          <a:xfrm>
            <a:off x="229708" y="1917903"/>
            <a:ext cx="4939671" cy="1774329"/>
          </a:xfrm>
          <a:prstGeom prst="rect">
            <a:avLst/>
          </a:prstGeom>
          <a:solidFill>
            <a:srgbClr val="FFFFFF">
              <a:shade val="85000"/>
            </a:srgbClr>
          </a:solidFill>
          <a:ln w="6350" cap="sq">
            <a:solidFill>
              <a:schemeClr val="accent1"/>
            </a:solidFill>
            <a:miter lim="800000"/>
          </a:ln>
          <a:effectLst/>
        </p:spPr>
      </p:pic>
      <p:sp>
        <p:nvSpPr>
          <p:cNvPr id="4" name="テキスト ボックス 3"/>
          <p:cNvSpPr txBox="1"/>
          <p:nvPr/>
        </p:nvSpPr>
        <p:spPr>
          <a:xfrm>
            <a:off x="200588" y="829207"/>
            <a:ext cx="2629976"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SSID Availability</a:t>
            </a:r>
            <a:endPar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5" name="テキスト ボックス 4"/>
          <p:cNvSpPr txBox="1"/>
          <p:nvPr/>
        </p:nvSpPr>
        <p:spPr>
          <a:xfrm>
            <a:off x="229708" y="1125554"/>
            <a:ext cx="2327881" cy="553998"/>
          </a:xfrm>
          <a:prstGeom prst="rect">
            <a:avLst/>
          </a:prstGeom>
          <a:noFill/>
        </p:spPr>
        <p:txBody>
          <a:bodyPr wrap="none" rtlCol="0">
            <a:spAutoFit/>
          </a:bodyPr>
          <a:lstStyle/>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SSID</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が利用可能な時間を制限したり</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SSID</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を表示しないように設定する項目</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endParaRPr kumimoji="1" lang="ja-JP" altLang="en-US" sz="9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pic>
        <p:nvPicPr>
          <p:cNvPr id="6" name="図 5"/>
          <p:cNvPicPr>
            <a:picLocks noChangeAspect="1"/>
          </p:cNvPicPr>
          <p:nvPr/>
        </p:nvPicPr>
        <p:blipFill>
          <a:blip r:embed="rId3"/>
          <a:stretch>
            <a:fillRect/>
          </a:stretch>
        </p:blipFill>
        <p:spPr>
          <a:xfrm>
            <a:off x="5372192" y="1935556"/>
            <a:ext cx="3541955" cy="3055722"/>
          </a:xfrm>
          <a:prstGeom prst="rect">
            <a:avLst/>
          </a:prstGeom>
          <a:ln>
            <a:solidFill>
              <a:schemeClr val="accent1"/>
            </a:solidFill>
          </a:ln>
        </p:spPr>
      </p:pic>
      <p:sp>
        <p:nvSpPr>
          <p:cNvPr id="7" name="テキスト ボックス 6"/>
          <p:cNvSpPr txBox="1"/>
          <p:nvPr/>
        </p:nvSpPr>
        <p:spPr>
          <a:xfrm>
            <a:off x="5329146" y="762971"/>
            <a:ext cx="2772321"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Location </a:t>
            </a:r>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Analytics</a:t>
            </a:r>
            <a:endPar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8" name="テキスト ボックス 7"/>
          <p:cNvSpPr txBox="1"/>
          <p:nvPr/>
        </p:nvSpPr>
        <p:spPr>
          <a:xfrm>
            <a:off x="5329146" y="1029486"/>
            <a:ext cx="3872273" cy="900246"/>
          </a:xfrm>
          <a:prstGeom prst="rect">
            <a:avLst/>
          </a:prstGeom>
          <a:noFill/>
        </p:spPr>
        <p:txBody>
          <a:bodyPr wrap="square" rtlCol="0">
            <a:spAutoFit/>
          </a:bodyPr>
          <a:lstStyle/>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Meraki</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で検知したクライアントの統計</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実際に</a:t>
            </a:r>
            <a:r>
              <a:rPr kumimoji="1" lang="en-US" altLang="ja-JP" sz="1050" dirty="0" err="1">
                <a:solidFill>
                  <a:srgbClr val="000000"/>
                </a:solidFill>
                <a:latin typeface="ＭＳ Ｐゴシック" panose="020B0600070205080204" pitchFamily="50" charset="-128"/>
                <a:ea typeface="ＭＳ Ｐゴシック" panose="020B0600070205080204" pitchFamily="50" charset="-128"/>
                <a:cs typeface="Meiryo" charset="-128"/>
              </a:rPr>
              <a:t>WiFi</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に接続したクライアントのみならず、</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en-US" altLang="ja-JP" sz="1050" dirty="0" err="1">
                <a:solidFill>
                  <a:srgbClr val="000000"/>
                </a:solidFill>
                <a:latin typeface="ＭＳ Ｐゴシック" panose="020B0600070205080204" pitchFamily="50" charset="-128"/>
                <a:ea typeface="ＭＳ Ｐゴシック" panose="020B0600070205080204" pitchFamily="50" charset="-128"/>
                <a:cs typeface="Meiryo" charset="-128"/>
              </a:rPr>
              <a:t>WiFi</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を</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On</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にしている端末を</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Visitor,</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Passerby</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といった指標で集計</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頻度や滞在時間を見ることが出来る。</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また、</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Network</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ごとに比較することも可能。</a:t>
            </a:r>
          </a:p>
        </p:txBody>
      </p:sp>
    </p:spTree>
    <p:extLst>
      <p:ext uri="{BB962C8B-B14F-4D97-AF65-F5344CB8AC3E}">
        <p14:creationId xmlns:p14="http://schemas.microsoft.com/office/powerpoint/2010/main" val="4268016802"/>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7144" y="69891"/>
            <a:ext cx="8556110" cy="1003260"/>
          </a:xfrm>
        </p:spPr>
        <p:txBody>
          <a:bodyPr/>
          <a:lstStyle/>
          <a:p>
            <a:r>
              <a:rPr kumimoji="1" lang="en-US" altLang="ja-JP" sz="2800" smtClean="0">
                <a:solidFill>
                  <a:srgbClr val="004BAF"/>
                </a:solidFill>
              </a:rPr>
              <a:t>Cisco Meraki</a:t>
            </a:r>
            <a:r>
              <a:rPr kumimoji="1" lang="ja-JP" altLang="en-US" sz="2800" dirty="0" smtClean="0">
                <a:solidFill>
                  <a:srgbClr val="004BAF"/>
                </a:solidFill>
              </a:rPr>
              <a:t> </a:t>
            </a:r>
            <a:r>
              <a:rPr kumimoji="1" lang="en-US" altLang="ja-JP" sz="2800" dirty="0">
                <a:solidFill>
                  <a:srgbClr val="004BAF"/>
                </a:solidFill>
              </a:rPr>
              <a:t>Dashboard</a:t>
            </a:r>
            <a:r>
              <a:rPr kumimoji="1" lang="ja-JP" altLang="en-US" sz="2800" dirty="0">
                <a:solidFill>
                  <a:srgbClr val="004BAF"/>
                </a:solidFill>
              </a:rPr>
              <a:t>　</a:t>
            </a:r>
            <a:r>
              <a:rPr kumimoji="1" lang="en-US" altLang="ja-JP" sz="2800" dirty="0">
                <a:solidFill>
                  <a:srgbClr val="004BAF"/>
                </a:solidFill>
              </a:rPr>
              <a:t>– Wireless -</a:t>
            </a:r>
            <a:endParaRPr kumimoji="1" lang="ja-JP" altLang="en-US" sz="2800" dirty="0">
              <a:solidFill>
                <a:srgbClr val="004BAF"/>
              </a:solidFill>
            </a:endParaRPr>
          </a:p>
        </p:txBody>
      </p:sp>
      <p:pic>
        <p:nvPicPr>
          <p:cNvPr id="3" name="図 2"/>
          <p:cNvPicPr>
            <a:picLocks noChangeAspect="1"/>
          </p:cNvPicPr>
          <p:nvPr/>
        </p:nvPicPr>
        <p:blipFill>
          <a:blip r:embed="rId2"/>
          <a:stretch>
            <a:fillRect/>
          </a:stretch>
        </p:blipFill>
        <p:spPr>
          <a:xfrm>
            <a:off x="5034971" y="1611148"/>
            <a:ext cx="4050093" cy="2827143"/>
          </a:xfrm>
          <a:prstGeom prst="rect">
            <a:avLst/>
          </a:prstGeom>
          <a:ln>
            <a:solidFill>
              <a:schemeClr val="accent1"/>
            </a:solidFill>
          </a:ln>
        </p:spPr>
      </p:pic>
      <p:pic>
        <p:nvPicPr>
          <p:cNvPr id="4" name="図 3"/>
          <p:cNvPicPr>
            <a:picLocks noChangeAspect="1"/>
          </p:cNvPicPr>
          <p:nvPr/>
        </p:nvPicPr>
        <p:blipFill rotWithShape="1">
          <a:blip r:embed="rId3"/>
          <a:srcRect l="3549" t="5946" r="8145" b="9488"/>
          <a:stretch/>
        </p:blipFill>
        <p:spPr>
          <a:xfrm>
            <a:off x="274997" y="1640591"/>
            <a:ext cx="4232066" cy="3004733"/>
          </a:xfrm>
          <a:prstGeom prst="rect">
            <a:avLst/>
          </a:prstGeom>
          <a:ln>
            <a:solidFill>
              <a:schemeClr val="accent1"/>
            </a:solidFill>
          </a:ln>
        </p:spPr>
      </p:pic>
      <p:sp>
        <p:nvSpPr>
          <p:cNvPr id="10" name="テキスト ボックス 9"/>
          <p:cNvSpPr txBox="1"/>
          <p:nvPr/>
        </p:nvSpPr>
        <p:spPr>
          <a:xfrm>
            <a:off x="274997" y="786268"/>
            <a:ext cx="2351718"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Location </a:t>
            </a:r>
            <a:r>
              <a:rPr kumimoji="1" lang="en-US" altLang="ja-JP" dirty="0" err="1">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H</a:t>
            </a:r>
            <a:r>
              <a:rPr kumimoji="1" lang="en-US" altLang="ja-JP" dirty="0" err="1"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eatmap</a:t>
            </a:r>
            <a:endPar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1" name="テキスト ボックス 10"/>
          <p:cNvSpPr txBox="1"/>
          <p:nvPr/>
        </p:nvSpPr>
        <p:spPr>
          <a:xfrm>
            <a:off x="5014639" y="909074"/>
            <a:ext cx="1741503"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RF </a:t>
            </a:r>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Spectrum</a:t>
            </a:r>
            <a:endPar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3" name="テキスト ボックス 12"/>
          <p:cNvSpPr txBox="1"/>
          <p:nvPr/>
        </p:nvSpPr>
        <p:spPr>
          <a:xfrm>
            <a:off x="274997" y="1069670"/>
            <a:ext cx="4095993" cy="577081"/>
          </a:xfrm>
          <a:prstGeom prst="rect">
            <a:avLst/>
          </a:prstGeom>
          <a:noFill/>
        </p:spPr>
        <p:txBody>
          <a:bodyPr wrap="none" rtlCol="0">
            <a:spAutoFit/>
          </a:bodyPr>
          <a:lstStyle/>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画像で入力したフロアマップに</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AP</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を設置することで</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クライアント端末がどこにいるのか、どこにより多く集まっているのかを</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ヒートマップ形式で表示。</a:t>
            </a:r>
          </a:p>
        </p:txBody>
      </p:sp>
      <p:sp>
        <p:nvSpPr>
          <p:cNvPr id="14" name="テキスト ボックス 13"/>
          <p:cNvSpPr txBox="1"/>
          <p:nvPr/>
        </p:nvSpPr>
        <p:spPr>
          <a:xfrm>
            <a:off x="5034971" y="1184974"/>
            <a:ext cx="2470548" cy="253916"/>
          </a:xfrm>
          <a:prstGeom prst="rect">
            <a:avLst/>
          </a:prstGeom>
          <a:noFill/>
        </p:spPr>
        <p:txBody>
          <a:bodyPr wrap="none" rtlCol="0">
            <a:spAutoFit/>
          </a:bodyPr>
          <a:lstStyle/>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RF</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の状態を</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Meraki</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Dashboard</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から管理。</a:t>
            </a:r>
          </a:p>
        </p:txBody>
      </p:sp>
    </p:spTree>
    <p:extLst>
      <p:ext uri="{BB962C8B-B14F-4D97-AF65-F5344CB8AC3E}">
        <p14:creationId xmlns:p14="http://schemas.microsoft.com/office/powerpoint/2010/main" val="1163802443"/>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9708" y="1"/>
            <a:ext cx="8553546" cy="1073150"/>
          </a:xfrm>
        </p:spPr>
        <p:txBody>
          <a:bodyPr/>
          <a:lstStyle/>
          <a:p>
            <a:r>
              <a:rPr kumimoji="1" lang="en-US" altLang="ja-JP" sz="2800" smtClean="0">
                <a:solidFill>
                  <a:srgbClr val="004BAF"/>
                </a:solidFill>
              </a:rPr>
              <a:t>Cisco Meraki</a:t>
            </a:r>
            <a:r>
              <a:rPr kumimoji="1" lang="ja-JP" altLang="en-US" sz="2800" dirty="0" smtClean="0">
                <a:solidFill>
                  <a:srgbClr val="004BAF"/>
                </a:solidFill>
              </a:rPr>
              <a:t> </a:t>
            </a:r>
            <a:r>
              <a:rPr kumimoji="1" lang="en-US" altLang="ja-JP" sz="2800" dirty="0">
                <a:solidFill>
                  <a:srgbClr val="004BAF"/>
                </a:solidFill>
              </a:rPr>
              <a:t>Dashboard</a:t>
            </a:r>
            <a:r>
              <a:rPr kumimoji="1" lang="ja-JP" altLang="en-US" sz="2800" dirty="0">
                <a:solidFill>
                  <a:srgbClr val="004BAF"/>
                </a:solidFill>
              </a:rPr>
              <a:t>　</a:t>
            </a:r>
            <a:r>
              <a:rPr kumimoji="1" lang="en-US" altLang="ja-JP" sz="2800" dirty="0">
                <a:solidFill>
                  <a:srgbClr val="004BAF"/>
                </a:solidFill>
              </a:rPr>
              <a:t>– </a:t>
            </a:r>
            <a:r>
              <a:rPr kumimoji="1" lang="en-US" altLang="ja-JP" sz="2800" dirty="0" smtClean="0">
                <a:solidFill>
                  <a:srgbClr val="004BAF"/>
                </a:solidFill>
              </a:rPr>
              <a:t>Switch </a:t>
            </a:r>
            <a:r>
              <a:rPr kumimoji="1" lang="en-US" altLang="ja-JP" sz="2800" dirty="0">
                <a:solidFill>
                  <a:srgbClr val="004BAF"/>
                </a:solidFill>
              </a:rPr>
              <a:t>-</a:t>
            </a:r>
            <a:endParaRPr kumimoji="1" lang="ja-JP" altLang="en-US" sz="2800" dirty="0">
              <a:solidFill>
                <a:srgbClr val="004BAF"/>
              </a:solidFill>
            </a:endParaRPr>
          </a:p>
        </p:txBody>
      </p:sp>
      <p:pic>
        <p:nvPicPr>
          <p:cNvPr id="3" name="図 2"/>
          <p:cNvPicPr>
            <a:picLocks noChangeAspect="1"/>
          </p:cNvPicPr>
          <p:nvPr/>
        </p:nvPicPr>
        <p:blipFill rotWithShape="1">
          <a:blip r:embed="rId2"/>
          <a:srcRect r="26124"/>
          <a:stretch/>
        </p:blipFill>
        <p:spPr>
          <a:xfrm>
            <a:off x="229708" y="1806290"/>
            <a:ext cx="4226562" cy="2703169"/>
          </a:xfrm>
          <a:prstGeom prst="rect">
            <a:avLst/>
          </a:prstGeom>
          <a:ln>
            <a:solidFill>
              <a:schemeClr val="accent1"/>
            </a:solidFill>
          </a:ln>
        </p:spPr>
      </p:pic>
      <p:pic>
        <p:nvPicPr>
          <p:cNvPr id="4" name="図 3"/>
          <p:cNvPicPr>
            <a:picLocks noChangeAspect="1"/>
          </p:cNvPicPr>
          <p:nvPr/>
        </p:nvPicPr>
        <p:blipFill>
          <a:blip r:embed="rId3"/>
          <a:stretch>
            <a:fillRect/>
          </a:stretch>
        </p:blipFill>
        <p:spPr>
          <a:xfrm>
            <a:off x="5690400" y="1727151"/>
            <a:ext cx="1950447" cy="3416349"/>
          </a:xfrm>
          <a:prstGeom prst="rect">
            <a:avLst/>
          </a:prstGeom>
          <a:ln>
            <a:solidFill>
              <a:schemeClr val="accent1"/>
            </a:solidFill>
          </a:ln>
        </p:spPr>
      </p:pic>
      <p:sp>
        <p:nvSpPr>
          <p:cNvPr id="5" name="テキスト ボックス 4"/>
          <p:cNvSpPr txBox="1"/>
          <p:nvPr/>
        </p:nvSpPr>
        <p:spPr>
          <a:xfrm>
            <a:off x="229708" y="798640"/>
            <a:ext cx="2449710"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eiryo" charset="-128"/>
                <a:cs typeface="Arial" panose="020B0604020202020204" pitchFamily="34" charset="0"/>
              </a:rPr>
              <a:t>Switch </a:t>
            </a:r>
            <a:r>
              <a:rPr kumimoji="1" lang="en-US" altLang="ja-JP"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eiryo" charset="-128"/>
                <a:cs typeface="Arial" panose="020B0604020202020204" pitchFamily="34" charset="0"/>
              </a:rPr>
              <a:t>Setting</a:t>
            </a:r>
            <a:endParaRPr kumimoji="1" lang="ja-JP" altLang="en-US"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eiryo" charset="-128"/>
              <a:cs typeface="Arial" panose="020B0604020202020204" pitchFamily="34" charset="0"/>
            </a:endParaRPr>
          </a:p>
        </p:txBody>
      </p:sp>
      <p:sp>
        <p:nvSpPr>
          <p:cNvPr id="8" name="テキスト ボックス 7"/>
          <p:cNvSpPr txBox="1"/>
          <p:nvPr/>
        </p:nvSpPr>
        <p:spPr>
          <a:xfrm>
            <a:off x="229708" y="1060091"/>
            <a:ext cx="2449710" cy="577081"/>
          </a:xfrm>
          <a:prstGeom prst="rect">
            <a:avLst/>
          </a:prstGeom>
          <a:noFill/>
        </p:spPr>
        <p:txBody>
          <a:bodyPr wrap="none" rtlCol="0">
            <a:spAutoFit/>
          </a:bodyPr>
          <a:lstStyle/>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スイッチの状態を管理</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現在の</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LANIP</a:t>
            </a:r>
            <a:r>
              <a:rPr kumimoji="1" lang="ja-JP" altLang="en-US" sz="1050" dirty="0" err="1">
                <a:solidFill>
                  <a:srgbClr val="000000"/>
                </a:solidFill>
                <a:latin typeface="ＭＳ Ｐゴシック" panose="020B0600070205080204" pitchFamily="50" charset="-128"/>
                <a:ea typeface="ＭＳ Ｐゴシック" panose="020B0600070205080204" pitchFamily="50" charset="-128"/>
                <a:cs typeface="Meiryo" charset="-128"/>
              </a:rPr>
              <a:t>、</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GW</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などの基本情報や</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connectivity</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や</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usage</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などの情報を表示。</a:t>
            </a:r>
          </a:p>
        </p:txBody>
      </p:sp>
      <p:sp>
        <p:nvSpPr>
          <p:cNvPr id="10" name="テキスト ボックス 9"/>
          <p:cNvSpPr txBox="1"/>
          <p:nvPr/>
        </p:nvSpPr>
        <p:spPr>
          <a:xfrm>
            <a:off x="4936897" y="786992"/>
            <a:ext cx="2960723"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eiryo" charset="-128"/>
                <a:cs typeface="Arial" panose="020B0604020202020204" pitchFamily="34" charset="0"/>
              </a:rPr>
              <a:t>Switch </a:t>
            </a:r>
            <a:r>
              <a:rPr kumimoji="1" lang="en-US" altLang="ja-JP"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eiryo" charset="-128"/>
                <a:cs typeface="Arial" panose="020B0604020202020204" pitchFamily="34" charset="0"/>
              </a:rPr>
              <a:t>Configuration</a:t>
            </a:r>
            <a:endParaRPr kumimoji="1" lang="ja-JP" altLang="en-US"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eiryo" charset="-128"/>
              <a:cs typeface="Arial" panose="020B0604020202020204" pitchFamily="34" charset="0"/>
            </a:endParaRPr>
          </a:p>
        </p:txBody>
      </p:sp>
      <p:sp>
        <p:nvSpPr>
          <p:cNvPr id="11" name="テキスト ボックス 10"/>
          <p:cNvSpPr txBox="1"/>
          <p:nvPr/>
        </p:nvSpPr>
        <p:spPr>
          <a:xfrm>
            <a:off x="4936897" y="1030971"/>
            <a:ext cx="4309193" cy="830997"/>
          </a:xfrm>
          <a:prstGeom prst="rect">
            <a:avLst/>
          </a:prstGeom>
          <a:noFill/>
        </p:spPr>
        <p:txBody>
          <a:bodyPr wrap="none" rtlCol="0">
            <a:spAutoFit/>
          </a:bodyPr>
          <a:lstStyle/>
          <a:p>
            <a:r>
              <a:rPr kumimoji="1" lang="en-US" altLang="ja-JP" sz="1050" dirty="0" err="1">
                <a:solidFill>
                  <a:srgbClr val="000000"/>
                </a:solidFill>
                <a:latin typeface="ＭＳ Ｐゴシック" panose="020B0600070205080204" pitchFamily="50" charset="-128"/>
                <a:ea typeface="ＭＳ Ｐゴシック" panose="020B0600070205080204" pitchFamily="50" charset="-128"/>
                <a:cs typeface="Meiryo" charset="-128"/>
              </a:rPr>
              <a:t>Dashboar</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上でスイッチの設定を変更。</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その他の設定は下記リンクを参考に</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en-US" altLang="ja-JP" sz="900" dirty="0">
                <a:solidFill>
                  <a:srgbClr val="000000"/>
                </a:solidFill>
                <a:latin typeface="Meiryo" charset="-128"/>
                <a:ea typeface="Meiryo" charset="-128"/>
                <a:cs typeface="Meiryo" charset="-128"/>
                <a:hlinkClick r:id="rId4"/>
              </a:rPr>
              <a:t>https://</a:t>
            </a:r>
            <a:r>
              <a:rPr kumimoji="1" lang="en-US" altLang="ja-JP" sz="900" dirty="0">
                <a:solidFill>
                  <a:srgbClr val="000000"/>
                </a:solidFill>
                <a:latin typeface="Meiryo" charset="-128"/>
                <a:ea typeface="Meiryo" charset="-128"/>
                <a:cs typeface="Meiryo" charset="-128"/>
                <a:hlinkClick r:id="rId4"/>
              </a:rPr>
              <a:t>documentation.meraki.com/zGeneral_Administration/Tools_and_</a:t>
            </a:r>
            <a:br>
              <a:rPr kumimoji="1" lang="en-US" altLang="ja-JP" sz="900" dirty="0">
                <a:solidFill>
                  <a:srgbClr val="000000"/>
                </a:solidFill>
                <a:latin typeface="Meiryo" charset="-128"/>
                <a:ea typeface="Meiryo" charset="-128"/>
                <a:cs typeface="Meiryo" charset="-128"/>
                <a:hlinkClick r:id="rId4"/>
              </a:rPr>
            </a:br>
            <a:r>
              <a:rPr kumimoji="1" lang="en-US" altLang="ja-JP" sz="900" dirty="0">
                <a:solidFill>
                  <a:srgbClr val="000000"/>
                </a:solidFill>
                <a:latin typeface="Meiryo" charset="-128"/>
                <a:ea typeface="Meiryo" charset="-128"/>
                <a:cs typeface="Meiryo" charset="-128"/>
                <a:hlinkClick r:id="rId4"/>
              </a:rPr>
              <a:t>Troubleshooting/</a:t>
            </a:r>
            <a:r>
              <a:rPr kumimoji="1" lang="en-US" altLang="ja-JP" sz="900" dirty="0" err="1">
                <a:solidFill>
                  <a:srgbClr val="000000"/>
                </a:solidFill>
                <a:latin typeface="Meiryo" charset="-128"/>
                <a:ea typeface="Meiryo" charset="-128"/>
                <a:cs typeface="Meiryo" charset="-128"/>
                <a:hlinkClick r:id="rId4"/>
              </a:rPr>
              <a:t>Using_the_Cisco_Meraki_Device_Local_Status_Page</a:t>
            </a:r>
            <a:endParaRPr kumimoji="1" lang="en-US" altLang="ja-JP" sz="900" dirty="0">
              <a:solidFill>
                <a:srgbClr val="000000"/>
              </a:solidFill>
              <a:latin typeface="Meiryo" charset="-128"/>
              <a:ea typeface="Meiryo" charset="-128"/>
              <a:cs typeface="Meiryo" charset="-128"/>
            </a:endParaRPr>
          </a:p>
          <a:p>
            <a:endParaRPr kumimoji="1" lang="ja-JP" altLang="en-US" sz="900" dirty="0">
              <a:solidFill>
                <a:srgbClr val="000000"/>
              </a:solidFill>
              <a:latin typeface="Meiryo" charset="-128"/>
              <a:ea typeface="Meiryo" charset="-128"/>
              <a:cs typeface="Meiryo" charset="-128"/>
            </a:endParaRPr>
          </a:p>
        </p:txBody>
      </p:sp>
    </p:spTree>
    <p:extLst>
      <p:ext uri="{BB962C8B-B14F-4D97-AF65-F5344CB8AC3E}">
        <p14:creationId xmlns:p14="http://schemas.microsoft.com/office/powerpoint/2010/main" val="1540958535"/>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9708" y="-75715"/>
            <a:ext cx="8553546" cy="1148865"/>
          </a:xfrm>
        </p:spPr>
        <p:txBody>
          <a:bodyPr/>
          <a:lstStyle/>
          <a:p>
            <a:r>
              <a:rPr kumimoji="1" lang="en-US" altLang="ja-JP" sz="2800" smtClean="0">
                <a:solidFill>
                  <a:srgbClr val="004BAF"/>
                </a:solidFill>
                <a:latin typeface="Arial" panose="020B0604020202020204" pitchFamily="34" charset="0"/>
                <a:cs typeface="Arial" panose="020B0604020202020204" pitchFamily="34" charset="0"/>
              </a:rPr>
              <a:t>Cisco Meraki</a:t>
            </a:r>
            <a:r>
              <a:rPr kumimoji="1" lang="ja-JP" altLang="en-US" sz="2800" dirty="0" smtClean="0">
                <a:solidFill>
                  <a:srgbClr val="004BAF"/>
                </a:solidFill>
                <a:latin typeface="Arial" panose="020B0604020202020204" pitchFamily="34" charset="0"/>
                <a:cs typeface="Arial" panose="020B0604020202020204" pitchFamily="34" charset="0"/>
              </a:rPr>
              <a:t> </a:t>
            </a:r>
            <a:r>
              <a:rPr kumimoji="1" lang="en-US" altLang="ja-JP" sz="2800" dirty="0">
                <a:solidFill>
                  <a:srgbClr val="004BAF"/>
                </a:solidFill>
                <a:latin typeface="Arial" panose="020B0604020202020204" pitchFamily="34" charset="0"/>
                <a:cs typeface="Arial" panose="020B0604020202020204" pitchFamily="34" charset="0"/>
              </a:rPr>
              <a:t>Dashboard</a:t>
            </a:r>
            <a:r>
              <a:rPr kumimoji="1" lang="ja-JP" altLang="en-US" sz="2800" dirty="0">
                <a:solidFill>
                  <a:srgbClr val="004BAF"/>
                </a:solidFill>
                <a:latin typeface="Arial" panose="020B0604020202020204" pitchFamily="34" charset="0"/>
                <a:cs typeface="Arial" panose="020B0604020202020204" pitchFamily="34" charset="0"/>
              </a:rPr>
              <a:t>　</a:t>
            </a:r>
            <a:r>
              <a:rPr kumimoji="1" lang="en-US" altLang="ja-JP" sz="2800" dirty="0">
                <a:solidFill>
                  <a:srgbClr val="004BAF"/>
                </a:solidFill>
                <a:latin typeface="Arial" panose="020B0604020202020204" pitchFamily="34" charset="0"/>
                <a:cs typeface="Arial" panose="020B0604020202020204" pitchFamily="34" charset="0"/>
              </a:rPr>
              <a:t>– Switch -</a:t>
            </a:r>
            <a:endParaRPr kumimoji="1" lang="ja-JP" altLang="en-US" sz="2800" dirty="0">
              <a:solidFill>
                <a:srgbClr val="004BAF"/>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2"/>
          <a:stretch>
            <a:fillRect/>
          </a:stretch>
        </p:blipFill>
        <p:spPr>
          <a:xfrm>
            <a:off x="229708" y="1429553"/>
            <a:ext cx="3477494" cy="3376585"/>
          </a:xfrm>
          <a:prstGeom prst="rect">
            <a:avLst/>
          </a:prstGeom>
          <a:ln>
            <a:solidFill>
              <a:schemeClr val="accent1"/>
            </a:solidFill>
          </a:ln>
        </p:spPr>
      </p:pic>
      <p:pic>
        <p:nvPicPr>
          <p:cNvPr id="4" name="図 3"/>
          <p:cNvPicPr>
            <a:picLocks noChangeAspect="1"/>
          </p:cNvPicPr>
          <p:nvPr/>
        </p:nvPicPr>
        <p:blipFill>
          <a:blip r:embed="rId3"/>
          <a:stretch>
            <a:fillRect/>
          </a:stretch>
        </p:blipFill>
        <p:spPr>
          <a:xfrm>
            <a:off x="4326422" y="1429553"/>
            <a:ext cx="4704723" cy="1750348"/>
          </a:xfrm>
          <a:prstGeom prst="rect">
            <a:avLst/>
          </a:prstGeom>
          <a:ln>
            <a:solidFill>
              <a:schemeClr val="accent1"/>
            </a:solidFill>
          </a:ln>
        </p:spPr>
      </p:pic>
      <p:sp>
        <p:nvSpPr>
          <p:cNvPr id="7" name="テキスト ボックス 6"/>
          <p:cNvSpPr txBox="1"/>
          <p:nvPr/>
        </p:nvSpPr>
        <p:spPr>
          <a:xfrm>
            <a:off x="4326422" y="826050"/>
            <a:ext cx="3064493"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Switch </a:t>
            </a:r>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Stacks </a:t>
            </a:r>
            <a:r>
              <a:rPr kumimoji="1" lang="en-US" altLang="ja-JP" dirty="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O</a:t>
            </a:r>
            <a:r>
              <a:rPr kumimoji="1" lang="en-US" altLang="ja-JP"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rPr>
              <a:t>verview</a:t>
            </a:r>
            <a:endParaRPr kumimoji="1" lang="ja-JP" altLang="en-US" dirty="0" smtClean="0">
              <a:ln w="0"/>
              <a:solidFill>
                <a:schemeClr val="accent1"/>
              </a:solidFill>
              <a:effectLst>
                <a:outerShdw blurRad="38100" dist="25400" dir="5400000" algn="ctr" rotWithShape="0">
                  <a:srgbClr val="6E747A">
                    <a:alpha val="43000"/>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8" name="テキスト ボックス 7"/>
          <p:cNvSpPr txBox="1"/>
          <p:nvPr/>
        </p:nvSpPr>
        <p:spPr>
          <a:xfrm>
            <a:off x="183114" y="764934"/>
            <a:ext cx="2217857"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eiryo" charset="-128"/>
                <a:cs typeface="Arial" panose="020B0604020202020204" pitchFamily="34" charset="0"/>
              </a:rPr>
              <a:t>OSPF </a:t>
            </a:r>
            <a:r>
              <a:rPr kumimoji="1" lang="en-US" altLang="ja-JP"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eiryo" charset="-128"/>
                <a:cs typeface="Arial" panose="020B0604020202020204" pitchFamily="34" charset="0"/>
              </a:rPr>
              <a:t>Setting</a:t>
            </a:r>
            <a:endParaRPr kumimoji="1" lang="ja-JP" altLang="en-US"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eiryo" charset="-128"/>
              <a:cs typeface="Arial" panose="020B0604020202020204" pitchFamily="34" charset="0"/>
            </a:endParaRPr>
          </a:p>
        </p:txBody>
      </p:sp>
      <p:sp>
        <p:nvSpPr>
          <p:cNvPr id="10" name="テキスト ボックス 9"/>
          <p:cNvSpPr txBox="1"/>
          <p:nvPr/>
        </p:nvSpPr>
        <p:spPr>
          <a:xfrm>
            <a:off x="229708" y="1068423"/>
            <a:ext cx="3507692" cy="392415"/>
          </a:xfrm>
          <a:prstGeom prst="rect">
            <a:avLst/>
          </a:prstGeom>
          <a:noFill/>
        </p:spPr>
        <p:txBody>
          <a:bodyPr wrap="none" rtlCol="0">
            <a:spAutoFit/>
          </a:bodyPr>
          <a:lstStyle/>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L3</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スイッチで</a:t>
            </a:r>
            <a:r>
              <a:rPr kumimoji="1" lang="ja-JP" altLang="en-US" sz="1050" dirty="0" smtClean="0">
                <a:solidFill>
                  <a:srgbClr val="000000"/>
                </a:solidFill>
                <a:latin typeface="ＭＳ Ｐゴシック" panose="020B0600070205080204" pitchFamily="50" charset="-128"/>
                <a:ea typeface="ＭＳ Ｐゴシック" panose="020B0600070205080204" pitchFamily="50" charset="-128"/>
                <a:cs typeface="Meiryo" charset="-128"/>
              </a:rPr>
              <a:t>あれば </a:t>
            </a:r>
            <a:r>
              <a:rPr kumimoji="1" lang="en-US" altLang="ja-JP" sz="1050" smtClean="0">
                <a:solidFill>
                  <a:srgbClr val="000000"/>
                </a:solidFill>
                <a:latin typeface="ＭＳ Ｐゴシック" panose="020B0600070205080204" pitchFamily="50" charset="-128"/>
                <a:ea typeface="ＭＳ Ｐゴシック" panose="020B0600070205080204" pitchFamily="50" charset="-128"/>
                <a:cs typeface="Meiryo" charset="-128"/>
              </a:rPr>
              <a:t>OSPF</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などの設定が可能となっている。</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endParaRPr kumimoji="1" lang="ja-JP" altLang="en-US" sz="900" dirty="0">
              <a:solidFill>
                <a:srgbClr val="000000"/>
              </a:solidFill>
              <a:latin typeface="Meiryo" charset="-128"/>
              <a:ea typeface="Meiryo" charset="-128"/>
              <a:cs typeface="Meiryo" charset="-128"/>
            </a:endParaRPr>
          </a:p>
        </p:txBody>
      </p:sp>
      <p:sp>
        <p:nvSpPr>
          <p:cNvPr id="11" name="テキスト ボックス 10"/>
          <p:cNvSpPr txBox="1"/>
          <p:nvPr/>
        </p:nvSpPr>
        <p:spPr>
          <a:xfrm>
            <a:off x="4326422" y="1064742"/>
            <a:ext cx="2821606" cy="253916"/>
          </a:xfrm>
          <a:prstGeom prst="rect">
            <a:avLst/>
          </a:prstGeom>
          <a:noFill/>
        </p:spPr>
        <p:txBody>
          <a:bodyPr wrap="none" rtlCol="0">
            <a:spAutoFit/>
          </a:bodyPr>
          <a:lstStyle/>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管理しているスイッチのスタックの状態を表示。</a:t>
            </a:r>
          </a:p>
        </p:txBody>
      </p:sp>
    </p:spTree>
    <p:extLst>
      <p:ext uri="{BB962C8B-B14F-4D97-AF65-F5344CB8AC3E}">
        <p14:creationId xmlns:p14="http://schemas.microsoft.com/office/powerpoint/2010/main" val="4185864092"/>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859" y="87363"/>
            <a:ext cx="8480395" cy="985787"/>
          </a:xfrm>
        </p:spPr>
        <p:txBody>
          <a:bodyPr/>
          <a:lstStyle/>
          <a:p>
            <a:r>
              <a:rPr kumimoji="1" lang="en-US" altLang="ja-JP" sz="2800" smtClean="0">
                <a:solidFill>
                  <a:srgbClr val="004BAF"/>
                </a:solidFill>
              </a:rPr>
              <a:t>Cisco Meraki</a:t>
            </a:r>
            <a:r>
              <a:rPr kumimoji="1" lang="ja-JP" altLang="en-US" sz="2800" dirty="0" smtClean="0">
                <a:solidFill>
                  <a:srgbClr val="004BAF"/>
                </a:solidFill>
              </a:rPr>
              <a:t> </a:t>
            </a:r>
            <a:r>
              <a:rPr kumimoji="1" lang="en-US" altLang="ja-JP" sz="2800" dirty="0">
                <a:solidFill>
                  <a:srgbClr val="004BAF"/>
                </a:solidFill>
              </a:rPr>
              <a:t>Dashboard</a:t>
            </a:r>
            <a:r>
              <a:rPr kumimoji="1" lang="ja-JP" altLang="en-US" sz="2800" dirty="0">
                <a:solidFill>
                  <a:srgbClr val="004BAF"/>
                </a:solidFill>
              </a:rPr>
              <a:t>　</a:t>
            </a:r>
            <a:r>
              <a:rPr kumimoji="1" lang="en-US" altLang="ja-JP" sz="2800" dirty="0">
                <a:solidFill>
                  <a:srgbClr val="004BAF"/>
                </a:solidFill>
              </a:rPr>
              <a:t>– </a:t>
            </a:r>
            <a:r>
              <a:rPr kumimoji="1" lang="en-US" altLang="ja-JP" sz="2800" dirty="0" smtClean="0">
                <a:solidFill>
                  <a:srgbClr val="004BAF"/>
                </a:solidFill>
              </a:rPr>
              <a:t>Security appliance </a:t>
            </a:r>
            <a:r>
              <a:rPr kumimoji="1" lang="en-US" altLang="ja-JP" sz="2800" dirty="0">
                <a:solidFill>
                  <a:srgbClr val="004BAF"/>
                </a:solidFill>
              </a:rPr>
              <a:t>-</a:t>
            </a:r>
            <a:endParaRPr kumimoji="1" lang="ja-JP" altLang="en-US" sz="2800" dirty="0">
              <a:solidFill>
                <a:srgbClr val="004BAF"/>
              </a:solidFill>
            </a:endParaRPr>
          </a:p>
        </p:txBody>
      </p:sp>
      <p:pic>
        <p:nvPicPr>
          <p:cNvPr id="3" name="図 2"/>
          <p:cNvPicPr>
            <a:picLocks noChangeAspect="1"/>
          </p:cNvPicPr>
          <p:nvPr/>
        </p:nvPicPr>
        <p:blipFill>
          <a:blip r:embed="rId2"/>
          <a:stretch>
            <a:fillRect/>
          </a:stretch>
        </p:blipFill>
        <p:spPr>
          <a:xfrm>
            <a:off x="229708" y="996703"/>
            <a:ext cx="4342850" cy="2486546"/>
          </a:xfrm>
          <a:prstGeom prst="rect">
            <a:avLst/>
          </a:prstGeom>
          <a:ln>
            <a:solidFill>
              <a:schemeClr val="accent1"/>
            </a:solidFill>
          </a:ln>
        </p:spPr>
      </p:pic>
      <p:pic>
        <p:nvPicPr>
          <p:cNvPr id="4" name="図 3"/>
          <p:cNvPicPr>
            <a:picLocks noChangeAspect="1"/>
          </p:cNvPicPr>
          <p:nvPr/>
        </p:nvPicPr>
        <p:blipFill>
          <a:blip r:embed="rId3"/>
          <a:stretch>
            <a:fillRect/>
          </a:stretch>
        </p:blipFill>
        <p:spPr>
          <a:xfrm>
            <a:off x="4973661" y="2437169"/>
            <a:ext cx="4055879" cy="2265161"/>
          </a:xfrm>
          <a:prstGeom prst="rect">
            <a:avLst/>
          </a:prstGeom>
          <a:ln>
            <a:solidFill>
              <a:schemeClr val="accent1"/>
            </a:solidFill>
          </a:ln>
        </p:spPr>
      </p:pic>
      <p:sp>
        <p:nvSpPr>
          <p:cNvPr id="5" name="テキスト ボックス 4"/>
          <p:cNvSpPr txBox="1"/>
          <p:nvPr/>
        </p:nvSpPr>
        <p:spPr>
          <a:xfrm>
            <a:off x="4973661" y="1179071"/>
            <a:ext cx="2831544" cy="1223412"/>
          </a:xfrm>
          <a:prstGeom prst="rect">
            <a:avLst/>
          </a:prstGeom>
          <a:noFill/>
        </p:spPr>
        <p:txBody>
          <a:bodyPr wrap="none" rtlCol="0">
            <a:spAutoFit/>
          </a:bodyPr>
          <a:lstStyle/>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セキュリティに関する情報</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を</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表示。</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以下</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の項目を確認できる</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pPr marL="214313" indent="-214313" algn="just">
              <a:buFont typeface="Arial" charset="0"/>
              <a:buChar char="•"/>
            </a:pPr>
            <a:r>
              <a:rPr lang="ja-JP" altLang="en-US"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どれだけの攻撃を受けているのか</a:t>
            </a:r>
            <a:endParaRPr lang="en-US" altLang="ja-JP"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endParaRPr>
          </a:p>
          <a:p>
            <a:pPr marL="214313" indent="-214313" algn="just">
              <a:buFont typeface="Arial" charset="0"/>
              <a:buChar char="•"/>
            </a:pPr>
            <a:r>
              <a:rPr lang="ja-JP" altLang="en-US"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どの国からの攻撃が多いのか</a:t>
            </a:r>
            <a:endParaRPr lang="en-US" altLang="ja-JP"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endParaRPr>
          </a:p>
          <a:p>
            <a:pPr marL="214313" indent="-214313" algn="just">
              <a:buFont typeface="Arial" charset="0"/>
              <a:buChar char="•"/>
            </a:pPr>
            <a:r>
              <a:rPr lang="ja-JP" altLang="en-US"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どの端末が最も攻撃を受けているのか</a:t>
            </a:r>
            <a:endParaRPr lang="en-US" altLang="ja-JP"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endParaRPr>
          </a:p>
          <a:p>
            <a:pPr marL="214313" indent="-214313" algn="just">
              <a:buFont typeface="Arial" charset="0"/>
              <a:buChar char="•"/>
            </a:pPr>
            <a:r>
              <a:rPr lang="ja-JP" altLang="en-US"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どのタイプの端末が攻撃を受けやすいのか</a:t>
            </a:r>
            <a:endParaRPr lang="en-US" altLang="ja-JP"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endParaRPr>
          </a:p>
          <a:p>
            <a:pPr marL="214313" indent="-214313" algn="just">
              <a:buFont typeface="Arial" charset="0"/>
              <a:buChar char="•"/>
            </a:pPr>
            <a:r>
              <a:rPr lang="ja-JP" altLang="en-US"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どの種類の攻撃が最も多いのか</a:t>
            </a:r>
            <a:endParaRPr lang="en-US" altLang="ja-JP" sz="1050"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endParaRPr>
          </a:p>
        </p:txBody>
      </p:sp>
      <p:sp>
        <p:nvSpPr>
          <p:cNvPr id="6" name="テキスト ボックス 5"/>
          <p:cNvSpPr txBox="1"/>
          <p:nvPr/>
        </p:nvSpPr>
        <p:spPr>
          <a:xfrm>
            <a:off x="4973661" y="936701"/>
            <a:ext cx="2217857"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Security</a:t>
            </a:r>
            <a:r>
              <a:rPr kumimoji="1" lang="ja-JP" altLang="en-US" dirty="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 </a:t>
            </a:r>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Cente</a:t>
            </a:r>
            <a:r>
              <a:rPr kumimoji="1" lang="en-US" altLang="ja-JP" dirty="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r</a:t>
            </a:r>
            <a:endPar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endParaRPr>
          </a:p>
        </p:txBody>
      </p:sp>
      <p:sp>
        <p:nvSpPr>
          <p:cNvPr id="7" name="正方形/長方形 6"/>
          <p:cNvSpPr/>
          <p:nvPr/>
        </p:nvSpPr>
        <p:spPr>
          <a:xfrm>
            <a:off x="233832" y="3650133"/>
            <a:ext cx="3275320" cy="369332"/>
          </a:xfrm>
          <a:prstGeom prst="rect">
            <a:avLst/>
          </a:prstGeom>
        </p:spPr>
        <p:txBody>
          <a:bodyPr wrap="none">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Security</a:t>
            </a:r>
            <a:r>
              <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 </a:t>
            </a:r>
            <a:r>
              <a:rPr kumimoji="1" lang="en-US" altLang="ja-JP" dirty="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A</a:t>
            </a:r>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ppliance</a:t>
            </a:r>
            <a:r>
              <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 </a:t>
            </a:r>
            <a:r>
              <a:rPr kumimoji="1" lang="en-US" altLang="ja-JP" dirty="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D</a:t>
            </a:r>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rPr>
              <a:t>ashboard</a:t>
            </a:r>
            <a:endParaRPr kumimoji="1" lang="ja-JP" altLang="en-US" dirty="0">
              <a:ln w="0"/>
              <a:solidFill>
                <a:schemeClr val="accent1"/>
              </a:solidFill>
              <a:effectLst>
                <a:outerShdw blurRad="38100" dist="25400" dir="5400000" algn="ctr" rotWithShape="0">
                  <a:srgbClr val="6E747A">
                    <a:alpha val="43000"/>
                  </a:srgbClr>
                </a:outerShdw>
              </a:effectLst>
              <a:latin typeface="+mn-lt"/>
              <a:ea typeface="ＭＳ Ｐゴシック" panose="020B0600070205080204" pitchFamily="50" charset="-128"/>
              <a:cs typeface="Meiryo" charset="-128"/>
            </a:endParaRPr>
          </a:p>
        </p:txBody>
      </p:sp>
    </p:spTree>
    <p:extLst>
      <p:ext uri="{BB962C8B-B14F-4D97-AF65-F5344CB8AC3E}">
        <p14:creationId xmlns:p14="http://schemas.microsoft.com/office/powerpoint/2010/main" val="335861647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119" y="946150"/>
            <a:ext cx="1374410" cy="3575050"/>
          </a:xfrm>
          <a:prstGeom prst="rect">
            <a:avLst/>
          </a:prstGeom>
        </p:spPr>
      </p:pic>
      <p:sp>
        <p:nvSpPr>
          <p:cNvPr id="2" name="Title 1"/>
          <p:cNvSpPr>
            <a:spLocks noGrp="1"/>
          </p:cNvSpPr>
          <p:nvPr>
            <p:ph type="title"/>
          </p:nvPr>
        </p:nvSpPr>
        <p:spPr/>
        <p:txBody>
          <a:bodyPr/>
          <a:lstStyle/>
          <a:p>
            <a:r>
              <a:rPr lang="ja-JP" altLang="en-US" sz="2400" dirty="0" smtClean="0">
                <a:ea typeface="ＭＳ Ｐゴシック" charset="0"/>
                <a:cs typeface="CiscoSans"/>
              </a:rPr>
              <a:t>クラウド ネットワーキング</a:t>
            </a:r>
            <a:r>
              <a:rPr lang="ja-JP" altLang="en-US" sz="2400" dirty="0">
                <a:ea typeface="ＭＳ Ｐゴシック" charset="0"/>
                <a:cs typeface="CiscoSans"/>
              </a:rPr>
              <a:t>の特徴</a:t>
            </a:r>
            <a:endParaRPr lang="en-US" sz="2400" dirty="0">
              <a:ea typeface="ＭＳ Ｐゴシック" charset="0"/>
              <a:cs typeface="CiscoSans"/>
            </a:endParaRPr>
          </a:p>
        </p:txBody>
      </p:sp>
      <p:sp>
        <p:nvSpPr>
          <p:cNvPr id="3" name="Content Placeholder 2"/>
          <p:cNvSpPr>
            <a:spLocks noGrp="1"/>
          </p:cNvSpPr>
          <p:nvPr>
            <p:ph type="body" sz="quarter" idx="4294967295"/>
          </p:nvPr>
        </p:nvSpPr>
        <p:spPr>
          <a:xfrm>
            <a:off x="2923751" y="842963"/>
            <a:ext cx="6220250" cy="3724275"/>
          </a:xfrm>
          <a:prstGeom prst="rect">
            <a:avLst/>
          </a:prstGeom>
        </p:spPr>
        <p:txBody>
          <a:bodyPr/>
          <a:lstStyle/>
          <a:p>
            <a:pPr>
              <a:spcBef>
                <a:spcPts val="1800"/>
              </a:spcBef>
            </a:pPr>
            <a:r>
              <a:rPr lang="ja-JP" altLang="en-US" dirty="0">
                <a:latin typeface="MS PGothic" charset="-128"/>
                <a:ea typeface="MS PGothic" charset="-128"/>
                <a:cs typeface="MS PGothic" charset="-128"/>
              </a:rPr>
              <a:t>セキュリティ</a:t>
            </a:r>
            <a:endParaRPr lang="en-US" dirty="0">
              <a:latin typeface="MS PGothic" charset="-128"/>
              <a:ea typeface="MS PGothic" charset="-128"/>
              <a:cs typeface="MS PGothic" charset="-128"/>
            </a:endParaRPr>
          </a:p>
          <a:p>
            <a:pPr lvl="1"/>
            <a:r>
              <a:rPr lang="ja-JP" altLang="en-US" sz="1200" dirty="0" smtClean="0">
                <a:latin typeface="MS PGothic" charset="-128"/>
                <a:ea typeface="MS PGothic" charset="-128"/>
                <a:cs typeface="MS PGothic" charset="-128"/>
              </a:rPr>
              <a:t>ユーザ トラフィック</a:t>
            </a:r>
            <a:r>
              <a:rPr lang="ja-JP" altLang="en-US" sz="1200" dirty="0">
                <a:latin typeface="MS PGothic" charset="-128"/>
                <a:ea typeface="MS PGothic" charset="-128"/>
                <a:cs typeface="MS PGothic" charset="-128"/>
              </a:rPr>
              <a:t>はクラウドを経由しません</a:t>
            </a:r>
            <a:endParaRPr lang="en-US" sz="1200" dirty="0">
              <a:latin typeface="MS PGothic" charset="-128"/>
              <a:ea typeface="MS PGothic" charset="-128"/>
              <a:cs typeface="MS PGothic" charset="-128"/>
            </a:endParaRPr>
          </a:p>
          <a:p>
            <a:pPr lvl="1"/>
            <a:r>
              <a:rPr lang="en-US" sz="1200" dirty="0">
                <a:latin typeface="MS PGothic" charset="-128"/>
                <a:ea typeface="MS PGothic" charset="-128"/>
                <a:cs typeface="MS PGothic" charset="-128"/>
              </a:rPr>
              <a:t>HIPAA / PCI </a:t>
            </a:r>
            <a:r>
              <a:rPr lang="ja-JP" altLang="en-US" sz="1200" dirty="0">
                <a:latin typeface="MS PGothic" charset="-128"/>
                <a:ea typeface="MS PGothic" charset="-128"/>
                <a:cs typeface="MS PGothic" charset="-128"/>
              </a:rPr>
              <a:t>完全準拠</a:t>
            </a:r>
            <a:r>
              <a:rPr lang="en-US" sz="1200" dirty="0">
                <a:latin typeface="MS PGothic" charset="-128"/>
                <a:ea typeface="MS PGothic" charset="-128"/>
                <a:cs typeface="MS PGothic" charset="-128"/>
              </a:rPr>
              <a:t> (</a:t>
            </a:r>
            <a:r>
              <a:rPr lang="ja-JP" altLang="en-US" sz="1200" dirty="0">
                <a:latin typeface="MS PGothic" charset="-128"/>
                <a:ea typeface="MS PGothic" charset="-128"/>
                <a:cs typeface="MS PGothic" charset="-128"/>
              </a:rPr>
              <a:t>レベル</a:t>
            </a:r>
            <a:r>
              <a:rPr lang="en-US" sz="1200" dirty="0">
                <a:latin typeface="MS PGothic" charset="-128"/>
                <a:ea typeface="MS PGothic" charset="-128"/>
                <a:cs typeface="MS PGothic" charset="-128"/>
              </a:rPr>
              <a:t>1</a:t>
            </a:r>
            <a:r>
              <a:rPr lang="ja-JP" altLang="en-US" sz="1200" dirty="0">
                <a:latin typeface="MS PGothic" charset="-128"/>
                <a:ea typeface="MS PGothic" charset="-128"/>
                <a:cs typeface="MS PGothic" charset="-128"/>
              </a:rPr>
              <a:t>認定</a:t>
            </a:r>
            <a:r>
              <a:rPr lang="en-US" sz="1200" dirty="0">
                <a:latin typeface="MS PGothic" charset="-128"/>
                <a:ea typeface="MS PGothic" charset="-128"/>
                <a:cs typeface="MS PGothic" charset="-128"/>
              </a:rPr>
              <a:t>)</a:t>
            </a:r>
          </a:p>
          <a:p>
            <a:pPr lvl="1"/>
            <a:r>
              <a:rPr lang="ja-JP" altLang="en-US" sz="1200" dirty="0">
                <a:latin typeface="MS PGothic" charset="-128"/>
                <a:ea typeface="MS PGothic" charset="-128"/>
                <a:cs typeface="MS PGothic" charset="-128"/>
              </a:rPr>
              <a:t>第三者によるセキュリティ監査</a:t>
            </a:r>
            <a:r>
              <a:rPr lang="en-US" sz="1200" dirty="0">
                <a:latin typeface="MS PGothic" charset="-128"/>
                <a:ea typeface="MS PGothic" charset="-128"/>
                <a:cs typeface="MS PGothic" charset="-128"/>
              </a:rPr>
              <a:t>, </a:t>
            </a:r>
            <a:r>
              <a:rPr lang="ja-JP" altLang="en-US" sz="1200" dirty="0">
                <a:latin typeface="MS PGothic" charset="-128"/>
                <a:ea typeface="MS PGothic" charset="-128"/>
                <a:cs typeface="MS PGothic" charset="-128"/>
              </a:rPr>
              <a:t>日次での脆弱性テスト</a:t>
            </a:r>
            <a:endParaRPr lang="en-US" sz="1200" dirty="0">
              <a:latin typeface="MS PGothic" charset="-128"/>
              <a:ea typeface="MS PGothic" charset="-128"/>
              <a:cs typeface="MS PGothic" charset="-128"/>
            </a:endParaRPr>
          </a:p>
          <a:p>
            <a:pPr lvl="1"/>
            <a:r>
              <a:rPr lang="ja-JP" altLang="en-US" sz="1200" dirty="0">
                <a:latin typeface="MS PGothic" charset="-128"/>
                <a:ea typeface="MS PGothic" charset="-128"/>
                <a:cs typeface="MS PGothic" charset="-128"/>
              </a:rPr>
              <a:t>（</a:t>
            </a:r>
            <a:r>
              <a:rPr lang="ja-JP" altLang="en-US" sz="1200" dirty="0" smtClean="0">
                <a:latin typeface="MS PGothic" charset="-128"/>
                <a:ea typeface="MS PGothic" charset="-128"/>
                <a:cs typeface="MS PGothic" charset="-128"/>
              </a:rPr>
              <a:t>ユーザ スケジュール</a:t>
            </a:r>
            <a:r>
              <a:rPr lang="ja-JP" altLang="en-US" sz="1200" dirty="0">
                <a:latin typeface="MS PGothic" charset="-128"/>
                <a:ea typeface="MS PGothic" charset="-128"/>
                <a:cs typeface="MS PGothic" charset="-128"/>
              </a:rPr>
              <a:t>による）自動ファームウェア</a:t>
            </a:r>
            <a:r>
              <a:rPr lang="en-US" altLang="ja-JP" sz="1200">
                <a:latin typeface="MS PGothic" charset="-128"/>
                <a:ea typeface="MS PGothic" charset="-128"/>
                <a:cs typeface="MS PGothic" charset="-128"/>
              </a:rPr>
              <a:t>/</a:t>
            </a:r>
            <a:r>
              <a:rPr lang="ja-JP" altLang="en-US" sz="1200" dirty="0" smtClean="0">
                <a:latin typeface="MS PGothic" charset="-128"/>
                <a:ea typeface="MS PGothic" charset="-128"/>
                <a:cs typeface="MS PGothic" charset="-128"/>
              </a:rPr>
              <a:t>セキュリティ アップデート</a:t>
            </a:r>
            <a:r>
              <a:rPr lang="en-US" sz="1200" dirty="0">
                <a:latin typeface="MS PGothic" charset="-128"/>
                <a:ea typeface="MS PGothic" charset="-128"/>
                <a:cs typeface="MS PGothic" charset="-128"/>
              </a:rPr>
              <a:t>A</a:t>
            </a:r>
          </a:p>
          <a:p>
            <a:pPr>
              <a:spcBef>
                <a:spcPts val="1800"/>
              </a:spcBef>
            </a:pPr>
            <a:r>
              <a:rPr lang="ja-JP" altLang="en-US" dirty="0">
                <a:latin typeface="MS PGothic" charset="-128"/>
                <a:ea typeface="MS PGothic" charset="-128"/>
                <a:cs typeface="MS PGothic" charset="-128"/>
              </a:rPr>
              <a:t>信頼性</a:t>
            </a:r>
            <a:endParaRPr lang="en-US" dirty="0">
              <a:latin typeface="MS PGothic" charset="-128"/>
              <a:ea typeface="MS PGothic" charset="-128"/>
              <a:cs typeface="MS PGothic" charset="-128"/>
            </a:endParaRPr>
          </a:p>
          <a:p>
            <a:pPr lvl="1"/>
            <a:r>
              <a:rPr lang="ja-JP" altLang="en-US" sz="1200" dirty="0">
                <a:latin typeface="MS PGothic" charset="-128"/>
                <a:ea typeface="MS PGothic" charset="-128"/>
                <a:cs typeface="MS PGothic" charset="-128"/>
              </a:rPr>
              <a:t>複数</a:t>
            </a:r>
            <a:r>
              <a:rPr lang="ja-JP" altLang="en-US" sz="1200" dirty="0" smtClean="0">
                <a:latin typeface="MS PGothic" charset="-128"/>
                <a:ea typeface="MS PGothic" charset="-128"/>
                <a:cs typeface="MS PGothic" charset="-128"/>
              </a:rPr>
              <a:t>データセンターを</a:t>
            </a:r>
            <a:r>
              <a:rPr lang="ja-JP" altLang="en-US" sz="1200" dirty="0">
                <a:latin typeface="MS PGothic" charset="-128"/>
                <a:ea typeface="MS PGothic" charset="-128"/>
                <a:cs typeface="MS PGothic" charset="-128"/>
              </a:rPr>
              <a:t>使用した高可用性</a:t>
            </a:r>
            <a:endParaRPr lang="en-US" altLang="ja-JP" sz="1200" dirty="0">
              <a:latin typeface="MS PGothic" charset="-128"/>
              <a:ea typeface="MS PGothic" charset="-128"/>
              <a:cs typeface="MS PGothic" charset="-128"/>
            </a:endParaRPr>
          </a:p>
          <a:p>
            <a:pPr lvl="1"/>
            <a:r>
              <a:rPr lang="ja-JP" altLang="en-US" sz="1200" dirty="0">
                <a:latin typeface="MS PGothic" charset="-128"/>
                <a:ea typeface="MS PGothic" charset="-128"/>
                <a:cs typeface="MS PGothic" charset="-128"/>
              </a:rPr>
              <a:t>万一クラウドの障害にも影響受けない</a:t>
            </a:r>
            <a:r>
              <a:rPr lang="ja-JP" altLang="en-US" sz="1200" dirty="0" smtClean="0">
                <a:latin typeface="MS PGothic" charset="-128"/>
                <a:ea typeface="MS PGothic" charset="-128"/>
                <a:cs typeface="MS PGothic" charset="-128"/>
              </a:rPr>
              <a:t>ネットワーク ファンクション</a:t>
            </a:r>
            <a:endParaRPr lang="en-US" sz="1200" dirty="0">
              <a:latin typeface="MS PGothic" charset="-128"/>
              <a:ea typeface="MS PGothic" charset="-128"/>
              <a:cs typeface="MS PGothic" charset="-128"/>
            </a:endParaRPr>
          </a:p>
          <a:p>
            <a:pPr lvl="1"/>
            <a:r>
              <a:rPr lang="en-US" sz="1200" dirty="0">
                <a:latin typeface="MS PGothic" charset="-128"/>
                <a:ea typeface="MS PGothic" charset="-128"/>
                <a:cs typeface="MS PGothic" charset="-128"/>
              </a:rPr>
              <a:t>99.99% </a:t>
            </a:r>
            <a:r>
              <a:rPr lang="ja-JP" altLang="en-US" sz="1200" dirty="0">
                <a:latin typeface="MS PGothic" charset="-128"/>
                <a:ea typeface="MS PGothic" charset="-128"/>
                <a:cs typeface="MS PGothic" charset="-128"/>
              </a:rPr>
              <a:t>アップタイム</a:t>
            </a:r>
            <a:r>
              <a:rPr lang="en-US" sz="1200" dirty="0">
                <a:latin typeface="MS PGothic" charset="-128"/>
                <a:ea typeface="MS PGothic" charset="-128"/>
                <a:cs typeface="MS PGothic" charset="-128"/>
              </a:rPr>
              <a:t>SLA</a:t>
            </a:r>
          </a:p>
          <a:p>
            <a:pPr>
              <a:spcBef>
                <a:spcPts val="1800"/>
              </a:spcBef>
            </a:pPr>
            <a:r>
              <a:rPr lang="ja-JP" altLang="en-US" dirty="0">
                <a:latin typeface="MS PGothic" charset="-128"/>
                <a:ea typeface="MS PGothic" charset="-128"/>
                <a:cs typeface="MS PGothic" charset="-128"/>
              </a:rPr>
              <a:t>スケーラビリティ</a:t>
            </a:r>
            <a:endParaRPr lang="en-US" dirty="0">
              <a:latin typeface="MS PGothic" charset="-128"/>
              <a:ea typeface="MS PGothic" charset="-128"/>
              <a:cs typeface="MS PGothic" charset="-128"/>
            </a:endParaRPr>
          </a:p>
          <a:p>
            <a:pPr lvl="1"/>
            <a:r>
              <a:rPr lang="ja-JP" altLang="en-US" sz="1200" dirty="0">
                <a:latin typeface="MS PGothic" charset="-128"/>
                <a:ea typeface="MS PGothic" charset="-128"/>
                <a:cs typeface="MS PGothic" charset="-128"/>
              </a:rPr>
              <a:t>無制限のスループット、</a:t>
            </a:r>
            <a:r>
              <a:rPr lang="en-US" altLang="ja-JP" sz="1200" dirty="0">
                <a:latin typeface="MS PGothic" charset="-128"/>
                <a:ea typeface="MS PGothic" charset="-128"/>
                <a:cs typeface="MS PGothic" charset="-128"/>
              </a:rPr>
              <a:t>No-</a:t>
            </a:r>
            <a:r>
              <a:rPr lang="ja-JP" altLang="en-US" sz="1200" dirty="0">
                <a:latin typeface="MS PGothic" charset="-128"/>
                <a:ea typeface="MS PGothic" charset="-128"/>
                <a:cs typeface="MS PGothic" charset="-128"/>
              </a:rPr>
              <a:t>ボトルネック</a:t>
            </a:r>
            <a:endParaRPr lang="en-US" altLang="ja-JP" sz="1200" dirty="0">
              <a:latin typeface="MS PGothic" charset="-128"/>
              <a:ea typeface="MS PGothic" charset="-128"/>
              <a:cs typeface="MS PGothic" charset="-128"/>
            </a:endParaRPr>
          </a:p>
          <a:p>
            <a:pPr lvl="1"/>
            <a:r>
              <a:rPr lang="ja-JP" altLang="en-US" sz="1200" dirty="0">
                <a:latin typeface="MS PGothic" charset="-128"/>
                <a:ea typeface="MS PGothic" charset="-128"/>
                <a:cs typeface="MS PGothic" charset="-128"/>
              </a:rPr>
              <a:t>機器、拠点の簡単な増設</a:t>
            </a:r>
            <a:endParaRPr lang="en-US" altLang="ja-JP" sz="1200" dirty="0">
              <a:latin typeface="MS PGothic" charset="-128"/>
              <a:ea typeface="MS PGothic" charset="-128"/>
              <a:cs typeface="MS PGothic" charset="-128"/>
            </a:endParaRPr>
          </a:p>
          <a:p>
            <a:pPr lvl="1"/>
            <a:r>
              <a:rPr lang="ja-JP" altLang="en-US" sz="1200" dirty="0">
                <a:latin typeface="MS PGothic" charset="-128"/>
                <a:ea typeface="MS PGothic" charset="-128"/>
                <a:cs typeface="MS PGothic" charset="-128"/>
              </a:rPr>
              <a:t>明瞭な投資判断</a:t>
            </a:r>
            <a:endParaRPr lang="en-US" sz="1200" dirty="0">
              <a:latin typeface="MS PGothic" charset="-128"/>
              <a:ea typeface="MS PGothic" charset="-128"/>
              <a:cs typeface="MS PGothic" charset="-128"/>
            </a:endParaRPr>
          </a:p>
          <a:p>
            <a:pPr marL="176238" indent="0">
              <a:buNone/>
            </a:pPr>
            <a:r>
              <a:rPr lang="en-US" sz="900" i="1" dirty="0">
                <a:latin typeface="+mj-lt"/>
                <a:ea typeface="MS PGothic" charset="-128"/>
                <a:cs typeface="MS PGothic" charset="-128"/>
              </a:rPr>
              <a:t>Reliability and security information at </a:t>
            </a:r>
            <a:r>
              <a:rPr lang="en-US" sz="900" i="1" dirty="0" err="1">
                <a:latin typeface="+mj-lt"/>
                <a:ea typeface="MS PGothic" charset="-128"/>
                <a:cs typeface="MS PGothic" charset="-128"/>
              </a:rPr>
              <a:t>meraki.cisco.com</a:t>
            </a:r>
            <a:r>
              <a:rPr lang="en-US" sz="900" i="1" dirty="0">
                <a:latin typeface="+mj-lt"/>
                <a:ea typeface="MS PGothic" charset="-128"/>
                <a:cs typeface="MS PGothic" charset="-128"/>
              </a:rPr>
              <a:t>/trust</a:t>
            </a:r>
          </a:p>
        </p:txBody>
      </p:sp>
      <p:sp>
        <p:nvSpPr>
          <p:cNvPr id="5" name="TextBox 4"/>
          <p:cNvSpPr txBox="1"/>
          <p:nvPr/>
        </p:nvSpPr>
        <p:spPr>
          <a:xfrm>
            <a:off x="1654581" y="1948254"/>
            <a:ext cx="1190563" cy="484758"/>
          </a:xfrm>
          <a:prstGeom prst="rect">
            <a:avLst/>
          </a:prstGeom>
          <a:noFill/>
        </p:spPr>
        <p:txBody>
          <a:bodyPr wrap="square" lIns="68589" tIns="34295" rIns="68589" bIns="34295" rtlCol="0">
            <a:spAutoFit/>
          </a:bodyPr>
          <a:lstStyle/>
          <a:p>
            <a:pPr defTabSz="685900"/>
            <a:r>
              <a:rPr lang="en-US" sz="900" dirty="0">
                <a:solidFill>
                  <a:srgbClr val="2AAEF9"/>
                </a:solidFill>
              </a:rPr>
              <a:t>Management </a:t>
            </a:r>
            <a:br>
              <a:rPr lang="en-US" sz="900" dirty="0">
                <a:solidFill>
                  <a:srgbClr val="2AAEF9"/>
                </a:solidFill>
              </a:rPr>
            </a:br>
            <a:r>
              <a:rPr lang="en-US" sz="900" dirty="0">
                <a:solidFill>
                  <a:srgbClr val="2AAEF9"/>
                </a:solidFill>
              </a:rPr>
              <a:t>data (1 kb/s</a:t>
            </a:r>
            <a:r>
              <a:rPr lang="en-US" sz="900" dirty="0">
                <a:solidFill>
                  <a:srgbClr val="2AAEF9"/>
                </a:solidFill>
              </a:rPr>
              <a:t>)</a:t>
            </a:r>
          </a:p>
          <a:p>
            <a:pPr defTabSz="685900"/>
            <a:r>
              <a:rPr lang="en-US" altLang="ja-JP" sz="900" dirty="0">
                <a:solidFill>
                  <a:srgbClr val="2AAEF9"/>
                </a:solidFill>
              </a:rPr>
              <a:t>camera</a:t>
            </a:r>
            <a:r>
              <a:rPr lang="ja-JP" altLang="en-US" sz="900" dirty="0">
                <a:solidFill>
                  <a:srgbClr val="2AAEF9"/>
                </a:solidFill>
              </a:rPr>
              <a:t>のみ</a:t>
            </a:r>
            <a:r>
              <a:rPr lang="en-US" altLang="ja-JP" sz="900" dirty="0">
                <a:solidFill>
                  <a:srgbClr val="2AAEF9"/>
                </a:solidFill>
              </a:rPr>
              <a:t>(50kb/s)</a:t>
            </a:r>
            <a:endParaRPr lang="en-US" sz="900" dirty="0">
              <a:solidFill>
                <a:srgbClr val="2AAEF9"/>
              </a:solidFill>
            </a:endParaRPr>
          </a:p>
        </p:txBody>
      </p:sp>
      <p:sp>
        <p:nvSpPr>
          <p:cNvPr id="7" name="TextBox 6"/>
          <p:cNvSpPr txBox="1"/>
          <p:nvPr/>
        </p:nvSpPr>
        <p:spPr>
          <a:xfrm>
            <a:off x="790758" y="2157804"/>
            <a:ext cx="515095" cy="207759"/>
          </a:xfrm>
          <a:prstGeom prst="rect">
            <a:avLst/>
          </a:prstGeom>
          <a:noFill/>
        </p:spPr>
        <p:txBody>
          <a:bodyPr wrap="square" lIns="68589" tIns="34295" rIns="68589" bIns="34295" rtlCol="0">
            <a:spAutoFit/>
          </a:bodyPr>
          <a:lstStyle/>
          <a:p>
            <a:pPr defTabSz="685900"/>
            <a:r>
              <a:rPr lang="en-US" sz="900" dirty="0">
                <a:solidFill>
                  <a:srgbClr val="DF5E41"/>
                </a:solidFill>
              </a:rPr>
              <a:t>WAN</a:t>
            </a:r>
          </a:p>
        </p:txBody>
      </p:sp>
    </p:spTree>
    <p:extLst>
      <p:ext uri="{BB962C8B-B14F-4D97-AF65-F5344CB8AC3E}">
        <p14:creationId xmlns:p14="http://schemas.microsoft.com/office/powerpoint/2010/main" val="199085797"/>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9708" y="341313"/>
            <a:ext cx="8553546" cy="731837"/>
          </a:xfrm>
        </p:spPr>
        <p:txBody>
          <a:bodyPr/>
          <a:lstStyle/>
          <a:p>
            <a:r>
              <a:rPr kumimoji="1" lang="en-US" altLang="ja-JP" sz="2800" dirty="0" smtClean="0">
                <a:solidFill>
                  <a:srgbClr val="004BAF"/>
                </a:solidFill>
                <a:latin typeface="+mn-lt"/>
              </a:rPr>
              <a:t>Cisco Meraki</a:t>
            </a:r>
            <a:r>
              <a:rPr kumimoji="1" lang="ja-JP" altLang="en-US" sz="2800" dirty="0" smtClean="0">
                <a:solidFill>
                  <a:srgbClr val="004BAF"/>
                </a:solidFill>
                <a:latin typeface="+mn-lt"/>
              </a:rPr>
              <a:t> </a:t>
            </a:r>
            <a:r>
              <a:rPr kumimoji="1" lang="en-US" altLang="ja-JP" sz="2800" dirty="0">
                <a:solidFill>
                  <a:srgbClr val="004BAF"/>
                </a:solidFill>
                <a:latin typeface="+mn-lt"/>
              </a:rPr>
              <a:t>Dashboard</a:t>
            </a:r>
            <a:r>
              <a:rPr kumimoji="1" lang="ja-JP" altLang="en-US" sz="2800" dirty="0">
                <a:solidFill>
                  <a:srgbClr val="004BAF"/>
                </a:solidFill>
                <a:latin typeface="+mn-lt"/>
              </a:rPr>
              <a:t>　</a:t>
            </a:r>
            <a:r>
              <a:rPr kumimoji="1" lang="en-US" altLang="ja-JP" sz="2800" dirty="0">
                <a:solidFill>
                  <a:srgbClr val="004BAF"/>
                </a:solidFill>
                <a:latin typeface="+mn-lt"/>
              </a:rPr>
              <a:t>– Security appliance -</a:t>
            </a:r>
            <a:endParaRPr kumimoji="1" lang="ja-JP" altLang="en-US" sz="2800" dirty="0">
              <a:solidFill>
                <a:srgbClr val="004BAF"/>
              </a:solidFill>
              <a:latin typeface="+mn-lt"/>
            </a:endParaRPr>
          </a:p>
        </p:txBody>
      </p:sp>
      <p:pic>
        <p:nvPicPr>
          <p:cNvPr id="3" name="図 2"/>
          <p:cNvPicPr>
            <a:picLocks noChangeAspect="1"/>
          </p:cNvPicPr>
          <p:nvPr/>
        </p:nvPicPr>
        <p:blipFill>
          <a:blip r:embed="rId2"/>
          <a:stretch>
            <a:fillRect/>
          </a:stretch>
        </p:blipFill>
        <p:spPr>
          <a:xfrm>
            <a:off x="85569" y="1699909"/>
            <a:ext cx="4489789" cy="2533423"/>
          </a:xfrm>
          <a:prstGeom prst="rect">
            <a:avLst/>
          </a:prstGeom>
          <a:ln>
            <a:solidFill>
              <a:schemeClr val="accent1"/>
            </a:solidFill>
          </a:ln>
        </p:spPr>
      </p:pic>
      <p:pic>
        <p:nvPicPr>
          <p:cNvPr id="4" name="図 3"/>
          <p:cNvPicPr>
            <a:picLocks noChangeAspect="1"/>
          </p:cNvPicPr>
          <p:nvPr/>
        </p:nvPicPr>
        <p:blipFill>
          <a:blip r:embed="rId3"/>
          <a:stretch>
            <a:fillRect/>
          </a:stretch>
        </p:blipFill>
        <p:spPr>
          <a:xfrm>
            <a:off x="4863482" y="1699909"/>
            <a:ext cx="4199681" cy="2935796"/>
          </a:xfrm>
          <a:prstGeom prst="rect">
            <a:avLst/>
          </a:prstGeom>
          <a:ln>
            <a:solidFill>
              <a:schemeClr val="accent1"/>
            </a:solidFill>
          </a:ln>
        </p:spPr>
      </p:pic>
      <p:sp>
        <p:nvSpPr>
          <p:cNvPr id="5" name="テキスト ボックス 4"/>
          <p:cNvSpPr txBox="1"/>
          <p:nvPr/>
        </p:nvSpPr>
        <p:spPr>
          <a:xfrm>
            <a:off x="229708" y="907048"/>
            <a:ext cx="2700584" cy="1566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VPN Status</a:t>
            </a:r>
            <a:endPar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endParaRPr>
          </a:p>
        </p:txBody>
      </p:sp>
      <p:sp>
        <p:nvSpPr>
          <p:cNvPr id="7" name="テキスト ボックス 6"/>
          <p:cNvSpPr txBox="1"/>
          <p:nvPr/>
        </p:nvSpPr>
        <p:spPr>
          <a:xfrm>
            <a:off x="4863481" y="876411"/>
            <a:ext cx="3500076"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Active Directory </a:t>
            </a:r>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Authentication</a:t>
            </a:r>
            <a:endPar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endParaRPr>
          </a:p>
        </p:txBody>
      </p:sp>
      <p:sp>
        <p:nvSpPr>
          <p:cNvPr id="6" name="テキスト ボックス 5"/>
          <p:cNvSpPr txBox="1"/>
          <p:nvPr/>
        </p:nvSpPr>
        <p:spPr>
          <a:xfrm>
            <a:off x="229708" y="1145308"/>
            <a:ext cx="1856598" cy="107685"/>
          </a:xfrm>
          <a:prstGeom prst="rect">
            <a:avLst/>
          </a:prstGeom>
          <a:noFill/>
        </p:spPr>
        <p:txBody>
          <a:bodyPr wrap="none" rtlCol="0">
            <a:spAutoFit/>
          </a:bodyPr>
          <a:lstStyle/>
          <a:p>
            <a:r>
              <a:rPr kumimoji="1" lang="en-US" altLang="ja-JP" sz="1050" dirty="0">
                <a:solidFill>
                  <a:srgbClr val="000000"/>
                </a:solidFill>
                <a:latin typeface="+mn-ea"/>
                <a:ea typeface="+mn-ea"/>
                <a:cs typeface="Meiryo" charset="-128"/>
              </a:rPr>
              <a:t>VPN</a:t>
            </a:r>
            <a:r>
              <a:rPr kumimoji="1" lang="ja-JP" altLang="en-US" sz="1050" dirty="0">
                <a:solidFill>
                  <a:srgbClr val="000000"/>
                </a:solidFill>
                <a:latin typeface="+mn-ea"/>
                <a:ea typeface="+mn-ea"/>
                <a:cs typeface="Meiryo" charset="-128"/>
              </a:rPr>
              <a:t>使用状況や遅延を表示。</a:t>
            </a:r>
          </a:p>
        </p:txBody>
      </p:sp>
      <p:sp>
        <p:nvSpPr>
          <p:cNvPr id="8" name="テキスト ボックス 7"/>
          <p:cNvSpPr txBox="1"/>
          <p:nvPr/>
        </p:nvSpPr>
        <p:spPr>
          <a:xfrm>
            <a:off x="4863482" y="1159552"/>
            <a:ext cx="3711272" cy="415498"/>
          </a:xfrm>
          <a:prstGeom prst="rect">
            <a:avLst/>
          </a:prstGeom>
          <a:noFill/>
        </p:spPr>
        <p:txBody>
          <a:bodyPr wrap="none" rtlCol="0">
            <a:spAutoFit/>
          </a:bodyPr>
          <a:lstStyle/>
          <a:p>
            <a:r>
              <a:rPr kumimoji="1" lang="en-US" altLang="ja-JP" sz="1050" dirty="0">
                <a:solidFill>
                  <a:srgbClr val="000000"/>
                </a:solidFill>
                <a:latin typeface="+mn-ea"/>
                <a:ea typeface="+mn-ea"/>
                <a:cs typeface="Meiryo" charset="-128"/>
              </a:rPr>
              <a:t>AD</a:t>
            </a:r>
            <a:r>
              <a:rPr kumimoji="1" lang="ja-JP" altLang="en-US" sz="1050" dirty="0">
                <a:solidFill>
                  <a:srgbClr val="000000"/>
                </a:solidFill>
                <a:latin typeface="+mn-ea"/>
                <a:ea typeface="+mn-ea"/>
                <a:cs typeface="Meiryo" charset="-128"/>
              </a:rPr>
              <a:t>サーバの指定を始めとした認証関連の設定場所。</a:t>
            </a:r>
            <a:endParaRPr kumimoji="1" lang="en-US" altLang="ja-JP" sz="1050" dirty="0">
              <a:solidFill>
                <a:srgbClr val="000000"/>
              </a:solidFill>
              <a:latin typeface="+mn-ea"/>
              <a:ea typeface="+mn-ea"/>
              <a:cs typeface="Meiryo" charset="-128"/>
            </a:endParaRPr>
          </a:p>
          <a:p>
            <a:r>
              <a:rPr kumimoji="1" lang="ja-JP" altLang="en-US" sz="1050" dirty="0">
                <a:solidFill>
                  <a:srgbClr val="000000"/>
                </a:solidFill>
                <a:latin typeface="+mn-ea"/>
                <a:ea typeface="+mn-ea"/>
                <a:cs typeface="Meiryo" charset="-128"/>
              </a:rPr>
              <a:t>こちらの設定は</a:t>
            </a:r>
            <a:r>
              <a:rPr kumimoji="1" lang="en-US" altLang="ja-JP" sz="1050" dirty="0">
                <a:solidFill>
                  <a:srgbClr val="000000"/>
                </a:solidFill>
                <a:latin typeface="+mn-ea"/>
                <a:ea typeface="+mn-ea"/>
                <a:cs typeface="Meiryo" charset="-128"/>
              </a:rPr>
              <a:t>Systems</a:t>
            </a:r>
            <a:r>
              <a:rPr kumimoji="1" lang="ja-JP" altLang="en-US" sz="1050" dirty="0">
                <a:solidFill>
                  <a:srgbClr val="000000"/>
                </a:solidFill>
                <a:latin typeface="+mn-ea"/>
                <a:ea typeface="+mn-ea"/>
                <a:cs typeface="Meiryo" charset="-128"/>
              </a:rPr>
              <a:t> </a:t>
            </a:r>
            <a:r>
              <a:rPr kumimoji="1" lang="en-US" altLang="ja-JP" sz="1050" dirty="0">
                <a:solidFill>
                  <a:srgbClr val="000000"/>
                </a:solidFill>
                <a:latin typeface="+mn-ea"/>
                <a:ea typeface="+mn-ea"/>
                <a:cs typeface="Meiryo" charset="-128"/>
              </a:rPr>
              <a:t>Manager</a:t>
            </a:r>
            <a:r>
              <a:rPr kumimoji="1" lang="ja-JP" altLang="en-US" sz="1050" dirty="0">
                <a:solidFill>
                  <a:srgbClr val="000000"/>
                </a:solidFill>
                <a:latin typeface="+mn-ea"/>
                <a:ea typeface="+mn-ea"/>
                <a:cs typeface="Meiryo" charset="-128"/>
              </a:rPr>
              <a:t>とも連動させることが出来る。</a:t>
            </a:r>
          </a:p>
        </p:txBody>
      </p:sp>
    </p:spTree>
    <p:extLst>
      <p:ext uri="{BB962C8B-B14F-4D97-AF65-F5344CB8AC3E}">
        <p14:creationId xmlns:p14="http://schemas.microsoft.com/office/powerpoint/2010/main" val="2831857086"/>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kumimoji="1" lang="en-US" altLang="ja-JP" sz="2800" smtClean="0">
                <a:solidFill>
                  <a:srgbClr val="004BAF"/>
                </a:solidFill>
                <a:latin typeface="+mn-lt"/>
              </a:rPr>
              <a:t>Cisco Meraki</a:t>
            </a:r>
            <a:r>
              <a:rPr kumimoji="1" lang="ja-JP" altLang="en-US" sz="2800" dirty="0" smtClean="0">
                <a:solidFill>
                  <a:srgbClr val="004BAF"/>
                </a:solidFill>
                <a:latin typeface="+mn-lt"/>
              </a:rPr>
              <a:t> </a:t>
            </a:r>
            <a:r>
              <a:rPr kumimoji="1" lang="en-US" altLang="ja-JP" sz="2800" dirty="0">
                <a:solidFill>
                  <a:srgbClr val="004BAF"/>
                </a:solidFill>
                <a:latin typeface="+mn-lt"/>
              </a:rPr>
              <a:t>Dashboard</a:t>
            </a:r>
            <a:r>
              <a:rPr kumimoji="1" lang="ja-JP" altLang="en-US" sz="2800" dirty="0">
                <a:solidFill>
                  <a:srgbClr val="004BAF"/>
                </a:solidFill>
                <a:latin typeface="+mn-lt"/>
              </a:rPr>
              <a:t>　</a:t>
            </a:r>
            <a:r>
              <a:rPr kumimoji="1" lang="en-US" altLang="ja-JP" sz="2800" dirty="0">
                <a:solidFill>
                  <a:srgbClr val="004BAF"/>
                </a:solidFill>
                <a:latin typeface="+mn-lt"/>
              </a:rPr>
              <a:t>– Security appliance -</a:t>
            </a:r>
            <a:endParaRPr lang="en-US" sz="2800" dirty="0">
              <a:solidFill>
                <a:srgbClr val="004BAF"/>
              </a:solidFill>
              <a:latin typeface="+mn-lt"/>
            </a:endParaRPr>
          </a:p>
        </p:txBody>
      </p:sp>
      <p:pic>
        <p:nvPicPr>
          <p:cNvPr id="3" name="Picture 2"/>
          <p:cNvPicPr>
            <a:picLocks noChangeAspect="1"/>
          </p:cNvPicPr>
          <p:nvPr/>
        </p:nvPicPr>
        <p:blipFill>
          <a:blip r:embed="rId2"/>
          <a:stretch>
            <a:fillRect/>
          </a:stretch>
        </p:blipFill>
        <p:spPr>
          <a:xfrm>
            <a:off x="361020" y="881304"/>
            <a:ext cx="6185253" cy="3186846"/>
          </a:xfrm>
          <a:prstGeom prst="rect">
            <a:avLst/>
          </a:prstGeom>
        </p:spPr>
      </p:pic>
      <p:grpSp>
        <p:nvGrpSpPr>
          <p:cNvPr id="6" name="Group 5"/>
          <p:cNvGrpSpPr/>
          <p:nvPr/>
        </p:nvGrpSpPr>
        <p:grpSpPr>
          <a:xfrm>
            <a:off x="361020" y="1977656"/>
            <a:ext cx="1550908" cy="599290"/>
            <a:chOff x="9559634" y="5827930"/>
            <a:chExt cx="2604656" cy="879186"/>
          </a:xfrm>
        </p:grpSpPr>
        <p:sp>
          <p:nvSpPr>
            <p:cNvPr id="4" name="Rounded Rectangular Callout 3"/>
            <p:cNvSpPr/>
            <p:nvPr/>
          </p:nvSpPr>
          <p:spPr>
            <a:xfrm>
              <a:off x="9559635" y="5827930"/>
              <a:ext cx="2604655" cy="879186"/>
            </a:xfrm>
            <a:prstGeom prst="wedgeRoundRectCallout">
              <a:avLst>
                <a:gd name="adj1" fmla="val -12436"/>
                <a:gd name="adj2" fmla="val -6204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latin typeface="ＭＳ Ｐゴシック" panose="020B0600070205080204" pitchFamily="50" charset="-128"/>
                  <a:ea typeface="ＭＳ Ｐゴシック" panose="020B0600070205080204" pitchFamily="50" charset="-128"/>
                  <a:cs typeface="Meiryo" charset="-128"/>
                </a:rPr>
                <a:t>１クリック</a:t>
              </a:r>
              <a:endParaRPr lang="en-US" dirty="0" smtClean="0">
                <a:latin typeface="ＭＳ Ｐゴシック" panose="020B0600070205080204" pitchFamily="50" charset="-128"/>
                <a:ea typeface="ＭＳ Ｐゴシック" panose="020B0600070205080204" pitchFamily="50" charset="-128"/>
                <a:cs typeface="Meiryo" charset="-128"/>
              </a:endParaRPr>
            </a:p>
          </p:txBody>
        </p:sp>
        <p:sp>
          <p:nvSpPr>
            <p:cNvPr id="5" name="Rounded Rectangular Callout 4"/>
            <p:cNvSpPr/>
            <p:nvPr/>
          </p:nvSpPr>
          <p:spPr>
            <a:xfrm>
              <a:off x="9559634" y="5827930"/>
              <a:ext cx="2604655" cy="879186"/>
            </a:xfrm>
            <a:prstGeom prst="wedgeRoundRectCallout">
              <a:avLst>
                <a:gd name="adj1" fmla="val 60755"/>
                <a:gd name="adj2" fmla="val 2170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latin typeface="ＭＳ Ｐゴシック" panose="020B0600070205080204" pitchFamily="50" charset="-128"/>
                  <a:ea typeface="ＭＳ Ｐゴシック" panose="020B0600070205080204" pitchFamily="50" charset="-128"/>
                  <a:cs typeface="Meiryo" charset="-128"/>
                </a:rPr>
                <a:t>緑のエリアが音声に最適</a:t>
              </a:r>
              <a:r>
                <a:rPr lang="ja-JP" altLang="en-US" sz="1050" dirty="0" smtClean="0">
                  <a:latin typeface="ＭＳ Ｐゴシック" panose="020B0600070205080204" pitchFamily="50" charset="-128"/>
                  <a:ea typeface="ＭＳ Ｐゴシック" panose="020B0600070205080204" pitchFamily="50" charset="-128"/>
                  <a:cs typeface="Meiryo" charset="-128"/>
                </a:rPr>
                <a:t>な ネットワーク</a:t>
              </a:r>
              <a:r>
                <a:rPr lang="en-US" altLang="ja-JP" sz="1050" smtClean="0">
                  <a:latin typeface="ＭＳ Ｐゴシック" panose="020B0600070205080204" pitchFamily="50" charset="-128"/>
                  <a:ea typeface="ＭＳ Ｐゴシック" panose="020B0600070205080204" pitchFamily="50" charset="-128"/>
                  <a:cs typeface="Meiryo" charset="-128"/>
                </a:rPr>
                <a:t/>
              </a:r>
              <a:br>
                <a:rPr lang="en-US" altLang="ja-JP" sz="1050" smtClean="0">
                  <a:latin typeface="ＭＳ Ｐゴシック" panose="020B0600070205080204" pitchFamily="50" charset="-128"/>
                  <a:ea typeface="ＭＳ Ｐゴシック" panose="020B0600070205080204" pitchFamily="50" charset="-128"/>
                  <a:cs typeface="Meiryo" charset="-128"/>
                </a:rPr>
              </a:br>
              <a:r>
                <a:rPr lang="ja-JP" altLang="en-US" sz="1050" dirty="0" smtClean="0">
                  <a:latin typeface="ＭＳ Ｐゴシック" panose="020B0600070205080204" pitchFamily="50" charset="-128"/>
                  <a:ea typeface="ＭＳ Ｐゴシック" panose="020B0600070205080204" pitchFamily="50" charset="-128"/>
                  <a:cs typeface="Meiryo" charset="-128"/>
                </a:rPr>
                <a:t>パフォーマンス</a:t>
              </a:r>
              <a:r>
                <a:rPr lang="ja-JP" altLang="en-US" sz="1050" dirty="0">
                  <a:latin typeface="ＭＳ Ｐゴシック" panose="020B0600070205080204" pitchFamily="50" charset="-128"/>
                  <a:ea typeface="ＭＳ Ｐゴシック" panose="020B0600070205080204" pitchFamily="50" charset="-128"/>
                  <a:cs typeface="Meiryo" charset="-128"/>
                </a:rPr>
                <a:t>のエリア</a:t>
              </a:r>
              <a:endParaRPr lang="en-US" sz="1050" dirty="0">
                <a:latin typeface="ＭＳ Ｐゴシック" panose="020B0600070205080204" pitchFamily="50" charset="-128"/>
                <a:ea typeface="ＭＳ Ｐゴシック" panose="020B0600070205080204" pitchFamily="50" charset="-128"/>
                <a:cs typeface="Meiryo" charset="-128"/>
              </a:endParaRPr>
            </a:p>
          </p:txBody>
        </p:sp>
      </p:grpSp>
      <p:grpSp>
        <p:nvGrpSpPr>
          <p:cNvPr id="7" name="Group 6"/>
          <p:cNvGrpSpPr>
            <a:grpSpLocks noChangeAspect="1"/>
          </p:cNvGrpSpPr>
          <p:nvPr/>
        </p:nvGrpSpPr>
        <p:grpSpPr>
          <a:xfrm>
            <a:off x="7244346" y="2400254"/>
            <a:ext cx="1397988" cy="1854467"/>
            <a:chOff x="19664278" y="7235220"/>
            <a:chExt cx="3727969" cy="4945245"/>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209859" y="10325293"/>
              <a:ext cx="2623306" cy="537120"/>
            </a:xfrm>
            <a:prstGeom prst="rect">
              <a:avLst/>
            </a:prstGeom>
          </p:spPr>
        </p:pic>
        <p:cxnSp>
          <p:nvCxnSpPr>
            <p:cNvPr id="9" name="Straight Arrow Connector 8"/>
            <p:cNvCxnSpPr/>
            <p:nvPr/>
          </p:nvCxnSpPr>
          <p:spPr>
            <a:xfrm flipV="1">
              <a:off x="21971781" y="9359483"/>
              <a:ext cx="0" cy="981166"/>
            </a:xfrm>
            <a:prstGeom prst="straightConnector1">
              <a:avLst/>
            </a:prstGeom>
            <a:ln w="12700" cmpd="sng">
              <a:solidFill>
                <a:srgbClr val="7AC043"/>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0997635" y="9359483"/>
              <a:ext cx="0" cy="981166"/>
            </a:xfrm>
            <a:prstGeom prst="straightConnector1">
              <a:avLst/>
            </a:prstGeom>
            <a:ln w="12700" cmpd="sng">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20053402" y="7235220"/>
              <a:ext cx="2936219" cy="1870780"/>
            </a:xfrm>
            <a:prstGeom prst="rect">
              <a:avLst/>
            </a:prstGeom>
          </p:spPr>
        </p:pic>
        <p:cxnSp>
          <p:nvCxnSpPr>
            <p:cNvPr id="12" name="Elbow Connector 11"/>
            <p:cNvCxnSpPr/>
            <p:nvPr/>
          </p:nvCxnSpPr>
          <p:spPr>
            <a:xfrm rot="5400000" flipH="1" flipV="1">
              <a:off x="20613831" y="10194473"/>
              <a:ext cx="2120760" cy="454184"/>
            </a:xfrm>
            <a:prstGeom prst="bentConnector3">
              <a:avLst>
                <a:gd name="adj1" fmla="val 50000"/>
              </a:avLst>
            </a:prstGeom>
            <a:ln w="12700">
              <a:prstDash val="sysDash"/>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0393955" y="11503356"/>
              <a:ext cx="2176665" cy="677109"/>
            </a:xfrm>
            <a:prstGeom prst="rect">
              <a:avLst/>
            </a:prstGeom>
          </p:spPr>
          <p:txBody>
            <a:bodyPr wrap="none">
              <a:spAutoFit/>
            </a:bodyPr>
            <a:lstStyle/>
            <a:p>
              <a:pPr algn="just"/>
              <a:r>
                <a:rPr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データ通信</a:t>
              </a:r>
              <a:endParaRPr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4" name="Rectangle 13"/>
            <p:cNvSpPr/>
            <p:nvPr/>
          </p:nvSpPr>
          <p:spPr>
            <a:xfrm>
              <a:off x="19664278" y="9644777"/>
              <a:ext cx="1398675" cy="677109"/>
            </a:xfrm>
            <a:prstGeom prst="rect">
              <a:avLst/>
            </a:prstGeom>
          </p:spPr>
          <p:txBody>
            <a:bodyPr wrap="none">
              <a:spAutoFit/>
            </a:bodyPr>
            <a:lstStyle/>
            <a:p>
              <a:pPr algn="just"/>
              <a:r>
                <a:rPr lang="en-US" altLang="ja-JP" sz="1050" b="1" dirty="0">
                  <a:solidFill>
                    <a:srgbClr val="000000"/>
                  </a:solidFill>
                  <a:latin typeface="ＭＳ Ｐゴシック" panose="020B0600070205080204" pitchFamily="50" charset="-128"/>
                  <a:ea typeface="ＭＳ Ｐゴシック" panose="020B0600070205080204" pitchFamily="50" charset="-128"/>
                  <a:cs typeface="Meiryo" charset="-128"/>
                </a:rPr>
                <a:t>WAN1</a:t>
              </a:r>
              <a:endParaRPr lang="en-US" altLang="ja-JP" sz="1050" b="1"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5" name="Rectangle 14"/>
            <p:cNvSpPr/>
            <p:nvPr/>
          </p:nvSpPr>
          <p:spPr>
            <a:xfrm>
              <a:off x="21993572" y="9632839"/>
              <a:ext cx="1398675" cy="677109"/>
            </a:xfrm>
            <a:prstGeom prst="rect">
              <a:avLst/>
            </a:prstGeom>
          </p:spPr>
          <p:txBody>
            <a:bodyPr wrap="none">
              <a:spAutoFit/>
            </a:bodyPr>
            <a:lstStyle/>
            <a:p>
              <a:pPr algn="just"/>
              <a:r>
                <a:rPr lang="en-US" altLang="ja-JP" sz="1050" b="1" dirty="0">
                  <a:solidFill>
                    <a:schemeClr val="accent1"/>
                  </a:solidFill>
                  <a:latin typeface="ＭＳ Ｐゴシック" panose="020B0600070205080204" pitchFamily="50" charset="-128"/>
                  <a:ea typeface="ＭＳ Ｐゴシック" panose="020B0600070205080204" pitchFamily="50" charset="-128"/>
                  <a:cs typeface="Meiryo" charset="-128"/>
                </a:rPr>
                <a:t>WAN2</a:t>
              </a:r>
              <a:endParaRPr lang="en-US" altLang="ja-JP" sz="1050" b="1" dirty="0">
                <a:solidFill>
                  <a:schemeClr val="accent1"/>
                </a:solidFill>
                <a:latin typeface="ＭＳ Ｐゴシック" panose="020B0600070205080204" pitchFamily="50" charset="-128"/>
                <a:ea typeface="ＭＳ Ｐゴシック" panose="020B0600070205080204" pitchFamily="50" charset="-128"/>
                <a:cs typeface="Meiryo" charset="-128"/>
              </a:endParaRPr>
            </a:p>
          </p:txBody>
        </p:sp>
      </p:gr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59329" y="1722173"/>
            <a:ext cx="983740" cy="201420"/>
          </a:xfrm>
          <a:prstGeom prst="rect">
            <a:avLst/>
          </a:prstGeom>
        </p:spPr>
      </p:pic>
      <p:grpSp>
        <p:nvGrpSpPr>
          <p:cNvPr id="26" name="Group 25"/>
          <p:cNvGrpSpPr/>
          <p:nvPr/>
        </p:nvGrpSpPr>
        <p:grpSpPr>
          <a:xfrm>
            <a:off x="7742285" y="1923592"/>
            <a:ext cx="351335" cy="376181"/>
            <a:chOff x="20618384" y="4797072"/>
            <a:chExt cx="936894" cy="1113022"/>
          </a:xfrm>
        </p:grpSpPr>
        <p:cxnSp>
          <p:nvCxnSpPr>
            <p:cNvPr id="17" name="Straight Arrow Connector 16"/>
            <p:cNvCxnSpPr/>
            <p:nvPr/>
          </p:nvCxnSpPr>
          <p:spPr>
            <a:xfrm flipH="1">
              <a:off x="20618384" y="4797072"/>
              <a:ext cx="0" cy="1113022"/>
            </a:xfrm>
            <a:prstGeom prst="straightConnector1">
              <a:avLst/>
            </a:prstGeom>
            <a:ln w="12700" cmpd="sng">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1555278" y="4797072"/>
              <a:ext cx="0" cy="1113022"/>
            </a:xfrm>
            <a:prstGeom prst="straightConnector1">
              <a:avLst/>
            </a:prstGeom>
            <a:ln w="12700" cmpd="sng">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grpSp>
      <p:sp>
        <p:nvSpPr>
          <p:cNvPr id="21" name="Rectangle 20"/>
          <p:cNvSpPr/>
          <p:nvPr/>
        </p:nvSpPr>
        <p:spPr>
          <a:xfrm>
            <a:off x="7253392" y="2043314"/>
            <a:ext cx="524503" cy="253916"/>
          </a:xfrm>
          <a:prstGeom prst="rect">
            <a:avLst/>
          </a:prstGeom>
        </p:spPr>
        <p:txBody>
          <a:bodyPr wrap="none">
            <a:spAutoFit/>
          </a:bodyPr>
          <a:lstStyle/>
          <a:p>
            <a:pPr algn="just"/>
            <a:r>
              <a:rPr lang="en-US" altLang="ja-JP" sz="1050" b="1" dirty="0">
                <a:solidFill>
                  <a:schemeClr val="accent1"/>
                </a:solidFill>
                <a:latin typeface="ＭＳ Ｐゴシック" panose="020B0600070205080204" pitchFamily="50" charset="-128"/>
                <a:ea typeface="ＭＳ Ｐゴシック" panose="020B0600070205080204" pitchFamily="50" charset="-128"/>
                <a:cs typeface="Meiryo" charset="-128"/>
              </a:rPr>
              <a:t>WAN1</a:t>
            </a:r>
            <a:endParaRPr lang="en-US" altLang="ja-JP" sz="1050" b="1" dirty="0">
              <a:solidFill>
                <a:schemeClr val="accent1"/>
              </a:solidFill>
              <a:latin typeface="ＭＳ Ｐゴシック" panose="020B0600070205080204" pitchFamily="50" charset="-128"/>
              <a:ea typeface="ＭＳ Ｐゴシック" panose="020B0600070205080204" pitchFamily="50" charset="-128"/>
              <a:cs typeface="Meiryo" charset="-128"/>
            </a:endParaRPr>
          </a:p>
        </p:txBody>
      </p:sp>
      <p:sp>
        <p:nvSpPr>
          <p:cNvPr id="22" name="Rectangle 21"/>
          <p:cNvSpPr/>
          <p:nvPr/>
        </p:nvSpPr>
        <p:spPr>
          <a:xfrm>
            <a:off x="8103654" y="2049544"/>
            <a:ext cx="524503" cy="253916"/>
          </a:xfrm>
          <a:prstGeom prst="rect">
            <a:avLst/>
          </a:prstGeom>
        </p:spPr>
        <p:txBody>
          <a:bodyPr wrap="none">
            <a:spAutoFit/>
          </a:bodyPr>
          <a:lstStyle/>
          <a:p>
            <a:pPr algn="just"/>
            <a:r>
              <a:rPr lang="en-US" altLang="ja-JP" sz="1050" b="1" dirty="0">
                <a:solidFill>
                  <a:sysClr val="windowText" lastClr="000000"/>
                </a:solidFill>
                <a:latin typeface="ＭＳ Ｐゴシック" panose="020B0600070205080204" pitchFamily="50" charset="-128"/>
                <a:ea typeface="ＭＳ Ｐゴシック" panose="020B0600070205080204" pitchFamily="50" charset="-128"/>
                <a:cs typeface="Meiryo" charset="-128"/>
              </a:rPr>
              <a:t>WAN2</a:t>
            </a:r>
            <a:endParaRPr lang="en-US" altLang="ja-JP" sz="1050" b="1" dirty="0">
              <a:solidFill>
                <a:sysClr val="windowText" lastClr="000000"/>
              </a:solidFill>
              <a:latin typeface="ＭＳ Ｐゴシック" panose="020B0600070205080204" pitchFamily="50" charset="-128"/>
              <a:ea typeface="ＭＳ Ｐゴシック" panose="020B0600070205080204" pitchFamily="50" charset="-128"/>
              <a:cs typeface="Meiryo" charset="-128"/>
            </a:endParaRPr>
          </a:p>
        </p:txBody>
      </p:sp>
      <p:cxnSp>
        <p:nvCxnSpPr>
          <p:cNvPr id="23" name="Elbow Connector 22"/>
          <p:cNvCxnSpPr/>
          <p:nvPr/>
        </p:nvCxnSpPr>
        <p:spPr>
          <a:xfrm rot="5400000">
            <a:off x="7480322" y="1810210"/>
            <a:ext cx="753622" cy="188131"/>
          </a:xfrm>
          <a:prstGeom prst="bentConnector3">
            <a:avLst>
              <a:gd name="adj1" fmla="val 50000"/>
            </a:avLst>
          </a:prstGeom>
          <a:ln w="12700">
            <a:prstDash val="sysDash"/>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517975" y="1272940"/>
            <a:ext cx="816249" cy="253916"/>
          </a:xfrm>
          <a:prstGeom prst="rect">
            <a:avLst/>
          </a:prstGeom>
        </p:spPr>
        <p:txBody>
          <a:bodyPr wrap="none">
            <a:spAutoFit/>
          </a:bodyPr>
          <a:lstStyle/>
          <a:p>
            <a:pPr algn="just"/>
            <a:r>
              <a:rPr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データ通信</a:t>
            </a:r>
            <a:endParaRPr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8" name="Can 17"/>
          <p:cNvSpPr/>
          <p:nvPr/>
        </p:nvSpPr>
        <p:spPr>
          <a:xfrm>
            <a:off x="7721968" y="2379274"/>
            <a:ext cx="390587" cy="68421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Meiryo" charset="-128"/>
            </a:endParaRPr>
          </a:p>
        </p:txBody>
      </p:sp>
      <p:sp>
        <p:nvSpPr>
          <p:cNvPr id="19" name="TextBox 18"/>
          <p:cNvSpPr txBox="1"/>
          <p:nvPr/>
        </p:nvSpPr>
        <p:spPr>
          <a:xfrm rot="16200000">
            <a:off x="7630466" y="2570948"/>
            <a:ext cx="620683" cy="369332"/>
          </a:xfrm>
          <a:prstGeom prst="rect">
            <a:avLst/>
          </a:prstGeom>
          <a:noFill/>
        </p:spPr>
        <p:txBody>
          <a:bodyPr wrap="none" rtlCol="0">
            <a:spAutoFit/>
          </a:bodyPr>
          <a:lstStyle/>
          <a:p>
            <a:pPr algn="just"/>
            <a:r>
              <a:rPr 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VPN</a:t>
            </a:r>
          </a:p>
        </p:txBody>
      </p:sp>
      <p:sp>
        <p:nvSpPr>
          <p:cNvPr id="25" name="TextBox 24"/>
          <p:cNvSpPr txBox="1"/>
          <p:nvPr/>
        </p:nvSpPr>
        <p:spPr>
          <a:xfrm>
            <a:off x="589620" y="4337746"/>
            <a:ext cx="5956653" cy="646331"/>
          </a:xfrm>
          <a:prstGeom prst="rect">
            <a:avLst/>
          </a:prstGeom>
          <a:solidFill>
            <a:schemeClr val="accent1"/>
          </a:solidFill>
        </p:spPr>
        <p:txBody>
          <a:bodyPr wrap="square" rtlCol="0">
            <a:spAutoFit/>
          </a:bodyPr>
          <a:lstStyle/>
          <a:p>
            <a:pPr algn="ctr"/>
            <a:r>
              <a:rPr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遅延、ジッター、パケロスが設定値を下回れば、自動的に</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WAN</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を切替</a:t>
            </a:r>
            <a:endParaRPr lang="en-US" dirty="0" smtClean="0">
              <a:solidFill>
                <a:schemeClr val="bg1"/>
              </a:solidFill>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3752106735"/>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800" smtClean="0">
                <a:solidFill>
                  <a:srgbClr val="004BAF"/>
                </a:solidFill>
                <a:latin typeface="+mn-lt"/>
              </a:rPr>
              <a:t>Cisco Meraki</a:t>
            </a:r>
            <a:r>
              <a:rPr kumimoji="1" lang="ja-JP" altLang="en-US" sz="2800" dirty="0" smtClean="0">
                <a:solidFill>
                  <a:srgbClr val="004BAF"/>
                </a:solidFill>
                <a:latin typeface="+mn-lt"/>
              </a:rPr>
              <a:t> </a:t>
            </a:r>
            <a:r>
              <a:rPr kumimoji="1" lang="en-US" altLang="ja-JP" sz="2800" dirty="0">
                <a:solidFill>
                  <a:srgbClr val="004BAF"/>
                </a:solidFill>
                <a:latin typeface="+mn-lt"/>
              </a:rPr>
              <a:t>Dashboard</a:t>
            </a:r>
            <a:r>
              <a:rPr kumimoji="1" lang="ja-JP" altLang="en-US" sz="2800" dirty="0">
                <a:solidFill>
                  <a:srgbClr val="004BAF"/>
                </a:solidFill>
                <a:latin typeface="+mn-lt"/>
              </a:rPr>
              <a:t>　</a:t>
            </a:r>
            <a:r>
              <a:rPr kumimoji="1" lang="en-US" altLang="ja-JP" sz="2800" dirty="0">
                <a:solidFill>
                  <a:srgbClr val="004BAF"/>
                </a:solidFill>
                <a:latin typeface="+mn-lt"/>
              </a:rPr>
              <a:t>– </a:t>
            </a:r>
            <a:r>
              <a:rPr kumimoji="1" lang="en-US" altLang="ja-JP" sz="2800" dirty="0" smtClean="0">
                <a:solidFill>
                  <a:srgbClr val="004BAF"/>
                </a:solidFill>
                <a:latin typeface="+mn-lt"/>
              </a:rPr>
              <a:t>Camera </a:t>
            </a:r>
            <a:r>
              <a:rPr kumimoji="1" lang="en-US" altLang="ja-JP" sz="2800" dirty="0">
                <a:solidFill>
                  <a:srgbClr val="004BAF"/>
                </a:solidFill>
                <a:latin typeface="+mn-lt"/>
              </a:rPr>
              <a:t>-</a:t>
            </a:r>
            <a:endParaRPr kumimoji="1" lang="ja-JP" altLang="en-US" sz="2800" dirty="0">
              <a:solidFill>
                <a:srgbClr val="004BAF"/>
              </a:solidFill>
              <a:latin typeface="+mn-lt"/>
            </a:endParaRPr>
          </a:p>
        </p:txBody>
      </p:sp>
      <p:pic>
        <p:nvPicPr>
          <p:cNvPr id="3" name="図 2"/>
          <p:cNvPicPr>
            <a:picLocks noChangeAspect="1"/>
          </p:cNvPicPr>
          <p:nvPr/>
        </p:nvPicPr>
        <p:blipFill>
          <a:blip r:embed="rId2"/>
          <a:stretch>
            <a:fillRect/>
          </a:stretch>
        </p:blipFill>
        <p:spPr>
          <a:xfrm>
            <a:off x="99873" y="1295592"/>
            <a:ext cx="4492635" cy="2404283"/>
          </a:xfrm>
          <a:prstGeom prst="rect">
            <a:avLst/>
          </a:prstGeom>
          <a:ln>
            <a:solidFill>
              <a:schemeClr val="accent1"/>
            </a:solidFill>
          </a:ln>
        </p:spPr>
      </p:pic>
      <p:pic>
        <p:nvPicPr>
          <p:cNvPr id="4" name="図 3"/>
          <p:cNvPicPr>
            <a:picLocks noChangeAspect="1"/>
          </p:cNvPicPr>
          <p:nvPr/>
        </p:nvPicPr>
        <p:blipFill>
          <a:blip r:embed="rId3"/>
          <a:stretch>
            <a:fillRect/>
          </a:stretch>
        </p:blipFill>
        <p:spPr>
          <a:xfrm>
            <a:off x="4654896" y="2414870"/>
            <a:ext cx="4338142" cy="2373264"/>
          </a:xfrm>
          <a:prstGeom prst="rect">
            <a:avLst/>
          </a:prstGeom>
          <a:ln>
            <a:solidFill>
              <a:schemeClr val="accent1"/>
            </a:solidFill>
          </a:ln>
        </p:spPr>
      </p:pic>
      <p:sp>
        <p:nvSpPr>
          <p:cNvPr id="5" name="テキスト ボックス 4"/>
          <p:cNvSpPr txBox="1"/>
          <p:nvPr/>
        </p:nvSpPr>
        <p:spPr>
          <a:xfrm>
            <a:off x="4718831" y="1476301"/>
            <a:ext cx="2217857"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Motion Search</a:t>
            </a:r>
            <a:endPar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endParaRPr>
          </a:p>
        </p:txBody>
      </p:sp>
      <p:sp>
        <p:nvSpPr>
          <p:cNvPr id="7" name="テキスト ボックス 6"/>
          <p:cNvSpPr txBox="1"/>
          <p:nvPr/>
        </p:nvSpPr>
        <p:spPr>
          <a:xfrm>
            <a:off x="4750422" y="1759447"/>
            <a:ext cx="3288080" cy="415498"/>
          </a:xfrm>
          <a:prstGeom prst="rect">
            <a:avLst/>
          </a:prstGeom>
          <a:noFill/>
        </p:spPr>
        <p:txBody>
          <a:bodyPr wrap="none" rtlCol="0">
            <a:spAutoFit/>
          </a:bodyPr>
          <a:lstStyle/>
          <a:p>
            <a:r>
              <a:rPr kumimoji="1" lang="ja-JP" altLang="en-US" sz="1050" dirty="0">
                <a:solidFill>
                  <a:srgbClr val="000000"/>
                </a:solidFill>
                <a:latin typeface="+mn-ea"/>
                <a:ea typeface="+mn-ea"/>
                <a:cs typeface="Meiryo" charset="-128"/>
              </a:rPr>
              <a:t>指定した場所が動いた時間だけを切りだしてくれる機能</a:t>
            </a:r>
            <a:endParaRPr kumimoji="1" lang="en-US" altLang="ja-JP" sz="1050" dirty="0">
              <a:solidFill>
                <a:srgbClr val="000000"/>
              </a:solidFill>
              <a:latin typeface="+mn-ea"/>
              <a:ea typeface="+mn-ea"/>
              <a:cs typeface="Meiryo" charset="-128"/>
            </a:endParaRPr>
          </a:p>
          <a:p>
            <a:r>
              <a:rPr kumimoji="1" lang="en-US" altLang="ja-JP" sz="1050" dirty="0">
                <a:solidFill>
                  <a:srgbClr val="000000"/>
                </a:solidFill>
                <a:latin typeface="+mn-ea"/>
                <a:ea typeface="+mn-ea"/>
                <a:cs typeface="Meiryo" charset="-128"/>
              </a:rPr>
              <a:t>Video</a:t>
            </a:r>
            <a:r>
              <a:rPr kumimoji="1" lang="ja-JP" altLang="en-US" sz="1050" dirty="0">
                <a:solidFill>
                  <a:srgbClr val="000000"/>
                </a:solidFill>
                <a:latin typeface="+mn-ea"/>
                <a:ea typeface="+mn-ea"/>
                <a:cs typeface="Meiryo" charset="-128"/>
              </a:rPr>
              <a:t> </a:t>
            </a:r>
            <a:r>
              <a:rPr kumimoji="1" lang="en-US" altLang="ja-JP" sz="1050" dirty="0">
                <a:solidFill>
                  <a:srgbClr val="000000"/>
                </a:solidFill>
                <a:latin typeface="+mn-ea"/>
                <a:ea typeface="+mn-ea"/>
                <a:cs typeface="Meiryo" charset="-128"/>
              </a:rPr>
              <a:t>wall</a:t>
            </a:r>
            <a:r>
              <a:rPr kumimoji="1" lang="ja-JP" altLang="en-US" sz="1050" dirty="0">
                <a:solidFill>
                  <a:srgbClr val="000000"/>
                </a:solidFill>
                <a:latin typeface="+mn-ea"/>
                <a:ea typeface="+mn-ea"/>
                <a:cs typeface="Meiryo" charset="-128"/>
              </a:rPr>
              <a:t>からも対応可能</a:t>
            </a:r>
          </a:p>
        </p:txBody>
      </p:sp>
      <p:sp>
        <p:nvSpPr>
          <p:cNvPr id="8" name="テキスト ボックス 7"/>
          <p:cNvSpPr txBox="1"/>
          <p:nvPr/>
        </p:nvSpPr>
        <p:spPr>
          <a:xfrm>
            <a:off x="688116" y="4080752"/>
            <a:ext cx="4618958"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Cisco Meraki</a:t>
            </a:r>
            <a:r>
              <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 </a:t>
            </a:r>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Camera</a:t>
            </a:r>
            <a:r>
              <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 </a:t>
            </a:r>
            <a:r>
              <a:rPr kumimoji="1" lang="en-US" altLang="ja-JP" dirty="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D</a:t>
            </a:r>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ashboard</a:t>
            </a:r>
            <a:endPar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endParaRPr>
          </a:p>
        </p:txBody>
      </p:sp>
    </p:spTree>
    <p:extLst>
      <p:ext uri="{BB962C8B-B14F-4D97-AF65-F5344CB8AC3E}">
        <p14:creationId xmlns:p14="http://schemas.microsoft.com/office/powerpoint/2010/main" val="74496427"/>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7034" y="341313"/>
            <a:ext cx="8486220" cy="731837"/>
          </a:xfrm>
        </p:spPr>
        <p:txBody>
          <a:bodyPr/>
          <a:lstStyle/>
          <a:p>
            <a:r>
              <a:rPr kumimoji="1" lang="en-US" altLang="ja-JP" sz="2800" dirty="0" smtClean="0">
                <a:solidFill>
                  <a:srgbClr val="004BAF"/>
                </a:solidFill>
                <a:latin typeface="+mn-lt"/>
              </a:rPr>
              <a:t>Cisco Meraki</a:t>
            </a:r>
            <a:r>
              <a:rPr kumimoji="1" lang="ja-JP" altLang="en-US" sz="2800" dirty="0" smtClean="0">
                <a:solidFill>
                  <a:srgbClr val="004BAF"/>
                </a:solidFill>
                <a:latin typeface="+mn-lt"/>
              </a:rPr>
              <a:t> </a:t>
            </a:r>
            <a:r>
              <a:rPr kumimoji="1" lang="en-US" altLang="ja-JP" sz="2800" dirty="0">
                <a:solidFill>
                  <a:srgbClr val="004BAF"/>
                </a:solidFill>
                <a:latin typeface="+mn-lt"/>
              </a:rPr>
              <a:t>Dashboard</a:t>
            </a:r>
            <a:r>
              <a:rPr kumimoji="1" lang="ja-JP" altLang="en-US" sz="2800" dirty="0">
                <a:solidFill>
                  <a:srgbClr val="004BAF"/>
                </a:solidFill>
                <a:latin typeface="+mn-lt"/>
              </a:rPr>
              <a:t>　</a:t>
            </a:r>
            <a:r>
              <a:rPr kumimoji="1" lang="en-US" altLang="ja-JP" sz="2800" dirty="0">
                <a:solidFill>
                  <a:srgbClr val="004BAF"/>
                </a:solidFill>
                <a:latin typeface="+mn-lt"/>
              </a:rPr>
              <a:t>– </a:t>
            </a:r>
            <a:r>
              <a:rPr kumimoji="1" lang="en-US" altLang="ja-JP" sz="2800" dirty="0" smtClean="0">
                <a:solidFill>
                  <a:srgbClr val="004BAF"/>
                </a:solidFill>
                <a:latin typeface="+mn-lt"/>
              </a:rPr>
              <a:t>Camera </a:t>
            </a:r>
            <a:r>
              <a:rPr kumimoji="1" lang="en-US" altLang="ja-JP" sz="2800" dirty="0">
                <a:solidFill>
                  <a:srgbClr val="004BAF"/>
                </a:solidFill>
                <a:latin typeface="+mn-lt"/>
              </a:rPr>
              <a:t>-</a:t>
            </a:r>
            <a:endParaRPr kumimoji="1" lang="ja-JP" altLang="en-US" sz="2800" dirty="0">
              <a:solidFill>
                <a:srgbClr val="004BAF"/>
              </a:solidFill>
              <a:latin typeface="+mn-lt"/>
            </a:endParaRPr>
          </a:p>
        </p:txBody>
      </p:sp>
      <p:pic>
        <p:nvPicPr>
          <p:cNvPr id="3" name="図 2"/>
          <p:cNvPicPr>
            <a:picLocks noChangeAspect="1"/>
          </p:cNvPicPr>
          <p:nvPr/>
        </p:nvPicPr>
        <p:blipFill>
          <a:blip r:embed="rId2"/>
          <a:stretch>
            <a:fillRect/>
          </a:stretch>
        </p:blipFill>
        <p:spPr>
          <a:xfrm>
            <a:off x="369485" y="2062585"/>
            <a:ext cx="4464708" cy="2468908"/>
          </a:xfrm>
          <a:prstGeom prst="rect">
            <a:avLst/>
          </a:prstGeom>
          <a:ln>
            <a:solidFill>
              <a:schemeClr val="accent1"/>
            </a:solidFill>
          </a:ln>
        </p:spPr>
      </p:pic>
      <p:pic>
        <p:nvPicPr>
          <p:cNvPr id="4" name="図 3"/>
          <p:cNvPicPr>
            <a:picLocks noChangeAspect="1"/>
          </p:cNvPicPr>
          <p:nvPr/>
        </p:nvPicPr>
        <p:blipFill>
          <a:blip r:embed="rId3"/>
          <a:stretch>
            <a:fillRect/>
          </a:stretch>
        </p:blipFill>
        <p:spPr>
          <a:xfrm>
            <a:off x="5238874" y="1986247"/>
            <a:ext cx="3631237" cy="3050586"/>
          </a:xfrm>
          <a:prstGeom prst="rect">
            <a:avLst/>
          </a:prstGeom>
          <a:ln>
            <a:solidFill>
              <a:schemeClr val="accent1"/>
            </a:solidFill>
          </a:ln>
        </p:spPr>
      </p:pic>
      <p:sp>
        <p:nvSpPr>
          <p:cNvPr id="5" name="テキスト ボックス 4"/>
          <p:cNvSpPr txBox="1"/>
          <p:nvPr/>
        </p:nvSpPr>
        <p:spPr>
          <a:xfrm>
            <a:off x="369486" y="1196741"/>
            <a:ext cx="2841364" cy="369332"/>
          </a:xfrm>
          <a:prstGeom prst="rect">
            <a:avLst/>
          </a:prstGeom>
          <a:noFill/>
        </p:spPr>
        <p:txBody>
          <a:bodyPr wrap="square" rtlCol="0">
            <a:spAutoFit/>
          </a:bodyPr>
          <a:lstStyle/>
          <a:p>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Motion Search</a:t>
            </a:r>
            <a:endParaRPr kumimoji="1" lang="ja-JP" altLang="en-US"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endParaRPr>
          </a:p>
        </p:txBody>
      </p:sp>
      <p:sp>
        <p:nvSpPr>
          <p:cNvPr id="6" name="正方形/長方形 5"/>
          <p:cNvSpPr/>
          <p:nvPr/>
        </p:nvSpPr>
        <p:spPr>
          <a:xfrm>
            <a:off x="5238874" y="1179269"/>
            <a:ext cx="2297646" cy="369332"/>
          </a:xfrm>
          <a:prstGeom prst="rect">
            <a:avLst/>
          </a:prstGeom>
        </p:spPr>
        <p:txBody>
          <a:bodyPr wrap="square">
            <a:spAutoFit/>
          </a:bodyPr>
          <a:lstStyle/>
          <a:p>
            <a:r>
              <a:rPr kumimoji="1" lang="en-US" altLang="ja-JP" dirty="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Quality &amp; </a:t>
            </a:r>
            <a:r>
              <a:rPr kumimoji="1" lang="en-US" altLang="ja-JP" dirty="0" smtClean="0">
                <a:ln w="0"/>
                <a:solidFill>
                  <a:schemeClr val="accent1"/>
                </a:solidFill>
                <a:effectLst>
                  <a:outerShdw blurRad="38100" dist="25400" dir="5400000" algn="ctr" rotWithShape="0">
                    <a:srgbClr val="6E747A">
                      <a:alpha val="43000"/>
                    </a:srgbClr>
                  </a:outerShdw>
                </a:effectLst>
                <a:latin typeface="+mn-lt"/>
                <a:ea typeface="Meiryo" charset="-128"/>
                <a:cs typeface="Meiryo" charset="-128"/>
              </a:rPr>
              <a:t>Retention</a:t>
            </a:r>
            <a:endParaRPr kumimoji="1" lang="en-US" altLang="ja-JP" dirty="0">
              <a:ln w="0"/>
              <a:solidFill>
                <a:schemeClr val="accent1"/>
              </a:solidFill>
              <a:effectLst>
                <a:outerShdw blurRad="38100" dist="25400" dir="5400000" algn="ctr" rotWithShape="0">
                  <a:srgbClr val="6E747A">
                    <a:alpha val="43000"/>
                  </a:srgbClr>
                </a:outerShdw>
              </a:effectLst>
              <a:latin typeface="+mn-lt"/>
              <a:ea typeface="Meiryo" charset="-128"/>
              <a:cs typeface="Meiryo" charset="-128"/>
            </a:endParaRPr>
          </a:p>
        </p:txBody>
      </p:sp>
      <p:sp>
        <p:nvSpPr>
          <p:cNvPr id="7" name="テキスト ボックス 6"/>
          <p:cNvSpPr txBox="1"/>
          <p:nvPr/>
        </p:nvSpPr>
        <p:spPr>
          <a:xfrm flipH="1">
            <a:off x="369486" y="1490872"/>
            <a:ext cx="3095912" cy="415498"/>
          </a:xfrm>
          <a:prstGeom prst="rect">
            <a:avLst/>
          </a:prstGeom>
          <a:noFill/>
        </p:spPr>
        <p:txBody>
          <a:bodyPr wrap="square" rtlCol="0">
            <a:spAutoFit/>
          </a:bodyPr>
          <a:lstStyle/>
          <a:p>
            <a:r>
              <a:rPr kumimoji="1" lang="ja-JP" altLang="en-US" sz="1050" dirty="0">
                <a:solidFill>
                  <a:srgbClr val="000000"/>
                </a:solidFill>
                <a:latin typeface="+mn-ea"/>
                <a:ea typeface="+mn-ea"/>
                <a:cs typeface="Meiryo" charset="-128"/>
              </a:rPr>
              <a:t>動きが多いところをヒートマップ形式で表示。</a:t>
            </a:r>
            <a:endParaRPr kumimoji="1" lang="en-US" altLang="ja-JP" sz="1050" dirty="0">
              <a:solidFill>
                <a:srgbClr val="000000"/>
              </a:solidFill>
              <a:latin typeface="+mn-ea"/>
              <a:ea typeface="+mn-ea"/>
              <a:cs typeface="Meiryo" charset="-128"/>
            </a:endParaRPr>
          </a:p>
          <a:p>
            <a:r>
              <a:rPr kumimoji="1" lang="en-US" altLang="ja-JP" sz="1050" dirty="0">
                <a:solidFill>
                  <a:srgbClr val="000000"/>
                </a:solidFill>
                <a:latin typeface="+mn-ea"/>
                <a:ea typeface="+mn-ea"/>
                <a:cs typeface="Meiryo" charset="-128"/>
              </a:rPr>
              <a:t>1</a:t>
            </a:r>
            <a:r>
              <a:rPr kumimoji="1" lang="ja-JP" altLang="en-US" sz="1050" dirty="0">
                <a:solidFill>
                  <a:srgbClr val="000000"/>
                </a:solidFill>
                <a:latin typeface="+mn-ea"/>
                <a:ea typeface="+mn-ea"/>
                <a:cs typeface="Meiryo" charset="-128"/>
              </a:rPr>
              <a:t>時間ごとの変異を確認できる。</a:t>
            </a:r>
          </a:p>
        </p:txBody>
      </p:sp>
      <p:sp>
        <p:nvSpPr>
          <p:cNvPr id="8" name="テキスト ボックス 7"/>
          <p:cNvSpPr txBox="1"/>
          <p:nvPr/>
        </p:nvSpPr>
        <p:spPr>
          <a:xfrm>
            <a:off x="5238873" y="1491532"/>
            <a:ext cx="2823847" cy="415498"/>
          </a:xfrm>
          <a:prstGeom prst="rect">
            <a:avLst/>
          </a:prstGeom>
          <a:noFill/>
        </p:spPr>
        <p:txBody>
          <a:bodyPr wrap="square" rtlCol="0">
            <a:spAutoFit/>
          </a:bodyPr>
          <a:lstStyle/>
          <a:p>
            <a:r>
              <a:rPr kumimoji="1" lang="ja-JP" altLang="en-US" sz="1050" dirty="0">
                <a:solidFill>
                  <a:srgbClr val="000000"/>
                </a:solidFill>
                <a:latin typeface="+mn-ea"/>
                <a:ea typeface="+mn-ea"/>
                <a:cs typeface="Meiryo" charset="-128"/>
              </a:rPr>
              <a:t>映像の保存期間や画質を選択することで</a:t>
            </a:r>
            <a:endParaRPr kumimoji="1" lang="en-US" altLang="ja-JP" sz="1050" dirty="0">
              <a:solidFill>
                <a:srgbClr val="000000"/>
              </a:solidFill>
              <a:latin typeface="+mn-ea"/>
              <a:ea typeface="+mn-ea"/>
              <a:cs typeface="Meiryo" charset="-128"/>
            </a:endParaRPr>
          </a:p>
          <a:p>
            <a:r>
              <a:rPr kumimoji="1" lang="ja-JP" altLang="en-US" sz="1050" dirty="0">
                <a:solidFill>
                  <a:srgbClr val="000000"/>
                </a:solidFill>
                <a:latin typeface="+mn-ea"/>
                <a:ea typeface="+mn-ea"/>
                <a:cs typeface="Meiryo" charset="-128"/>
              </a:rPr>
              <a:t>保存期間を調整可能</a:t>
            </a:r>
          </a:p>
        </p:txBody>
      </p:sp>
    </p:spTree>
    <p:extLst>
      <p:ext uri="{BB962C8B-B14F-4D97-AF65-F5344CB8AC3E}">
        <p14:creationId xmlns:p14="http://schemas.microsoft.com/office/powerpoint/2010/main" val="3206810941"/>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8132" y="341313"/>
            <a:ext cx="8655122" cy="731837"/>
          </a:xfrm>
        </p:spPr>
        <p:txBody>
          <a:bodyPr/>
          <a:lstStyle/>
          <a:p>
            <a:r>
              <a:rPr kumimoji="1" lang="en-US" altLang="ja-JP" sz="2800" dirty="0" smtClean="0">
                <a:solidFill>
                  <a:srgbClr val="004BAF"/>
                </a:solidFill>
                <a:latin typeface="+mn-lt"/>
              </a:rPr>
              <a:t>Cisco Meraki</a:t>
            </a:r>
            <a:r>
              <a:rPr kumimoji="1" lang="ja-JP" altLang="en-US" sz="2800" dirty="0" smtClean="0">
                <a:solidFill>
                  <a:srgbClr val="004BAF"/>
                </a:solidFill>
                <a:latin typeface="+mn-lt"/>
              </a:rPr>
              <a:t> </a:t>
            </a:r>
            <a:r>
              <a:rPr kumimoji="1" lang="en-US" altLang="ja-JP" sz="2800" dirty="0" smtClean="0">
                <a:solidFill>
                  <a:srgbClr val="004BAF"/>
                </a:solidFill>
                <a:latin typeface="+mn-lt"/>
              </a:rPr>
              <a:t>Dashboard</a:t>
            </a:r>
            <a:r>
              <a:rPr kumimoji="1" lang="ja-JP" altLang="en-US" sz="2800" dirty="0">
                <a:solidFill>
                  <a:srgbClr val="004BAF"/>
                </a:solidFill>
                <a:latin typeface="+mn-lt"/>
              </a:rPr>
              <a:t>　</a:t>
            </a:r>
            <a:r>
              <a:rPr kumimoji="1" lang="en-US" altLang="ja-JP" sz="2800" dirty="0">
                <a:solidFill>
                  <a:srgbClr val="004BAF"/>
                </a:solidFill>
                <a:latin typeface="+mn-lt"/>
              </a:rPr>
              <a:t>– </a:t>
            </a:r>
            <a:r>
              <a:rPr kumimoji="1" lang="en-US" altLang="ja-JP" sz="2800" dirty="0" smtClean="0">
                <a:solidFill>
                  <a:srgbClr val="004BAF"/>
                </a:solidFill>
                <a:latin typeface="+mn-lt"/>
              </a:rPr>
              <a:t>Systems Manager </a:t>
            </a:r>
            <a:r>
              <a:rPr kumimoji="1" lang="en-US" altLang="ja-JP" sz="2800" dirty="0">
                <a:solidFill>
                  <a:srgbClr val="004BAF"/>
                </a:solidFill>
                <a:latin typeface="+mn-lt"/>
              </a:rPr>
              <a:t>-</a:t>
            </a:r>
            <a:r>
              <a:rPr kumimoji="1" lang="ja-JP" altLang="en-US" sz="2800" dirty="0" smtClean="0">
                <a:solidFill>
                  <a:srgbClr val="004BAF"/>
                </a:solidFill>
                <a:latin typeface="+mn-lt"/>
              </a:rPr>
              <a:t> </a:t>
            </a:r>
            <a:endParaRPr kumimoji="1" lang="ja-JP" altLang="en-US" sz="2800" dirty="0">
              <a:solidFill>
                <a:srgbClr val="004BAF"/>
              </a:solidFill>
              <a:latin typeface="+mn-lt"/>
            </a:endParaRPr>
          </a:p>
        </p:txBody>
      </p:sp>
      <p:pic>
        <p:nvPicPr>
          <p:cNvPr id="3" name="図 2"/>
          <p:cNvPicPr>
            <a:picLocks noChangeAspect="1"/>
          </p:cNvPicPr>
          <p:nvPr/>
        </p:nvPicPr>
        <p:blipFill>
          <a:blip r:embed="rId2"/>
          <a:stretch>
            <a:fillRect/>
          </a:stretch>
        </p:blipFill>
        <p:spPr>
          <a:xfrm>
            <a:off x="229708" y="2046271"/>
            <a:ext cx="4332684" cy="2539603"/>
          </a:xfrm>
          <a:prstGeom prst="rect">
            <a:avLst/>
          </a:prstGeom>
          <a:ln>
            <a:solidFill>
              <a:schemeClr val="accent1"/>
            </a:solidFill>
          </a:ln>
        </p:spPr>
      </p:pic>
      <p:pic>
        <p:nvPicPr>
          <p:cNvPr id="4" name="図 3"/>
          <p:cNvPicPr>
            <a:picLocks noChangeAspect="1"/>
          </p:cNvPicPr>
          <p:nvPr/>
        </p:nvPicPr>
        <p:blipFill>
          <a:blip r:embed="rId3"/>
          <a:stretch>
            <a:fillRect/>
          </a:stretch>
        </p:blipFill>
        <p:spPr>
          <a:xfrm>
            <a:off x="4728322" y="2023677"/>
            <a:ext cx="4286250" cy="2689622"/>
          </a:xfrm>
          <a:prstGeom prst="rect">
            <a:avLst/>
          </a:prstGeom>
          <a:ln>
            <a:solidFill>
              <a:schemeClr val="accent1"/>
            </a:solidFill>
          </a:ln>
        </p:spPr>
      </p:pic>
      <p:sp>
        <p:nvSpPr>
          <p:cNvPr id="5" name="テキスト ボックス 4"/>
          <p:cNvSpPr txBox="1"/>
          <p:nvPr/>
        </p:nvSpPr>
        <p:spPr>
          <a:xfrm>
            <a:off x="229708" y="1346738"/>
            <a:ext cx="2217857" cy="369332"/>
          </a:xfrm>
          <a:prstGeom prst="rect">
            <a:avLst/>
          </a:prstGeom>
          <a:noFill/>
        </p:spPr>
        <p:txBody>
          <a:bodyPr wrap="square" rtlCol="0">
            <a:spAutoFit/>
          </a:bodyPr>
          <a:lstStyle/>
          <a:p>
            <a:r>
              <a:rPr kumimoji="1" lang="ja-JP" altLang="en-US" dirty="0" smtClean="0">
                <a:ln w="0"/>
                <a:solidFill>
                  <a:schemeClr val="accent1"/>
                </a:solidFill>
                <a:effectLst>
                  <a:outerShdw blurRad="38100" dist="25400" dir="5400000" algn="ctr" rotWithShape="0">
                    <a:srgbClr val="6E747A">
                      <a:alpha val="43000"/>
                    </a:srgbClr>
                  </a:outerShdw>
                </a:effectLst>
                <a:latin typeface="+mn-ea"/>
                <a:ea typeface="+mn-ea"/>
                <a:cs typeface="Meiryo" charset="-128"/>
              </a:rPr>
              <a:t>クライアント リスト</a:t>
            </a:r>
            <a:endParaRPr kumimoji="1" lang="ja-JP" altLang="en-US" dirty="0" smtClean="0">
              <a:ln w="0"/>
              <a:solidFill>
                <a:schemeClr val="accent1"/>
              </a:solidFill>
              <a:effectLst>
                <a:outerShdw blurRad="38100" dist="25400" dir="5400000" algn="ctr" rotWithShape="0">
                  <a:srgbClr val="6E747A">
                    <a:alpha val="43000"/>
                  </a:srgbClr>
                </a:outerShdw>
              </a:effectLst>
              <a:latin typeface="+mn-ea"/>
              <a:ea typeface="+mn-ea"/>
              <a:cs typeface="Meiryo" charset="-128"/>
            </a:endParaRPr>
          </a:p>
        </p:txBody>
      </p:sp>
      <p:sp>
        <p:nvSpPr>
          <p:cNvPr id="6" name="テキスト ボックス 5"/>
          <p:cNvSpPr txBox="1"/>
          <p:nvPr/>
        </p:nvSpPr>
        <p:spPr>
          <a:xfrm>
            <a:off x="4653590" y="1342345"/>
            <a:ext cx="3360514" cy="369332"/>
          </a:xfrm>
          <a:prstGeom prst="rect">
            <a:avLst/>
          </a:prstGeom>
          <a:noFill/>
        </p:spPr>
        <p:txBody>
          <a:bodyPr wrap="square" rtlCol="0">
            <a:spAutoFit/>
          </a:bodyPr>
          <a:lstStyle/>
          <a:p>
            <a:r>
              <a:rPr kumimoji="1" lang="ja-JP" altLang="en-US" dirty="0" smtClean="0">
                <a:ln w="0"/>
                <a:solidFill>
                  <a:schemeClr val="accent1"/>
                </a:solidFill>
                <a:effectLst>
                  <a:outerShdw blurRad="38100" dist="25400" dir="5400000" algn="ctr" rotWithShape="0">
                    <a:srgbClr val="6E747A">
                      <a:alpha val="43000"/>
                    </a:srgbClr>
                  </a:outerShdw>
                </a:effectLst>
                <a:latin typeface="+mn-ea"/>
                <a:ea typeface="+mn-ea"/>
                <a:cs typeface="Meiryo" charset="-128"/>
              </a:rPr>
              <a:t>クライアント ロケーション マップ</a:t>
            </a:r>
            <a:endParaRPr kumimoji="1" lang="ja-JP" altLang="en-US" dirty="0" smtClean="0">
              <a:ln w="0"/>
              <a:solidFill>
                <a:schemeClr val="accent1"/>
              </a:solidFill>
              <a:effectLst>
                <a:outerShdw blurRad="38100" dist="25400" dir="5400000" algn="ctr" rotWithShape="0">
                  <a:srgbClr val="6E747A">
                    <a:alpha val="43000"/>
                  </a:srgbClr>
                </a:outerShdw>
              </a:effectLst>
              <a:latin typeface="+mn-ea"/>
              <a:ea typeface="+mn-ea"/>
              <a:cs typeface="Meiryo" charset="-128"/>
            </a:endParaRPr>
          </a:p>
        </p:txBody>
      </p:sp>
      <p:sp>
        <p:nvSpPr>
          <p:cNvPr id="7" name="テキスト ボックス 6"/>
          <p:cNvSpPr txBox="1"/>
          <p:nvPr/>
        </p:nvSpPr>
        <p:spPr>
          <a:xfrm>
            <a:off x="199840" y="1669425"/>
            <a:ext cx="3357009" cy="253916"/>
          </a:xfrm>
          <a:prstGeom prst="rect">
            <a:avLst/>
          </a:prstGeom>
          <a:noFill/>
        </p:spPr>
        <p:txBody>
          <a:bodyPr wrap="none" rtlCol="0">
            <a:spAutoFit/>
          </a:bodyPr>
          <a:lstStyle/>
          <a:p>
            <a:pPr algn="ctr"/>
            <a:r>
              <a:rPr kumimoji="1" lang="en-US" altLang="ja-JP" sz="1050" dirty="0">
                <a:solidFill>
                  <a:srgbClr val="000000"/>
                </a:solidFill>
                <a:latin typeface="+mn-ea"/>
                <a:ea typeface="+mn-ea"/>
                <a:cs typeface="Meiryo" charset="-128"/>
              </a:rPr>
              <a:t>Systems</a:t>
            </a:r>
            <a:r>
              <a:rPr kumimoji="1" lang="ja-JP" altLang="en-US" sz="1050" dirty="0">
                <a:solidFill>
                  <a:srgbClr val="000000"/>
                </a:solidFill>
                <a:latin typeface="+mn-ea"/>
                <a:ea typeface="+mn-ea"/>
                <a:cs typeface="Meiryo" charset="-128"/>
              </a:rPr>
              <a:t> </a:t>
            </a:r>
            <a:r>
              <a:rPr kumimoji="1" lang="en-US" altLang="ja-JP" sz="1050" dirty="0">
                <a:solidFill>
                  <a:srgbClr val="000000"/>
                </a:solidFill>
                <a:latin typeface="+mn-ea"/>
                <a:ea typeface="+mn-ea"/>
                <a:cs typeface="Meiryo" charset="-128"/>
              </a:rPr>
              <a:t>Manager</a:t>
            </a:r>
            <a:r>
              <a:rPr kumimoji="1" lang="ja-JP" altLang="en-US" sz="1050" dirty="0">
                <a:solidFill>
                  <a:srgbClr val="000000"/>
                </a:solidFill>
                <a:latin typeface="+mn-ea"/>
                <a:ea typeface="+mn-ea"/>
                <a:cs typeface="Meiryo" charset="-128"/>
              </a:rPr>
              <a:t>上で管理されている端末を一覧で表示</a:t>
            </a:r>
          </a:p>
        </p:txBody>
      </p:sp>
      <p:sp>
        <p:nvSpPr>
          <p:cNvPr id="8" name="テキスト ボックス 7"/>
          <p:cNvSpPr txBox="1"/>
          <p:nvPr/>
        </p:nvSpPr>
        <p:spPr>
          <a:xfrm>
            <a:off x="4617310" y="1671480"/>
            <a:ext cx="3831498" cy="253916"/>
          </a:xfrm>
          <a:prstGeom prst="rect">
            <a:avLst/>
          </a:prstGeom>
          <a:noFill/>
        </p:spPr>
        <p:txBody>
          <a:bodyPr wrap="none" rtlCol="0">
            <a:spAutoFit/>
          </a:bodyPr>
          <a:lstStyle/>
          <a:p>
            <a:pPr algn="ctr"/>
            <a:r>
              <a:rPr kumimoji="1" lang="en-US" altLang="ja-JP" sz="1050" dirty="0">
                <a:solidFill>
                  <a:srgbClr val="000000"/>
                </a:solidFill>
                <a:latin typeface="+mn-ea"/>
                <a:ea typeface="+mn-ea"/>
                <a:cs typeface="Meiryo" charset="-128"/>
              </a:rPr>
              <a:t>Systems</a:t>
            </a:r>
            <a:r>
              <a:rPr kumimoji="1" lang="ja-JP" altLang="en-US" sz="1050" dirty="0">
                <a:solidFill>
                  <a:srgbClr val="000000"/>
                </a:solidFill>
                <a:latin typeface="+mn-ea"/>
                <a:ea typeface="+mn-ea"/>
                <a:cs typeface="Meiryo" charset="-128"/>
              </a:rPr>
              <a:t> </a:t>
            </a:r>
            <a:r>
              <a:rPr kumimoji="1" lang="en-US" altLang="ja-JP" sz="1050" dirty="0">
                <a:solidFill>
                  <a:srgbClr val="000000"/>
                </a:solidFill>
                <a:latin typeface="+mn-ea"/>
                <a:ea typeface="+mn-ea"/>
                <a:cs typeface="Meiryo" charset="-128"/>
              </a:rPr>
              <a:t>Manager</a:t>
            </a:r>
            <a:r>
              <a:rPr kumimoji="1" lang="ja-JP" altLang="en-US" sz="1050" dirty="0">
                <a:solidFill>
                  <a:srgbClr val="000000"/>
                </a:solidFill>
                <a:latin typeface="+mn-ea"/>
                <a:ea typeface="+mn-ea"/>
                <a:cs typeface="Meiryo" charset="-128"/>
              </a:rPr>
              <a:t>上で管理されている端末の位置をマップで表示</a:t>
            </a:r>
          </a:p>
        </p:txBody>
      </p:sp>
    </p:spTree>
    <p:extLst>
      <p:ext uri="{BB962C8B-B14F-4D97-AF65-F5344CB8AC3E}">
        <p14:creationId xmlns:p14="http://schemas.microsoft.com/office/powerpoint/2010/main" val="3990587253"/>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4507" y="341313"/>
            <a:ext cx="8468747" cy="731837"/>
          </a:xfrm>
        </p:spPr>
        <p:txBody>
          <a:bodyPr/>
          <a:lstStyle/>
          <a:p>
            <a:r>
              <a:rPr kumimoji="1" lang="en-US" altLang="ja-JP" sz="2800" dirty="0" smtClean="0">
                <a:solidFill>
                  <a:srgbClr val="004BAF"/>
                </a:solidFill>
                <a:latin typeface="+mn-lt"/>
              </a:rPr>
              <a:t>Cisco Meraki</a:t>
            </a:r>
            <a:r>
              <a:rPr kumimoji="1" lang="ja-JP" altLang="en-US" sz="2800" dirty="0" smtClean="0">
                <a:solidFill>
                  <a:srgbClr val="004BAF"/>
                </a:solidFill>
                <a:latin typeface="+mn-lt"/>
              </a:rPr>
              <a:t> </a:t>
            </a:r>
            <a:r>
              <a:rPr kumimoji="1" lang="en-US" altLang="ja-JP" sz="2800" dirty="0">
                <a:solidFill>
                  <a:srgbClr val="004BAF"/>
                </a:solidFill>
                <a:latin typeface="+mn-lt"/>
              </a:rPr>
              <a:t>Dashboard</a:t>
            </a:r>
            <a:r>
              <a:rPr kumimoji="1" lang="ja-JP" altLang="en-US" sz="2800" dirty="0">
                <a:solidFill>
                  <a:srgbClr val="004BAF"/>
                </a:solidFill>
                <a:latin typeface="+mn-lt"/>
              </a:rPr>
              <a:t>　</a:t>
            </a:r>
            <a:r>
              <a:rPr kumimoji="1" lang="en-US" altLang="ja-JP" sz="2800" dirty="0">
                <a:solidFill>
                  <a:srgbClr val="004BAF"/>
                </a:solidFill>
                <a:latin typeface="+mn-lt"/>
              </a:rPr>
              <a:t>– Systems Manager -</a:t>
            </a:r>
            <a:r>
              <a:rPr kumimoji="1" lang="ja-JP" altLang="en-US" sz="2800" dirty="0">
                <a:solidFill>
                  <a:srgbClr val="004BAF"/>
                </a:solidFill>
                <a:latin typeface="+mn-lt"/>
              </a:rPr>
              <a:t> </a:t>
            </a:r>
          </a:p>
        </p:txBody>
      </p:sp>
      <p:pic>
        <p:nvPicPr>
          <p:cNvPr id="3" name="図 2"/>
          <p:cNvPicPr>
            <a:picLocks noChangeAspect="1"/>
          </p:cNvPicPr>
          <p:nvPr/>
        </p:nvPicPr>
        <p:blipFill>
          <a:blip r:embed="rId2"/>
          <a:stretch>
            <a:fillRect/>
          </a:stretch>
        </p:blipFill>
        <p:spPr>
          <a:xfrm>
            <a:off x="243550" y="1952030"/>
            <a:ext cx="4486287" cy="2485500"/>
          </a:xfrm>
          <a:prstGeom prst="rect">
            <a:avLst/>
          </a:prstGeom>
          <a:ln>
            <a:solidFill>
              <a:schemeClr val="accent1"/>
            </a:solidFill>
          </a:ln>
        </p:spPr>
      </p:pic>
      <p:pic>
        <p:nvPicPr>
          <p:cNvPr id="4" name="図 3"/>
          <p:cNvPicPr>
            <a:picLocks noChangeAspect="1"/>
          </p:cNvPicPr>
          <p:nvPr/>
        </p:nvPicPr>
        <p:blipFill>
          <a:blip r:embed="rId3"/>
          <a:stretch>
            <a:fillRect/>
          </a:stretch>
        </p:blipFill>
        <p:spPr>
          <a:xfrm>
            <a:off x="4943277" y="1634974"/>
            <a:ext cx="4037745" cy="2802556"/>
          </a:xfrm>
          <a:prstGeom prst="rect">
            <a:avLst/>
          </a:prstGeom>
          <a:ln>
            <a:solidFill>
              <a:schemeClr val="accent1"/>
            </a:solidFill>
          </a:ln>
        </p:spPr>
      </p:pic>
      <p:sp>
        <p:nvSpPr>
          <p:cNvPr id="5" name="テキスト ボックス 4"/>
          <p:cNvSpPr txBox="1"/>
          <p:nvPr/>
        </p:nvSpPr>
        <p:spPr>
          <a:xfrm>
            <a:off x="229708" y="1026086"/>
            <a:ext cx="2217857" cy="369332"/>
          </a:xfrm>
          <a:prstGeom prst="rect">
            <a:avLst/>
          </a:prstGeom>
          <a:noFill/>
        </p:spPr>
        <p:txBody>
          <a:bodyPr wrap="square" rtlCol="0">
            <a:spAutoFit/>
          </a:bodyPr>
          <a:lstStyle/>
          <a:p>
            <a:r>
              <a:rPr kumimoji="1" lang="en-US" altLang="ja-JP" dirty="0" smtClean="0">
                <a:ln w="0"/>
                <a:solidFill>
                  <a:srgbClr val="004BAF"/>
                </a:solidFill>
                <a:effectLst>
                  <a:outerShdw blurRad="38100" dist="25400" dir="5400000" algn="ctr" rotWithShape="0">
                    <a:srgbClr val="6E747A">
                      <a:alpha val="43000"/>
                    </a:srgbClr>
                  </a:outerShdw>
                </a:effectLst>
                <a:latin typeface="+mn-ea"/>
                <a:ea typeface="+mn-ea"/>
                <a:cs typeface="Meiryo" charset="-128"/>
              </a:rPr>
              <a:t>Summary</a:t>
            </a:r>
            <a:endParaRPr kumimoji="1" lang="ja-JP" altLang="en-US" dirty="0" smtClean="0">
              <a:ln w="0"/>
              <a:solidFill>
                <a:srgbClr val="004BAF"/>
              </a:solidFill>
              <a:effectLst>
                <a:outerShdw blurRad="38100" dist="25400" dir="5400000" algn="ctr" rotWithShape="0">
                  <a:srgbClr val="6E747A">
                    <a:alpha val="43000"/>
                  </a:srgbClr>
                </a:outerShdw>
              </a:effectLst>
              <a:latin typeface="+mn-ea"/>
              <a:ea typeface="+mn-ea"/>
              <a:cs typeface="Meiryo" charset="-128"/>
            </a:endParaRPr>
          </a:p>
        </p:txBody>
      </p:sp>
      <p:sp>
        <p:nvSpPr>
          <p:cNvPr id="6" name="テキスト ボックス 5"/>
          <p:cNvSpPr txBox="1"/>
          <p:nvPr/>
        </p:nvSpPr>
        <p:spPr>
          <a:xfrm>
            <a:off x="4943277" y="1020259"/>
            <a:ext cx="2587419" cy="369332"/>
          </a:xfrm>
          <a:prstGeom prst="rect">
            <a:avLst/>
          </a:prstGeom>
          <a:noFill/>
        </p:spPr>
        <p:txBody>
          <a:bodyPr wrap="square" rtlCol="0">
            <a:spAutoFit/>
          </a:bodyPr>
          <a:lstStyle/>
          <a:p>
            <a:r>
              <a:rPr kumimoji="1" lang="ja-JP" altLang="en-US" dirty="0" smtClean="0">
                <a:ln w="0"/>
                <a:solidFill>
                  <a:srgbClr val="004BAF"/>
                </a:solidFill>
                <a:effectLst>
                  <a:outerShdw blurRad="38100" dist="25400" dir="5400000" algn="ctr" rotWithShape="0">
                    <a:srgbClr val="6E747A">
                      <a:alpha val="43000"/>
                    </a:srgbClr>
                  </a:outerShdw>
                </a:effectLst>
                <a:latin typeface="+mn-ea"/>
                <a:ea typeface="+mn-ea"/>
                <a:cs typeface="Meiryo" charset="-128"/>
              </a:rPr>
              <a:t>アプリケーションの管理</a:t>
            </a:r>
          </a:p>
        </p:txBody>
      </p:sp>
      <p:sp>
        <p:nvSpPr>
          <p:cNvPr id="7" name="テキスト ボックス 6"/>
          <p:cNvSpPr txBox="1"/>
          <p:nvPr/>
        </p:nvSpPr>
        <p:spPr>
          <a:xfrm>
            <a:off x="229708" y="1309912"/>
            <a:ext cx="3791423" cy="577081"/>
          </a:xfrm>
          <a:prstGeom prst="rect">
            <a:avLst/>
          </a:prstGeom>
          <a:noFill/>
        </p:spPr>
        <p:txBody>
          <a:bodyPr wrap="none" rtlCol="0">
            <a:spAutoFit/>
          </a:bodyPr>
          <a:lstStyle/>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Systems</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Manager</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上で管理されている端末に入っているアプリや</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新しく管理下に入れたクライアントやプラットフォームの統計など</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Systems</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Manager</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に関する概要のページ</a:t>
            </a:r>
          </a:p>
        </p:txBody>
      </p:sp>
      <p:sp>
        <p:nvSpPr>
          <p:cNvPr id="8" name="テキスト ボックス 7"/>
          <p:cNvSpPr txBox="1"/>
          <p:nvPr/>
        </p:nvSpPr>
        <p:spPr>
          <a:xfrm>
            <a:off x="4943277" y="1309912"/>
            <a:ext cx="4041491" cy="253916"/>
          </a:xfrm>
          <a:prstGeom prst="rect">
            <a:avLst/>
          </a:prstGeom>
          <a:noFill/>
        </p:spPr>
        <p:txBody>
          <a:bodyPr wrap="none" rtlCol="0">
            <a:spAutoFit/>
          </a:bodyPr>
          <a:lstStyle/>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Systems</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Manager</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か</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ら</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管理している端末に登録しているアプリの一覧</a:t>
            </a:r>
          </a:p>
        </p:txBody>
      </p:sp>
    </p:spTree>
    <p:extLst>
      <p:ext uri="{BB962C8B-B14F-4D97-AF65-F5344CB8AC3E}">
        <p14:creationId xmlns:p14="http://schemas.microsoft.com/office/powerpoint/2010/main" val="3738615394"/>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9708" y="341313"/>
            <a:ext cx="8553546" cy="731837"/>
          </a:xfrm>
        </p:spPr>
        <p:txBody>
          <a:bodyPr/>
          <a:lstStyle/>
          <a:p>
            <a:r>
              <a:rPr kumimoji="1" lang="en-US" altLang="ja-JP" sz="2800" dirty="0" smtClean="0">
                <a:solidFill>
                  <a:srgbClr val="004BAF"/>
                </a:solidFill>
              </a:rPr>
              <a:t>Cisco Meraki</a:t>
            </a:r>
            <a:r>
              <a:rPr kumimoji="1" lang="ja-JP" altLang="en-US" sz="2800" dirty="0" smtClean="0">
                <a:solidFill>
                  <a:srgbClr val="004BAF"/>
                </a:solidFill>
              </a:rPr>
              <a:t> </a:t>
            </a:r>
            <a:r>
              <a:rPr kumimoji="1" lang="en-US" altLang="ja-JP" sz="2800" dirty="0">
                <a:solidFill>
                  <a:srgbClr val="004BAF"/>
                </a:solidFill>
              </a:rPr>
              <a:t>Dashboard</a:t>
            </a:r>
            <a:r>
              <a:rPr kumimoji="1" lang="ja-JP" altLang="en-US" sz="2800" dirty="0">
                <a:solidFill>
                  <a:srgbClr val="004BAF"/>
                </a:solidFill>
              </a:rPr>
              <a:t>　</a:t>
            </a:r>
            <a:r>
              <a:rPr kumimoji="1" lang="en-US" altLang="ja-JP" sz="2800" dirty="0">
                <a:solidFill>
                  <a:srgbClr val="004BAF"/>
                </a:solidFill>
              </a:rPr>
              <a:t>– Systems Manager -</a:t>
            </a:r>
            <a:r>
              <a:rPr kumimoji="1" lang="ja-JP" altLang="en-US" sz="2800" dirty="0">
                <a:solidFill>
                  <a:srgbClr val="004BAF"/>
                </a:solidFill>
              </a:rPr>
              <a:t> </a:t>
            </a:r>
          </a:p>
        </p:txBody>
      </p:sp>
      <p:pic>
        <p:nvPicPr>
          <p:cNvPr id="3" name="図 2"/>
          <p:cNvPicPr>
            <a:picLocks noChangeAspect="1"/>
          </p:cNvPicPr>
          <p:nvPr/>
        </p:nvPicPr>
        <p:blipFill>
          <a:blip r:embed="rId2"/>
          <a:stretch>
            <a:fillRect/>
          </a:stretch>
        </p:blipFill>
        <p:spPr>
          <a:xfrm>
            <a:off x="149026" y="1933290"/>
            <a:ext cx="3820540" cy="2704960"/>
          </a:xfrm>
          <a:prstGeom prst="rect">
            <a:avLst/>
          </a:prstGeom>
          <a:ln>
            <a:solidFill>
              <a:schemeClr val="accent1"/>
            </a:solidFill>
          </a:ln>
        </p:spPr>
      </p:pic>
      <p:pic>
        <p:nvPicPr>
          <p:cNvPr id="4" name="図 3"/>
          <p:cNvPicPr>
            <a:picLocks noChangeAspect="1"/>
          </p:cNvPicPr>
          <p:nvPr/>
        </p:nvPicPr>
        <p:blipFill>
          <a:blip r:embed="rId3"/>
          <a:stretch>
            <a:fillRect/>
          </a:stretch>
        </p:blipFill>
        <p:spPr>
          <a:xfrm>
            <a:off x="4066693" y="1938077"/>
            <a:ext cx="4976454" cy="2299342"/>
          </a:xfrm>
          <a:prstGeom prst="rect">
            <a:avLst/>
          </a:prstGeom>
          <a:ln>
            <a:solidFill>
              <a:schemeClr val="accent1"/>
            </a:solidFill>
          </a:ln>
        </p:spPr>
      </p:pic>
      <p:sp>
        <p:nvSpPr>
          <p:cNvPr id="6" name="テキスト ボックス 5"/>
          <p:cNvSpPr txBox="1"/>
          <p:nvPr/>
        </p:nvSpPr>
        <p:spPr>
          <a:xfrm>
            <a:off x="93188" y="1008612"/>
            <a:ext cx="2585948" cy="369332"/>
          </a:xfrm>
          <a:prstGeom prst="rect">
            <a:avLst/>
          </a:prstGeom>
          <a:noFill/>
        </p:spPr>
        <p:txBody>
          <a:bodyPr wrap="square" rtlCol="0">
            <a:spAutoFit/>
          </a:bodyPr>
          <a:lstStyle/>
          <a:p>
            <a:r>
              <a:rPr kumimoji="1" lang="ja-JP" altLang="en-US" dirty="0" smtClean="0">
                <a:ln w="0"/>
                <a:solidFill>
                  <a:schemeClr val="accent1"/>
                </a:solidFill>
                <a:effectLst>
                  <a:outerShdw blurRad="38100" dist="25400" dir="5400000" algn="ctr" rotWithShape="0">
                    <a:srgbClr val="6E747A">
                      <a:alpha val="43000"/>
                    </a:srgbClr>
                  </a:outerShdw>
                </a:effectLst>
                <a:latin typeface="+mn-ea"/>
                <a:ea typeface="+mn-ea"/>
                <a:cs typeface="Arial" panose="020B0604020202020204" pitchFamily="34" charset="0"/>
              </a:rPr>
              <a:t>プロファイル作成</a:t>
            </a:r>
            <a:r>
              <a:rPr kumimoji="1" lang="ja-JP" altLang="en-US" dirty="0">
                <a:ln w="0"/>
                <a:solidFill>
                  <a:schemeClr val="accent1"/>
                </a:solidFill>
                <a:effectLst>
                  <a:outerShdw blurRad="38100" dist="25400" dir="5400000" algn="ctr" rotWithShape="0">
                    <a:srgbClr val="6E747A">
                      <a:alpha val="43000"/>
                    </a:srgbClr>
                  </a:outerShdw>
                </a:effectLst>
                <a:latin typeface="+mn-ea"/>
                <a:ea typeface="+mn-ea"/>
                <a:cs typeface="Arial" panose="020B0604020202020204" pitchFamily="34" charset="0"/>
              </a:rPr>
              <a:t>画面</a:t>
            </a:r>
            <a:endParaRPr kumimoji="1" lang="ja-JP" altLang="en-US" dirty="0" smtClean="0">
              <a:ln w="0"/>
              <a:solidFill>
                <a:schemeClr val="accent1"/>
              </a:solidFill>
              <a:effectLst>
                <a:outerShdw blurRad="38100" dist="25400" dir="5400000" algn="ctr" rotWithShape="0">
                  <a:srgbClr val="6E747A">
                    <a:alpha val="43000"/>
                  </a:srgbClr>
                </a:outerShdw>
              </a:effectLst>
              <a:latin typeface="+mn-ea"/>
              <a:ea typeface="+mn-ea"/>
              <a:cs typeface="Arial" panose="020B0604020202020204" pitchFamily="34" charset="0"/>
            </a:endParaRPr>
          </a:p>
        </p:txBody>
      </p:sp>
      <p:sp>
        <p:nvSpPr>
          <p:cNvPr id="7" name="テキスト ボックス 6"/>
          <p:cNvSpPr txBox="1"/>
          <p:nvPr/>
        </p:nvSpPr>
        <p:spPr>
          <a:xfrm>
            <a:off x="4193428" y="1043562"/>
            <a:ext cx="2421436" cy="369332"/>
          </a:xfrm>
          <a:prstGeom prst="rect">
            <a:avLst/>
          </a:prstGeom>
          <a:noFill/>
        </p:spPr>
        <p:txBody>
          <a:bodyPr wrap="square" rtlCol="0">
            <a:spAutoFit/>
          </a:bodyPr>
          <a:lstStyle/>
          <a:p>
            <a:r>
              <a:rPr kumimoji="1" lang="en-US" altLang="ja-JP" dirty="0" err="1" smtClean="0">
                <a:ln w="0"/>
                <a:solidFill>
                  <a:schemeClr val="accent1"/>
                </a:solidFill>
                <a:effectLst>
                  <a:outerShdw blurRad="38100" dist="25400" dir="5400000" algn="ctr" rotWithShape="0">
                    <a:srgbClr val="6E747A">
                      <a:alpha val="43000"/>
                    </a:srgbClr>
                  </a:outerShdw>
                </a:effectLst>
                <a:latin typeface="+mn-ea"/>
                <a:ea typeface="+mn-ea"/>
                <a:cs typeface="Arial" panose="020B0604020202020204" pitchFamily="34" charset="0"/>
              </a:rPr>
              <a:t>Geofencing</a:t>
            </a:r>
            <a:endParaRPr kumimoji="1" lang="ja-JP" altLang="en-US" dirty="0" smtClean="0">
              <a:ln w="0"/>
              <a:solidFill>
                <a:schemeClr val="accent1"/>
              </a:solidFill>
              <a:effectLst>
                <a:outerShdw blurRad="38100" dist="25400" dir="5400000" algn="ctr" rotWithShape="0">
                  <a:srgbClr val="6E747A">
                    <a:alpha val="43000"/>
                  </a:srgbClr>
                </a:outerShdw>
              </a:effectLst>
              <a:latin typeface="+mn-ea"/>
              <a:ea typeface="+mn-ea"/>
              <a:cs typeface="Arial" panose="020B0604020202020204" pitchFamily="34" charset="0"/>
            </a:endParaRPr>
          </a:p>
        </p:txBody>
      </p:sp>
      <p:sp>
        <p:nvSpPr>
          <p:cNvPr id="8" name="テキスト ボックス 7"/>
          <p:cNvSpPr txBox="1"/>
          <p:nvPr/>
        </p:nvSpPr>
        <p:spPr>
          <a:xfrm>
            <a:off x="46594" y="1303405"/>
            <a:ext cx="4758374" cy="415498"/>
          </a:xfrm>
          <a:prstGeom prst="rect">
            <a:avLst/>
          </a:prstGeom>
          <a:noFill/>
        </p:spPr>
        <p:txBody>
          <a:bodyPr wrap="square" rtlCol="0">
            <a:spAutoFit/>
          </a:bodyPr>
          <a:lstStyle/>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モバイル端末への制限などの設定をプロファイルと</a:t>
            </a:r>
            <a:r>
              <a:rPr kumimoji="1" lang="ja-JP" altLang="en-US" sz="1050" dirty="0" smtClean="0">
                <a:solidFill>
                  <a:srgbClr val="000000"/>
                </a:solidFill>
                <a:latin typeface="ＭＳ Ｐゴシック" panose="020B0600070205080204" pitchFamily="50" charset="-128"/>
                <a:ea typeface="ＭＳ Ｐゴシック" panose="020B0600070205080204" pitchFamily="50" charset="-128"/>
                <a:cs typeface="Meiryo" charset="-128"/>
              </a:rPr>
              <a:t>いう形</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で作成できる。</a:t>
            </a:r>
            <a:endPar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endParaRPr>
          </a:p>
          <a:p>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殆どの設定が選択式の為、</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IT</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担当者でなくとも簡単に設定可能</a:t>
            </a:r>
          </a:p>
        </p:txBody>
      </p:sp>
      <p:sp>
        <p:nvSpPr>
          <p:cNvPr id="9" name="テキスト ボックス 8"/>
          <p:cNvSpPr txBox="1"/>
          <p:nvPr/>
        </p:nvSpPr>
        <p:spPr>
          <a:xfrm>
            <a:off x="4193428" y="1344173"/>
            <a:ext cx="4874860" cy="253916"/>
          </a:xfrm>
          <a:prstGeom prst="rect">
            <a:avLst/>
          </a:prstGeom>
          <a:noFill/>
        </p:spPr>
        <p:txBody>
          <a:bodyPr wrap="square" rtlCol="0">
            <a:spAutoFit/>
          </a:bodyPr>
          <a:lstStyle/>
          <a:p>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Google</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 </a:t>
            </a:r>
            <a:r>
              <a:rPr kumimoji="1" lang="en-US" altLang="ja-JP" sz="1050" dirty="0">
                <a:solidFill>
                  <a:srgbClr val="000000"/>
                </a:solidFill>
                <a:latin typeface="ＭＳ Ｐゴシック" panose="020B0600070205080204" pitchFamily="50" charset="-128"/>
                <a:ea typeface="ＭＳ Ｐゴシック" panose="020B0600070205080204" pitchFamily="50" charset="-128"/>
                <a:cs typeface="Meiryo" charset="-128"/>
              </a:rPr>
              <a:t>Map</a:t>
            </a:r>
            <a:r>
              <a:rPr kumimoji="1" lang="ja-JP" altLang="en-US" sz="1050" dirty="0">
                <a:solidFill>
                  <a:srgbClr val="000000"/>
                </a:solidFill>
                <a:latin typeface="ＭＳ Ｐゴシック" panose="020B0600070205080204" pitchFamily="50" charset="-128"/>
                <a:ea typeface="ＭＳ Ｐゴシック" panose="020B0600070205080204" pitchFamily="50" charset="-128"/>
                <a:cs typeface="Meiryo" charset="-128"/>
              </a:rPr>
              <a:t>上で範囲を指定し、端末に対して、制限や利用許可を与えることができる</a:t>
            </a:r>
          </a:p>
        </p:txBody>
      </p:sp>
    </p:spTree>
    <p:extLst>
      <p:ext uri="{BB962C8B-B14F-4D97-AF65-F5344CB8AC3E}">
        <p14:creationId xmlns:p14="http://schemas.microsoft.com/office/powerpoint/2010/main" val="3533742338"/>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hQNEBAQEA8QEBIRDxQPEA8UFhQQEBAQFBgXGBUQEhUXGyYeGhkjGRIVIC8gIycpLC0sFR4xQTAsQSYrLCkBCQoKDQsMGQ4PGTUkHyQtMzU2NTIuNS01LzQ1LjU1NSwtLDI1NTUzNTU1NSw0KTM1LjQ1LDQsLCwsLiwtKSwpNP/AABEIAIoArAMBIgACEQEDEQH/xAAcAAEAAgIDAQAAAAAAAAAAAAAABgcEBQEDCAL/xABPEAABAwIBBQUSCggHAAAAAAABAAIDBAURBgcSITETQVVzkQgUFSIyM1FSVGFxcnSTsbLB0RY0NTZDgZKUs9IXIySChKG0whhTYoOio8P/xAAbAQEAAgMBAQAAAAAAAAAAAAAABAUDBgcCAf/EADERAAEDAwAGCQMFAAAAAAAAAAABAgMEBREGEiExQVETMzRhcXKhsdE1gZEiJGLB4f/aAAwDAQACEQMRAD8AvFERAEREAREQHBUXyIuT6l10L3ueGXeeCPE4hkcbIWtY3sDafCSpQoBmdn3WnuD+3vNW76iI0BYCIiAIiIAiIgCIiAIiIAiIgCIiAIiIAiIgCIiA66iTRY93atJ5Aq15n6XTtk7u2uMzuVkJ9qnWVNTuVDWSbNCknf8AZjcfYoDzO3yVL5dL+HCgLSREQBERAEREAREQBERAEREAREQBERAEREAREQEWzoVO5We4u7NK9n28Gf3KLczv8lS+Xy/hwrsz/ZQCntnOwP6yrkawN39zjIe93KGD95dfM7fJUvl8v4cKAtJERAEREAREQBERAEREAREQBERAEUOuudq3Ucr4ZalwkjcWPaIpjouG0Y6OHItVLn8tbdks7vBC724ICxkVXS80Rbh1MdW79xg9L1hyc0hRjqaOrd4dyb/cUBbq198vkNBBJUVEgjjjGLnHfO81o33HeAVP3PmkxokU1vOkRqdLJ0oPisGJ5Qqqyqy2qrvIH1cxeGnpImjQij8Rg9JxPfQGVl1lfLfK50xa4NxEVNAOmLI8elbgNriTie+e8FfGY+xT0FtdHVQvge+qfK1j8A/c3MiAcRva2u1HXqUK5nbJhkjqivkaHOieKeDHXoOLdJ7x38HNAPfKsrL7OJFYWwOmhllExeG7nojR0MCcdIjtkBLkVQ/4kaTuKr5YvzKxMl8pmXOiirY2PYyQPcGOw0xoOc044atrDyoDdIqidzR9ICRznVajhti/Mtxkfnop7vVspIqaojc9r3B7zHojQaXHHA47yAsVERAEREAREQBERAEREB1yQNd1TWu8IB9KxZLHTv6qmgd4Y2H0hZyIDTS5G0T+qoKQ/wCzH7GrDlzbW1+220n1RhvoUlRAQe5ZmLXUNI5z3E4anwvfG4d8DEtP1gqns4eZee0tdUU7jVUrdbjhhNCOzI0ai3/UPrAXplfMjA4EEAgjAg6wQdoIQFCcz1lbHA+e3yvDDO8TU5JwDpANF0ePZIDSPFK2vNG9TbOOl/8ANQjPDkH0HrBLAC2mqSXxAfRSA9PEDvAYgjvHDeXTbbNd8oIIXjdKyCnmLGOfJEHMdgwuGL3Bx6Ut24oC3M8VmgislW+OmgY8bhg9sbGuGM0WOBAxGpZuZ/5ApOLn/FlWfnMsU1wtVRS07A+aTcdFpcGA6ErHO1nVsaVWFpyZymooGU1OWxwsDg2PTpnYBxJOs69rigMvme7bFO25brDFLoyxaOmxr8MRJjhpDVsXFop2xZaSsYxrGta/BrQGtH7K06gNW0/zUkzK5GVVobWisjEZmfE5mD2P0tEP0j0p1dUFHcrMhrv0aqbjbmNbpEblLpw44bkxjulf4CNYQF4YoqP5yyr/AM0fapPcrmtumIYd21y7kzdTq65ojS2atuOxAZSLjFMUByi4xTFAcouMUxQHKLjFMUByiIgCIiAIiICAZ8bW2os1Q4jpoHRzsO+Dphjv+L3KP5kbmKOw1lS4EtgqKmZwG0hkMTsByKd5x6fdbTcW7f2KZ32Gl39qrHNz81Lv/Gf08SA0VRlzc6w7ubhLTh/TNhhDWxxsOxo3z4TrXV8JLlwvV8oWtoOtR8W30L7nqBG0uccAPrJx2ADsqldUzK/CKdNistuZTtfIzgiqqqvLfvM/4SXLher5QnwkuXC9Xyha/dJO5K3zEnuTTk7krfMSe5ZNar7yL0Oj/Nv5X5M85S3Hher5QpozOJU0uTtDUbpu1ZVzSU7JpOm0SJZcZHDDA4NYAB3xtwVdudIQf2Ot2H6CT3Lf36ndFYLAyRjmOFbNi1wLXDF8pGIOvYQpUDpdVyyFFdIbes0LKTGFXbhVXinP7mE7Ka5HWbvVYnWcNEDHvDeXHwluXC9XyhYi6panRc1gbJI92JbHG0yPIG04DeUBtRO5cNU2uWz2qCPXkYiInFVX5Nh8JblwvV8oT4S3Lher5Qtfpydx1vmJPcmnJ3HW+Yk9yy61X3kHodH+bfyvyTjNZlHWTXUU9TXT1EbqSSTQkI0dMOaAcPBiovFlrc5TI4XSdgEsjQ0NYQA1xA3lus01PIbzHI6nqI2CjlaXSRvjGliMBiQofbdknHy+uVIlkkZAjuJT0NHR1V1kiRMx4XG1e42Vflrc4Y3v6K1B0RjhosGP8l6Qonl0cZJxJY0k9kkDEry1e/i8vi+0L1Jb+sxcUz1QvdJI6Riq5eJE0go4aOqayFuE1c+q8zJREUs18IiIAiIgMC/0+60lTH29NKz7THD2qnM3HzUu/wDGf08SvCRukCOyCFSuQsO55M3tnayV7eSGMexAQWg61HxbfQvmt+h8ph9cL6oOtR8W30L5rfofKYfXCoo+0J4nV676S7yf0XdlJnbpbbVS0ksNXJJEGlxiY17MHtDm6y8HY4by136eaLuW4+Zb+dQXOZpMvdc7cZ3NcynDXMjc8HCJmOsDBR6nqxIXN0XtczDSa9pYRjs1FWU0741XDdnM0u3WmlrY2602Hrn9PH3La/TzRdy3HzLfzrRZ1r/Hc7faKuEPEc1a4tDwGvGiHsOkASNrDvqEP2HwH0LbXb5u5P8Alk34ky+RzrMx2zceq61NttTAiO1tZeWNyoapSPNX8tx+Qzelqjikear5cj8hm9LVBo+uNp0l+nL4p7l94LnBEV0cxOCF5WtuyTj5fXK9UkrytbdknHy+uVCreq+5s+i/b18q+6Hxe/i8vi+0L1Jb+sxcUz1QvLd7+Ly+L7QvUlv6zFxTPVC+UPVL4mTSrtrfKnupkoiKcaoEREAREQBVJaKfcrJlKztay5j/AK2K2iotT5HHcLvTveNG4VNRK1wxxY2oijYcR2Q5rv5ICg6DrUfFt9C+6inEjS12OB7GogjWCD2VlzZM19Edwlt1VI6PpRJBG6aKRo1BzXN1bMNW1dfQ6r4LuP3d/uVI6nmR6qiHUYbtbpKZrHyJuwqL4bj5bV1Q1C5XEDsCoeF1RxEOe9z5JZHkF8sjjJI8jUNJx7y7+h9XwVcvu8nuTofV8FXL7vJ7l6cypcmFyYYZ7JTv6SNWop1u2HwFbO5/N6weXT/iTLDjsldMRHHa64PdqaZInRRgnfc52oDwqxL/AJsJuglFSQFslTQv540ccGzPcXmWNpOrbJqJ7XexUmlie1jkcm8pL7cKaeogdE7KNXK48U+CtV1vhOk2RkksMjQQ2WJxjeAdrcRvLINtrBqNquII1ECB5GPhw1rjodV8F3L7vJ7lDbBOxcohsk10tdRHqSPRUXguTr54qeErh596c81PCVw8+9dnQ+r4LuX3eT3J0Pq+C7l93k9yy/uu8r82D+PqSDNfcZ+jNNFJWVUzHQTuLJZXSNJDThqOpRG27JOPl9cqY5srRUi8000tDVwRsgma6SWJ8bAS04DEjBRyHJuuiMjehVe79dI4OETsCC4kYalIlZI+BEVNpUUNVR0t3kka5Ejxs5cP9Nde/i8vi+0L1Jb+sxcUz1QvNFwycr5YnsFprwXDAEwuw2+Bel6JpEUYIIIjaCNhBwGorJSMdHHhycSHpDVw1dU18LspqonqpkoiKWa8EREAREQBERAEREAREQBERAEREAREQBcYLlEBxguUR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395" tIns="45696" rIns="91395" bIns="45696" numCol="1" anchor="t" anchorCtr="0" compatLnSpc="1">
            <a:prstTxWarp prst="textNoShape">
              <a:avLst/>
            </a:prstTxWarp>
          </a:bodyPr>
          <a:lstStyle/>
          <a:p>
            <a:endParaRPr lang="en-US" sz="3600">
              <a:solidFill>
                <a:srgbClr val="58585B"/>
              </a:solidFill>
            </a:endParaRPr>
          </a:p>
        </p:txBody>
      </p:sp>
      <p:sp>
        <p:nvSpPr>
          <p:cNvPr id="8" name="AutoShape 7" descr="data:image/jpeg;base64,/9j/4AAQSkZJRgABAQAAAQABAAD/2wCEAAkGBhQNEBAQEA8QEBIRDxQPEA8UFhQQEBAQFBgXGBUQEhUXGyYeGhkjGRIVIC8gIycpLC0sFR4xQTAsQSYrLCkBCQoKDQsMGQ4PGTUkHyQtMzU2NTIuNS01LzQ1LjU1NSwtLDI1NTUzNTU1NSw0KTM1LjQ1LDQsLCwsLiwtKSwpNP/AABEIAIoArAMBIgACEQEDEQH/xAAcAAEAAgIDAQAAAAAAAAAAAAAABgcEBQEDCAL/xABPEAABAwIBBQUSCggHAAAAAAABAAIDBAURBgcSITETQVVzkQgUFSIyM1FSVGFxcnSTsbLB0RY0NTZDgZKUs9IXIySChKG0whhTYoOio8P/xAAbAQEAAgMBAQAAAAAAAAAAAAAABAUDBgcCAf/EADERAAEDAwAGCQMFAAAAAAAAAAABAgMEBREGEiExQVETMzRhcXKhsdE1gZEiJGLB4f/aAAwDAQACEQMRAD8AvFERAEREAREQHBUXyIuT6l10L3ueGXeeCPE4hkcbIWtY3sDafCSpQoBmdn3WnuD+3vNW76iI0BYCIiAIiIAiIgCIiAIiIAiIgCIiAIiIAiIgCIiA66iTRY93atJ5Aq15n6XTtk7u2uMzuVkJ9qnWVNTuVDWSbNCknf8AZjcfYoDzO3yVL5dL+HCgLSREQBERAEREAREQBERAEREAREQBERAEREAREQEWzoVO5We4u7NK9n28Gf3KLczv8lS+Xy/hwrsz/ZQCntnOwP6yrkawN39zjIe93KGD95dfM7fJUvl8v4cKAtJERAEREAREQBERAEREAREQBERAEUOuudq3Ucr4ZalwkjcWPaIpjouG0Y6OHItVLn8tbdks7vBC724ICxkVXS80Rbh1MdW79xg9L1hyc0hRjqaOrd4dyb/cUBbq198vkNBBJUVEgjjjGLnHfO81o33HeAVP3PmkxokU1vOkRqdLJ0oPisGJ5Qqqyqy2qrvIH1cxeGnpImjQij8Rg9JxPfQGVl1lfLfK50xa4NxEVNAOmLI8elbgNriTie+e8FfGY+xT0FtdHVQvge+qfK1j8A/c3MiAcRva2u1HXqUK5nbJhkjqivkaHOieKeDHXoOLdJ7x38HNAPfKsrL7OJFYWwOmhllExeG7nojR0MCcdIjtkBLkVQ/4kaTuKr5YvzKxMl8pmXOiirY2PYyQPcGOw0xoOc044atrDyoDdIqidzR9ICRznVajhti/Mtxkfnop7vVspIqaojc9r3B7zHojQaXHHA47yAsVERAEREAREQBERAEREB1yQNd1TWu8IB9KxZLHTv6qmgd4Y2H0hZyIDTS5G0T+qoKQ/wCzH7GrDlzbW1+220n1RhvoUlRAQe5ZmLXUNI5z3E4anwvfG4d8DEtP1gqns4eZee0tdUU7jVUrdbjhhNCOzI0ai3/UPrAXplfMjA4EEAgjAg6wQdoIQFCcz1lbHA+e3yvDDO8TU5JwDpANF0ePZIDSPFK2vNG9TbOOl/8ANQjPDkH0HrBLAC2mqSXxAfRSA9PEDvAYgjvHDeXTbbNd8oIIXjdKyCnmLGOfJEHMdgwuGL3Bx6Ut24oC3M8VmgislW+OmgY8bhg9sbGuGM0WOBAxGpZuZ/5ApOLn/FlWfnMsU1wtVRS07A+aTcdFpcGA6ErHO1nVsaVWFpyZymooGU1OWxwsDg2PTpnYBxJOs69rigMvme7bFO25brDFLoyxaOmxr8MRJjhpDVsXFop2xZaSsYxrGta/BrQGtH7K06gNW0/zUkzK5GVVobWisjEZmfE5mD2P0tEP0j0p1dUFHcrMhrv0aqbjbmNbpEblLpw44bkxjulf4CNYQF4YoqP5yyr/AM0fapPcrmtumIYd21y7kzdTq65ojS2atuOxAZSLjFMUByi4xTFAcouMUxQHKLjFMUByiIgCIiAIiICAZ8bW2os1Q4jpoHRzsO+Dphjv+L3KP5kbmKOw1lS4EtgqKmZwG0hkMTsByKd5x6fdbTcW7f2KZ32Gl39qrHNz81Lv/Gf08SA0VRlzc6w7ubhLTh/TNhhDWxxsOxo3z4TrXV8JLlwvV8oWtoOtR8W30L7nqBG0uccAPrJx2ADsqldUzK/CKdNistuZTtfIzgiqqqvLfvM/4SXLher5QnwkuXC9Xyha/dJO5K3zEnuTTk7krfMSe5ZNar7yL0Oj/Nv5X5M85S3Hher5QpozOJU0uTtDUbpu1ZVzSU7JpOm0SJZcZHDDA4NYAB3xtwVdudIQf2Ot2H6CT3Lf36ndFYLAyRjmOFbNi1wLXDF8pGIOvYQpUDpdVyyFFdIbes0LKTGFXbhVXinP7mE7Ka5HWbvVYnWcNEDHvDeXHwluXC9XyhYi6panRc1gbJI92JbHG0yPIG04DeUBtRO5cNU2uWz2qCPXkYiInFVX5Nh8JblwvV8oT4S3Lher5Qtfpydx1vmJPcmnJ3HW+Yk9yy61X3kHodH+bfyvyTjNZlHWTXUU9TXT1EbqSSTQkI0dMOaAcPBiovFlrc5TI4XSdgEsjQ0NYQA1xA3lus01PIbzHI6nqI2CjlaXSRvjGliMBiQofbdknHy+uVIlkkZAjuJT0NHR1V1kiRMx4XG1e42Vflrc4Y3v6K1B0RjhosGP8l6Qonl0cZJxJY0k9kkDEry1e/i8vi+0L1Jb+sxcUz1QvdJI6Riq5eJE0go4aOqayFuE1c+q8zJREUs18IiIAiIgMC/0+60lTH29NKz7THD2qnM3HzUu/wDGf08SvCRukCOyCFSuQsO55M3tnayV7eSGMexAQWg61HxbfQvmt+h8ph9cL6oOtR8W30L5rfofKYfXCoo+0J4nV676S7yf0XdlJnbpbbVS0ksNXJJEGlxiY17MHtDm6y8HY4by136eaLuW4+Zb+dQXOZpMvdc7cZ3NcynDXMjc8HCJmOsDBR6nqxIXN0XtczDSa9pYRjs1FWU0741XDdnM0u3WmlrY2602Hrn9PH3La/TzRdy3HzLfzrRZ1r/Hc7faKuEPEc1a4tDwGvGiHsOkASNrDvqEP2HwH0LbXb5u5P8Alk34ky+RzrMx2zceq61NttTAiO1tZeWNyoapSPNX8tx+Qzelqjikear5cj8hm9LVBo+uNp0l+nL4p7l94LnBEV0cxOCF5WtuyTj5fXK9UkrytbdknHy+uVCreq+5s+i/b18q+6Hxe/i8vi+0L1Jb+sxcUz1QvLd7+Ly+L7QvUlv6zFxTPVC+UPVL4mTSrtrfKnupkoiKcaoEREAREQBVJaKfcrJlKztay5j/AK2K2iotT5HHcLvTveNG4VNRK1wxxY2oijYcR2Q5rv5ICg6DrUfFt9C+6inEjS12OB7GogjWCD2VlzZM19Edwlt1VI6PpRJBG6aKRo1BzXN1bMNW1dfQ6r4LuP3d/uVI6nmR6qiHUYbtbpKZrHyJuwqL4bj5bV1Q1C5XEDsCoeF1RxEOe9z5JZHkF8sjjJI8jUNJx7y7+h9XwVcvu8nuTofV8FXL7vJ7l6cypcmFyYYZ7JTv6SNWop1u2HwFbO5/N6weXT/iTLDjsldMRHHa64PdqaZInRRgnfc52oDwqxL/AJsJuglFSQFslTQv540ccGzPcXmWNpOrbJqJ7XexUmlie1jkcm8pL7cKaeogdE7KNXK48U+CtV1vhOk2RkksMjQQ2WJxjeAdrcRvLINtrBqNquII1ECB5GPhw1rjodV8F3L7vJ7lDbBOxcohsk10tdRHqSPRUXguTr54qeErh596c81PCVw8+9dnQ+r4LuX3eT3J0Pq+C7l93k9yy/uu8r82D+PqSDNfcZ+jNNFJWVUzHQTuLJZXSNJDThqOpRG27JOPl9cqY5srRUi8000tDVwRsgma6SWJ8bAS04DEjBRyHJuuiMjehVe79dI4OETsCC4kYalIlZI+BEVNpUUNVR0t3kka5Ejxs5cP9Nde/i8vi+0L1Jb+sxcUz1QvNFwycr5YnsFprwXDAEwuw2+Bel6JpEUYIIIjaCNhBwGorJSMdHHhycSHpDVw1dU18LspqonqpkoiKWa8EREAREQBERAEREAREQBERAEREAREQBcYLlEBxguURAf/2Q=="/>
          <p:cNvSpPr>
            <a:spLocks noChangeAspect="1" noChangeArrowheads="1"/>
          </p:cNvSpPr>
          <p:nvPr/>
        </p:nvSpPr>
        <p:spPr bwMode="auto">
          <a:xfrm>
            <a:off x="307975" y="7944"/>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395" tIns="45696" rIns="91395" bIns="45696" numCol="1" anchor="t" anchorCtr="0" compatLnSpc="1">
            <a:prstTxWarp prst="textNoShape">
              <a:avLst/>
            </a:prstTxWarp>
          </a:bodyPr>
          <a:lstStyle/>
          <a:p>
            <a:endParaRPr lang="en-US" sz="3600">
              <a:solidFill>
                <a:srgbClr val="58585B"/>
              </a:solidFill>
            </a:endParaRPr>
          </a:p>
        </p:txBody>
      </p:sp>
      <p:pic>
        <p:nvPicPr>
          <p:cNvPr id="1044" name="Picture 2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9995" y="2074732"/>
            <a:ext cx="2332965" cy="11794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TextBox 28"/>
          <p:cNvSpPr txBox="1"/>
          <p:nvPr/>
        </p:nvSpPr>
        <p:spPr>
          <a:xfrm>
            <a:off x="259742" y="3558092"/>
            <a:ext cx="2475267" cy="323117"/>
          </a:xfrm>
          <a:prstGeom prst="rect">
            <a:avLst/>
          </a:prstGeom>
          <a:noFill/>
        </p:spPr>
        <p:txBody>
          <a:bodyPr wrap="none" lIns="91395" tIns="45696" rIns="91395" bIns="45696" rtlCol="0">
            <a:spAutoFit/>
          </a:bodyPr>
          <a:lstStyle/>
          <a:p>
            <a:pPr marL="342734" indent="-342734">
              <a:buFont typeface="+mj-lt"/>
              <a:buAutoNum type="arabicPeriod"/>
            </a:pPr>
            <a:r>
              <a:rPr lang="ja-JP" altLang="en-US" sz="1500" dirty="0">
                <a:solidFill>
                  <a:srgbClr val="435153"/>
                </a:solidFill>
              </a:rPr>
              <a:t>開封して、ケーブル接続</a:t>
            </a:r>
            <a:endParaRPr lang="en-US" sz="1500" dirty="0">
              <a:solidFill>
                <a:srgbClr val="435153"/>
              </a:solidFill>
            </a:endParaRPr>
          </a:p>
        </p:txBody>
      </p:sp>
      <p:sp>
        <p:nvSpPr>
          <p:cNvPr id="50" name="TextBox 49"/>
          <p:cNvSpPr txBox="1"/>
          <p:nvPr/>
        </p:nvSpPr>
        <p:spPr>
          <a:xfrm>
            <a:off x="5349950" y="3558090"/>
            <a:ext cx="3670586" cy="738615"/>
          </a:xfrm>
          <a:prstGeom prst="rect">
            <a:avLst/>
          </a:prstGeom>
          <a:noFill/>
        </p:spPr>
        <p:txBody>
          <a:bodyPr wrap="square" lIns="91395" tIns="45696" rIns="91395" bIns="45696" rtlCol="0">
            <a:spAutoFit/>
          </a:bodyPr>
          <a:lstStyle/>
          <a:p>
            <a:pPr marL="137094" indent="-137094">
              <a:buFont typeface="+mj-lt"/>
              <a:buAutoNum type="arabicPeriod"/>
            </a:pPr>
            <a:r>
              <a:rPr lang="en-US" sz="1500" dirty="0">
                <a:solidFill>
                  <a:srgbClr val="435153"/>
                </a:solidFill>
              </a:rPr>
              <a:t> </a:t>
            </a:r>
            <a:r>
              <a:rPr lang="ja-JP" altLang="en-US" sz="1500" dirty="0">
                <a:solidFill>
                  <a:srgbClr val="435153"/>
                </a:solidFill>
              </a:rPr>
              <a:t>ネットワーク設定</a:t>
            </a:r>
            <a:r>
              <a:rPr lang="en-US" altLang="ja-JP" sz="1500" dirty="0">
                <a:solidFill>
                  <a:srgbClr val="435153"/>
                </a:solidFill>
              </a:rPr>
              <a:t>(</a:t>
            </a:r>
            <a:r>
              <a:rPr lang="ja-JP" altLang="en-US" sz="1500" dirty="0">
                <a:solidFill>
                  <a:srgbClr val="435153"/>
                </a:solidFill>
              </a:rPr>
              <a:t>テンプレート設定可能</a:t>
            </a:r>
            <a:r>
              <a:rPr lang="en-US" altLang="ja-JP" sz="1500" dirty="0">
                <a:solidFill>
                  <a:srgbClr val="435153"/>
                </a:solidFill>
              </a:rPr>
              <a:t>)</a:t>
            </a:r>
            <a:endParaRPr lang="en-US" sz="1500" dirty="0">
              <a:solidFill>
                <a:srgbClr val="435153"/>
              </a:solidFill>
            </a:endParaRPr>
          </a:p>
          <a:p>
            <a:pPr marL="137094" indent="-137094">
              <a:buFont typeface="+mj-lt"/>
              <a:buAutoNum type="arabicPeriod"/>
            </a:pPr>
            <a:r>
              <a:rPr lang="en-US" sz="1500" dirty="0">
                <a:solidFill>
                  <a:srgbClr val="435153"/>
                </a:solidFill>
              </a:rPr>
              <a:t> </a:t>
            </a:r>
            <a:r>
              <a:rPr lang="ja-JP" altLang="en-US" sz="1500" dirty="0">
                <a:solidFill>
                  <a:srgbClr val="435153"/>
                </a:solidFill>
              </a:rPr>
              <a:t>オーダー番号を入力</a:t>
            </a:r>
            <a:endParaRPr lang="en-US" sz="1500" dirty="0">
              <a:solidFill>
                <a:srgbClr val="435153"/>
              </a:solidFill>
            </a:endParaRPr>
          </a:p>
          <a:p>
            <a:r>
              <a:rPr lang="en-US" sz="1200">
                <a:solidFill>
                  <a:srgbClr val="435153"/>
                </a:solidFill>
              </a:rPr>
              <a:t>     </a:t>
            </a:r>
            <a:r>
              <a:rPr lang="en-US" sz="1200" smtClean="0">
                <a:solidFill>
                  <a:srgbClr val="435153"/>
                </a:solidFill>
              </a:rPr>
              <a:t>-</a:t>
            </a:r>
            <a:r>
              <a:rPr lang="ja-JP" altLang="en-US" sz="1200" dirty="0">
                <a:solidFill>
                  <a:srgbClr val="435153"/>
                </a:solidFill>
              </a:rPr>
              <a:t> </a:t>
            </a:r>
            <a:r>
              <a:rPr lang="ja-JP" altLang="en-US" sz="1200" dirty="0" smtClean="0">
                <a:solidFill>
                  <a:srgbClr val="435153"/>
                </a:solidFill>
              </a:rPr>
              <a:t>オーダー</a:t>
            </a:r>
            <a:r>
              <a:rPr lang="ja-JP" altLang="en-US" sz="1200" dirty="0">
                <a:solidFill>
                  <a:srgbClr val="435153"/>
                </a:solidFill>
              </a:rPr>
              <a:t>番号と</a:t>
            </a:r>
            <a:r>
              <a:rPr lang="en-US" altLang="ja-JP" sz="1200" dirty="0">
                <a:solidFill>
                  <a:srgbClr val="435153"/>
                </a:solidFill>
              </a:rPr>
              <a:t>HW</a:t>
            </a:r>
            <a:r>
              <a:rPr lang="ja-JP" altLang="en-US" sz="1200" dirty="0">
                <a:solidFill>
                  <a:srgbClr val="435153"/>
                </a:solidFill>
              </a:rPr>
              <a:t>シリアル番号を関連づけ</a:t>
            </a:r>
            <a:endParaRPr lang="en-US" sz="1200" dirty="0">
              <a:solidFill>
                <a:srgbClr val="435153"/>
              </a:solidFill>
            </a:endParaRPr>
          </a:p>
        </p:txBody>
      </p:sp>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7434" y="1724056"/>
            <a:ext cx="2198729" cy="1652215"/>
          </a:xfrm>
          <a:prstGeom prst="rect">
            <a:avLst/>
          </a:prstGeom>
        </p:spPr>
      </p:pic>
      <p:sp>
        <p:nvSpPr>
          <p:cNvPr id="26" name="TextBox 25"/>
          <p:cNvSpPr txBox="1"/>
          <p:nvPr/>
        </p:nvSpPr>
        <p:spPr>
          <a:xfrm>
            <a:off x="906869" y="1289595"/>
            <a:ext cx="1319216" cy="403908"/>
          </a:xfrm>
          <a:prstGeom prst="rect">
            <a:avLst/>
          </a:prstGeom>
          <a:noFill/>
        </p:spPr>
        <p:txBody>
          <a:bodyPr wrap="square" lIns="91395" tIns="45696" rIns="91395" bIns="45696" rtlCol="0">
            <a:spAutoFit/>
          </a:bodyPr>
          <a:lstStyle/>
          <a:p>
            <a:r>
              <a:rPr lang="ja-JP" altLang="en-US" sz="2025" dirty="0">
                <a:solidFill>
                  <a:srgbClr val="435153"/>
                </a:solidFill>
              </a:rPr>
              <a:t>導入拠点</a:t>
            </a:r>
            <a:endParaRPr lang="en-US" sz="2025" dirty="0">
              <a:solidFill>
                <a:srgbClr val="435153"/>
              </a:solidFill>
            </a:endParaRPr>
          </a:p>
        </p:txBody>
      </p:sp>
      <p:sp>
        <p:nvSpPr>
          <p:cNvPr id="56" name="TextBox 55"/>
          <p:cNvSpPr txBox="1"/>
          <p:nvPr/>
        </p:nvSpPr>
        <p:spPr>
          <a:xfrm>
            <a:off x="5721734" y="1254971"/>
            <a:ext cx="2927019" cy="438533"/>
          </a:xfrm>
          <a:prstGeom prst="rect">
            <a:avLst/>
          </a:prstGeom>
          <a:noFill/>
        </p:spPr>
        <p:txBody>
          <a:bodyPr wrap="square" lIns="91395" tIns="45696" rIns="91395" bIns="45696" rtlCol="0">
            <a:spAutoFit/>
          </a:bodyPr>
          <a:lstStyle/>
          <a:p>
            <a:pPr algn="ctr"/>
            <a:r>
              <a:rPr lang="ja-JP" altLang="en-US" sz="2250" dirty="0">
                <a:solidFill>
                  <a:srgbClr val="435153"/>
                </a:solidFill>
              </a:rPr>
              <a:t>ダッシュボード</a:t>
            </a:r>
            <a:endParaRPr lang="en-US" sz="2250" dirty="0">
              <a:solidFill>
                <a:srgbClr val="435153"/>
              </a:solidFill>
            </a:endParaRPr>
          </a:p>
        </p:txBody>
      </p:sp>
      <p:sp>
        <p:nvSpPr>
          <p:cNvPr id="31" name="Rectangle 30"/>
          <p:cNvSpPr/>
          <p:nvPr/>
        </p:nvSpPr>
        <p:spPr>
          <a:xfrm>
            <a:off x="2000108" y="2473810"/>
            <a:ext cx="198774" cy="947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696" rIns="91395" bIns="45696" rtlCol="0" anchor="ctr"/>
          <a:lstStyle/>
          <a:p>
            <a:pPr algn="ctr"/>
            <a:endParaRPr lang="en-US" sz="3600" dirty="0">
              <a:solidFill>
                <a:srgbClr val="FFFFFF"/>
              </a:solidFill>
            </a:endParaRPr>
          </a:p>
        </p:txBody>
      </p:sp>
      <p:pic>
        <p:nvPicPr>
          <p:cNvPr id="44" name="Picture 43"/>
          <p:cNvPicPr>
            <a:picLocks noChangeAspect="1"/>
          </p:cNvPicPr>
          <p:nvPr/>
        </p:nvPicPr>
        <p:blipFill>
          <a:blip r:embed="rId4"/>
          <a:stretch>
            <a:fillRect/>
          </a:stretch>
        </p:blipFill>
        <p:spPr>
          <a:xfrm>
            <a:off x="3125134" y="1392450"/>
            <a:ext cx="2369321" cy="1468979"/>
          </a:xfrm>
          <a:prstGeom prst="rect">
            <a:avLst/>
          </a:prstGeom>
        </p:spPr>
      </p:pic>
      <p:cxnSp>
        <p:nvCxnSpPr>
          <p:cNvPr id="47" name="Straight Arrow Connector 46"/>
          <p:cNvCxnSpPr/>
          <p:nvPr/>
        </p:nvCxnSpPr>
        <p:spPr>
          <a:xfrm>
            <a:off x="5582528" y="2296883"/>
            <a:ext cx="410683" cy="0"/>
          </a:xfrm>
          <a:prstGeom prst="straightConnector1">
            <a:avLst/>
          </a:prstGeom>
          <a:ln w="9525" cmpd="sng">
            <a:solidFill>
              <a:schemeClr val="bg1">
                <a:lumMod val="50000"/>
              </a:schemeClr>
            </a:solidFill>
            <a:prstDash val="sysDash"/>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2626379" y="2296883"/>
            <a:ext cx="410683" cy="0"/>
          </a:xfrm>
          <a:prstGeom prst="straightConnector1">
            <a:avLst/>
          </a:prstGeom>
          <a:ln w="9525" cmpd="sng">
            <a:solidFill>
              <a:schemeClr val="bg1">
                <a:lumMod val="50000"/>
              </a:schemeClr>
            </a:solidFill>
            <a:prstDash val="sysDash"/>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1643221" y="2934615"/>
            <a:ext cx="595932" cy="567801"/>
          </a:xfrm>
          <a:prstGeom prst="line">
            <a:avLst/>
          </a:prstGeom>
          <a:ln w="19050">
            <a:solidFill>
              <a:schemeClr val="tx2">
                <a:lumMod val="60000"/>
                <a:lumOff val="40000"/>
                <a:alpha val="4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0777" y="2162091"/>
            <a:ext cx="1029397" cy="12562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3"/>
          <p:cNvSpPr>
            <a:spLocks noGrp="1"/>
          </p:cNvSpPr>
          <p:nvPr>
            <p:ph type="title"/>
          </p:nvPr>
        </p:nvSpPr>
        <p:spPr/>
        <p:txBody>
          <a:bodyPr/>
          <a:lstStyle/>
          <a:p>
            <a:pPr>
              <a:lnSpc>
                <a:spcPct val="80000"/>
              </a:lnSpc>
            </a:pPr>
            <a:r>
              <a:rPr lang="ja-JP" altLang="en-US" sz="2400" dirty="0">
                <a:ea typeface="ＭＳ Ｐゴシック" charset="0"/>
                <a:cs typeface="CiscoSans"/>
              </a:rPr>
              <a:t>ゼロタッチ導入が可能</a:t>
            </a:r>
            <a:endParaRPr lang="en-US" sz="2400" dirty="0">
              <a:ea typeface="ＭＳ Ｐゴシック" charset="0"/>
              <a:cs typeface="CiscoSans"/>
            </a:endParaRPr>
          </a:p>
        </p:txBody>
      </p:sp>
      <p:sp>
        <p:nvSpPr>
          <p:cNvPr id="18" name="正方形/長方形 17"/>
          <p:cNvSpPr/>
          <p:nvPr/>
        </p:nvSpPr>
        <p:spPr>
          <a:xfrm>
            <a:off x="3531538" y="2754417"/>
            <a:ext cx="1669479" cy="369332"/>
          </a:xfrm>
          <a:prstGeom prst="rect">
            <a:avLst/>
          </a:prstGeom>
        </p:spPr>
        <p:txBody>
          <a:bodyPr wrap="square">
            <a:spAutoFit/>
          </a:bodyPr>
          <a:lstStyle/>
          <a:p>
            <a:r>
              <a:rPr lang="en-US" altLang="ja-JP" b="1" dirty="0">
                <a:latin typeface="+mn-lt"/>
                <a:ea typeface="+mn-ea"/>
                <a:cs typeface="Arial" panose="020B0604020202020204" pitchFamily="34" charset="0"/>
              </a:rPr>
              <a:t>Cisco </a:t>
            </a:r>
            <a:r>
              <a:rPr lang="en-US" altLang="ja-JP" b="1" dirty="0" smtClean="0">
                <a:latin typeface="+mn-lt"/>
                <a:ea typeface="+mn-ea"/>
                <a:cs typeface="Arial" panose="020B0604020202020204" pitchFamily="34" charset="0"/>
              </a:rPr>
              <a:t>Meraki</a:t>
            </a:r>
            <a:endParaRPr lang="ja-JP" altLang="en-US" b="1" dirty="0">
              <a:latin typeface="+mn-lt"/>
              <a:ea typeface="+mn-ea"/>
              <a:cs typeface="Arial" panose="020B0604020202020204" pitchFamily="34" charset="0"/>
            </a:endParaRPr>
          </a:p>
        </p:txBody>
      </p:sp>
    </p:spTree>
    <p:extLst>
      <p:ext uri="{BB962C8B-B14F-4D97-AF65-F5344CB8AC3E}">
        <p14:creationId xmlns:p14="http://schemas.microsoft.com/office/powerpoint/2010/main" val="89703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5655" y="3509388"/>
            <a:ext cx="4231556" cy="936767"/>
          </a:xfrm>
          <a:prstGeom prst="rect">
            <a:avLst/>
          </a:prstGeom>
          <a:solidFill>
            <a:schemeClr val="bg1"/>
          </a:solidFill>
          <a:ln>
            <a:solidFill>
              <a:schemeClr val="tx1">
                <a:alpha val="15000"/>
              </a:schemeClr>
            </a:solidFill>
          </a:ln>
          <a:effectLst>
            <a:outerShdw blurRad="50800" dist="76200" dir="2700000" algn="tl"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solidFill>
                <a:srgbClr val="FFFFFF"/>
              </a:solidFill>
            </a:endParaRPr>
          </a:p>
        </p:txBody>
      </p:sp>
      <p:sp>
        <p:nvSpPr>
          <p:cNvPr id="2" name="Title 1"/>
          <p:cNvSpPr>
            <a:spLocks noGrp="1"/>
          </p:cNvSpPr>
          <p:nvPr>
            <p:ph type="title"/>
          </p:nvPr>
        </p:nvSpPr>
        <p:spPr/>
        <p:txBody>
          <a:bodyPr/>
          <a:lstStyle/>
          <a:p>
            <a:r>
              <a:rPr lang="en-US" dirty="0" smtClean="0"/>
              <a:t>Cisco Meraki </a:t>
            </a:r>
            <a:r>
              <a:rPr lang="ja-JP" altLang="en-US" dirty="0" smtClean="0">
                <a:latin typeface="MS PGothic" charset="-128"/>
                <a:ea typeface="MS PGothic" charset="-128"/>
                <a:cs typeface="MS PGothic" charset="-128"/>
              </a:rPr>
              <a:t>フル スタック</a:t>
            </a:r>
            <a:endParaRPr lang="en-US" dirty="0">
              <a:latin typeface="MS PGothic" charset="-128"/>
              <a:ea typeface="MS PGothic" charset="-128"/>
              <a:cs typeface="MS PGothic" charset="-128"/>
            </a:endParaRPr>
          </a:p>
        </p:txBody>
      </p:sp>
      <p:sp>
        <p:nvSpPr>
          <p:cNvPr id="5" name="Content Placeholder 4"/>
          <p:cNvSpPr>
            <a:spLocks noGrp="1"/>
          </p:cNvSpPr>
          <p:nvPr>
            <p:ph sz="quarter" idx="4294967295"/>
          </p:nvPr>
        </p:nvSpPr>
        <p:spPr>
          <a:xfrm>
            <a:off x="2594032" y="3695991"/>
            <a:ext cx="4255231" cy="606624"/>
          </a:xfrm>
          <a:prstGeom prst="rect">
            <a:avLst/>
          </a:prstGeom>
        </p:spPr>
        <p:txBody>
          <a:bodyPr/>
          <a:lstStyle/>
          <a:p>
            <a:pPr algn="ctr"/>
            <a:r>
              <a:rPr lang="ja-JP" altLang="en-US" sz="1350" dirty="0">
                <a:solidFill>
                  <a:schemeClr val="accent1"/>
                </a:solidFill>
                <a:latin typeface="MS PGothic" charset="-128"/>
                <a:ea typeface="MS PGothic" charset="-128"/>
                <a:cs typeface="MS PGothic" charset="-128"/>
              </a:rPr>
              <a:t>ネットワーク機器だけでは</a:t>
            </a:r>
            <a:r>
              <a:rPr lang="ja-JP" altLang="en-US" sz="1350" dirty="0" smtClean="0">
                <a:solidFill>
                  <a:schemeClr val="accent1"/>
                </a:solidFill>
                <a:latin typeface="MS PGothic" charset="-128"/>
                <a:ea typeface="MS PGothic" charset="-128"/>
                <a:cs typeface="MS PGothic" charset="-128"/>
              </a:rPr>
              <a:t>なく </a:t>
            </a:r>
            <a:r>
              <a:rPr lang="en-US" altLang="ja-JP" sz="1350" smtClean="0">
                <a:solidFill>
                  <a:schemeClr val="accent1"/>
                </a:solidFill>
                <a:latin typeface="MS PGothic" charset="-128"/>
                <a:ea typeface="MS PGothic" charset="-128"/>
                <a:cs typeface="MS PGothic" charset="-128"/>
              </a:rPr>
              <a:t>IT</a:t>
            </a:r>
            <a:r>
              <a:rPr lang="ja-JP" altLang="en-US" sz="1350" dirty="0">
                <a:solidFill>
                  <a:schemeClr val="accent1"/>
                </a:solidFill>
                <a:latin typeface="MS PGothic" charset="-128"/>
                <a:ea typeface="MS PGothic" charset="-128"/>
                <a:cs typeface="MS PGothic" charset="-128"/>
              </a:rPr>
              <a:t>のエンドツーエンドを</a:t>
            </a:r>
            <a:endParaRPr lang="en-US" sz="1350" dirty="0">
              <a:solidFill>
                <a:schemeClr val="accent1"/>
              </a:solidFill>
              <a:latin typeface="MS PGothic" charset="-128"/>
              <a:ea typeface="MS PGothic" charset="-128"/>
              <a:cs typeface="MS PGothic" charset="-128"/>
            </a:endParaRPr>
          </a:p>
          <a:p>
            <a:pPr algn="ctr"/>
            <a:r>
              <a:rPr lang="ja-JP" altLang="en-US" b="1" u="sng" dirty="0">
                <a:solidFill>
                  <a:schemeClr val="accent1"/>
                </a:solidFill>
                <a:latin typeface="MS PGothic" charset="-128"/>
                <a:ea typeface="MS PGothic" charset="-128"/>
                <a:cs typeface="MS PGothic" charset="-128"/>
              </a:rPr>
              <a:t>一つのポイントから横断的に管理</a:t>
            </a:r>
            <a:endParaRPr lang="en-US" b="1" u="sng" dirty="0">
              <a:solidFill>
                <a:schemeClr val="accent1"/>
              </a:solidFill>
              <a:latin typeface="MS PGothic" charset="-128"/>
              <a:ea typeface="MS PGothic" charset="-128"/>
              <a:cs typeface="MS PGothic" charset="-128"/>
            </a:endParaRPr>
          </a:p>
        </p:txBody>
      </p:sp>
      <p:sp>
        <p:nvSpPr>
          <p:cNvPr id="15" name="TextBox 14"/>
          <p:cNvSpPr txBox="1"/>
          <p:nvPr/>
        </p:nvSpPr>
        <p:spPr>
          <a:xfrm>
            <a:off x="1431806" y="2509849"/>
            <a:ext cx="1401179" cy="323165"/>
          </a:xfrm>
          <a:prstGeom prst="rect">
            <a:avLst/>
          </a:prstGeom>
          <a:noFill/>
        </p:spPr>
        <p:txBody>
          <a:bodyPr wrap="square" lIns="0" tIns="0" rIns="0" bIns="0" rtlCol="0">
            <a:spAutoFit/>
          </a:bodyPr>
          <a:lstStyle/>
          <a:p>
            <a:r>
              <a:rPr lang="en-US" sz="1050" dirty="0">
                <a:solidFill>
                  <a:srgbClr val="58585B"/>
                </a:solidFill>
              </a:rPr>
              <a:t>Systems Manager</a:t>
            </a:r>
          </a:p>
          <a:p>
            <a:r>
              <a:rPr lang="en-US" sz="1050" dirty="0">
                <a:solidFill>
                  <a:srgbClr val="58585B"/>
                </a:solidFill>
              </a:rPr>
              <a:t>EMM</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10422" y="2317002"/>
            <a:ext cx="1395792" cy="827271"/>
          </a:xfrm>
          <a:prstGeom prst="rect">
            <a:avLst/>
          </a:prstGeom>
        </p:spPr>
      </p:pic>
      <p:sp>
        <p:nvSpPr>
          <p:cNvPr id="19" name="TextBox 18"/>
          <p:cNvSpPr txBox="1"/>
          <p:nvPr/>
        </p:nvSpPr>
        <p:spPr>
          <a:xfrm>
            <a:off x="4325132" y="2499718"/>
            <a:ext cx="1441559" cy="415498"/>
          </a:xfrm>
          <a:prstGeom prst="rect">
            <a:avLst/>
          </a:prstGeom>
          <a:noFill/>
        </p:spPr>
        <p:txBody>
          <a:bodyPr wrap="square" rtlCol="0">
            <a:spAutoFit/>
          </a:bodyPr>
          <a:lstStyle/>
          <a:p>
            <a:r>
              <a:rPr lang="en-US" sz="1050" dirty="0">
                <a:solidFill>
                  <a:srgbClr val="58585B"/>
                </a:solidFill>
              </a:rPr>
              <a:t>MC</a:t>
            </a:r>
          </a:p>
          <a:p>
            <a:r>
              <a:rPr lang="en-US" sz="1050" dirty="0">
                <a:solidFill>
                  <a:srgbClr val="58585B"/>
                </a:solidFill>
              </a:rPr>
              <a:t>Communications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117" y="2396884"/>
            <a:ext cx="708041" cy="708041"/>
          </a:xfrm>
          <a:prstGeom prst="rect">
            <a:avLst/>
          </a:prstGeom>
        </p:spPr>
      </p:pic>
      <p:sp>
        <p:nvSpPr>
          <p:cNvPr id="11" name="TextBox 10"/>
          <p:cNvSpPr txBox="1"/>
          <p:nvPr/>
        </p:nvSpPr>
        <p:spPr>
          <a:xfrm>
            <a:off x="1500493" y="1280101"/>
            <a:ext cx="1031051" cy="415498"/>
          </a:xfrm>
          <a:prstGeom prst="rect">
            <a:avLst/>
          </a:prstGeom>
          <a:noFill/>
        </p:spPr>
        <p:txBody>
          <a:bodyPr wrap="none" rtlCol="0">
            <a:spAutoFit/>
          </a:bodyPr>
          <a:lstStyle/>
          <a:p>
            <a:r>
              <a:rPr lang="en-US" sz="1050" dirty="0">
                <a:solidFill>
                  <a:srgbClr val="58585B"/>
                </a:solidFill>
              </a:rPr>
              <a:t>MR </a:t>
            </a:r>
          </a:p>
          <a:p>
            <a:r>
              <a:rPr lang="en-US" sz="1050" dirty="0">
                <a:solidFill>
                  <a:srgbClr val="58585B"/>
                </a:solidFill>
              </a:rPr>
              <a:t>Access Points</a:t>
            </a:r>
          </a:p>
        </p:txBody>
      </p:sp>
      <p:sp>
        <p:nvSpPr>
          <p:cNvPr id="12" name="TextBox 11"/>
          <p:cNvSpPr txBox="1"/>
          <p:nvPr/>
        </p:nvSpPr>
        <p:spPr>
          <a:xfrm>
            <a:off x="7421272" y="1280100"/>
            <a:ext cx="1441559" cy="415498"/>
          </a:xfrm>
          <a:prstGeom prst="rect">
            <a:avLst/>
          </a:prstGeom>
          <a:noFill/>
        </p:spPr>
        <p:txBody>
          <a:bodyPr wrap="square" rtlCol="0">
            <a:spAutoFit/>
          </a:bodyPr>
          <a:lstStyle/>
          <a:p>
            <a:r>
              <a:rPr lang="en-US" sz="1050" dirty="0">
                <a:solidFill>
                  <a:srgbClr val="58585B"/>
                </a:solidFill>
              </a:rPr>
              <a:t>MS</a:t>
            </a:r>
          </a:p>
          <a:p>
            <a:r>
              <a:rPr lang="en-US" sz="1050" dirty="0">
                <a:solidFill>
                  <a:srgbClr val="58585B"/>
                </a:solidFill>
              </a:rPr>
              <a:t>Ethernet Switches</a:t>
            </a:r>
          </a:p>
        </p:txBody>
      </p:sp>
      <p:pic>
        <p:nvPicPr>
          <p:cNvPr id="13" name="Picture 12" descr="mr-mx-ms.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3694" y="1205853"/>
            <a:ext cx="1241265" cy="635826"/>
          </a:xfrm>
          <a:prstGeom prst="rect">
            <a:avLst/>
          </a:prstGeom>
        </p:spPr>
      </p:pic>
      <p:pic>
        <p:nvPicPr>
          <p:cNvPr id="16" name="Picture 15" descr="mr-mx-m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6956" y="1093238"/>
            <a:ext cx="1155819" cy="840797"/>
          </a:xfrm>
          <a:prstGeom prst="rect">
            <a:avLst/>
          </a:prstGeom>
        </p:spPr>
      </p:pic>
      <p:sp>
        <p:nvSpPr>
          <p:cNvPr id="17" name="TextBox 16"/>
          <p:cNvSpPr txBox="1"/>
          <p:nvPr/>
        </p:nvSpPr>
        <p:spPr>
          <a:xfrm>
            <a:off x="4330865" y="1280101"/>
            <a:ext cx="1370888" cy="415498"/>
          </a:xfrm>
          <a:prstGeom prst="rect">
            <a:avLst/>
          </a:prstGeom>
          <a:noFill/>
        </p:spPr>
        <p:txBody>
          <a:bodyPr wrap="none" rtlCol="0">
            <a:spAutoFit/>
          </a:bodyPr>
          <a:lstStyle/>
          <a:p>
            <a:r>
              <a:rPr lang="en-US" sz="1050" dirty="0">
                <a:solidFill>
                  <a:srgbClr val="58585B"/>
                </a:solidFill>
              </a:rPr>
              <a:t>MX </a:t>
            </a:r>
          </a:p>
          <a:p>
            <a:r>
              <a:rPr lang="en-US" sz="1050" dirty="0">
                <a:solidFill>
                  <a:srgbClr val="58585B"/>
                </a:solidFill>
              </a:rPr>
              <a:t>Security Appliances</a:t>
            </a: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3785" y="1135500"/>
            <a:ext cx="1048190" cy="705781"/>
          </a:xfrm>
          <a:prstGeom prst="rect">
            <a:avLst/>
          </a:prstGeom>
        </p:spPr>
      </p:pic>
      <p:pic>
        <p:nvPicPr>
          <p:cNvPr id="8" name="Picture 7" descr="Tilted Spencer.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7281" y="2176005"/>
            <a:ext cx="1368367" cy="995463"/>
          </a:xfrm>
          <a:prstGeom prst="rect">
            <a:avLst/>
          </a:prstGeom>
        </p:spPr>
      </p:pic>
      <p:sp>
        <p:nvSpPr>
          <p:cNvPr id="21" name="TextBox 20"/>
          <p:cNvSpPr txBox="1"/>
          <p:nvPr/>
        </p:nvSpPr>
        <p:spPr>
          <a:xfrm>
            <a:off x="7432393" y="2485941"/>
            <a:ext cx="1441559" cy="415498"/>
          </a:xfrm>
          <a:prstGeom prst="rect">
            <a:avLst/>
          </a:prstGeom>
          <a:noFill/>
        </p:spPr>
        <p:txBody>
          <a:bodyPr wrap="square" rtlCol="0">
            <a:spAutoFit/>
          </a:bodyPr>
          <a:lstStyle/>
          <a:p>
            <a:r>
              <a:rPr lang="en-US" sz="1050" dirty="0">
                <a:solidFill>
                  <a:srgbClr val="58585B"/>
                </a:solidFill>
              </a:rPr>
              <a:t>MV</a:t>
            </a:r>
          </a:p>
          <a:p>
            <a:r>
              <a:rPr lang="en-US" sz="1050" dirty="0">
                <a:solidFill>
                  <a:srgbClr val="58585B"/>
                </a:solidFill>
              </a:rPr>
              <a:t>Security Cameras</a:t>
            </a:r>
          </a:p>
        </p:txBody>
      </p:sp>
      <p:sp>
        <p:nvSpPr>
          <p:cNvPr id="6" name="テキスト ボックス 5"/>
          <p:cNvSpPr txBox="1"/>
          <p:nvPr/>
        </p:nvSpPr>
        <p:spPr>
          <a:xfrm>
            <a:off x="3327445" y="3080742"/>
            <a:ext cx="761747" cy="230832"/>
          </a:xfrm>
          <a:prstGeom prst="rect">
            <a:avLst/>
          </a:prstGeom>
          <a:noFill/>
        </p:spPr>
        <p:txBody>
          <a:bodyPr wrap="none" rtlCol="0">
            <a:spAutoFit/>
          </a:bodyPr>
          <a:lstStyle/>
          <a:p>
            <a:pPr algn="ctr"/>
            <a:r>
              <a:rPr kumimoji="1" lang="ja-JP" altLang="en-US" sz="900" dirty="0">
                <a:solidFill>
                  <a:srgbClr val="000000"/>
                </a:solidFill>
                <a:latin typeface="Meiryo" charset="-128"/>
                <a:ea typeface="Meiryo" charset="-128"/>
                <a:cs typeface="Meiryo" charset="-128"/>
              </a:rPr>
              <a:t>日本未発売</a:t>
            </a:r>
          </a:p>
        </p:txBody>
      </p:sp>
    </p:spTree>
    <p:extLst>
      <p:ext uri="{BB962C8B-B14F-4D97-AF65-F5344CB8AC3E}">
        <p14:creationId xmlns:p14="http://schemas.microsoft.com/office/powerpoint/2010/main" val="165239390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16x9_2016_Template</Template>
  <TotalTime>26338</TotalTime>
  <Words>4648</Words>
  <Application>Microsoft Office PowerPoint</Application>
  <PresentationFormat>画面に合わせる (16:9)</PresentationFormat>
  <Paragraphs>1110</Paragraphs>
  <Slides>77</Slides>
  <Notes>21</Notes>
  <HiddenSlides>0</HiddenSlides>
  <MMClips>0</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77</vt:i4>
      </vt:variant>
    </vt:vector>
  </HeadingPairs>
  <TitlesOfParts>
    <vt:vector size="98" baseType="lpstr">
      <vt:lpstr>Gill Sans</vt:lpstr>
      <vt:lpstr>Lucida Grande</vt:lpstr>
      <vt:lpstr>Mangal</vt:lpstr>
      <vt:lpstr>MS PGothic</vt:lpstr>
      <vt:lpstr>MS PGothic</vt:lpstr>
      <vt:lpstr>MS Mincho</vt:lpstr>
      <vt:lpstr>Proxima Nova</vt:lpstr>
      <vt:lpstr>Proxima Nova Light</vt:lpstr>
      <vt:lpstr>Proxima Nova Regular</vt:lpstr>
      <vt:lpstr>Proxima Nova Rg</vt:lpstr>
      <vt:lpstr>メイリオ</vt:lpstr>
      <vt:lpstr>メイリオ</vt:lpstr>
      <vt:lpstr>Arial</vt:lpstr>
      <vt:lpstr>Calibri</vt:lpstr>
      <vt:lpstr>CiscoSans</vt:lpstr>
      <vt:lpstr>CiscoSans ExtraLight</vt:lpstr>
      <vt:lpstr>CiscoSans Light</vt:lpstr>
      <vt:lpstr>CiscoSans Thin</vt:lpstr>
      <vt:lpstr>Helvetica</vt:lpstr>
      <vt:lpstr>Wingdings</vt:lpstr>
      <vt:lpstr>Blue theme 2016 16x9</vt:lpstr>
      <vt:lpstr>PowerPoint プレゼンテーション</vt:lpstr>
      <vt:lpstr>目次</vt:lpstr>
      <vt:lpstr>こんなお客様にご提案ください</vt:lpstr>
      <vt:lpstr> 製品紹介</vt:lpstr>
      <vt:lpstr>Cisco Meraki：100 % のクラウド マネージ型 ITインフラ ソリューション</vt:lpstr>
      <vt:lpstr>もっと簡単に！Cisco Merakiの特徴</vt:lpstr>
      <vt:lpstr>クラウド ネットワーキングの特徴</vt:lpstr>
      <vt:lpstr>ゼロタッチ導入が可能</vt:lpstr>
      <vt:lpstr>Cisco Meraki フル スタック</vt:lpstr>
      <vt:lpstr>Merakiをネットワーク全体に導入することで得られる要素</vt:lpstr>
      <vt:lpstr>販売ガイド</vt:lpstr>
      <vt:lpstr>配置イメージ</vt:lpstr>
      <vt:lpstr>市場動向</vt:lpstr>
      <vt:lpstr>Cisco Meraki機器 購入の基礎</vt:lpstr>
      <vt:lpstr>オーダー方法、ライセンス</vt:lpstr>
      <vt:lpstr>オーダー方法、ライセンス</vt:lpstr>
      <vt:lpstr>サンプル構成</vt:lpstr>
      <vt:lpstr>用語集</vt:lpstr>
      <vt:lpstr>リンク集</vt:lpstr>
      <vt:lpstr>Cisco Meraki 販売のメリット  パートナー様向け</vt:lpstr>
      <vt:lpstr>ウェビナー （Web会議形式のセミナー） ぜひお客様をお誘い下さい！</vt:lpstr>
      <vt:lpstr>Cisco Meraki デモ アカウント</vt:lpstr>
      <vt:lpstr> 製品詳細紹介</vt:lpstr>
      <vt:lpstr>PowerPoint プレゼンテーション</vt:lpstr>
      <vt:lpstr>PowerPoint プレゼンテーション</vt:lpstr>
      <vt:lpstr>MR</vt:lpstr>
      <vt:lpstr>最適化された Wi-Fi接続の利点</vt:lpstr>
      <vt:lpstr>スムーズなローミングを行う為の規格に対応</vt:lpstr>
      <vt:lpstr>シスコとiOSの無線製品 高速にApple製品を利用できるのはCiscoだけ！</vt:lpstr>
      <vt:lpstr>PowerPoint プレゼンテーション</vt:lpstr>
      <vt:lpstr>MR30H: ホテル内インターネット アクセスを進化</vt:lpstr>
      <vt:lpstr>PowerPoint プレゼンテーション</vt:lpstr>
      <vt:lpstr>MX</vt:lpstr>
      <vt:lpstr>MXによる Full SD-WAN</vt:lpstr>
      <vt:lpstr>PowerPoint プレゼンテーション</vt:lpstr>
      <vt:lpstr>Cisco Meraki MX シリーズ</vt:lpstr>
      <vt:lpstr>MS アクセス&amp;集約スイッチ</vt:lpstr>
      <vt:lpstr>MS</vt:lpstr>
      <vt:lpstr>MSラインナップ（LANスイッチ）</vt:lpstr>
      <vt:lpstr>PowerPoint プレゼンテーション</vt:lpstr>
      <vt:lpstr>PowerPoint プレゼンテーション</vt:lpstr>
      <vt:lpstr>SM</vt:lpstr>
      <vt:lpstr>MV セキュリティ カメラ</vt:lpstr>
      <vt:lpstr>MVシリーズ セキュリティ カメラ: 機能</vt:lpstr>
      <vt:lpstr>MV</vt:lpstr>
      <vt:lpstr>管理面 詳細</vt:lpstr>
      <vt:lpstr>Cisco Meraki Dashboard 管理体系</vt:lpstr>
      <vt:lpstr>ネットワーク閲覧権限</vt:lpstr>
      <vt:lpstr>比較資料</vt:lpstr>
      <vt:lpstr>Cisco or Cisco Meraki 提案ポイント</vt:lpstr>
      <vt:lpstr>お客様事例</vt:lpstr>
      <vt:lpstr>ダイヤモンドダイニング様 (MR事例)</vt:lpstr>
      <vt:lpstr>PowerPoint プレゼンテーション</vt:lpstr>
      <vt:lpstr>PowerPoint プレゼンテーション</vt:lpstr>
      <vt:lpstr>玉川聖学院様事例  (MDMからフル スタックになった事例) </vt:lpstr>
      <vt:lpstr>PowerPoint プレゼンテーション</vt:lpstr>
      <vt:lpstr>PowerPoint プレゼンテーション</vt:lpstr>
      <vt:lpstr>ダイヤモンドダイニング</vt:lpstr>
      <vt:lpstr>公衆無線LANとしての利用</vt:lpstr>
      <vt:lpstr>PowerPoint プレゼンテーション</vt:lpstr>
      <vt:lpstr>Cisco Meraki Dashboard例</vt:lpstr>
      <vt:lpstr>Cisco Meraki Dashboard　- Network-wide - </vt:lpstr>
      <vt:lpstr>Cisco Meraki Dashboard　- Network-wide - </vt:lpstr>
      <vt:lpstr>Cisco Meraki Dashboard　– Wireless -</vt:lpstr>
      <vt:lpstr> Cisco Meraki Dashboard　– Wireless -</vt:lpstr>
      <vt:lpstr>Cisco Meraki Dashboard　– Wireless -</vt:lpstr>
      <vt:lpstr>Cisco Meraki Dashboard　– Switch -</vt:lpstr>
      <vt:lpstr>Cisco Meraki Dashboard　– Switch -</vt:lpstr>
      <vt:lpstr>Cisco Meraki Dashboard　– Security appliance -</vt:lpstr>
      <vt:lpstr>Cisco Meraki Dashboard　– Security appliance -</vt:lpstr>
      <vt:lpstr>Cisco Meraki Dashboard　– Security appliance -</vt:lpstr>
      <vt:lpstr>Cisco Meraki Dashboard　– Camera -</vt:lpstr>
      <vt:lpstr>Cisco Meraki Dashboard　– Camera -</vt:lpstr>
      <vt:lpstr>Cisco Meraki Dashboard　– Systems Manager - </vt:lpstr>
      <vt:lpstr>Cisco Meraki Dashboard　– Systems Manager - </vt:lpstr>
      <vt:lpstr>Cisco Meraki Dashboard　– Systems Manager - </vt:lpstr>
      <vt:lpstr>PowerPoint プレゼンテーション</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Tomomi Maehara (tmaehara)</dc:creator>
  <cp:lastModifiedBy>Sachiko Wakuta -T (swakuta - Adecco at Cisco)</cp:lastModifiedBy>
  <cp:revision>137</cp:revision>
  <cp:lastPrinted>2017-07-31T03:43:05Z</cp:lastPrinted>
  <dcterms:created xsi:type="dcterms:W3CDTF">2016-12-14T08:39:04Z</dcterms:created>
  <dcterms:modified xsi:type="dcterms:W3CDTF">2017-08-01T08:03:41Z</dcterms:modified>
</cp:coreProperties>
</file>