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mp4"/>
  <Default Extension="xlsx" ContentType="application/vnd.openxmlformats-officedocument.spreadsheetml.sheet"/>
  <Default Extension="wdp" ContentType="image/vnd.ms-photo"/>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6.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924" r:id="rId2"/>
    <p:sldMasterId id="2147483978" r:id="rId3"/>
    <p:sldMasterId id="2147484028" r:id="rId4"/>
    <p:sldMasterId id="2147484078" r:id="rId5"/>
  </p:sldMasterIdLst>
  <p:notesMasterIdLst>
    <p:notesMasterId r:id="rId37"/>
  </p:notesMasterIdLst>
  <p:handoutMasterIdLst>
    <p:handoutMasterId r:id="rId38"/>
  </p:handoutMasterIdLst>
  <p:sldIdLst>
    <p:sldId id="553" r:id="rId6"/>
    <p:sldId id="555" r:id="rId7"/>
    <p:sldId id="556" r:id="rId8"/>
    <p:sldId id="557" r:id="rId9"/>
    <p:sldId id="524" r:id="rId10"/>
    <p:sldId id="525" r:id="rId11"/>
    <p:sldId id="526" r:id="rId12"/>
    <p:sldId id="527" r:id="rId13"/>
    <p:sldId id="529" r:id="rId14"/>
    <p:sldId id="530" r:id="rId15"/>
    <p:sldId id="531" r:id="rId16"/>
    <p:sldId id="532" r:id="rId17"/>
    <p:sldId id="535" r:id="rId18"/>
    <p:sldId id="536" r:id="rId19"/>
    <p:sldId id="537" r:id="rId20"/>
    <p:sldId id="538" r:id="rId21"/>
    <p:sldId id="539" r:id="rId22"/>
    <p:sldId id="547" r:id="rId23"/>
    <p:sldId id="548" r:id="rId24"/>
    <p:sldId id="546" r:id="rId25"/>
    <p:sldId id="566" r:id="rId26"/>
    <p:sldId id="567" r:id="rId27"/>
    <p:sldId id="568" r:id="rId28"/>
    <p:sldId id="569" r:id="rId29"/>
    <p:sldId id="549" r:id="rId30"/>
    <p:sldId id="559" r:id="rId31"/>
    <p:sldId id="560" r:id="rId32"/>
    <p:sldId id="561" r:id="rId33"/>
    <p:sldId id="563" r:id="rId34"/>
    <p:sldId id="574" r:id="rId35"/>
    <p:sldId id="453" r:id="rId3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5" userDrawn="1">
          <p15:clr>
            <a:srgbClr val="A4A3A4"/>
          </p15:clr>
        </p15:guide>
        <p15:guide id="2" orient="horz" pos="3049" userDrawn="1">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61C"/>
    <a:srgbClr val="90BDDB"/>
    <a:srgbClr val="676767"/>
    <a:srgbClr val="FFFFFF"/>
    <a:srgbClr val="00BCEB"/>
    <a:srgbClr val="0058FC"/>
    <a:srgbClr val="AB0810"/>
    <a:srgbClr val="FDBE24"/>
    <a:srgbClr val="335FFA"/>
    <a:srgbClr val="349A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5271" autoAdjust="0"/>
  </p:normalViewPr>
  <p:slideViewPr>
    <p:cSldViewPr snapToGrid="0" snapToObjects="1" showGuides="1">
      <p:cViewPr varScale="1">
        <p:scale>
          <a:sx n="172" d="100"/>
          <a:sy n="172" d="100"/>
        </p:scale>
        <p:origin x="480" y="184"/>
      </p:cViewPr>
      <p:guideLst>
        <p:guide orient="horz" pos="305"/>
        <p:guide orient="horz" pos="3049"/>
        <p:guide pos="2741"/>
        <p:guide pos="2453"/>
        <p:guide pos="5558"/>
        <p:guide pos="3998"/>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______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______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______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4" Type="http://schemas.openxmlformats.org/officeDocument/2006/relationships/package" Target="../embeddings/Microsoft_Excel_______4.xlsx"/><Relationship Id="rId1" Type="http://schemas.microsoft.com/office/2011/relationships/chartStyle" Target="style1.xml"/><Relationship Id="rId2" Type="http://schemas.microsoft.com/office/2011/relationships/chartColorStyle" Target="colors1.xm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______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4" Type="http://schemas.openxmlformats.org/officeDocument/2006/relationships/package" Target="../embeddings/Microsoft_Excel_______6.xlsx"/><Relationship Id="rId1" Type="http://schemas.microsoft.com/office/2011/relationships/chartStyle" Target="style2.xml"/><Relationship Id="rId2" Type="http://schemas.microsoft.com/office/2011/relationships/chartColorStyle" Target="colors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5173"/>
              </a:solidFill>
              <a:ln w="19050">
                <a:noFill/>
              </a:ln>
              <a:effectLst/>
            </c:spPr>
            <c:extLst xmlns:c16r2="http://schemas.microsoft.com/office/drawing/2015/06/chart">
              <c:ext xmlns:c16="http://schemas.microsoft.com/office/drawing/2014/chart" uri="{C3380CC4-5D6E-409C-BE32-E72D297353CC}">
                <c16:uniqueId val="{00000001-9E13-41A9-A4D8-CC419D13E124}"/>
              </c:ext>
            </c:extLst>
          </c:dPt>
          <c:dPt>
            <c:idx val="1"/>
            <c:bubble3D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3-9E13-41A9-A4D8-CC419D13E124}"/>
              </c:ext>
            </c:extLst>
          </c:dPt>
          <c:cat>
            <c:strRef>
              <c:f>Sheet1!$A$2:$A$4</c:f>
              <c:strCache>
                <c:ptCount val="2"/>
                <c:pt idx="0">
                  <c:v>1st Qtr</c:v>
                </c:pt>
                <c:pt idx="1">
                  <c:v>2nd Qtr</c:v>
                </c:pt>
              </c:strCache>
            </c:strRef>
          </c:cat>
          <c:val>
            <c:numRef>
              <c:f>Sheet1!$B$2:$B$4</c:f>
              <c:numCache>
                <c:formatCode>0%</c:formatCode>
                <c:ptCount val="3"/>
                <c:pt idx="0">
                  <c:v>0.95</c:v>
                </c:pt>
                <c:pt idx="1">
                  <c:v>0.05</c:v>
                </c:pt>
              </c:numCache>
            </c:numRef>
          </c:val>
          <c:extLst xmlns:c16r2="http://schemas.microsoft.com/office/drawing/2015/06/chart">
            <c:ext xmlns:c16="http://schemas.microsoft.com/office/drawing/2014/chart" uri="{C3380CC4-5D6E-409C-BE32-E72D297353CC}">
              <c16:uniqueId val="{00000004-9E13-41A9-A4D8-CC419D13E12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explosion val="3"/>
          <c:dPt>
            <c:idx val="0"/>
            <c:bubble3D val="0"/>
            <c:spPr>
              <a:solidFill>
                <a:schemeClr val="accent2"/>
              </a:solidFill>
              <a:ln w="19050">
                <a:noFill/>
              </a:ln>
              <a:effectLst/>
            </c:spPr>
            <c:extLst xmlns:c16r2="http://schemas.microsoft.com/office/drawing/2015/06/chart">
              <c:ext xmlns:c16="http://schemas.microsoft.com/office/drawing/2014/chart" uri="{C3380CC4-5D6E-409C-BE32-E72D297353CC}">
                <c16:uniqueId val="{00000001-B594-4B64-9B5E-E48B00714AD1}"/>
              </c:ext>
            </c:extLst>
          </c:dPt>
          <c:dPt>
            <c:idx val="1"/>
            <c:bubble3D val="0"/>
            <c:explosion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3-B594-4B64-9B5E-E48B00714AD1}"/>
              </c:ext>
            </c:extLst>
          </c:dPt>
          <c:cat>
            <c:strRef>
              <c:f>Sheet1!$A$2:$A$4</c:f>
              <c:strCache>
                <c:ptCount val="2"/>
                <c:pt idx="0">
                  <c:v>1st Qtr</c:v>
                </c:pt>
                <c:pt idx="1">
                  <c:v>2nd Qtr</c:v>
                </c:pt>
              </c:strCache>
            </c:strRef>
          </c:cat>
          <c:val>
            <c:numRef>
              <c:f>Sheet1!$B$2:$B$4</c:f>
              <c:numCache>
                <c:formatCode>0%</c:formatCode>
                <c:ptCount val="3"/>
                <c:pt idx="0">
                  <c:v>0.9</c:v>
                </c:pt>
                <c:pt idx="1">
                  <c:v>0.1</c:v>
                </c:pt>
              </c:numCache>
            </c:numRef>
          </c:val>
          <c:extLst xmlns:c16r2="http://schemas.microsoft.com/office/drawing/2015/06/chart">
            <c:ext xmlns:c16="http://schemas.microsoft.com/office/drawing/2014/chart" uri="{C3380CC4-5D6E-409C-BE32-E72D297353CC}">
              <c16:uniqueId val="{00000004-B594-4B64-9B5E-E48B00714AD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1-FCF1-4FA2-B3FC-9D5184C48D33}"/>
              </c:ext>
            </c:extLst>
          </c:dPt>
          <c:dPt>
            <c:idx val="1"/>
            <c:bubble3D val="0"/>
            <c:spPr>
              <a:solidFill>
                <a:schemeClr val="bg1">
                  <a:lumMod val="95000"/>
                </a:schemeClr>
              </a:solidFill>
              <a:ln>
                <a:noFill/>
              </a:ln>
              <a:effectLst/>
            </c:spPr>
            <c:extLst xmlns:c16r2="http://schemas.microsoft.com/office/drawing/2015/06/chart">
              <c:ext xmlns:c16="http://schemas.microsoft.com/office/drawing/2014/chart" uri="{C3380CC4-5D6E-409C-BE32-E72D297353CC}">
                <c16:uniqueId val="{00000003-FCF1-4FA2-B3FC-9D5184C48D33}"/>
              </c:ext>
            </c:extLst>
          </c:dPt>
          <c:dPt>
            <c:idx val="2"/>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FCF1-4FA2-B3FC-9D5184C48D33}"/>
              </c:ext>
            </c:extLst>
          </c:dPt>
          <c:cat>
            <c:strRef>
              <c:f>Sheet1!$A$2:$A$4</c:f>
              <c:strCache>
                <c:ptCount val="2"/>
                <c:pt idx="0">
                  <c:v>1st Qtr</c:v>
                </c:pt>
                <c:pt idx="1">
                  <c:v>2nd Qtr</c:v>
                </c:pt>
              </c:strCache>
            </c:strRef>
          </c:cat>
          <c:val>
            <c:numRef>
              <c:f>Sheet1!$B$2:$B$4</c:f>
              <c:numCache>
                <c:formatCode>0%</c:formatCode>
                <c:ptCount val="3"/>
                <c:pt idx="0">
                  <c:v>0.2</c:v>
                </c:pt>
                <c:pt idx="1">
                  <c:v>0.8</c:v>
                </c:pt>
              </c:numCache>
            </c:numRef>
          </c:val>
          <c:extLst xmlns:c16r2="http://schemas.microsoft.com/office/drawing/2015/06/chart">
            <c:ext xmlns:c16="http://schemas.microsoft.com/office/drawing/2014/chart" uri="{C3380CC4-5D6E-409C-BE32-E72D297353CC}">
              <c16:uniqueId val="{00000006-FCF1-4FA2-B3FC-9D5184C48D3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1-8E95-4193-83CB-16B520B57C01}"/>
              </c:ext>
            </c:extLst>
          </c:dPt>
          <c:dPt>
            <c:idx val="1"/>
            <c:bubble3D val="0"/>
            <c:spPr>
              <a:solidFill>
                <a:schemeClr val="bg1">
                  <a:lumMod val="95000"/>
                </a:schemeClr>
              </a:solidFill>
              <a:ln>
                <a:noFill/>
              </a:ln>
              <a:effectLst/>
            </c:spPr>
            <c:extLst xmlns:c16r2="http://schemas.microsoft.com/office/drawing/2015/06/chart">
              <c:ext xmlns:c16="http://schemas.microsoft.com/office/drawing/2014/chart" uri="{C3380CC4-5D6E-409C-BE32-E72D297353CC}">
                <c16:uniqueId val="{00000003-8E95-4193-83CB-16B520B57C01}"/>
              </c:ext>
            </c:extLst>
          </c:dPt>
          <c:dPt>
            <c:idx val="2"/>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8E95-4193-83CB-16B520B57C01}"/>
              </c:ext>
            </c:extLst>
          </c:dPt>
          <c:cat>
            <c:strRef>
              <c:f>Sheet1!$A$2:$A$4</c:f>
              <c:strCache>
                <c:ptCount val="2"/>
                <c:pt idx="0">
                  <c:v>1st Qtr</c:v>
                </c:pt>
                <c:pt idx="1">
                  <c:v>2nd Qtr</c:v>
                </c:pt>
              </c:strCache>
            </c:strRef>
          </c:cat>
          <c:val>
            <c:numRef>
              <c:f>Sheet1!$B$2:$B$4</c:f>
              <c:numCache>
                <c:formatCode>0%</c:formatCode>
                <c:ptCount val="3"/>
                <c:pt idx="0">
                  <c:v>0.75</c:v>
                </c:pt>
                <c:pt idx="1">
                  <c:v>0.25</c:v>
                </c:pt>
              </c:numCache>
            </c:numRef>
          </c:val>
          <c:extLst xmlns:c16r2="http://schemas.microsoft.com/office/drawing/2015/06/chart">
            <c:ext xmlns:c16="http://schemas.microsoft.com/office/drawing/2014/chart" uri="{C3380CC4-5D6E-409C-BE32-E72D297353CC}">
              <c16:uniqueId val="{00000006-8E95-4193-83CB-16B520B57C0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12/19/17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E5E6BE6C-42D5-40AA-B229-61CF866DFC3A}"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70007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ACI:</a:t>
            </a:r>
            <a:r>
              <a:rPr kumimoji="1" lang="en-US" altLang="ja-JP" baseline="0" dirty="0" smtClean="0"/>
              <a:t> </a:t>
            </a:r>
            <a:r>
              <a:rPr kumimoji="1" lang="ja-JP" altLang="en-US" baseline="0" dirty="0" smtClean="0"/>
              <a:t>データセンターネットワークの新しい要件</a:t>
            </a:r>
            <a:endParaRPr kumimoji="1" lang="en-US" altLang="ja-JP" baseline="0" dirty="0" smtClean="0"/>
          </a:p>
          <a:p>
            <a:r>
              <a:rPr kumimoji="1" lang="ja-JP" altLang="en-US" baseline="0" dirty="0" smtClean="0"/>
              <a:t>・サーバやその他システムの増加とスパツリなどネットワークデザインの見直し</a:t>
            </a:r>
            <a:endParaRPr kumimoji="1" lang="en-US" altLang="ja-JP" baseline="0" dirty="0" smtClean="0"/>
          </a:p>
          <a:p>
            <a:r>
              <a:rPr kumimoji="1" lang="ja-JP" altLang="en-US" baseline="0" dirty="0" smtClean="0"/>
              <a:t>・データセンター間ネットワーク、クラウドとの融合</a:t>
            </a:r>
            <a:endParaRPr kumimoji="1" lang="en-US" altLang="ja-JP" baseline="0" dirty="0" smtClean="0"/>
          </a:p>
          <a:p>
            <a:r>
              <a:rPr kumimoji="1" lang="ja-JP" altLang="en-US" baseline="0" dirty="0" smtClean="0"/>
              <a:t>・</a:t>
            </a:r>
            <a:r>
              <a:rPr kumimoji="1" lang="en-US" altLang="ja-JP" baseline="0" dirty="0" smtClean="0"/>
              <a:t>VXLAN</a:t>
            </a:r>
          </a:p>
          <a:p>
            <a:r>
              <a:rPr kumimoji="1" lang="en-US" altLang="ja-JP" baseline="0" dirty="0" smtClean="0"/>
              <a:t>	VLAN 4096</a:t>
            </a:r>
            <a:r>
              <a:rPr kumimoji="1" lang="ja-JP" altLang="en-US" baseline="0" dirty="0" smtClean="0"/>
              <a:t>を超えた運用をしたい</a:t>
            </a:r>
            <a:endParaRPr kumimoji="1" lang="en-US" altLang="ja-JP" baseline="0" dirty="0" smtClean="0"/>
          </a:p>
          <a:p>
            <a:r>
              <a:rPr kumimoji="1" lang="en-US" altLang="ja-JP" baseline="0" dirty="0" smtClean="0"/>
              <a:t>	</a:t>
            </a:r>
            <a:r>
              <a:rPr kumimoji="1" lang="ja-JP" altLang="en-US" baseline="0" dirty="0" smtClean="0"/>
              <a:t>同じサブネットでリモートサイトやクラウドまで疎通させたい</a:t>
            </a:r>
            <a:endParaRPr kumimoji="1" lang="en-US" altLang="ja-JP" baseline="0" dirty="0" smtClean="0"/>
          </a:p>
          <a:p>
            <a:r>
              <a:rPr kumimoji="1" lang="ja-JP" altLang="en-US" baseline="0" dirty="0" smtClean="0"/>
              <a:t>・多様な</a:t>
            </a:r>
            <a:r>
              <a:rPr kumimoji="1" lang="en-US" altLang="ja-JP" baseline="0" dirty="0" smtClean="0"/>
              <a:t>OS</a:t>
            </a:r>
            <a:r>
              <a:rPr kumimoji="1" lang="ja-JP" altLang="en-US" baseline="0" dirty="0" smtClean="0"/>
              <a:t>とプロトコルの違い（</a:t>
            </a:r>
            <a:r>
              <a:rPr kumimoji="1" lang="en-US" altLang="ja-JP" baseline="0" dirty="0" smtClean="0"/>
              <a:t>VXLAN, VLAN, NVGRE</a:t>
            </a:r>
            <a:r>
              <a:rPr kumimoji="1" lang="ja-JP" altLang="en-US" baseline="0" dirty="0" smtClean="0"/>
              <a:t>）</a:t>
            </a:r>
            <a:endParaRPr kumimoji="1" lang="en-US" altLang="ja-JP" baseline="0" dirty="0" smtClean="0"/>
          </a:p>
          <a:p>
            <a:endParaRPr kumimoji="1" lang="en-US" altLang="ja-JP" baseline="0" dirty="0" smtClean="0"/>
          </a:p>
          <a:p>
            <a:r>
              <a:rPr kumimoji="1" lang="ja-JP" altLang="en-US" baseline="0" dirty="0" smtClean="0"/>
              <a:t>しかし、構築は難しい。。</a:t>
            </a:r>
            <a:endParaRPr kumimoji="1" lang="en-US" altLang="ja-JP" baseline="0" dirty="0" smtClean="0"/>
          </a:p>
          <a:p>
            <a:r>
              <a:rPr kumimoji="1" lang="ja-JP" altLang="en-US" baseline="0" dirty="0" smtClean="0"/>
              <a:t>・</a:t>
            </a:r>
            <a:r>
              <a:rPr kumimoji="1" lang="en-US" altLang="ja-JP" baseline="0" dirty="0" smtClean="0"/>
              <a:t>VXLAN</a:t>
            </a:r>
            <a:r>
              <a:rPr kumimoji="1" lang="ja-JP" altLang="en-US" baseline="0" dirty="0" smtClean="0"/>
              <a:t>アンダーレイは</a:t>
            </a:r>
            <a:r>
              <a:rPr kumimoji="1" lang="en-US" altLang="ja-JP" baseline="0" dirty="0" smtClean="0"/>
              <a:t>L3</a:t>
            </a:r>
            <a:r>
              <a:rPr kumimoji="1" lang="ja-JP" altLang="en-US" baseline="0" dirty="0" smtClean="0"/>
              <a:t>ネットワーク</a:t>
            </a:r>
            <a:endParaRPr kumimoji="1" lang="en-US" altLang="ja-JP" baseline="0" dirty="0" smtClean="0"/>
          </a:p>
          <a:p>
            <a:r>
              <a:rPr kumimoji="1" lang="ja-JP" altLang="en-US" baseline="0" dirty="0" smtClean="0"/>
              <a:t>・設定が複雑、、</a:t>
            </a:r>
            <a:endParaRPr kumimoji="1" lang="en-US" altLang="ja-JP" baseline="0" dirty="0" smtClean="0"/>
          </a:p>
          <a:p>
            <a:r>
              <a:rPr kumimoji="1" lang="ja-JP" altLang="en-US" baseline="0" dirty="0" smtClean="0"/>
              <a:t>・拡張の際にデザインの見直し</a:t>
            </a:r>
            <a:endParaRPr kumimoji="1" lang="en-US" altLang="ja-JP" baseline="0" dirty="0" smtClean="0"/>
          </a:p>
          <a:p>
            <a:endParaRPr kumimoji="1" lang="en-US" altLang="ja-JP" baseline="0" dirty="0" smtClean="0"/>
          </a:p>
          <a:p>
            <a:r>
              <a:rPr kumimoji="1" lang="ja-JP" altLang="en-US" baseline="0" dirty="0" smtClean="0"/>
              <a:t>これをアプライアンス的に最適化したのが</a:t>
            </a:r>
            <a:r>
              <a:rPr kumimoji="1" lang="en-US" altLang="ja-JP" baseline="0" dirty="0" smtClean="0"/>
              <a:t>ACI</a:t>
            </a:r>
          </a:p>
          <a:p>
            <a:r>
              <a:rPr kumimoji="1" lang="ja-JP" altLang="en-US" baseline="0" dirty="0" smtClean="0"/>
              <a:t>データセンター内もデータセンター間も一つの管理画面</a:t>
            </a:r>
            <a:endParaRPr kumimoji="1" lang="en-US" altLang="ja-JP" baseline="0" dirty="0" smtClean="0"/>
          </a:p>
          <a:p>
            <a:r>
              <a:rPr kumimoji="1" lang="ja-JP" altLang="en-US" baseline="0" dirty="0" smtClean="0"/>
              <a:t>ゲートウェイもファブリックで自動変換</a:t>
            </a:r>
            <a:endParaRPr kumimoji="1" lang="en-US" altLang="ja-JP" baseline="0" dirty="0" smtClean="0"/>
          </a:p>
          <a:p>
            <a:r>
              <a:rPr kumimoji="1" lang="ja-JP" altLang="en-US" baseline="0" dirty="0" smtClean="0"/>
              <a:t>マルチクラウド・マルチデータセンター・リモートサイトをすべて一つの管理画面で運用できる</a:t>
            </a:r>
            <a:endParaRPr kumimoji="1" lang="en-US" altLang="ja-JP" baseline="0" dirty="0" smtClean="0"/>
          </a:p>
          <a:p>
            <a:r>
              <a:rPr kumimoji="1" lang="en-US" altLang="ja-JP" baseline="0" dirty="0" err="1" smtClean="0"/>
              <a:t>Vmotion</a:t>
            </a:r>
            <a:r>
              <a:rPr kumimoji="1" lang="ja-JP" altLang="en-US" baseline="0" dirty="0" smtClean="0"/>
              <a:t>しても先方のスイッチが自動認識して疎通する</a:t>
            </a:r>
            <a:endParaRPr kumimoji="1" lang="en-US" altLang="ja-JP" baseline="0" dirty="0" smtClean="0"/>
          </a:p>
          <a:p>
            <a:endParaRPr kumimoji="1" lang="en-US" altLang="ja-JP" baseline="0" dirty="0" smtClean="0"/>
          </a:p>
          <a:p>
            <a:r>
              <a:rPr kumimoji="1" lang="ja-JP" altLang="en-US" baseline="0" dirty="0" smtClean="0"/>
              <a:t>ネットワークの仮想化、基盤共通化に非常に重要な基盤となっています。</a:t>
            </a:r>
            <a:endParaRPr kumimoji="1" lang="en-US" altLang="ja-JP" baseline="0" dirty="0" smtClean="0"/>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115292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190328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F6C1005-B323-4A04-B0D1-DB577C3C2ECA}" type="slidenum">
              <a:rPr lang="en-US" smtClean="0">
                <a:ea typeface="MS PGothic"/>
              </a:rPr>
              <a:pPr>
                <a:defRPr/>
              </a:pPr>
              <a:t>21</a:t>
            </a:fld>
            <a:endParaRPr lang="ja-JP">
              <a:ea typeface="MS PGothic"/>
            </a:endParaRPr>
          </a:p>
        </p:txBody>
      </p:sp>
      <p:sp>
        <p:nvSpPr>
          <p:cNvPr id="5" name="Notes Placeholder 2"/>
          <p:cNvSpPr>
            <a:spLocks noGrp="1"/>
          </p:cNvSpPr>
          <p:nvPr>
            <p:ph type="body" idx="1"/>
          </p:nvPr>
        </p:nvSpPr>
        <p:spPr>
          <a:xfrm>
            <a:off x="685800" y="4343399"/>
            <a:ext cx="5486400" cy="4650129"/>
          </a:xfrm>
        </p:spPr>
        <p:txBody>
          <a:bodyPr/>
          <a:lstStyle/>
          <a:p>
            <a:r>
              <a:rPr lang="en-US" sz="800" b="0" i="0" kern="1200" dirty="0">
                <a:solidFill>
                  <a:schemeClr val="tx1"/>
                </a:solidFill>
                <a:effectLst/>
              </a:rPr>
              <a:t>Now</a:t>
            </a:r>
            <a:r>
              <a:rPr lang="en-US" sz="800" b="0" i="0" kern="1200" baseline="0" dirty="0">
                <a:solidFill>
                  <a:schemeClr val="tx1"/>
                </a:solidFill>
                <a:effectLst/>
              </a:rPr>
              <a:t> HyperFlex with CloudCenter gives you </a:t>
            </a:r>
            <a:r>
              <a:rPr lang="en-US" sz="800" b="0" i="0" kern="1200" dirty="0">
                <a:solidFill>
                  <a:schemeClr val="tx1"/>
                </a:solidFill>
                <a:effectLst/>
              </a:rPr>
              <a:t>the best of both worlds </a:t>
            </a:r>
          </a:p>
          <a:p>
            <a:r>
              <a:rPr lang="en-US" sz="800" b="0" i="0" kern="1200" dirty="0">
                <a:solidFill>
                  <a:schemeClr val="tx1"/>
                </a:solidFill>
                <a:effectLst/>
              </a:rPr>
              <a:t>Public Cloud Flexibility, with On-Premises Control with Cloud Economics</a:t>
            </a:r>
          </a:p>
          <a:p>
            <a:endParaRPr lang="en-US" sz="800" b="0" i="0" kern="1200" dirty="0">
              <a:solidFill>
                <a:schemeClr val="tx1"/>
              </a:solidFill>
              <a:effectLst/>
            </a:endParaRPr>
          </a:p>
          <a:p>
            <a:r>
              <a:rPr lang="en-US" sz="800" b="0" i="0" kern="1200" dirty="0">
                <a:solidFill>
                  <a:schemeClr val="tx1"/>
                </a:solidFill>
                <a:effectLst/>
              </a:rPr>
              <a:t>HyperFlex with CloudCenter is an “easy button” for hybrid IT</a:t>
            </a:r>
          </a:p>
          <a:p>
            <a:endParaRPr lang="en-US" sz="800" b="0" i="0" kern="1200" dirty="0">
              <a:solidFill>
                <a:schemeClr val="tx1"/>
              </a:solidFill>
              <a:effectLst/>
            </a:endParaRPr>
          </a:p>
          <a:p>
            <a:r>
              <a:rPr lang="en-US" sz="800" b="0" i="0" kern="1200" dirty="0">
                <a:solidFill>
                  <a:schemeClr val="tx1"/>
                </a:solidFill>
                <a:effectLst/>
              </a:rPr>
              <a:t>IT</a:t>
            </a:r>
            <a:r>
              <a:rPr lang="en-US" sz="800" b="0" i="0" kern="1200" baseline="0" dirty="0">
                <a:solidFill>
                  <a:schemeClr val="tx1"/>
                </a:solidFill>
                <a:effectLst/>
              </a:rPr>
              <a:t> </a:t>
            </a:r>
            <a:r>
              <a:rPr lang="en-US" sz="800" b="0" i="0" kern="1200" dirty="0">
                <a:solidFill>
                  <a:schemeClr val="tx1"/>
                </a:solidFill>
                <a:effectLst/>
              </a:rPr>
              <a:t>helps protect infrastructure investments</a:t>
            </a:r>
            <a:br>
              <a:rPr lang="en-US" sz="800" b="0" i="0" kern="1200" dirty="0">
                <a:solidFill>
                  <a:schemeClr val="tx1"/>
                </a:solidFill>
                <a:effectLst/>
              </a:rPr>
            </a:br>
            <a:r>
              <a:rPr lang="en-US" sz="800" b="0" i="0" kern="1200" dirty="0">
                <a:solidFill>
                  <a:schemeClr val="tx1"/>
                </a:solidFill>
                <a:effectLst/>
              </a:rPr>
              <a:t>While</a:t>
            </a:r>
            <a:r>
              <a:rPr lang="en-US" sz="800" b="0" i="0" kern="1200" baseline="0" dirty="0">
                <a:solidFill>
                  <a:schemeClr val="tx1"/>
                </a:solidFill>
                <a:effectLst/>
              </a:rPr>
              <a:t> delivering business outcomes</a:t>
            </a:r>
          </a:p>
          <a:p>
            <a:endParaRPr lang="en-US" sz="800" b="0" i="0" kern="1200" baseline="0" dirty="0">
              <a:solidFill>
                <a:schemeClr val="tx1"/>
              </a:solidFill>
              <a:effectLst/>
            </a:endParaRPr>
          </a:p>
          <a:p>
            <a:r>
              <a:rPr lang="en-US" sz="800" b="0" i="0" kern="1200" baseline="0" dirty="0">
                <a:solidFill>
                  <a:schemeClr val="tx1"/>
                </a:solidFill>
                <a:effectLst/>
              </a:rPr>
              <a:t>It is an e</a:t>
            </a:r>
            <a:r>
              <a:rPr lang="en-US" sz="800" b="0" i="0" kern="1200" dirty="0">
                <a:solidFill>
                  <a:schemeClr val="tx1"/>
                </a:solidFill>
                <a:effectLst/>
              </a:rPr>
              <a:t>fficient</a:t>
            </a:r>
            <a:r>
              <a:rPr lang="en-US" sz="800" b="0" i="0" kern="1200" baseline="0" dirty="0">
                <a:solidFill>
                  <a:schemeClr val="tx1"/>
                </a:solidFill>
                <a:effectLst/>
              </a:rPr>
              <a:t> low risk entry point – for enabling IT transformation </a:t>
            </a:r>
          </a:p>
          <a:p>
            <a:endParaRPr lang="en-US" sz="800" b="0" i="0" kern="1200" dirty="0">
              <a:solidFill>
                <a:schemeClr val="tx1"/>
              </a:solidFill>
              <a:effectLst/>
            </a:endParaRPr>
          </a:p>
          <a:p>
            <a:endParaRPr lang="en-US" sz="800" b="0" i="0" kern="1200" dirty="0">
              <a:solidFill>
                <a:schemeClr val="tx1"/>
              </a:solidFill>
              <a:effectLst/>
            </a:endParaRPr>
          </a:p>
          <a:p>
            <a:r>
              <a:rPr lang="en-US" sz="800" b="0" i="0" kern="1200" dirty="0">
                <a:solidFill>
                  <a:schemeClr val="tx1"/>
                </a:solidFill>
                <a:effectLst/>
              </a:rPr>
              <a:t>Cisco HyperFlex is a Private Cloud platform that delivers superior SLA, scalable resources that is easy to deploy and expand, data control and governance – AND better TCO for Data intensive or long running workloads</a:t>
            </a:r>
          </a:p>
          <a:p>
            <a:endParaRPr lang="en-US" sz="800" b="0" i="0" kern="1200" dirty="0">
              <a:solidFill>
                <a:schemeClr val="tx1"/>
              </a:solidFill>
              <a:effectLst/>
            </a:endParaRPr>
          </a:p>
          <a:p>
            <a:r>
              <a:rPr lang="en-US" sz="800" b="0" i="0" kern="1200" dirty="0">
                <a:solidFill>
                  <a:schemeClr val="tx1"/>
                </a:solidFill>
                <a:effectLst/>
              </a:rPr>
              <a:t>Now with</a:t>
            </a:r>
            <a:r>
              <a:rPr lang="en-US" sz="800" b="0" i="0" kern="1200" baseline="0" dirty="0">
                <a:solidFill>
                  <a:schemeClr val="tx1"/>
                </a:solidFill>
                <a:effectLst/>
              </a:rPr>
              <a:t> CloudCenter you can enable self service and </a:t>
            </a:r>
            <a:r>
              <a:rPr lang="en-US" sz="800" b="0" i="0" kern="1200" dirty="0">
                <a:solidFill>
                  <a:schemeClr val="tx1"/>
                </a:solidFill>
                <a:effectLst/>
              </a:rPr>
              <a:t>manage temporary workloads across environments </a:t>
            </a:r>
          </a:p>
          <a:p>
            <a:pPr marL="0" marR="0" indent="0" algn="l" defTabSz="457189" rtl="0" eaLnBrk="0" fontAlgn="base" latinLnBrk="0" hangingPunct="0">
              <a:lnSpc>
                <a:spcPct val="100000"/>
              </a:lnSpc>
              <a:spcBef>
                <a:spcPct val="30000"/>
              </a:spcBef>
              <a:spcAft>
                <a:spcPct val="0"/>
              </a:spcAft>
              <a:buClrTx/>
              <a:buSzTx/>
              <a:buFontTx/>
              <a:buNone/>
              <a:tabLst/>
              <a:defRPr/>
            </a:pPr>
            <a:r>
              <a:rPr lang="en-US" sz="800" b="0" i="0" kern="1200" dirty="0">
                <a:solidFill>
                  <a:schemeClr val="tx1"/>
                </a:solidFill>
                <a:effectLst/>
              </a:rPr>
              <a:t>Users get choice and a seamless cloud experience wherever workloads are deployed.</a:t>
            </a:r>
          </a:p>
          <a:p>
            <a:r>
              <a:rPr lang="en-US" sz="800" b="0" i="0" kern="1200" dirty="0">
                <a:solidFill>
                  <a:schemeClr val="tx1"/>
                </a:solidFill>
                <a:effectLst/>
              </a:rPr>
              <a:t>And workloads remain portable – avoiding</a:t>
            </a:r>
            <a:r>
              <a:rPr lang="en-US" sz="800" b="0" i="0" kern="1200" baseline="0" dirty="0">
                <a:solidFill>
                  <a:schemeClr val="tx1"/>
                </a:solidFill>
                <a:effectLst/>
              </a:rPr>
              <a:t> lock in to any single environment</a:t>
            </a:r>
          </a:p>
          <a:p>
            <a:endParaRPr lang="en-US" sz="800" b="0" i="0" kern="1200" dirty="0">
              <a:solidFill>
                <a:schemeClr val="tx1"/>
              </a:solidFill>
              <a:effectLst/>
            </a:endParaRPr>
          </a:p>
          <a:p>
            <a:r>
              <a:rPr lang="en-US" sz="800" b="0" i="0" kern="1200" dirty="0">
                <a:solidFill>
                  <a:schemeClr val="tx1"/>
                </a:solidFill>
                <a:effectLst/>
              </a:rPr>
              <a:t>Now with CloudCenter you use application-centric automation to</a:t>
            </a:r>
            <a:r>
              <a:rPr lang="en-US" sz="800" b="0" i="0" kern="1200" baseline="0" dirty="0">
                <a:solidFill>
                  <a:schemeClr val="tx1"/>
                </a:solidFill>
                <a:effectLst/>
              </a:rPr>
              <a:t> </a:t>
            </a:r>
            <a:r>
              <a:rPr lang="en-US" sz="800" b="0" i="0" kern="1200" dirty="0">
                <a:solidFill>
                  <a:schemeClr val="tx1"/>
                </a:solidFill>
                <a:effectLst/>
              </a:rPr>
              <a:t>optimize capacity utilization – on and off premises</a:t>
            </a:r>
          </a:p>
          <a:p>
            <a:r>
              <a:rPr lang="en-US" sz="800" b="0" i="0" kern="1200" dirty="0">
                <a:solidFill>
                  <a:schemeClr val="tx1"/>
                </a:solidFill>
                <a:effectLst/>
              </a:rPr>
              <a:t>Legacy applications can </a:t>
            </a:r>
            <a:r>
              <a:rPr lang="en-US" sz="800" b="0" i="0" kern="1200" dirty="0" err="1">
                <a:solidFill>
                  <a:schemeClr val="tx1"/>
                </a:solidFill>
                <a:effectLst/>
              </a:rPr>
              <a:t>autoscale</a:t>
            </a:r>
            <a:r>
              <a:rPr lang="en-US" sz="800" b="0" i="0" kern="1200" dirty="0">
                <a:solidFill>
                  <a:schemeClr val="tx1"/>
                </a:solidFill>
                <a:effectLst/>
              </a:rPr>
              <a:t> and load balance,</a:t>
            </a:r>
            <a:r>
              <a:rPr lang="en-US" sz="800" b="0" i="0" kern="1200" baseline="0" dirty="0">
                <a:solidFill>
                  <a:schemeClr val="tx1"/>
                </a:solidFill>
                <a:effectLst/>
              </a:rPr>
              <a:t> and use </a:t>
            </a:r>
            <a:r>
              <a:rPr lang="en-US" sz="800" b="0" i="0" kern="1200" dirty="0">
                <a:solidFill>
                  <a:schemeClr val="tx1"/>
                </a:solidFill>
                <a:effectLst/>
              </a:rPr>
              <a:t>end-of life actions that increase resource utilization.</a:t>
            </a:r>
          </a:p>
          <a:p>
            <a:r>
              <a:rPr lang="en-US" sz="800" b="0" i="0" kern="1200" dirty="0">
                <a:solidFill>
                  <a:schemeClr val="tx1"/>
                </a:solidFill>
                <a:effectLst/>
              </a:rPr>
              <a:t>Any you can split</a:t>
            </a:r>
            <a:r>
              <a:rPr lang="en-US" sz="800" b="0" i="0" kern="1200" baseline="0" dirty="0">
                <a:solidFill>
                  <a:schemeClr val="tx1"/>
                </a:solidFill>
                <a:effectLst/>
              </a:rPr>
              <a:t> deployment of a single application on a mix of on and off premises environments</a:t>
            </a:r>
            <a:endParaRPr lang="en-US" sz="800" b="0" i="0" kern="1200" dirty="0">
              <a:solidFill>
                <a:schemeClr val="tx1"/>
              </a:solidFill>
              <a:effectLst/>
            </a:endParaRPr>
          </a:p>
          <a:p>
            <a:endParaRPr lang="en-US" sz="800" dirty="0"/>
          </a:p>
          <a:p>
            <a:r>
              <a:rPr lang="en-US" sz="800" dirty="0"/>
              <a:t>CloudCenter</a:t>
            </a:r>
            <a:r>
              <a:rPr lang="en-US" sz="800" baseline="0" dirty="0"/>
              <a:t> now bundled with HyperFlex</a:t>
            </a:r>
          </a:p>
          <a:p>
            <a:r>
              <a:rPr lang="en-US" sz="800" baseline="0" dirty="0"/>
              <a:t>Great solution for infrastructure buyer who wants to supplement “adding another node” for traditional applications</a:t>
            </a:r>
          </a:p>
          <a:p>
            <a:r>
              <a:rPr lang="en-US" sz="800" baseline="0" dirty="0"/>
              <a:t>with application-centric automation to increase utilization of existing capacity, and to easily extend to public cloud.</a:t>
            </a:r>
          </a:p>
          <a:p>
            <a:endParaRPr lang="en-US" sz="80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800" dirty="0"/>
              <a:t>Cisco Pre-Integrated Solution Hardware and Software </a:t>
            </a:r>
            <a:br>
              <a:rPr lang="en-US" sz="800" dirty="0"/>
            </a:br>
            <a:r>
              <a:rPr lang="en-US" sz="800" dirty="0"/>
              <a:t>with </a:t>
            </a:r>
            <a:r>
              <a:rPr lang="en-US" sz="800" dirty="0" err="1"/>
              <a:t>SmartPlay</a:t>
            </a:r>
            <a:r>
              <a:rPr lang="en-US" sz="800" dirty="0"/>
              <a:t> Bundles</a:t>
            </a:r>
          </a:p>
          <a:p>
            <a:endParaRPr lang="en-US" sz="800" dirty="0"/>
          </a:p>
        </p:txBody>
      </p:sp>
    </p:spTree>
    <p:extLst>
      <p:ext uri="{BB962C8B-B14F-4D97-AF65-F5344CB8AC3E}">
        <p14:creationId xmlns:p14="http://schemas.microsoft.com/office/powerpoint/2010/main" val="181967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F6C1005-B323-4A04-B0D1-DB577C3C2ECA}" type="slidenum">
              <a:rPr lang="en-US" smtClean="0">
                <a:ea typeface="MS PGothic"/>
              </a:rPr>
              <a:pPr>
                <a:defRPr/>
              </a:pPr>
              <a:t>22</a:t>
            </a:fld>
            <a:endParaRPr lang="ja-JP">
              <a:ea typeface="MS PGothic"/>
            </a:endParaRPr>
          </a:p>
        </p:txBody>
      </p:sp>
      <p:sp>
        <p:nvSpPr>
          <p:cNvPr id="5" name="Notes Placeholder 2"/>
          <p:cNvSpPr>
            <a:spLocks noGrp="1"/>
          </p:cNvSpPr>
          <p:nvPr>
            <p:ph type="body" idx="1"/>
          </p:nvPr>
        </p:nvSpPr>
        <p:spPr>
          <a:xfrm>
            <a:off x="685800" y="4343399"/>
            <a:ext cx="5486400" cy="4650129"/>
          </a:xfrm>
        </p:spPr>
        <p:txBody>
          <a:bodyPr/>
          <a:lstStyle/>
          <a:p>
            <a:r>
              <a:rPr lang="en-US" sz="800" b="0" i="0" kern="1200" dirty="0">
                <a:solidFill>
                  <a:schemeClr val="tx1"/>
                </a:solidFill>
                <a:effectLst/>
              </a:rPr>
              <a:t>Now</a:t>
            </a:r>
            <a:r>
              <a:rPr lang="en-US" sz="800" b="0" i="0" kern="1200" baseline="0" dirty="0">
                <a:solidFill>
                  <a:schemeClr val="tx1"/>
                </a:solidFill>
                <a:effectLst/>
              </a:rPr>
              <a:t> HyperFlex with CloudCenter gives you </a:t>
            </a:r>
            <a:r>
              <a:rPr lang="en-US" sz="800" b="0" i="0" kern="1200" dirty="0">
                <a:solidFill>
                  <a:schemeClr val="tx1"/>
                </a:solidFill>
                <a:effectLst/>
              </a:rPr>
              <a:t>the best of both worlds </a:t>
            </a:r>
          </a:p>
          <a:p>
            <a:r>
              <a:rPr lang="en-US" sz="800" b="0" i="0" kern="1200" dirty="0">
                <a:solidFill>
                  <a:schemeClr val="tx1"/>
                </a:solidFill>
                <a:effectLst/>
              </a:rPr>
              <a:t>Public Cloud Flexibility, with On-Premises Control with Cloud Economics</a:t>
            </a:r>
          </a:p>
          <a:p>
            <a:endParaRPr lang="en-US" sz="800" b="0" i="0" kern="1200" dirty="0">
              <a:solidFill>
                <a:schemeClr val="tx1"/>
              </a:solidFill>
              <a:effectLst/>
            </a:endParaRPr>
          </a:p>
          <a:p>
            <a:r>
              <a:rPr lang="en-US" sz="800" b="0" i="0" kern="1200" dirty="0">
                <a:solidFill>
                  <a:schemeClr val="tx1"/>
                </a:solidFill>
                <a:effectLst/>
              </a:rPr>
              <a:t>HyperFlex with CloudCenter is an “easy button” for hybrid IT</a:t>
            </a:r>
          </a:p>
          <a:p>
            <a:endParaRPr lang="en-US" sz="800" b="0" i="0" kern="1200" dirty="0">
              <a:solidFill>
                <a:schemeClr val="tx1"/>
              </a:solidFill>
              <a:effectLst/>
            </a:endParaRPr>
          </a:p>
          <a:p>
            <a:r>
              <a:rPr lang="en-US" sz="800" b="0" i="0" kern="1200" dirty="0">
                <a:solidFill>
                  <a:schemeClr val="tx1"/>
                </a:solidFill>
                <a:effectLst/>
              </a:rPr>
              <a:t>IT</a:t>
            </a:r>
            <a:r>
              <a:rPr lang="en-US" sz="800" b="0" i="0" kern="1200" baseline="0" dirty="0">
                <a:solidFill>
                  <a:schemeClr val="tx1"/>
                </a:solidFill>
                <a:effectLst/>
              </a:rPr>
              <a:t> </a:t>
            </a:r>
            <a:r>
              <a:rPr lang="en-US" sz="800" b="0" i="0" kern="1200" dirty="0">
                <a:solidFill>
                  <a:schemeClr val="tx1"/>
                </a:solidFill>
                <a:effectLst/>
              </a:rPr>
              <a:t>helps protect infrastructure investments</a:t>
            </a:r>
            <a:br>
              <a:rPr lang="en-US" sz="800" b="0" i="0" kern="1200" dirty="0">
                <a:solidFill>
                  <a:schemeClr val="tx1"/>
                </a:solidFill>
                <a:effectLst/>
              </a:rPr>
            </a:br>
            <a:r>
              <a:rPr lang="en-US" sz="800" b="0" i="0" kern="1200" dirty="0">
                <a:solidFill>
                  <a:schemeClr val="tx1"/>
                </a:solidFill>
                <a:effectLst/>
              </a:rPr>
              <a:t>While</a:t>
            </a:r>
            <a:r>
              <a:rPr lang="en-US" sz="800" b="0" i="0" kern="1200" baseline="0" dirty="0">
                <a:solidFill>
                  <a:schemeClr val="tx1"/>
                </a:solidFill>
                <a:effectLst/>
              </a:rPr>
              <a:t> delivering business outcomes</a:t>
            </a:r>
          </a:p>
          <a:p>
            <a:endParaRPr lang="en-US" sz="800" b="0" i="0" kern="1200" baseline="0" dirty="0">
              <a:solidFill>
                <a:schemeClr val="tx1"/>
              </a:solidFill>
              <a:effectLst/>
            </a:endParaRPr>
          </a:p>
          <a:p>
            <a:r>
              <a:rPr lang="en-US" sz="800" b="0" i="0" kern="1200" baseline="0" dirty="0">
                <a:solidFill>
                  <a:schemeClr val="tx1"/>
                </a:solidFill>
                <a:effectLst/>
              </a:rPr>
              <a:t>It is an e</a:t>
            </a:r>
            <a:r>
              <a:rPr lang="en-US" sz="800" b="0" i="0" kern="1200" dirty="0">
                <a:solidFill>
                  <a:schemeClr val="tx1"/>
                </a:solidFill>
                <a:effectLst/>
              </a:rPr>
              <a:t>fficient</a:t>
            </a:r>
            <a:r>
              <a:rPr lang="en-US" sz="800" b="0" i="0" kern="1200" baseline="0" dirty="0">
                <a:solidFill>
                  <a:schemeClr val="tx1"/>
                </a:solidFill>
                <a:effectLst/>
              </a:rPr>
              <a:t> low risk entry point – for enabling IT transformation </a:t>
            </a:r>
          </a:p>
          <a:p>
            <a:endParaRPr lang="en-US" sz="800" b="0" i="0" kern="1200" dirty="0">
              <a:solidFill>
                <a:schemeClr val="tx1"/>
              </a:solidFill>
              <a:effectLst/>
            </a:endParaRPr>
          </a:p>
          <a:p>
            <a:endParaRPr lang="en-US" sz="800" b="0" i="0" kern="1200" dirty="0">
              <a:solidFill>
                <a:schemeClr val="tx1"/>
              </a:solidFill>
              <a:effectLst/>
            </a:endParaRPr>
          </a:p>
          <a:p>
            <a:r>
              <a:rPr lang="en-US" sz="800" b="0" i="0" kern="1200" dirty="0">
                <a:solidFill>
                  <a:schemeClr val="tx1"/>
                </a:solidFill>
                <a:effectLst/>
              </a:rPr>
              <a:t>Cisco HyperFlex is a Private Cloud platform that delivers superior SLA, scalable resources that is easy to deploy and expand, data control and governance – AND better TCO for Data intensive or long running workloads</a:t>
            </a:r>
          </a:p>
          <a:p>
            <a:endParaRPr lang="en-US" sz="800" b="0" i="0" kern="1200" dirty="0">
              <a:solidFill>
                <a:schemeClr val="tx1"/>
              </a:solidFill>
              <a:effectLst/>
            </a:endParaRPr>
          </a:p>
          <a:p>
            <a:r>
              <a:rPr lang="en-US" sz="800" b="0" i="0" kern="1200" dirty="0">
                <a:solidFill>
                  <a:schemeClr val="tx1"/>
                </a:solidFill>
                <a:effectLst/>
              </a:rPr>
              <a:t>Now with</a:t>
            </a:r>
            <a:r>
              <a:rPr lang="en-US" sz="800" b="0" i="0" kern="1200" baseline="0" dirty="0">
                <a:solidFill>
                  <a:schemeClr val="tx1"/>
                </a:solidFill>
                <a:effectLst/>
              </a:rPr>
              <a:t> CloudCenter you can enable self service and </a:t>
            </a:r>
            <a:r>
              <a:rPr lang="en-US" sz="800" b="0" i="0" kern="1200" dirty="0">
                <a:solidFill>
                  <a:schemeClr val="tx1"/>
                </a:solidFill>
                <a:effectLst/>
              </a:rPr>
              <a:t>manage temporary workloads across environments </a:t>
            </a:r>
          </a:p>
          <a:p>
            <a:pPr marL="0" marR="0" indent="0" algn="l" defTabSz="457189" rtl="0" eaLnBrk="0" fontAlgn="base" latinLnBrk="0" hangingPunct="0">
              <a:lnSpc>
                <a:spcPct val="100000"/>
              </a:lnSpc>
              <a:spcBef>
                <a:spcPct val="30000"/>
              </a:spcBef>
              <a:spcAft>
                <a:spcPct val="0"/>
              </a:spcAft>
              <a:buClrTx/>
              <a:buSzTx/>
              <a:buFontTx/>
              <a:buNone/>
              <a:tabLst/>
              <a:defRPr/>
            </a:pPr>
            <a:r>
              <a:rPr lang="en-US" sz="800" b="0" i="0" kern="1200" dirty="0">
                <a:solidFill>
                  <a:schemeClr val="tx1"/>
                </a:solidFill>
                <a:effectLst/>
              </a:rPr>
              <a:t>Users get choice and a seamless cloud experience wherever workloads are deployed.</a:t>
            </a:r>
          </a:p>
          <a:p>
            <a:r>
              <a:rPr lang="en-US" sz="800" b="0" i="0" kern="1200" dirty="0">
                <a:solidFill>
                  <a:schemeClr val="tx1"/>
                </a:solidFill>
                <a:effectLst/>
              </a:rPr>
              <a:t>And workloads remain portable – avoiding</a:t>
            </a:r>
            <a:r>
              <a:rPr lang="en-US" sz="800" b="0" i="0" kern="1200" baseline="0" dirty="0">
                <a:solidFill>
                  <a:schemeClr val="tx1"/>
                </a:solidFill>
                <a:effectLst/>
              </a:rPr>
              <a:t> lock in to any single environment</a:t>
            </a:r>
          </a:p>
          <a:p>
            <a:endParaRPr lang="en-US" sz="800" b="0" i="0" kern="1200" dirty="0">
              <a:solidFill>
                <a:schemeClr val="tx1"/>
              </a:solidFill>
              <a:effectLst/>
            </a:endParaRPr>
          </a:p>
          <a:p>
            <a:r>
              <a:rPr lang="en-US" sz="800" b="0" i="0" kern="1200" dirty="0">
                <a:solidFill>
                  <a:schemeClr val="tx1"/>
                </a:solidFill>
                <a:effectLst/>
              </a:rPr>
              <a:t>Now with CloudCenter you use application-centric automation to</a:t>
            </a:r>
            <a:r>
              <a:rPr lang="en-US" sz="800" b="0" i="0" kern="1200" baseline="0" dirty="0">
                <a:solidFill>
                  <a:schemeClr val="tx1"/>
                </a:solidFill>
                <a:effectLst/>
              </a:rPr>
              <a:t> </a:t>
            </a:r>
            <a:r>
              <a:rPr lang="en-US" sz="800" b="0" i="0" kern="1200" dirty="0">
                <a:solidFill>
                  <a:schemeClr val="tx1"/>
                </a:solidFill>
                <a:effectLst/>
              </a:rPr>
              <a:t>optimize capacity utilization – on and off premises</a:t>
            </a:r>
          </a:p>
          <a:p>
            <a:r>
              <a:rPr lang="en-US" sz="800" b="0" i="0" kern="1200" dirty="0">
                <a:solidFill>
                  <a:schemeClr val="tx1"/>
                </a:solidFill>
                <a:effectLst/>
              </a:rPr>
              <a:t>Legacy applications can </a:t>
            </a:r>
            <a:r>
              <a:rPr lang="en-US" sz="800" b="0" i="0" kern="1200" dirty="0" err="1">
                <a:solidFill>
                  <a:schemeClr val="tx1"/>
                </a:solidFill>
                <a:effectLst/>
              </a:rPr>
              <a:t>autoscale</a:t>
            </a:r>
            <a:r>
              <a:rPr lang="en-US" sz="800" b="0" i="0" kern="1200" dirty="0">
                <a:solidFill>
                  <a:schemeClr val="tx1"/>
                </a:solidFill>
                <a:effectLst/>
              </a:rPr>
              <a:t> and load balance,</a:t>
            </a:r>
            <a:r>
              <a:rPr lang="en-US" sz="800" b="0" i="0" kern="1200" baseline="0" dirty="0">
                <a:solidFill>
                  <a:schemeClr val="tx1"/>
                </a:solidFill>
                <a:effectLst/>
              </a:rPr>
              <a:t> and use </a:t>
            </a:r>
            <a:r>
              <a:rPr lang="en-US" sz="800" b="0" i="0" kern="1200" dirty="0">
                <a:solidFill>
                  <a:schemeClr val="tx1"/>
                </a:solidFill>
                <a:effectLst/>
              </a:rPr>
              <a:t>end-of life actions that increase resource utilization.</a:t>
            </a:r>
          </a:p>
          <a:p>
            <a:r>
              <a:rPr lang="en-US" sz="800" b="0" i="0" kern="1200" dirty="0">
                <a:solidFill>
                  <a:schemeClr val="tx1"/>
                </a:solidFill>
                <a:effectLst/>
              </a:rPr>
              <a:t>Any you can split</a:t>
            </a:r>
            <a:r>
              <a:rPr lang="en-US" sz="800" b="0" i="0" kern="1200" baseline="0" dirty="0">
                <a:solidFill>
                  <a:schemeClr val="tx1"/>
                </a:solidFill>
                <a:effectLst/>
              </a:rPr>
              <a:t> deployment of a single application on a mix of on and off premises environments</a:t>
            </a:r>
            <a:endParaRPr lang="en-US" sz="800" b="0" i="0" kern="1200" dirty="0">
              <a:solidFill>
                <a:schemeClr val="tx1"/>
              </a:solidFill>
              <a:effectLst/>
            </a:endParaRPr>
          </a:p>
          <a:p>
            <a:endParaRPr lang="en-US" sz="800" dirty="0"/>
          </a:p>
          <a:p>
            <a:r>
              <a:rPr lang="en-US" sz="800" dirty="0"/>
              <a:t>CloudCenter</a:t>
            </a:r>
            <a:r>
              <a:rPr lang="en-US" sz="800" baseline="0" dirty="0"/>
              <a:t> now bundled with HyperFlex</a:t>
            </a:r>
          </a:p>
          <a:p>
            <a:r>
              <a:rPr lang="en-US" sz="800" baseline="0" dirty="0"/>
              <a:t>Great solution for infrastructure buyer who wants to supplement “adding another node” for traditional applications</a:t>
            </a:r>
          </a:p>
          <a:p>
            <a:r>
              <a:rPr lang="en-US" sz="800" baseline="0" dirty="0"/>
              <a:t>with application-centric automation to increase utilization of existing capacity, and to easily extend to public cloud.</a:t>
            </a:r>
          </a:p>
          <a:p>
            <a:endParaRPr lang="en-US" sz="80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800" dirty="0"/>
              <a:t>Cisco Pre-Integrated Solution Hardware and Software </a:t>
            </a:r>
            <a:br>
              <a:rPr lang="en-US" sz="800" dirty="0"/>
            </a:br>
            <a:r>
              <a:rPr lang="en-US" sz="800" dirty="0"/>
              <a:t>with </a:t>
            </a:r>
            <a:r>
              <a:rPr lang="en-US" sz="800" dirty="0" err="1"/>
              <a:t>SmartPlay</a:t>
            </a:r>
            <a:r>
              <a:rPr lang="en-US" sz="800" dirty="0"/>
              <a:t> Bundles</a:t>
            </a:r>
          </a:p>
          <a:p>
            <a:endParaRPr lang="en-US" sz="800" dirty="0"/>
          </a:p>
        </p:txBody>
      </p:sp>
    </p:spTree>
    <p:extLst>
      <p:ext uri="{BB962C8B-B14F-4D97-AF65-F5344CB8AC3E}">
        <p14:creationId xmlns:p14="http://schemas.microsoft.com/office/powerpoint/2010/main" val="1676164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F6C1005-B323-4A04-B0D1-DB577C3C2ECA}" type="slidenum">
              <a:rPr lang="en-US" smtClean="0">
                <a:ea typeface="MS PGothic"/>
              </a:rPr>
              <a:pPr>
                <a:defRPr/>
              </a:pPr>
              <a:t>23</a:t>
            </a:fld>
            <a:endParaRPr lang="ja-JP">
              <a:ea typeface="MS PGothic"/>
            </a:endParaRPr>
          </a:p>
        </p:txBody>
      </p:sp>
      <p:sp>
        <p:nvSpPr>
          <p:cNvPr id="5" name="Notes Placeholder 2"/>
          <p:cNvSpPr>
            <a:spLocks noGrp="1"/>
          </p:cNvSpPr>
          <p:nvPr>
            <p:ph type="body" idx="1"/>
          </p:nvPr>
        </p:nvSpPr>
        <p:spPr>
          <a:xfrm>
            <a:off x="685800" y="4343399"/>
            <a:ext cx="5486400" cy="4650129"/>
          </a:xfrm>
        </p:spPr>
        <p:txBody>
          <a:bodyPr/>
          <a:lstStyle/>
          <a:p>
            <a:r>
              <a:rPr lang="en-US" sz="800" b="0" i="0" kern="1200" dirty="0">
                <a:solidFill>
                  <a:schemeClr val="tx1"/>
                </a:solidFill>
                <a:effectLst/>
              </a:rPr>
              <a:t>Now</a:t>
            </a:r>
            <a:r>
              <a:rPr lang="en-US" sz="800" b="0" i="0" kern="1200" baseline="0" dirty="0">
                <a:solidFill>
                  <a:schemeClr val="tx1"/>
                </a:solidFill>
                <a:effectLst/>
              </a:rPr>
              <a:t> HyperFlex with CloudCenter gives you </a:t>
            </a:r>
            <a:r>
              <a:rPr lang="en-US" sz="800" b="0" i="0" kern="1200" dirty="0">
                <a:solidFill>
                  <a:schemeClr val="tx1"/>
                </a:solidFill>
                <a:effectLst/>
              </a:rPr>
              <a:t>the best of both worlds </a:t>
            </a:r>
          </a:p>
          <a:p>
            <a:r>
              <a:rPr lang="en-US" sz="800" b="0" i="0" kern="1200" dirty="0">
                <a:solidFill>
                  <a:schemeClr val="tx1"/>
                </a:solidFill>
                <a:effectLst/>
              </a:rPr>
              <a:t>Public Cloud Flexibility, with On-Premises Control with Cloud Economics</a:t>
            </a:r>
          </a:p>
          <a:p>
            <a:endParaRPr lang="en-US" sz="800" b="0" i="0" kern="1200" dirty="0">
              <a:solidFill>
                <a:schemeClr val="tx1"/>
              </a:solidFill>
              <a:effectLst/>
            </a:endParaRPr>
          </a:p>
          <a:p>
            <a:r>
              <a:rPr lang="en-US" sz="800" b="0" i="0" kern="1200" dirty="0">
                <a:solidFill>
                  <a:schemeClr val="tx1"/>
                </a:solidFill>
                <a:effectLst/>
              </a:rPr>
              <a:t>HyperFlex with CloudCenter is an “easy button” for hybrid IT</a:t>
            </a:r>
          </a:p>
          <a:p>
            <a:endParaRPr lang="en-US" sz="800" b="0" i="0" kern="1200" dirty="0">
              <a:solidFill>
                <a:schemeClr val="tx1"/>
              </a:solidFill>
              <a:effectLst/>
            </a:endParaRPr>
          </a:p>
          <a:p>
            <a:r>
              <a:rPr lang="en-US" sz="800" b="0" i="0" kern="1200" dirty="0">
                <a:solidFill>
                  <a:schemeClr val="tx1"/>
                </a:solidFill>
                <a:effectLst/>
              </a:rPr>
              <a:t>IT</a:t>
            </a:r>
            <a:r>
              <a:rPr lang="en-US" sz="800" b="0" i="0" kern="1200" baseline="0" dirty="0">
                <a:solidFill>
                  <a:schemeClr val="tx1"/>
                </a:solidFill>
                <a:effectLst/>
              </a:rPr>
              <a:t> </a:t>
            </a:r>
            <a:r>
              <a:rPr lang="en-US" sz="800" b="0" i="0" kern="1200" dirty="0">
                <a:solidFill>
                  <a:schemeClr val="tx1"/>
                </a:solidFill>
                <a:effectLst/>
              </a:rPr>
              <a:t>helps protect infrastructure investments</a:t>
            </a:r>
            <a:br>
              <a:rPr lang="en-US" sz="800" b="0" i="0" kern="1200" dirty="0">
                <a:solidFill>
                  <a:schemeClr val="tx1"/>
                </a:solidFill>
                <a:effectLst/>
              </a:rPr>
            </a:br>
            <a:r>
              <a:rPr lang="en-US" sz="800" b="0" i="0" kern="1200" dirty="0">
                <a:solidFill>
                  <a:schemeClr val="tx1"/>
                </a:solidFill>
                <a:effectLst/>
              </a:rPr>
              <a:t>While</a:t>
            </a:r>
            <a:r>
              <a:rPr lang="en-US" sz="800" b="0" i="0" kern="1200" baseline="0" dirty="0">
                <a:solidFill>
                  <a:schemeClr val="tx1"/>
                </a:solidFill>
                <a:effectLst/>
              </a:rPr>
              <a:t> delivering business outcomes</a:t>
            </a:r>
          </a:p>
          <a:p>
            <a:endParaRPr lang="en-US" sz="800" b="0" i="0" kern="1200" baseline="0" dirty="0">
              <a:solidFill>
                <a:schemeClr val="tx1"/>
              </a:solidFill>
              <a:effectLst/>
            </a:endParaRPr>
          </a:p>
          <a:p>
            <a:r>
              <a:rPr lang="en-US" sz="800" b="0" i="0" kern="1200" baseline="0" dirty="0">
                <a:solidFill>
                  <a:schemeClr val="tx1"/>
                </a:solidFill>
                <a:effectLst/>
              </a:rPr>
              <a:t>It is an e</a:t>
            </a:r>
            <a:r>
              <a:rPr lang="en-US" sz="800" b="0" i="0" kern="1200" dirty="0">
                <a:solidFill>
                  <a:schemeClr val="tx1"/>
                </a:solidFill>
                <a:effectLst/>
              </a:rPr>
              <a:t>fficient</a:t>
            </a:r>
            <a:r>
              <a:rPr lang="en-US" sz="800" b="0" i="0" kern="1200" baseline="0" dirty="0">
                <a:solidFill>
                  <a:schemeClr val="tx1"/>
                </a:solidFill>
                <a:effectLst/>
              </a:rPr>
              <a:t> low risk entry point – for enabling IT transformation </a:t>
            </a:r>
          </a:p>
          <a:p>
            <a:endParaRPr lang="en-US" sz="800" b="0" i="0" kern="1200" dirty="0">
              <a:solidFill>
                <a:schemeClr val="tx1"/>
              </a:solidFill>
              <a:effectLst/>
            </a:endParaRPr>
          </a:p>
          <a:p>
            <a:endParaRPr lang="en-US" sz="800" b="0" i="0" kern="1200" dirty="0">
              <a:solidFill>
                <a:schemeClr val="tx1"/>
              </a:solidFill>
              <a:effectLst/>
            </a:endParaRPr>
          </a:p>
          <a:p>
            <a:r>
              <a:rPr lang="en-US" sz="800" b="0" i="0" kern="1200" dirty="0">
                <a:solidFill>
                  <a:schemeClr val="tx1"/>
                </a:solidFill>
                <a:effectLst/>
              </a:rPr>
              <a:t>Cisco HyperFlex is a Private Cloud platform that delivers superior SLA, scalable resources that is easy to deploy and expand, data control and governance – AND better TCO for Data intensive or long running workloads</a:t>
            </a:r>
          </a:p>
          <a:p>
            <a:endParaRPr lang="en-US" sz="800" b="0" i="0" kern="1200" dirty="0">
              <a:solidFill>
                <a:schemeClr val="tx1"/>
              </a:solidFill>
              <a:effectLst/>
            </a:endParaRPr>
          </a:p>
          <a:p>
            <a:r>
              <a:rPr lang="en-US" sz="800" b="0" i="0" kern="1200" dirty="0">
                <a:solidFill>
                  <a:schemeClr val="tx1"/>
                </a:solidFill>
                <a:effectLst/>
              </a:rPr>
              <a:t>Now with</a:t>
            </a:r>
            <a:r>
              <a:rPr lang="en-US" sz="800" b="0" i="0" kern="1200" baseline="0" dirty="0">
                <a:solidFill>
                  <a:schemeClr val="tx1"/>
                </a:solidFill>
                <a:effectLst/>
              </a:rPr>
              <a:t> CloudCenter you can enable self service and </a:t>
            </a:r>
            <a:r>
              <a:rPr lang="en-US" sz="800" b="0" i="0" kern="1200" dirty="0">
                <a:solidFill>
                  <a:schemeClr val="tx1"/>
                </a:solidFill>
                <a:effectLst/>
              </a:rPr>
              <a:t>manage temporary workloads across environments </a:t>
            </a:r>
          </a:p>
          <a:p>
            <a:pPr marL="0" marR="0" indent="0" algn="l" defTabSz="457189" rtl="0" eaLnBrk="0" fontAlgn="base" latinLnBrk="0" hangingPunct="0">
              <a:lnSpc>
                <a:spcPct val="100000"/>
              </a:lnSpc>
              <a:spcBef>
                <a:spcPct val="30000"/>
              </a:spcBef>
              <a:spcAft>
                <a:spcPct val="0"/>
              </a:spcAft>
              <a:buClrTx/>
              <a:buSzTx/>
              <a:buFontTx/>
              <a:buNone/>
              <a:tabLst/>
              <a:defRPr/>
            </a:pPr>
            <a:r>
              <a:rPr lang="en-US" sz="800" b="0" i="0" kern="1200" dirty="0">
                <a:solidFill>
                  <a:schemeClr val="tx1"/>
                </a:solidFill>
                <a:effectLst/>
              </a:rPr>
              <a:t>Users get choice and a seamless cloud experience wherever workloads are deployed.</a:t>
            </a:r>
          </a:p>
          <a:p>
            <a:r>
              <a:rPr lang="en-US" sz="800" b="0" i="0" kern="1200" dirty="0">
                <a:solidFill>
                  <a:schemeClr val="tx1"/>
                </a:solidFill>
                <a:effectLst/>
              </a:rPr>
              <a:t>And workloads remain portable – avoiding</a:t>
            </a:r>
            <a:r>
              <a:rPr lang="en-US" sz="800" b="0" i="0" kern="1200" baseline="0" dirty="0">
                <a:solidFill>
                  <a:schemeClr val="tx1"/>
                </a:solidFill>
                <a:effectLst/>
              </a:rPr>
              <a:t> lock in to any single environment</a:t>
            </a:r>
          </a:p>
          <a:p>
            <a:endParaRPr lang="en-US" sz="800" b="0" i="0" kern="1200" dirty="0">
              <a:solidFill>
                <a:schemeClr val="tx1"/>
              </a:solidFill>
              <a:effectLst/>
            </a:endParaRPr>
          </a:p>
          <a:p>
            <a:r>
              <a:rPr lang="en-US" sz="800" b="0" i="0" kern="1200" dirty="0">
                <a:solidFill>
                  <a:schemeClr val="tx1"/>
                </a:solidFill>
                <a:effectLst/>
              </a:rPr>
              <a:t>Now with CloudCenter you use application-centric automation to</a:t>
            </a:r>
            <a:r>
              <a:rPr lang="en-US" sz="800" b="0" i="0" kern="1200" baseline="0" dirty="0">
                <a:solidFill>
                  <a:schemeClr val="tx1"/>
                </a:solidFill>
                <a:effectLst/>
              </a:rPr>
              <a:t> </a:t>
            </a:r>
            <a:r>
              <a:rPr lang="en-US" sz="800" b="0" i="0" kern="1200" dirty="0">
                <a:solidFill>
                  <a:schemeClr val="tx1"/>
                </a:solidFill>
                <a:effectLst/>
              </a:rPr>
              <a:t>optimize capacity utilization – on and off premises</a:t>
            </a:r>
          </a:p>
          <a:p>
            <a:r>
              <a:rPr lang="en-US" sz="800" b="0" i="0" kern="1200" dirty="0">
                <a:solidFill>
                  <a:schemeClr val="tx1"/>
                </a:solidFill>
                <a:effectLst/>
              </a:rPr>
              <a:t>Legacy applications can </a:t>
            </a:r>
            <a:r>
              <a:rPr lang="en-US" sz="800" b="0" i="0" kern="1200" dirty="0" err="1">
                <a:solidFill>
                  <a:schemeClr val="tx1"/>
                </a:solidFill>
                <a:effectLst/>
              </a:rPr>
              <a:t>autoscale</a:t>
            </a:r>
            <a:r>
              <a:rPr lang="en-US" sz="800" b="0" i="0" kern="1200" dirty="0">
                <a:solidFill>
                  <a:schemeClr val="tx1"/>
                </a:solidFill>
                <a:effectLst/>
              </a:rPr>
              <a:t> and load balance,</a:t>
            </a:r>
            <a:r>
              <a:rPr lang="en-US" sz="800" b="0" i="0" kern="1200" baseline="0" dirty="0">
                <a:solidFill>
                  <a:schemeClr val="tx1"/>
                </a:solidFill>
                <a:effectLst/>
              </a:rPr>
              <a:t> and use </a:t>
            </a:r>
            <a:r>
              <a:rPr lang="en-US" sz="800" b="0" i="0" kern="1200" dirty="0">
                <a:solidFill>
                  <a:schemeClr val="tx1"/>
                </a:solidFill>
                <a:effectLst/>
              </a:rPr>
              <a:t>end-of life actions that increase resource utilization.</a:t>
            </a:r>
          </a:p>
          <a:p>
            <a:r>
              <a:rPr lang="en-US" sz="800" b="0" i="0" kern="1200" dirty="0">
                <a:solidFill>
                  <a:schemeClr val="tx1"/>
                </a:solidFill>
                <a:effectLst/>
              </a:rPr>
              <a:t>Any you can split</a:t>
            </a:r>
            <a:r>
              <a:rPr lang="en-US" sz="800" b="0" i="0" kern="1200" baseline="0" dirty="0">
                <a:solidFill>
                  <a:schemeClr val="tx1"/>
                </a:solidFill>
                <a:effectLst/>
              </a:rPr>
              <a:t> deployment of a single application on a mix of on and off premises environments</a:t>
            </a:r>
            <a:endParaRPr lang="en-US" sz="800" b="0" i="0" kern="1200" dirty="0">
              <a:solidFill>
                <a:schemeClr val="tx1"/>
              </a:solidFill>
              <a:effectLst/>
            </a:endParaRPr>
          </a:p>
          <a:p>
            <a:endParaRPr lang="en-US" sz="800" dirty="0"/>
          </a:p>
          <a:p>
            <a:r>
              <a:rPr lang="en-US" sz="800" dirty="0"/>
              <a:t>CloudCenter</a:t>
            </a:r>
            <a:r>
              <a:rPr lang="en-US" sz="800" baseline="0" dirty="0"/>
              <a:t> now bundled with HyperFlex</a:t>
            </a:r>
          </a:p>
          <a:p>
            <a:r>
              <a:rPr lang="en-US" sz="800" baseline="0" dirty="0"/>
              <a:t>Great solution for infrastructure buyer who wants to supplement “adding another node” for traditional applications</a:t>
            </a:r>
          </a:p>
          <a:p>
            <a:r>
              <a:rPr lang="en-US" sz="800" baseline="0" dirty="0"/>
              <a:t>with application-centric automation to increase utilization of existing capacity, and to easily extend to public cloud.</a:t>
            </a:r>
          </a:p>
          <a:p>
            <a:endParaRPr lang="en-US" sz="80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800" dirty="0"/>
              <a:t>Cisco Pre-Integrated Solution Hardware and Software </a:t>
            </a:r>
            <a:br>
              <a:rPr lang="en-US" sz="800" dirty="0"/>
            </a:br>
            <a:r>
              <a:rPr lang="en-US" sz="800" dirty="0"/>
              <a:t>with </a:t>
            </a:r>
            <a:r>
              <a:rPr lang="en-US" sz="800" dirty="0" err="1"/>
              <a:t>SmartPlay</a:t>
            </a:r>
            <a:r>
              <a:rPr lang="en-US" sz="800" dirty="0"/>
              <a:t> Bundles</a:t>
            </a:r>
          </a:p>
          <a:p>
            <a:endParaRPr lang="en-US" sz="800" dirty="0"/>
          </a:p>
        </p:txBody>
      </p:sp>
    </p:spTree>
    <p:extLst>
      <p:ext uri="{BB962C8B-B14F-4D97-AF65-F5344CB8AC3E}">
        <p14:creationId xmlns:p14="http://schemas.microsoft.com/office/powerpoint/2010/main" val="87150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30</a:t>
            </a:fld>
            <a:endParaRPr lang="en-US"/>
          </a:p>
        </p:txBody>
      </p:sp>
    </p:spTree>
    <p:extLst>
      <p:ext uri="{BB962C8B-B14F-4D97-AF65-F5344CB8AC3E}">
        <p14:creationId xmlns:p14="http://schemas.microsoft.com/office/powerpoint/2010/main" val="10458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tiff"/><Relationship Id="rId3"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eg"/><Relationship Id="rId3"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tiff"/><Relationship Id="rId3" Type="http://schemas.openxmlformats.org/officeDocument/2006/relationships/image" Target="../media/image3.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tiff"/><Relationship Id="rId3" Type="http://schemas.openxmlformats.org/officeDocument/2006/relationships/image" Target="../media/image6.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4029887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860248507"/>
      </p:ext>
    </p:extLst>
  </p:cSld>
  <p:clrMapOvr>
    <a:masterClrMapping/>
  </p:clrMapOvr>
  <p:transition spd="slow">
    <p:wip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305166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325783969"/>
      </p:ext>
    </p:extLst>
  </p:cSld>
  <p:clrMapOvr>
    <a:masterClrMapping/>
  </p:clrMapOvr>
  <p:transition spd="med">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7175187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426584160"/>
      </p:ext>
    </p:extLst>
  </p:cSld>
  <p:clrMapOvr>
    <a:masterClrMapping/>
  </p:clrMapOvr>
  <p:transition spd="med">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ja-JP" altLang="en-US" smtClean="0"/>
              <a:t>マスター テキストの書式設定</a:t>
            </a:r>
          </a:p>
        </p:txBody>
      </p:sp>
    </p:spTree>
    <p:extLst>
      <p:ext uri="{BB962C8B-B14F-4D97-AF65-F5344CB8AC3E}">
        <p14:creationId xmlns:p14="http://schemas.microsoft.com/office/powerpoint/2010/main" val="975596288"/>
      </p:ext>
    </p:extLst>
  </p:cSld>
  <p:clrMapOvr>
    <a:masterClrMapping/>
  </p:clrMapOvr>
  <p:transition spd="med">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454391412"/>
      </p:ext>
    </p:extLst>
  </p:cSld>
  <p:clrMapOvr>
    <a:masterClrMapping/>
  </p:clrMapOvr>
  <p:transition spd="med">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869535538"/>
      </p:ext>
    </p:extLst>
  </p:cSld>
  <p:clrMapOvr>
    <a:masterClrMapping/>
  </p:clrMapOvr>
  <p:transition spd="med">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43528628"/>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680968624"/>
      </p:ext>
    </p:extLst>
  </p:cSld>
  <p:clrMapOvr>
    <a:masterClrMapping/>
  </p:clrMapOvr>
  <p:transition spd="med">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48214470"/>
      </p:ext>
    </p:extLst>
  </p:cSld>
  <p:clrMapOvr>
    <a:masterClrMapping/>
  </p:clrMapOvr>
  <p:transition spd="med">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09803"/>
      </p:ext>
    </p:extLst>
  </p:cSld>
  <p:clrMapOvr>
    <a:masterClrMapping/>
  </p:clrMapOvr>
  <p:transition spd="med">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733277839"/>
      </p:ext>
    </p:extLst>
  </p:cSld>
  <p:clrMapOvr>
    <a:masterClrMapping/>
  </p:clrMapOvr>
  <p:transition spd="med">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01339717"/>
      </p:ext>
    </p:extLst>
  </p:cSld>
  <p:clrMapOvr>
    <a:masterClrMapping/>
  </p:clrMapOvr>
  <p:transition spd="med">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25511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ja-JP" altLang="en-US" smtClean="0"/>
              <a:t>マスター タイトルの書式設定</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718491539"/>
      </p:ext>
    </p:extLst>
  </p:cSld>
  <p:clrMapOvr>
    <a:masterClrMapping/>
  </p:clrMapOvr>
  <p:extLst mod="1">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683852068"/>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067854653"/>
      </p:ext>
    </p:extLst>
  </p:cSld>
  <p:clrMapOvr>
    <a:masterClrMapping/>
  </p:clrMapOvr>
  <p:extLst mod="1">
    <p:ext uri="{DCECCB84-F9BA-43D5-87BE-67443E8EF086}">
      <p15:sldGuideLst xmlns:p15="http://schemas.microsoft.com/office/powerpoint/2012/main">
        <p15:guide id="1" pos="267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ja-JP" altLang="en-US" smtClean="0"/>
              <a:t>マスター テキストの書式設定</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49433032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56139604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249933038"/>
      </p:ext>
    </p:extLst>
  </p:cSld>
  <p:clrMapOvr>
    <a:masterClrMapping/>
  </p:clrMapOvr>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246910316"/>
      </p:ext>
    </p:extLst>
  </p:cSld>
  <p:clrMapOvr>
    <a:masterClrMapping/>
  </p:clrMapOvr>
  <p:extLst mod="1">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グラフを追加</a:t>
            </a:r>
            <a:endParaRPr lang="en-US"/>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092534590"/>
      </p:ext>
    </p:extLst>
  </p:cSld>
  <p:clrMapOvr>
    <a:masterClrMapping/>
  </p:clrMapOvr>
  <p:extLst mod="1">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表を追加</a:t>
            </a:r>
            <a:endParaRPr lang="en-US"/>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266979450"/>
      </p:ext>
    </p:extLst>
  </p:cSld>
  <p:clrMapOvr>
    <a:masterClrMapping/>
  </p:clrMapOvr>
  <p:extLst mod="1">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802669195"/>
      </p:ext>
    </p:extLst>
  </p:cSld>
  <p:clrMapOvr>
    <a:masterClrMapping/>
  </p:clrMapOvr>
  <p:transition spd="slow">
    <p:wip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3846" y="41394"/>
            <a:ext cx="8413138" cy="7654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ja-JP" altLang="en-US" smtClean="0"/>
              <a:t>マスター タイトルの書式設定</a:t>
            </a:r>
            <a:endParaRPr lang="en-US" dirty="0"/>
          </a:p>
        </p:txBody>
      </p:sp>
      <p:sp>
        <p:nvSpPr>
          <p:cNvPr id="3" name="Content Placeholder 2"/>
          <p:cNvSpPr>
            <a:spLocks noGrp="1"/>
          </p:cNvSpPr>
          <p:nvPr>
            <p:ph idx="1"/>
          </p:nvPr>
        </p:nvSpPr>
        <p:spPr>
          <a:xfrm>
            <a:off x="333846" y="1085067"/>
            <a:ext cx="8403738" cy="3715533"/>
          </a:xfrm>
          <a:prstGeom prst="rect">
            <a:avLst/>
          </a:prstGeom>
        </p:spPr>
        <p:txBody>
          <a:bodyPr lIns="91440" tIns="45720" rIns="91440" bIns="45720"/>
          <a:lstStyle>
            <a:lvl1pPr>
              <a:spcBef>
                <a:spcPts val="600"/>
              </a:spcBef>
              <a:buClr>
                <a:srgbClr val="168ACB"/>
              </a:buClr>
              <a:defRPr>
                <a:solidFill>
                  <a:srgbClr val="000000"/>
                </a:solidFill>
              </a:defRPr>
            </a:lvl1pPr>
            <a:lvl2pPr>
              <a:spcBef>
                <a:spcPts val="400"/>
              </a:spcBef>
              <a:defRPr>
                <a:solidFill>
                  <a:srgbClr val="000000"/>
                </a:solidFill>
              </a:defRPr>
            </a:lvl2pPr>
            <a:lvl3pPr>
              <a:lnSpc>
                <a:spcPct val="90000"/>
              </a:lnSpc>
              <a:spcBef>
                <a:spcPts val="200"/>
              </a:spcBef>
              <a:defRPr>
                <a:solidFill>
                  <a:srgbClr val="000000"/>
                </a:solidFill>
              </a:defRPr>
            </a:lvl3pPr>
            <a:lvl4pPr>
              <a:lnSpc>
                <a:spcPct val="90000"/>
              </a:lnSpc>
              <a:spcBef>
                <a:spcPts val="200"/>
              </a:spcBef>
              <a:defRPr>
                <a:solidFill>
                  <a:srgbClr val="000000"/>
                </a:solidFill>
              </a:defRPr>
            </a:lvl4pPr>
            <a:lvl5pPr>
              <a:spcBef>
                <a:spcPts val="675"/>
              </a:spcBef>
              <a:defRPr>
                <a:solidFill>
                  <a:schemeClr val="tx1">
                    <a:lumMod val="75000"/>
                  </a:schemeClr>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5" name="Slide Number Placeholder 6"/>
          <p:cNvSpPr>
            <a:spLocks noGrp="1"/>
          </p:cNvSpPr>
          <p:nvPr>
            <p:ph type="sldNum" sz="quarter" idx="4"/>
          </p:nvPr>
        </p:nvSpPr>
        <p:spPr>
          <a:xfrm>
            <a:off x="8783496" y="4954262"/>
            <a:ext cx="366853" cy="189238"/>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pPr defTabSz="514350" fontAlgn="auto">
                <a:spcBef>
                  <a:spcPts val="0"/>
                </a:spcBef>
                <a:spcAft>
                  <a:spcPts val="0"/>
                </a:spcAft>
                <a:defRPr/>
              </a:pPr>
              <a:t>‹#›</a:t>
            </a:fld>
            <a:endParaRPr lang="en-US" kern="0" dirty="0"/>
          </a:p>
        </p:txBody>
      </p:sp>
    </p:spTree>
    <p:extLst>
      <p:ext uri="{BB962C8B-B14F-4D97-AF65-F5344CB8AC3E}">
        <p14:creationId xmlns:p14="http://schemas.microsoft.com/office/powerpoint/2010/main" val="2949257204"/>
      </p:ext>
    </p:extLst>
  </p:cSld>
  <p:clrMapOvr>
    <a:masterClrMapping/>
  </p:clrMapOvr>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28948668"/>
      </p:ext>
    </p:extLst>
  </p:cSld>
  <p:clrMapOvr>
    <a:masterClrMapping/>
  </p:clrMapOvr>
  <p:transition spd="slow">
    <p:wip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fld id="{7F5DFD1B-9DEB-42F0-8AE3-FD47B44A4E30}" type="datetimeFigureOut">
              <a:rPr kumimoji="1" lang="ja-JP" altLang="en-US" smtClean="0"/>
              <a:t>2017/12/19</a:t>
            </a:fld>
            <a:endParaRPr kumimoji="1" lang="ja-JP" altLang="en-US"/>
          </a:p>
        </p:txBody>
      </p:sp>
      <p:sp>
        <p:nvSpPr>
          <p:cNvPr id="5" name="フッター プレースホルダー 4"/>
          <p:cNvSpPr>
            <a:spLocks noGrp="1"/>
          </p:cNvSpPr>
          <p:nvPr>
            <p:ph type="ftr" sz="quarter" idx="11"/>
          </p:nvPr>
        </p:nvSpPr>
        <p:spPr>
          <a:xfrm>
            <a:off x="3124200" y="4767263"/>
            <a:ext cx="2895600" cy="273844"/>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4767263"/>
            <a:ext cx="2133600" cy="273844"/>
          </a:xfrm>
          <a:prstGeom prst="rect">
            <a:avLst/>
          </a:prstGeom>
        </p:spPr>
        <p:txBody>
          <a:bodyPr/>
          <a:lstStyle/>
          <a:p>
            <a:fld id="{A071D953-9346-48AE-906D-7607F452F6E3}" type="slidenum">
              <a:rPr kumimoji="1" lang="ja-JP" altLang="en-US" smtClean="0"/>
              <a:t>‹#›</a:t>
            </a:fld>
            <a:endParaRPr kumimoji="1" lang="ja-JP" altLang="en-US"/>
          </a:p>
        </p:txBody>
      </p:sp>
    </p:spTree>
    <p:extLst>
      <p:ext uri="{BB962C8B-B14F-4D97-AF65-F5344CB8AC3E}">
        <p14:creationId xmlns:p14="http://schemas.microsoft.com/office/powerpoint/2010/main" val="38213569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cSld name="3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118650"/>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1" y="4783456"/>
            <a:ext cx="2926079" cy="276999"/>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4783456"/>
            <a:ext cx="210312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12/19/17</a:t>
            </a:fld>
            <a:endParaRPr lang="en-US">
              <a:solidFill>
                <a:prstClr val="black">
                  <a:tint val="75000"/>
                </a:prstClr>
              </a:solidFill>
            </a:endParaRPr>
          </a:p>
        </p:txBody>
      </p:sp>
      <p:sp>
        <p:nvSpPr>
          <p:cNvPr id="4" name="Holder 4"/>
          <p:cNvSpPr>
            <a:spLocks noGrp="1"/>
          </p:cNvSpPr>
          <p:nvPr>
            <p:ph type="sldNum" sz="quarter" idx="7"/>
          </p:nvPr>
        </p:nvSpPr>
        <p:spPr>
          <a:xfrm>
            <a:off x="234157" y="4888852"/>
            <a:ext cx="1152128" cy="72199"/>
          </a:xfrm>
          <a:prstGeom prst="rect">
            <a:avLst/>
          </a:prstGeom>
        </p:spPr>
        <p:txBody>
          <a:bodyPr lIns="0" tIns="0" rIns="0" bIns="0"/>
          <a:lstStyle>
            <a:lvl1pPr>
              <a:defRPr sz="469" b="0" i="0">
                <a:solidFill>
                  <a:schemeClr val="tx1"/>
                </a:solidFill>
                <a:latin typeface="CiscoSansTT Light"/>
                <a:cs typeface="CiscoSansTT Light"/>
              </a:defRPr>
            </a:lvl1pPr>
          </a:lstStyle>
          <a:p>
            <a:pPr marL="15875"/>
            <a:fld id="{81D60167-4931-47E6-BA6A-407CBD079E47}" type="slidenum">
              <a:rPr lang="en-US" smtClean="0">
                <a:solidFill>
                  <a:prstClr val="black"/>
                </a:solidFill>
              </a:rPr>
              <a:pPr marL="15875"/>
              <a:t>‹#›</a:t>
            </a:fld>
            <a:r>
              <a:rPr lang="en-US" smtClean="0">
                <a:solidFill>
                  <a:prstClr val="black"/>
                </a:solidFill>
              </a:rPr>
              <a:t>  Cisc</a:t>
            </a:r>
            <a:r>
              <a:rPr lang="en-US" spc="-6" smtClean="0">
                <a:solidFill>
                  <a:prstClr val="black"/>
                </a:solidFill>
              </a:rPr>
              <a:t>o</a:t>
            </a:r>
            <a:r>
              <a:rPr lang="en-US" smtClean="0">
                <a:solidFill>
                  <a:prstClr val="black"/>
                </a:solidFill>
              </a:rPr>
              <a:t> Bran</a:t>
            </a:r>
            <a:r>
              <a:rPr lang="en-US" spc="-9" smtClean="0">
                <a:solidFill>
                  <a:prstClr val="black"/>
                </a:solidFill>
              </a:rPr>
              <a:t>d</a:t>
            </a:r>
            <a:r>
              <a:rPr lang="en-US" smtClean="0">
                <a:solidFill>
                  <a:prstClr val="black"/>
                </a:solidFill>
              </a:rPr>
              <a:t> G</a:t>
            </a:r>
            <a:r>
              <a:rPr lang="en-US" spc="-3" smtClean="0">
                <a:solidFill>
                  <a:prstClr val="black"/>
                </a:solidFill>
              </a:rPr>
              <a:t>u</a:t>
            </a:r>
            <a:r>
              <a:rPr lang="en-US" smtClean="0">
                <a:solidFill>
                  <a:prstClr val="black"/>
                </a:solidFill>
              </a:rPr>
              <a:t>i</a:t>
            </a:r>
            <a:r>
              <a:rPr lang="en-US" spc="-3" smtClean="0">
                <a:solidFill>
                  <a:prstClr val="black"/>
                </a:solidFill>
              </a:rPr>
              <a:t>d</a:t>
            </a:r>
            <a:r>
              <a:rPr lang="en-US" smtClean="0">
                <a:solidFill>
                  <a:prstClr val="black"/>
                </a:solidFill>
              </a:rPr>
              <a:t>e</a:t>
            </a:r>
            <a:r>
              <a:rPr lang="en-US" spc="-6" smtClean="0">
                <a:solidFill>
                  <a:prstClr val="black"/>
                </a:solidFill>
              </a:rPr>
              <a:t>l</a:t>
            </a:r>
            <a:r>
              <a:rPr lang="en-US" spc="-3" smtClean="0">
                <a:solidFill>
                  <a:prstClr val="black"/>
                </a:solidFill>
              </a:rPr>
              <a:t>i</a:t>
            </a:r>
            <a:r>
              <a:rPr lang="en-US" smtClean="0">
                <a:solidFill>
                  <a:prstClr val="black"/>
                </a:solidFill>
              </a:rPr>
              <a:t>ne</a:t>
            </a:r>
            <a:r>
              <a:rPr lang="en-US" spc="-6" smtClean="0">
                <a:solidFill>
                  <a:prstClr val="black"/>
                </a:solidFill>
              </a:rPr>
              <a:t>s</a:t>
            </a:r>
            <a:r>
              <a:rPr lang="en-US" smtClean="0">
                <a:solidFill>
                  <a:prstClr val="black"/>
                </a:solidFill>
              </a:rPr>
              <a:t> </a:t>
            </a:r>
            <a:r>
              <a:rPr lang="en-US" spc="-13" smtClean="0">
                <a:solidFill>
                  <a:prstClr val="black"/>
                </a:solidFill>
              </a:rPr>
              <a:t>/</a:t>
            </a:r>
            <a:r>
              <a:rPr lang="en-US" smtClean="0">
                <a:solidFill>
                  <a:prstClr val="black"/>
                </a:solidFill>
              </a:rPr>
              <a:t> </a:t>
            </a:r>
            <a:r>
              <a:rPr lang="en-US" spc="-3" smtClean="0">
                <a:solidFill>
                  <a:prstClr val="black"/>
                </a:solidFill>
              </a:rPr>
              <a:t>In</a:t>
            </a:r>
            <a:r>
              <a:rPr lang="en-US" smtClean="0">
                <a:solidFill>
                  <a:prstClr val="black"/>
                </a:solidFill>
              </a:rPr>
              <a:t>t</a:t>
            </a:r>
            <a:r>
              <a:rPr lang="en-US" spc="-3" smtClean="0">
                <a:solidFill>
                  <a:prstClr val="black"/>
                </a:solidFill>
              </a:rPr>
              <a:t>r</a:t>
            </a:r>
            <a:r>
              <a:rPr lang="en-US" smtClean="0">
                <a:solidFill>
                  <a:prstClr val="black"/>
                </a:solidFill>
              </a:rPr>
              <a:t>o</a:t>
            </a:r>
            <a:r>
              <a:rPr lang="en-US" spc="-3" smtClean="0">
                <a:solidFill>
                  <a:prstClr val="black"/>
                </a:solidFill>
              </a:rPr>
              <a:t>d</a:t>
            </a:r>
            <a:r>
              <a:rPr lang="en-US" smtClean="0">
                <a:solidFill>
                  <a:prstClr val="black"/>
                </a:solidFill>
              </a:rPr>
              <a:t>uct</a:t>
            </a:r>
            <a:r>
              <a:rPr lang="en-US" spc="-3" smtClean="0">
                <a:solidFill>
                  <a:prstClr val="black"/>
                </a:solidFill>
              </a:rPr>
              <a:t>i</a:t>
            </a:r>
            <a:r>
              <a:rPr lang="en-US" smtClean="0">
                <a:solidFill>
                  <a:prstClr val="black"/>
                </a:solidFill>
              </a:rPr>
              <a:t>o</a:t>
            </a:r>
            <a:r>
              <a:rPr lang="en-US" spc="-6" smtClean="0">
                <a:solidFill>
                  <a:prstClr val="black"/>
                </a:solidFill>
              </a:rPr>
              <a:t>n</a:t>
            </a:r>
            <a:endParaRPr lang="en-US" spc="-6" dirty="0">
              <a:solidFill>
                <a:prstClr val="black"/>
              </a:solidFill>
            </a:endParaRPr>
          </a:p>
        </p:txBody>
      </p:sp>
    </p:spTree>
    <p:extLst>
      <p:ext uri="{BB962C8B-B14F-4D97-AF65-F5344CB8AC3E}">
        <p14:creationId xmlns:p14="http://schemas.microsoft.com/office/powerpoint/2010/main" val="7080482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endParaRPr lang="en-GB" dirty="0"/>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16133414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3008197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4941798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71390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8736060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143813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19463953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4490426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801913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484224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3083424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2271846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6936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9738996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108920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11459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US" smtClean="0"/>
              <a:t>Click to edit Master title style</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575153823"/>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78640801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545127660"/>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en-US" smtClean="0"/>
              <a:t>Drag picture to placeholder or click icon to add</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smtClean="0"/>
              <a:t>Click to edit Master text styles</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588322096"/>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en-US" smtClean="0"/>
              <a:t>Drag picture to placeholder or click icon to add</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707735262"/>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787606279"/>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en-US" smtClean="0"/>
              <a:t>Drag picture to placeholder or click icon to add</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09531045"/>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en-US" smtClean="0"/>
              <a:t>Click icon to add chart</a:t>
            </a:r>
            <a:endParaRPr lang="en-US"/>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862575882"/>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en-US" smtClean="0"/>
              <a:t>Click icon to add table</a:t>
            </a:r>
            <a:endParaRPr lang="en-US"/>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43726455"/>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16473068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469" y="391308"/>
            <a:ext cx="2091122" cy="788693"/>
          </a:xfrm>
          <a:prstGeom prst="rect">
            <a:avLst/>
          </a:prstGeom>
        </p:spPr>
      </p:pic>
    </p:spTree>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a:t>
            </a:r>
            <a:r>
              <a:rPr lang="en-US" altLang="ja-JP" sz="600" spc="20" dirty="0" smtClean="0">
                <a:solidFill>
                  <a:srgbClr val="00BCEB">
                    <a:lumMod val="75000"/>
                  </a:srgbClr>
                </a:solidFill>
                <a:latin typeface="CiscoSansTT ExtraLight"/>
                <a:ea typeface=""/>
                <a:cs typeface="CiscoSans Thin"/>
              </a:rPr>
              <a:t>Public</a:t>
            </a:r>
            <a:endParaRPr lang="en-US" sz="600" spc="20" dirty="0">
              <a:solidFill>
                <a:srgbClr val="00BCEB">
                  <a:lumMod val="75000"/>
                </a:srgbClr>
              </a:solidFill>
              <a:latin typeface="CiscoSansTT ExtraLight"/>
              <a:ea typeface=""/>
              <a:cs typeface="CiscoSans Thin"/>
            </a:endParaRP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3846" y="41394"/>
            <a:ext cx="8413138" cy="7654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ja-JP" altLang="en-US" smtClean="0"/>
              <a:t>マスター タイトルの書式設定</a:t>
            </a:r>
            <a:endParaRPr lang="en-US" dirty="0"/>
          </a:p>
        </p:txBody>
      </p:sp>
      <p:sp>
        <p:nvSpPr>
          <p:cNvPr id="3" name="Content Placeholder 2"/>
          <p:cNvSpPr>
            <a:spLocks noGrp="1"/>
          </p:cNvSpPr>
          <p:nvPr>
            <p:ph idx="1"/>
          </p:nvPr>
        </p:nvSpPr>
        <p:spPr>
          <a:xfrm>
            <a:off x="333846" y="1085067"/>
            <a:ext cx="8403738" cy="3715533"/>
          </a:xfrm>
          <a:prstGeom prst="rect">
            <a:avLst/>
          </a:prstGeom>
        </p:spPr>
        <p:txBody>
          <a:bodyPr lIns="91440" tIns="45720" rIns="91440" bIns="45720"/>
          <a:lstStyle>
            <a:lvl1pPr>
              <a:spcBef>
                <a:spcPts val="600"/>
              </a:spcBef>
              <a:buClr>
                <a:srgbClr val="168ACB"/>
              </a:buClr>
              <a:defRPr>
                <a:solidFill>
                  <a:srgbClr val="000000"/>
                </a:solidFill>
              </a:defRPr>
            </a:lvl1pPr>
            <a:lvl2pPr>
              <a:spcBef>
                <a:spcPts val="400"/>
              </a:spcBef>
              <a:defRPr>
                <a:solidFill>
                  <a:srgbClr val="000000"/>
                </a:solidFill>
              </a:defRPr>
            </a:lvl2pPr>
            <a:lvl3pPr>
              <a:lnSpc>
                <a:spcPct val="90000"/>
              </a:lnSpc>
              <a:spcBef>
                <a:spcPts val="200"/>
              </a:spcBef>
              <a:defRPr>
                <a:solidFill>
                  <a:srgbClr val="000000"/>
                </a:solidFill>
              </a:defRPr>
            </a:lvl3pPr>
            <a:lvl4pPr>
              <a:lnSpc>
                <a:spcPct val="90000"/>
              </a:lnSpc>
              <a:spcBef>
                <a:spcPts val="200"/>
              </a:spcBef>
              <a:defRPr>
                <a:solidFill>
                  <a:srgbClr val="000000"/>
                </a:solidFill>
              </a:defRPr>
            </a:lvl4pPr>
            <a:lvl5pPr>
              <a:spcBef>
                <a:spcPts val="675"/>
              </a:spcBef>
              <a:defRPr>
                <a:solidFill>
                  <a:schemeClr val="tx1">
                    <a:lumMod val="75000"/>
                  </a:schemeClr>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5" name="Slide Number Placeholder 6"/>
          <p:cNvSpPr>
            <a:spLocks noGrp="1"/>
          </p:cNvSpPr>
          <p:nvPr>
            <p:ph type="sldNum" sz="quarter" idx="4"/>
          </p:nvPr>
        </p:nvSpPr>
        <p:spPr>
          <a:xfrm>
            <a:off x="8783496" y="4954262"/>
            <a:ext cx="366853" cy="189238"/>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solidFill>
                  <a:srgbClr val="005073"/>
                </a:solidFill>
              </a:rPr>
              <a:pPr defTabSz="514350" fontAlgn="auto">
                <a:spcBef>
                  <a:spcPts val="0"/>
                </a:spcBef>
                <a:spcAft>
                  <a:spcPts val="0"/>
                </a:spcAft>
                <a:defRPr/>
              </a:pPr>
              <a:t>‹#›</a:t>
            </a:fld>
            <a:endParaRPr lang="en-US" kern="0" dirty="0">
              <a:solidFill>
                <a:srgbClr val="005073"/>
              </a:solidFill>
            </a:endParaRPr>
          </a:p>
        </p:txBody>
      </p:sp>
    </p:spTree>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pos="5443" userDrawn="1">
          <p15:clr>
            <a:srgbClr val="FBAE40"/>
          </p15:clr>
        </p15:guide>
        <p15:guide id="4" pos="31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smtClean="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3846" y="41394"/>
            <a:ext cx="8413138" cy="7654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ja-JP" altLang="en-US" smtClean="0"/>
              <a:t>マスター タイトルの書式設定</a:t>
            </a:r>
            <a:endParaRPr lang="en-US" dirty="0"/>
          </a:p>
        </p:txBody>
      </p:sp>
      <p:sp>
        <p:nvSpPr>
          <p:cNvPr id="3" name="Content Placeholder 2"/>
          <p:cNvSpPr>
            <a:spLocks noGrp="1"/>
          </p:cNvSpPr>
          <p:nvPr>
            <p:ph idx="1"/>
          </p:nvPr>
        </p:nvSpPr>
        <p:spPr>
          <a:xfrm>
            <a:off x="333846" y="1085067"/>
            <a:ext cx="8403738" cy="3715533"/>
          </a:xfrm>
          <a:prstGeom prst="rect">
            <a:avLst/>
          </a:prstGeom>
        </p:spPr>
        <p:txBody>
          <a:bodyPr lIns="91440" tIns="45720" rIns="91440" bIns="45720"/>
          <a:lstStyle>
            <a:lvl1pPr>
              <a:spcBef>
                <a:spcPts val="600"/>
              </a:spcBef>
              <a:buClr>
                <a:srgbClr val="168ACB"/>
              </a:buClr>
              <a:defRPr>
                <a:solidFill>
                  <a:srgbClr val="000000"/>
                </a:solidFill>
              </a:defRPr>
            </a:lvl1pPr>
            <a:lvl2pPr>
              <a:spcBef>
                <a:spcPts val="400"/>
              </a:spcBef>
              <a:defRPr>
                <a:solidFill>
                  <a:srgbClr val="000000"/>
                </a:solidFill>
              </a:defRPr>
            </a:lvl2pPr>
            <a:lvl3pPr>
              <a:lnSpc>
                <a:spcPct val="90000"/>
              </a:lnSpc>
              <a:spcBef>
                <a:spcPts val="200"/>
              </a:spcBef>
              <a:defRPr>
                <a:solidFill>
                  <a:srgbClr val="000000"/>
                </a:solidFill>
              </a:defRPr>
            </a:lvl3pPr>
            <a:lvl4pPr>
              <a:lnSpc>
                <a:spcPct val="90000"/>
              </a:lnSpc>
              <a:spcBef>
                <a:spcPts val="200"/>
              </a:spcBef>
              <a:defRPr>
                <a:solidFill>
                  <a:srgbClr val="000000"/>
                </a:solidFill>
              </a:defRPr>
            </a:lvl4pPr>
            <a:lvl5pPr>
              <a:spcBef>
                <a:spcPts val="675"/>
              </a:spcBef>
              <a:defRPr>
                <a:solidFill>
                  <a:schemeClr val="tx1">
                    <a:lumMod val="75000"/>
                  </a:schemeClr>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5" name="Slide Number Placeholder 6"/>
          <p:cNvSpPr>
            <a:spLocks noGrp="1"/>
          </p:cNvSpPr>
          <p:nvPr>
            <p:ph type="sldNum" sz="quarter" idx="4"/>
          </p:nvPr>
        </p:nvSpPr>
        <p:spPr>
          <a:xfrm>
            <a:off x="8783496" y="4954262"/>
            <a:ext cx="366853" cy="189238"/>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pPr defTabSz="514350" fontAlgn="auto">
                <a:spcBef>
                  <a:spcPts val="0"/>
                </a:spcBef>
                <a:spcAft>
                  <a:spcPts val="0"/>
                </a:spcAft>
                <a:defRPr/>
              </a:pPr>
              <a:t>‹#›</a:t>
            </a:fld>
            <a:endParaRPr lang="en-US" kern="0" dirty="0"/>
          </a:p>
        </p:txBody>
      </p:sp>
    </p:spTree>
    <p:extLst>
      <p:ext uri="{BB962C8B-B14F-4D97-AF65-F5344CB8AC3E}">
        <p14:creationId xmlns:p14="http://schemas.microsoft.com/office/powerpoint/2010/main" val="543878824"/>
      </p:ext>
    </p:extLst>
  </p:cSld>
  <p:clrMapOvr>
    <a:masterClrMapping/>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fld id="{7F5DFD1B-9DEB-42F0-8AE3-FD47B44A4E30}" type="datetimeFigureOut">
              <a:rPr kumimoji="1" lang="ja-JP" altLang="en-US" smtClean="0"/>
              <a:t>2017/12/19</a:t>
            </a:fld>
            <a:endParaRPr kumimoji="1" lang="ja-JP" altLang="en-US"/>
          </a:p>
        </p:txBody>
      </p:sp>
      <p:sp>
        <p:nvSpPr>
          <p:cNvPr id="5" name="フッター プレースホルダー 4"/>
          <p:cNvSpPr>
            <a:spLocks noGrp="1"/>
          </p:cNvSpPr>
          <p:nvPr>
            <p:ph type="ftr" sz="quarter" idx="11"/>
          </p:nvPr>
        </p:nvSpPr>
        <p:spPr>
          <a:xfrm>
            <a:off x="3124200" y="4767263"/>
            <a:ext cx="2895600" cy="273844"/>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4767263"/>
            <a:ext cx="2133600" cy="273844"/>
          </a:xfrm>
          <a:prstGeom prst="rect">
            <a:avLst/>
          </a:prstGeom>
        </p:spPr>
        <p:txBody>
          <a:bodyPr/>
          <a:lstStyle/>
          <a:p>
            <a:fld id="{A071D953-9346-48AE-906D-7607F452F6E3}" type="slidenum">
              <a:rPr kumimoji="1" lang="ja-JP" altLang="en-US" smtClean="0"/>
              <a:t>‹#›</a:t>
            </a:fld>
            <a:endParaRPr kumimoji="1" lang="ja-JP" altLang="en-US"/>
          </a:p>
        </p:txBody>
      </p:sp>
    </p:spTree>
    <p:extLst>
      <p:ext uri="{BB962C8B-B14F-4D97-AF65-F5344CB8AC3E}">
        <p14:creationId xmlns:p14="http://schemas.microsoft.com/office/powerpoint/2010/main" val="1725576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1" y="4783456"/>
            <a:ext cx="2926079" cy="276999"/>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4783456"/>
            <a:ext cx="210312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12/19/17</a:t>
            </a:fld>
            <a:endParaRPr lang="en-US">
              <a:solidFill>
                <a:prstClr val="black">
                  <a:tint val="75000"/>
                </a:prstClr>
              </a:solidFill>
            </a:endParaRPr>
          </a:p>
        </p:txBody>
      </p:sp>
      <p:sp>
        <p:nvSpPr>
          <p:cNvPr id="4" name="Holder 4"/>
          <p:cNvSpPr>
            <a:spLocks noGrp="1"/>
          </p:cNvSpPr>
          <p:nvPr>
            <p:ph type="sldNum" sz="quarter" idx="7"/>
          </p:nvPr>
        </p:nvSpPr>
        <p:spPr>
          <a:xfrm>
            <a:off x="234157" y="4888852"/>
            <a:ext cx="1152128" cy="72199"/>
          </a:xfrm>
          <a:prstGeom prst="rect">
            <a:avLst/>
          </a:prstGeom>
        </p:spPr>
        <p:txBody>
          <a:bodyPr lIns="0" tIns="0" rIns="0" bIns="0"/>
          <a:lstStyle>
            <a:lvl1pPr>
              <a:defRPr sz="469" b="0" i="0">
                <a:solidFill>
                  <a:schemeClr val="tx1"/>
                </a:solidFill>
                <a:latin typeface="CiscoSansTT Light"/>
                <a:cs typeface="CiscoSansTT Light"/>
              </a:defRPr>
            </a:lvl1pPr>
          </a:lstStyle>
          <a:p>
            <a:pPr marL="15875"/>
            <a:fld id="{81D60167-4931-47E6-BA6A-407CBD079E47}" type="slidenum">
              <a:rPr lang="en-US" smtClean="0">
                <a:solidFill>
                  <a:prstClr val="black"/>
                </a:solidFill>
              </a:rPr>
              <a:pPr marL="15875"/>
              <a:t>‹#›</a:t>
            </a:fld>
            <a:r>
              <a:rPr lang="en-US" smtClean="0">
                <a:solidFill>
                  <a:prstClr val="black"/>
                </a:solidFill>
              </a:rPr>
              <a:t>  Cisc</a:t>
            </a:r>
            <a:r>
              <a:rPr lang="en-US" spc="-6" smtClean="0">
                <a:solidFill>
                  <a:prstClr val="black"/>
                </a:solidFill>
              </a:rPr>
              <a:t>o</a:t>
            </a:r>
            <a:r>
              <a:rPr lang="en-US" smtClean="0">
                <a:solidFill>
                  <a:prstClr val="black"/>
                </a:solidFill>
              </a:rPr>
              <a:t> Bran</a:t>
            </a:r>
            <a:r>
              <a:rPr lang="en-US" spc="-9" smtClean="0">
                <a:solidFill>
                  <a:prstClr val="black"/>
                </a:solidFill>
              </a:rPr>
              <a:t>d</a:t>
            </a:r>
            <a:r>
              <a:rPr lang="en-US" smtClean="0">
                <a:solidFill>
                  <a:prstClr val="black"/>
                </a:solidFill>
              </a:rPr>
              <a:t> G</a:t>
            </a:r>
            <a:r>
              <a:rPr lang="en-US" spc="-3" smtClean="0">
                <a:solidFill>
                  <a:prstClr val="black"/>
                </a:solidFill>
              </a:rPr>
              <a:t>u</a:t>
            </a:r>
            <a:r>
              <a:rPr lang="en-US" smtClean="0">
                <a:solidFill>
                  <a:prstClr val="black"/>
                </a:solidFill>
              </a:rPr>
              <a:t>i</a:t>
            </a:r>
            <a:r>
              <a:rPr lang="en-US" spc="-3" smtClean="0">
                <a:solidFill>
                  <a:prstClr val="black"/>
                </a:solidFill>
              </a:rPr>
              <a:t>d</a:t>
            </a:r>
            <a:r>
              <a:rPr lang="en-US" smtClean="0">
                <a:solidFill>
                  <a:prstClr val="black"/>
                </a:solidFill>
              </a:rPr>
              <a:t>e</a:t>
            </a:r>
            <a:r>
              <a:rPr lang="en-US" spc="-6" smtClean="0">
                <a:solidFill>
                  <a:prstClr val="black"/>
                </a:solidFill>
              </a:rPr>
              <a:t>l</a:t>
            </a:r>
            <a:r>
              <a:rPr lang="en-US" spc="-3" smtClean="0">
                <a:solidFill>
                  <a:prstClr val="black"/>
                </a:solidFill>
              </a:rPr>
              <a:t>i</a:t>
            </a:r>
            <a:r>
              <a:rPr lang="en-US" smtClean="0">
                <a:solidFill>
                  <a:prstClr val="black"/>
                </a:solidFill>
              </a:rPr>
              <a:t>ne</a:t>
            </a:r>
            <a:r>
              <a:rPr lang="en-US" spc="-6" smtClean="0">
                <a:solidFill>
                  <a:prstClr val="black"/>
                </a:solidFill>
              </a:rPr>
              <a:t>s</a:t>
            </a:r>
            <a:r>
              <a:rPr lang="en-US" smtClean="0">
                <a:solidFill>
                  <a:prstClr val="black"/>
                </a:solidFill>
              </a:rPr>
              <a:t> </a:t>
            </a:r>
            <a:r>
              <a:rPr lang="en-US" spc="-13" smtClean="0">
                <a:solidFill>
                  <a:prstClr val="black"/>
                </a:solidFill>
              </a:rPr>
              <a:t>/</a:t>
            </a:r>
            <a:r>
              <a:rPr lang="en-US" smtClean="0">
                <a:solidFill>
                  <a:prstClr val="black"/>
                </a:solidFill>
              </a:rPr>
              <a:t> </a:t>
            </a:r>
            <a:r>
              <a:rPr lang="en-US" spc="-3" smtClean="0">
                <a:solidFill>
                  <a:prstClr val="black"/>
                </a:solidFill>
              </a:rPr>
              <a:t>In</a:t>
            </a:r>
            <a:r>
              <a:rPr lang="en-US" smtClean="0">
                <a:solidFill>
                  <a:prstClr val="black"/>
                </a:solidFill>
              </a:rPr>
              <a:t>t</a:t>
            </a:r>
            <a:r>
              <a:rPr lang="en-US" spc="-3" smtClean="0">
                <a:solidFill>
                  <a:prstClr val="black"/>
                </a:solidFill>
              </a:rPr>
              <a:t>r</a:t>
            </a:r>
            <a:r>
              <a:rPr lang="en-US" smtClean="0">
                <a:solidFill>
                  <a:prstClr val="black"/>
                </a:solidFill>
              </a:rPr>
              <a:t>o</a:t>
            </a:r>
            <a:r>
              <a:rPr lang="en-US" spc="-3" smtClean="0">
                <a:solidFill>
                  <a:prstClr val="black"/>
                </a:solidFill>
              </a:rPr>
              <a:t>d</a:t>
            </a:r>
            <a:r>
              <a:rPr lang="en-US" smtClean="0">
                <a:solidFill>
                  <a:prstClr val="black"/>
                </a:solidFill>
              </a:rPr>
              <a:t>uct</a:t>
            </a:r>
            <a:r>
              <a:rPr lang="en-US" spc="-3" smtClean="0">
                <a:solidFill>
                  <a:prstClr val="black"/>
                </a:solidFill>
              </a:rPr>
              <a:t>i</a:t>
            </a:r>
            <a:r>
              <a:rPr lang="en-US" smtClean="0">
                <a:solidFill>
                  <a:prstClr val="black"/>
                </a:solidFill>
              </a:rPr>
              <a:t>o</a:t>
            </a:r>
            <a:r>
              <a:rPr lang="en-US" spc="-6" smtClean="0">
                <a:solidFill>
                  <a:prstClr val="black"/>
                </a:solidFill>
              </a:rPr>
              <a:t>n</a:t>
            </a:r>
            <a:endParaRPr lang="en-US" spc="-6" dirty="0">
              <a:solidFill>
                <a:prstClr val="black"/>
              </a:solidFill>
            </a:endParaRPr>
          </a:p>
        </p:txBody>
      </p:sp>
    </p:spTree>
    <p:extLst>
      <p:ext uri="{BB962C8B-B14F-4D97-AF65-F5344CB8AC3E}">
        <p14:creationId xmlns:p14="http://schemas.microsoft.com/office/powerpoint/2010/main" val="1157596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1_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Tree>
    <p:extLst>
      <p:ext uri="{BB962C8B-B14F-4D97-AF65-F5344CB8AC3E}">
        <p14:creationId xmlns:p14="http://schemas.microsoft.com/office/powerpoint/2010/main" val="1711138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Half_Page_Blank">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062982"/>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Closing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14593"/>
      </p:ext>
    </p:extLst>
  </p:cSld>
  <p:clrMapOvr>
    <a:masterClrMapping/>
  </p:clrMapOvr>
  <p:transition spd="slow">
    <p:wip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3656940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50063637"/>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997899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4_Title Slide-animated gradient">
    <p:bg>
      <p:bgRef idx="1001">
        <a:schemeClr val="bg1"/>
      </p:bgRef>
    </p:bg>
    <p:spTree>
      <p:nvGrpSpPr>
        <p:cNvPr id="1" name=""/>
        <p:cNvGrpSpPr/>
        <p:nvPr/>
      </p:nvGrpSpPr>
      <p:grpSpPr>
        <a:xfrm>
          <a:off x="0" y="0"/>
          <a:ext cx="0" cy="0"/>
          <a:chOff x="0" y="0"/>
          <a:chExt cx="0" cy="0"/>
        </a:xfrm>
      </p:grpSpPr>
      <p:pic>
        <p:nvPicPr>
          <p:cNvPr id="8" name="Picture 7" descr="B20516x03C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56153645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5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693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ja-JP" altLang="en-US" smtClean="0"/>
              <a:t>マスター サブタイトルの書式設定</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ja-JP" altLang="en-US" smtClean="0"/>
              <a:t>マスター タイトルの書式設定</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ja-JP" altLang="en-US" noProof="0" smtClean="0"/>
              <a:t>アイコンをクリックして図を追加</a:t>
            </a:r>
            <a:endParaRPr lang="en-US" noProof="0" dirty="0"/>
          </a:p>
        </p:txBody>
      </p:sp>
    </p:spTree>
    <p:extLst>
      <p:ext uri="{BB962C8B-B14F-4D97-AF65-F5344CB8AC3E}">
        <p14:creationId xmlns:p14="http://schemas.microsoft.com/office/powerpoint/2010/main" val="3304342014"/>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2014  Cisco and/or its affiliates. All rights reserved.   Cisco Confidential</a:t>
            </a:r>
          </a:p>
        </p:txBody>
      </p:sp>
      <p:pic>
        <p:nvPicPr>
          <p:cNvPr id="9" name="Picture 2" descr="C:\Users\spius\Pictures\cisco logo blue gradient.png"/>
          <p:cNvPicPr>
            <a:picLocks noChangeAspect="1" noChangeArrowheads="1"/>
          </p:cNvPicPr>
          <p:nvPr userDrawn="1"/>
        </p:nvPicPr>
        <p:blipFill>
          <a:blip r:embed="rId3"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854121"/>
      </p:ext>
    </p:extLst>
  </p:cSld>
  <p:clrMapOvr>
    <a:masterClrMapping/>
  </p:clrMapOvr>
  <p:transition spd="slow">
    <p:wip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84599"/>
      </p:ext>
    </p:extLst>
  </p:cSld>
  <p:clrMapOvr>
    <a:masterClrMapping/>
  </p:clrMapOvr>
  <p:transition spd="slow">
    <p:wip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45675471"/>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528969905"/>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2280407899"/>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2353562287"/>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22688920"/>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ja-JP" altLang="en-US" smtClean="0"/>
              <a:t>マスター タイトルの書式設定</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ja-JP" altLang="en-US" smtClean="0"/>
              <a:t>マスター テキストの書式設定</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1687099347"/>
      </p:ext>
    </p:extLst>
  </p:cSld>
  <p:clrMapOvr>
    <a:masterClrMapping/>
  </p:clrMapOvr>
  <p:transition spd="med">
    <p:fade/>
  </p:transition>
  <p:timing>
    <p:tnLst>
      <p:par>
        <p:cTn id="1" dur="indefinite" restart="never" nodeType="tmRoot"/>
      </p:par>
    </p:tnLst>
  </p:timing>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Tree>
    <p:extLst>
      <p:ext uri="{BB962C8B-B14F-4D97-AF65-F5344CB8AC3E}">
        <p14:creationId xmlns:p14="http://schemas.microsoft.com/office/powerpoint/2010/main" val="1482496644"/>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ja-JP" altLang="en-US" smtClean="0"/>
              <a:t>マスター テキストの書式設定</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ja-JP" altLang="en-US" smtClean="0"/>
              <a:t>マスター テキストの書式設定</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17861442"/>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097924722"/>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ja-JP" altLang="en-US" smtClean="0"/>
              <a:t>マスター タイトルの書式設定</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ja-JP" altLang="en-US" smtClean="0"/>
              <a:t>マスター テキストの書式設定</a:t>
            </a:r>
          </a:p>
        </p:txBody>
      </p:sp>
    </p:spTree>
    <p:extLst>
      <p:ext uri="{BB962C8B-B14F-4D97-AF65-F5344CB8AC3E}">
        <p14:creationId xmlns:p14="http://schemas.microsoft.com/office/powerpoint/2010/main" val="4222874758"/>
      </p:ext>
    </p:extLst>
  </p:cSld>
  <p:clrMapOvr>
    <a:masterClrMapping/>
  </p:clrMapOvr>
  <p:transition spd="slow">
    <p:wip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ja-JP" altLang="en-US" noProof="0" smtClean="0"/>
              <a:t>アイコンをクリックして表を追加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907496"/>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080140014"/>
      </p:ext>
    </p:extLst>
  </p:cSld>
  <p:clrMapOvr>
    <a:masterClrMapping/>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73356765"/>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14232947"/>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アイコンをクリックして図を追加</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アイコンをクリックして図を追加</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アイコンをクリックして図を追加</a:t>
            </a:r>
            <a:endParaRPr lang="en-US" noProof="0" dirty="0"/>
          </a:p>
        </p:txBody>
      </p:sp>
      <p:sp>
        <p:nvSpPr>
          <p:cNvPr id="12"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3"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5"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Tree>
    <p:extLst>
      <p:ext uri="{BB962C8B-B14F-4D97-AF65-F5344CB8AC3E}">
        <p14:creationId xmlns:p14="http://schemas.microsoft.com/office/powerpoint/2010/main" val="2687555798"/>
      </p:ext>
    </p:extLst>
  </p:cSld>
  <p:clrMapOvr>
    <a:masterClrMapping/>
  </p:clrMapOvr>
  <p:transition spd="slow">
    <p:wip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ja-JP" altLang="en-US" noProof="0" smtClean="0"/>
              <a:t>アイコンをクリックして図を追加</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ja-JP" altLang="en-US" noProof="0" smtClean="0"/>
              <a:t>アイコンをクリックして図を追加</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ja-JP" altLang="en-US" noProof="0" smtClean="0"/>
              <a:t>アイコンをクリックして図を追加</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5"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75136810"/>
      </p:ext>
    </p:extLst>
  </p:cSld>
  <p:clrMapOvr>
    <a:masterClrMapping/>
  </p:clrMapOvr>
  <p:transition spd="slow">
    <p:wip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dirty="0"/>
          </a:p>
        </p:txBody>
      </p:sp>
      <p:sp>
        <p:nvSpPr>
          <p:cNvPr id="12" name="Oval 11"/>
          <p:cNvSpPr/>
          <p:nvPr/>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15" name="Oval 14"/>
          <p:cNvSpPr/>
          <p:nvPr/>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rgbClr val="049FD9"/>
              </a:solidFill>
              <a:cs typeface="Arial"/>
            </a:endParaRPr>
          </a:p>
        </p:txBody>
      </p:sp>
      <p:sp>
        <p:nvSpPr>
          <p:cNvPr id="22" name="Oval 21"/>
          <p:cNvSpPr/>
          <p:nvPr/>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312698047"/>
      </p:ext>
    </p:extLst>
  </p:cSld>
  <p:clrMapOvr>
    <a:masterClrMapping/>
  </p:clrMapOvr>
  <p:transition spd="slow">
    <p:wip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dirty="0"/>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073813029"/>
      </p:ext>
    </p:extLst>
  </p:cSld>
  <p:clrMapOvr>
    <a:masterClrMapping/>
  </p:clrMapOvr>
  <p:transition spd="slow">
    <p:wip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5" name="Oval 14"/>
          <p:cNvSpPr/>
          <p:nvPr/>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2" name="Oval 21"/>
          <p:cNvSpPr/>
          <p:nvPr/>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1" name="Oval 20"/>
          <p:cNvSpPr/>
          <p:nvPr/>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3" name="Oval 22"/>
          <p:cNvSpPr/>
          <p:nvPr/>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2563897540"/>
      </p:ext>
    </p:extLst>
  </p:cSld>
  <p:clrMapOvr>
    <a:masterClrMapping/>
  </p:clrMapOvr>
  <p:transition spd="slow">
    <p:wip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42" name="Oval 41"/>
          <p:cNvSpPr/>
          <p:nvPr/>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2216821945"/>
      </p:ext>
    </p:extLst>
  </p:cSld>
  <p:clrMapOvr>
    <a:masterClrMapping/>
  </p:clrMapOvr>
  <p:transition spd="med">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2157376809"/>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Tree>
    <p:extLst>
      <p:ext uri="{BB962C8B-B14F-4D97-AF65-F5344CB8AC3E}">
        <p14:creationId xmlns:p14="http://schemas.microsoft.com/office/powerpoint/2010/main" val="1774762840"/>
      </p:ext>
    </p:extLst>
  </p:cSld>
  <p:clrMapOvr>
    <a:masterClrMapping/>
  </p:clrMapOvr>
  <p:transition spd="med">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a:t>
            </a:r>
            <a:r>
              <a:rPr lang="en-US" sz="600" dirty="0" smtClean="0">
                <a:solidFill>
                  <a:srgbClr val="FFFFFF">
                    <a:alpha val="60000"/>
                  </a:srgbClr>
                </a:solidFill>
                <a:latin typeface="+mn-lt"/>
                <a:ea typeface="+mn-ea"/>
                <a:cs typeface="CiscoSans Thin"/>
              </a:rPr>
              <a:t>2016  </a:t>
            </a:r>
            <a:r>
              <a:rPr lang="en-US" sz="600" dirty="0">
                <a:solidFill>
                  <a:srgbClr val="FFFFFF">
                    <a:alpha val="60000"/>
                  </a:srgbClr>
                </a:solidFill>
                <a:latin typeface="+mn-lt"/>
                <a:ea typeface="+mn-ea"/>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ja-JP" altLang="en-US" smtClean="0"/>
              <a:t>マスター テキストの書式設定</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9389"/>
      </p:ext>
    </p:extLst>
  </p:cSld>
  <p:clrMapOvr>
    <a:masterClrMapping/>
  </p:clrMapOvr>
  <p:transition spd="med">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ja-JP" altLang="en-US" noProof="0" smtClean="0"/>
              <a:t>アイコンをクリックして図を追加</a:t>
            </a:r>
            <a:endParaRPr lang="en-US" noProof="0" dirty="0"/>
          </a:p>
        </p:txBody>
      </p:sp>
    </p:spTree>
    <p:extLst>
      <p:ext uri="{BB962C8B-B14F-4D97-AF65-F5344CB8AC3E}">
        <p14:creationId xmlns:p14="http://schemas.microsoft.com/office/powerpoint/2010/main" val="2264037977"/>
      </p:ext>
    </p:extLst>
  </p:cSld>
  <p:clrMapOvr>
    <a:masterClrMapping/>
  </p:clrMapOvr>
  <p:transition spd="med">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アイコンをクリックして図を追加</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アイコンをクリックして図を追加</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ja-JP" altLang="en-US" smtClean="0"/>
              <a:t>マスター タイトルの書式設定</a:t>
            </a:r>
            <a:endParaRPr lang="en-US" dirty="0" smtClean="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アイコンをクリックして図を追加</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アイコンをクリックして図を追加</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losing Slide">
    <p:bg>
      <p:bgRef idx="1001">
        <a:schemeClr val="bg1"/>
      </p:bgRef>
    </p:bg>
    <p:spTree>
      <p:nvGrpSpPr>
        <p:cNvPr id="1" name=""/>
        <p:cNvGrpSpPr/>
        <p:nvPr/>
      </p:nvGrpSpPr>
      <p:grpSpPr>
        <a:xfrm>
          <a:off x="0" y="0"/>
          <a:ext cx="0" cy="0"/>
          <a:chOff x="0" y="0"/>
          <a:chExt cx="0" cy="0"/>
        </a:xfrm>
      </p:grpSpPr>
      <p:pic>
        <p:nvPicPr>
          <p:cNvPr id="4" name="Picture 3" descr="B20516x03C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change.png"/>
          <p:cNvPicPr>
            <a:picLocks noChangeAspect="1"/>
          </p:cNvPicPr>
          <p:nvPr/>
        </p:nvPicPr>
        <p:blipFill rotWithShape="1">
          <a:blip r:embed="rId3">
            <a:extLst>
              <a:ext uri="{28A0092B-C50C-407E-A947-70E740481C1C}">
                <a14:useLocalDpi xmlns:a14="http://schemas.microsoft.com/office/drawing/2010/main" val="0"/>
              </a:ext>
            </a:extLst>
          </a:blip>
          <a:srcRect t="32870" b="27941"/>
          <a:stretch/>
        </p:blipFill>
        <p:spPr>
          <a:xfrm>
            <a:off x="2338162" y="2659623"/>
            <a:ext cx="4393405" cy="50038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4797489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1_Closing Slide">
    <p:bg>
      <p:bgRef idx="1001">
        <a:schemeClr val="bg1"/>
      </p:bgRef>
    </p:bg>
    <p:spTree>
      <p:nvGrpSpPr>
        <p:cNvPr id="1" name=""/>
        <p:cNvGrpSpPr/>
        <p:nvPr/>
      </p:nvGrpSpPr>
      <p:grpSpPr>
        <a:xfrm>
          <a:off x="0" y="0"/>
          <a:ext cx="0" cy="0"/>
          <a:chOff x="0" y="0"/>
          <a:chExt cx="0" cy="0"/>
        </a:xfrm>
      </p:grpSpPr>
      <p:pic>
        <p:nvPicPr>
          <p:cNvPr id="4" name="Picture 3" descr="offset_comp_30693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impossible.png"/>
          <p:cNvPicPr>
            <a:picLocks noChangeAspect="1"/>
          </p:cNvPicPr>
          <p:nvPr/>
        </p:nvPicPr>
        <p:blipFill rotWithShape="1">
          <a:blip r:embed="rId3">
            <a:extLst>
              <a:ext uri="{28A0092B-C50C-407E-A947-70E740481C1C}">
                <a14:useLocalDpi xmlns:a14="http://schemas.microsoft.com/office/drawing/2010/main" val="0"/>
              </a:ext>
            </a:extLst>
          </a:blip>
          <a:srcRect t="31945" b="30544"/>
          <a:stretch/>
        </p:blipFill>
        <p:spPr>
          <a:xfrm>
            <a:off x="2130236" y="2633486"/>
            <a:ext cx="4757927" cy="51869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p:nvPicPr>
        <p:blipFill rotWithShape="1">
          <a:blip r:embed="rId3">
            <a:extLst>
              <a:ext uri="{28A0092B-C50C-407E-A947-70E740481C1C}">
                <a14:useLocalDpi xmlns:a14="http://schemas.microsoft.com/office/drawing/2010/main" val="0"/>
              </a:ext>
            </a:extLst>
          </a:blip>
          <a:srcRect t="31525" b="27614"/>
          <a:stretch/>
        </p:blipFill>
        <p:spPr>
          <a:xfrm>
            <a:off x="2401156" y="2651136"/>
            <a:ext cx="4326749" cy="51381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3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461128"/>
      </p:ext>
    </p:extLst>
  </p:cSld>
  <p:clrMapOvr>
    <a:masterClrMapping/>
  </p:clrMapOvr>
  <p:transition spd="slow">
    <p:wip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fld id="{7F5DFD1B-9DEB-42F0-8AE3-FD47B44A4E30}" type="datetimeFigureOut">
              <a:rPr kumimoji="1" lang="ja-JP" altLang="en-US" smtClean="0"/>
              <a:t>2017/12/19</a:t>
            </a:fld>
            <a:endParaRPr kumimoji="1" lang="ja-JP" altLang="en-US"/>
          </a:p>
        </p:txBody>
      </p:sp>
      <p:sp>
        <p:nvSpPr>
          <p:cNvPr id="5" name="フッター プレースホルダー 4"/>
          <p:cNvSpPr>
            <a:spLocks noGrp="1"/>
          </p:cNvSpPr>
          <p:nvPr>
            <p:ph type="ftr" sz="quarter" idx="11"/>
          </p:nvPr>
        </p:nvSpPr>
        <p:spPr>
          <a:xfrm>
            <a:off x="3124200" y="4767263"/>
            <a:ext cx="2895600" cy="273844"/>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4767263"/>
            <a:ext cx="2133600" cy="273844"/>
          </a:xfrm>
          <a:prstGeom prst="rect">
            <a:avLst/>
          </a:prstGeom>
        </p:spPr>
        <p:txBody>
          <a:bodyPr/>
          <a:lstStyle/>
          <a:p>
            <a:fld id="{A071D953-9346-48AE-906D-7607F452F6E3}" type="slidenum">
              <a:rPr kumimoji="1" lang="ja-JP" altLang="en-US" smtClean="0"/>
              <a:t>‹#›</a:t>
            </a:fld>
            <a:endParaRPr kumimoji="1" lang="ja-JP" altLang="en-US"/>
          </a:p>
        </p:txBody>
      </p:sp>
    </p:spTree>
    <p:extLst>
      <p:ext uri="{BB962C8B-B14F-4D97-AF65-F5344CB8AC3E}">
        <p14:creationId xmlns:p14="http://schemas.microsoft.com/office/powerpoint/2010/main" val="3082725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spd="slow">
    <p:wip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1_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Tree>
    <p:extLst>
      <p:ext uri="{BB962C8B-B14F-4D97-AF65-F5344CB8AC3E}">
        <p14:creationId xmlns:p14="http://schemas.microsoft.com/office/powerpoint/2010/main" val="20217493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1" y="4783456"/>
            <a:ext cx="2926079" cy="276999"/>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4783456"/>
            <a:ext cx="210312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12/19/17</a:t>
            </a:fld>
            <a:endParaRPr lang="en-US">
              <a:solidFill>
                <a:prstClr val="black">
                  <a:tint val="75000"/>
                </a:prstClr>
              </a:solidFill>
            </a:endParaRPr>
          </a:p>
        </p:txBody>
      </p:sp>
      <p:sp>
        <p:nvSpPr>
          <p:cNvPr id="4" name="Holder 4"/>
          <p:cNvSpPr>
            <a:spLocks noGrp="1"/>
          </p:cNvSpPr>
          <p:nvPr>
            <p:ph type="sldNum" sz="quarter" idx="7"/>
          </p:nvPr>
        </p:nvSpPr>
        <p:spPr>
          <a:xfrm>
            <a:off x="234157" y="4888852"/>
            <a:ext cx="1152128" cy="72199"/>
          </a:xfrm>
          <a:prstGeom prst="rect">
            <a:avLst/>
          </a:prstGeom>
        </p:spPr>
        <p:txBody>
          <a:bodyPr lIns="0" tIns="0" rIns="0" bIns="0"/>
          <a:lstStyle>
            <a:lvl1pPr>
              <a:defRPr sz="469" b="0" i="0">
                <a:solidFill>
                  <a:schemeClr val="tx1"/>
                </a:solidFill>
                <a:latin typeface="CiscoSansTT Light"/>
                <a:cs typeface="CiscoSansTT Light"/>
              </a:defRPr>
            </a:lvl1pPr>
          </a:lstStyle>
          <a:p>
            <a:pPr marL="15875"/>
            <a:fld id="{81D60167-4931-47E6-BA6A-407CBD079E47}" type="slidenum">
              <a:rPr lang="en-US" smtClean="0">
                <a:solidFill>
                  <a:prstClr val="black"/>
                </a:solidFill>
              </a:rPr>
              <a:pPr marL="15875"/>
              <a:t>‹#›</a:t>
            </a:fld>
            <a:r>
              <a:rPr lang="en-US" smtClean="0">
                <a:solidFill>
                  <a:prstClr val="black"/>
                </a:solidFill>
              </a:rPr>
              <a:t>  Cisc</a:t>
            </a:r>
            <a:r>
              <a:rPr lang="en-US" spc="-6" smtClean="0">
                <a:solidFill>
                  <a:prstClr val="black"/>
                </a:solidFill>
              </a:rPr>
              <a:t>o</a:t>
            </a:r>
            <a:r>
              <a:rPr lang="en-US" smtClean="0">
                <a:solidFill>
                  <a:prstClr val="black"/>
                </a:solidFill>
              </a:rPr>
              <a:t> Bran</a:t>
            </a:r>
            <a:r>
              <a:rPr lang="en-US" spc="-9" smtClean="0">
                <a:solidFill>
                  <a:prstClr val="black"/>
                </a:solidFill>
              </a:rPr>
              <a:t>d</a:t>
            </a:r>
            <a:r>
              <a:rPr lang="en-US" smtClean="0">
                <a:solidFill>
                  <a:prstClr val="black"/>
                </a:solidFill>
              </a:rPr>
              <a:t> G</a:t>
            </a:r>
            <a:r>
              <a:rPr lang="en-US" spc="-3" smtClean="0">
                <a:solidFill>
                  <a:prstClr val="black"/>
                </a:solidFill>
              </a:rPr>
              <a:t>u</a:t>
            </a:r>
            <a:r>
              <a:rPr lang="en-US" smtClean="0">
                <a:solidFill>
                  <a:prstClr val="black"/>
                </a:solidFill>
              </a:rPr>
              <a:t>i</a:t>
            </a:r>
            <a:r>
              <a:rPr lang="en-US" spc="-3" smtClean="0">
                <a:solidFill>
                  <a:prstClr val="black"/>
                </a:solidFill>
              </a:rPr>
              <a:t>d</a:t>
            </a:r>
            <a:r>
              <a:rPr lang="en-US" smtClean="0">
                <a:solidFill>
                  <a:prstClr val="black"/>
                </a:solidFill>
              </a:rPr>
              <a:t>e</a:t>
            </a:r>
            <a:r>
              <a:rPr lang="en-US" spc="-6" smtClean="0">
                <a:solidFill>
                  <a:prstClr val="black"/>
                </a:solidFill>
              </a:rPr>
              <a:t>l</a:t>
            </a:r>
            <a:r>
              <a:rPr lang="en-US" spc="-3" smtClean="0">
                <a:solidFill>
                  <a:prstClr val="black"/>
                </a:solidFill>
              </a:rPr>
              <a:t>i</a:t>
            </a:r>
            <a:r>
              <a:rPr lang="en-US" smtClean="0">
                <a:solidFill>
                  <a:prstClr val="black"/>
                </a:solidFill>
              </a:rPr>
              <a:t>ne</a:t>
            </a:r>
            <a:r>
              <a:rPr lang="en-US" spc="-6" smtClean="0">
                <a:solidFill>
                  <a:prstClr val="black"/>
                </a:solidFill>
              </a:rPr>
              <a:t>s</a:t>
            </a:r>
            <a:r>
              <a:rPr lang="en-US" smtClean="0">
                <a:solidFill>
                  <a:prstClr val="black"/>
                </a:solidFill>
              </a:rPr>
              <a:t> </a:t>
            </a:r>
            <a:r>
              <a:rPr lang="en-US" spc="-13" smtClean="0">
                <a:solidFill>
                  <a:prstClr val="black"/>
                </a:solidFill>
              </a:rPr>
              <a:t>/</a:t>
            </a:r>
            <a:r>
              <a:rPr lang="en-US" smtClean="0">
                <a:solidFill>
                  <a:prstClr val="black"/>
                </a:solidFill>
              </a:rPr>
              <a:t> </a:t>
            </a:r>
            <a:r>
              <a:rPr lang="en-US" spc="-3" smtClean="0">
                <a:solidFill>
                  <a:prstClr val="black"/>
                </a:solidFill>
              </a:rPr>
              <a:t>In</a:t>
            </a:r>
            <a:r>
              <a:rPr lang="en-US" smtClean="0">
                <a:solidFill>
                  <a:prstClr val="black"/>
                </a:solidFill>
              </a:rPr>
              <a:t>t</a:t>
            </a:r>
            <a:r>
              <a:rPr lang="en-US" spc="-3" smtClean="0">
                <a:solidFill>
                  <a:prstClr val="black"/>
                </a:solidFill>
              </a:rPr>
              <a:t>r</a:t>
            </a:r>
            <a:r>
              <a:rPr lang="en-US" smtClean="0">
                <a:solidFill>
                  <a:prstClr val="black"/>
                </a:solidFill>
              </a:rPr>
              <a:t>o</a:t>
            </a:r>
            <a:r>
              <a:rPr lang="en-US" spc="-3" smtClean="0">
                <a:solidFill>
                  <a:prstClr val="black"/>
                </a:solidFill>
              </a:rPr>
              <a:t>d</a:t>
            </a:r>
            <a:r>
              <a:rPr lang="en-US" smtClean="0">
                <a:solidFill>
                  <a:prstClr val="black"/>
                </a:solidFill>
              </a:rPr>
              <a:t>uct</a:t>
            </a:r>
            <a:r>
              <a:rPr lang="en-US" spc="-3" smtClean="0">
                <a:solidFill>
                  <a:prstClr val="black"/>
                </a:solidFill>
              </a:rPr>
              <a:t>i</a:t>
            </a:r>
            <a:r>
              <a:rPr lang="en-US" smtClean="0">
                <a:solidFill>
                  <a:prstClr val="black"/>
                </a:solidFill>
              </a:rPr>
              <a:t>o</a:t>
            </a:r>
            <a:r>
              <a:rPr lang="en-US" spc="-6" smtClean="0">
                <a:solidFill>
                  <a:prstClr val="black"/>
                </a:solidFill>
              </a:rPr>
              <a:t>n</a:t>
            </a:r>
            <a:endParaRPr lang="en-US" spc="-6" dirty="0">
              <a:solidFill>
                <a:prstClr val="black"/>
              </a:solidFill>
            </a:endParaRPr>
          </a:p>
        </p:txBody>
      </p:sp>
    </p:spTree>
    <p:extLst>
      <p:ext uri="{BB962C8B-B14F-4D97-AF65-F5344CB8AC3E}">
        <p14:creationId xmlns:p14="http://schemas.microsoft.com/office/powerpoint/2010/main" val="20555164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Half_Page_Blank">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9478954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46"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slideLayout" Target="../slideLayouts/slideLayout60.xml"/><Relationship Id="rId17" Type="http://schemas.openxmlformats.org/officeDocument/2006/relationships/slideLayout" Target="../slideLayouts/slideLayout61.xml"/><Relationship Id="rId18" Type="http://schemas.openxmlformats.org/officeDocument/2006/relationships/slideLayout" Target="../slideLayouts/slideLayout62.xml"/><Relationship Id="rId19" Type="http://schemas.openxmlformats.org/officeDocument/2006/relationships/slideLayout" Target="../slideLayouts/slideLayout63.xml"/><Relationship Id="rId50" Type="http://schemas.openxmlformats.org/officeDocument/2006/relationships/slideLayout" Target="../slideLayouts/slideLayout94.xml"/><Relationship Id="rId51" Type="http://schemas.openxmlformats.org/officeDocument/2006/relationships/slideLayout" Target="../slideLayouts/slideLayout95.xml"/><Relationship Id="rId52" Type="http://schemas.openxmlformats.org/officeDocument/2006/relationships/slideLayout" Target="../slideLayouts/slideLayout96.xml"/><Relationship Id="rId53" Type="http://schemas.openxmlformats.org/officeDocument/2006/relationships/slideLayout" Target="../slideLayouts/slideLayout97.xml"/><Relationship Id="rId54" Type="http://schemas.openxmlformats.org/officeDocument/2006/relationships/slideLayout" Target="../slideLayouts/slideLayout98.xml"/><Relationship Id="rId55" Type="http://schemas.openxmlformats.org/officeDocument/2006/relationships/slideLayout" Target="../slideLayouts/slideLayout99.xml"/><Relationship Id="rId56" Type="http://schemas.openxmlformats.org/officeDocument/2006/relationships/theme" Target="../theme/theme2.xml"/><Relationship Id="rId57" Type="http://schemas.openxmlformats.org/officeDocument/2006/relationships/image" Target="../media/image7.png"/><Relationship Id="rId40" Type="http://schemas.openxmlformats.org/officeDocument/2006/relationships/slideLayout" Target="../slideLayouts/slideLayout84.xml"/><Relationship Id="rId41" Type="http://schemas.openxmlformats.org/officeDocument/2006/relationships/slideLayout" Target="../slideLayouts/slideLayout85.xml"/><Relationship Id="rId42" Type="http://schemas.openxmlformats.org/officeDocument/2006/relationships/slideLayout" Target="../slideLayouts/slideLayout86.xml"/><Relationship Id="rId43" Type="http://schemas.openxmlformats.org/officeDocument/2006/relationships/slideLayout" Target="../slideLayouts/slideLayout87.xml"/><Relationship Id="rId44" Type="http://schemas.openxmlformats.org/officeDocument/2006/relationships/slideLayout" Target="../slideLayouts/slideLayout88.xml"/><Relationship Id="rId45" Type="http://schemas.openxmlformats.org/officeDocument/2006/relationships/slideLayout" Target="../slideLayouts/slideLayout89.xml"/><Relationship Id="rId46" Type="http://schemas.openxmlformats.org/officeDocument/2006/relationships/slideLayout" Target="../slideLayouts/slideLayout90.xml"/><Relationship Id="rId47" Type="http://schemas.openxmlformats.org/officeDocument/2006/relationships/slideLayout" Target="../slideLayouts/slideLayout91.xml"/><Relationship Id="rId48" Type="http://schemas.openxmlformats.org/officeDocument/2006/relationships/slideLayout" Target="../slideLayouts/slideLayout92.xml"/><Relationship Id="rId49" Type="http://schemas.openxmlformats.org/officeDocument/2006/relationships/slideLayout" Target="../slideLayouts/slideLayout93.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30" Type="http://schemas.openxmlformats.org/officeDocument/2006/relationships/slideLayout" Target="../slideLayouts/slideLayout74.xml"/><Relationship Id="rId31" Type="http://schemas.openxmlformats.org/officeDocument/2006/relationships/slideLayout" Target="../slideLayouts/slideLayout75.xml"/><Relationship Id="rId32" Type="http://schemas.openxmlformats.org/officeDocument/2006/relationships/slideLayout" Target="../slideLayouts/slideLayout76.xml"/><Relationship Id="rId33" Type="http://schemas.openxmlformats.org/officeDocument/2006/relationships/slideLayout" Target="../slideLayouts/slideLayout77.xml"/><Relationship Id="rId34" Type="http://schemas.openxmlformats.org/officeDocument/2006/relationships/slideLayout" Target="../slideLayouts/slideLayout78.xml"/><Relationship Id="rId35" Type="http://schemas.openxmlformats.org/officeDocument/2006/relationships/slideLayout" Target="../slideLayouts/slideLayout79.xml"/><Relationship Id="rId36" Type="http://schemas.openxmlformats.org/officeDocument/2006/relationships/slideLayout" Target="../slideLayouts/slideLayout80.xml"/><Relationship Id="rId37" Type="http://schemas.openxmlformats.org/officeDocument/2006/relationships/slideLayout" Target="../slideLayouts/slideLayout81.xml"/><Relationship Id="rId38" Type="http://schemas.openxmlformats.org/officeDocument/2006/relationships/slideLayout" Target="../slideLayouts/slideLayout82.xml"/><Relationship Id="rId39" Type="http://schemas.openxmlformats.org/officeDocument/2006/relationships/slideLayout" Target="../slideLayouts/slideLayout83.xml"/><Relationship Id="rId20" Type="http://schemas.openxmlformats.org/officeDocument/2006/relationships/slideLayout" Target="../slideLayouts/slideLayout64.xml"/><Relationship Id="rId21" Type="http://schemas.openxmlformats.org/officeDocument/2006/relationships/slideLayout" Target="../slideLayouts/slideLayout65.xml"/><Relationship Id="rId22" Type="http://schemas.openxmlformats.org/officeDocument/2006/relationships/slideLayout" Target="../slideLayouts/slideLayout66.xml"/><Relationship Id="rId23" Type="http://schemas.openxmlformats.org/officeDocument/2006/relationships/slideLayout" Target="../slideLayouts/slideLayout67.xml"/><Relationship Id="rId24" Type="http://schemas.openxmlformats.org/officeDocument/2006/relationships/slideLayout" Target="../slideLayouts/slideLayout68.xml"/><Relationship Id="rId25" Type="http://schemas.openxmlformats.org/officeDocument/2006/relationships/slideLayout" Target="../slideLayouts/slideLayout69.xml"/><Relationship Id="rId26" Type="http://schemas.openxmlformats.org/officeDocument/2006/relationships/slideLayout" Target="../slideLayouts/slideLayout70.xml"/><Relationship Id="rId27" Type="http://schemas.openxmlformats.org/officeDocument/2006/relationships/slideLayout" Target="../slideLayouts/slideLayout71.xml"/><Relationship Id="rId28" Type="http://schemas.openxmlformats.org/officeDocument/2006/relationships/slideLayout" Target="../slideLayouts/slideLayout72.xml"/><Relationship Id="rId29" Type="http://schemas.openxmlformats.org/officeDocument/2006/relationships/slideLayout" Target="../slideLayouts/slideLayout73.xml"/><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08.xml"/><Relationship Id="rId20" Type="http://schemas.openxmlformats.org/officeDocument/2006/relationships/slideLayout" Target="../slideLayouts/slideLayout119.xml"/><Relationship Id="rId21" Type="http://schemas.openxmlformats.org/officeDocument/2006/relationships/slideLayout" Target="../slideLayouts/slideLayout120.xml"/><Relationship Id="rId22" Type="http://schemas.openxmlformats.org/officeDocument/2006/relationships/slideLayout" Target="../slideLayouts/slideLayout121.xml"/><Relationship Id="rId23" Type="http://schemas.openxmlformats.org/officeDocument/2006/relationships/slideLayout" Target="../slideLayouts/slideLayout122.xml"/><Relationship Id="rId24" Type="http://schemas.openxmlformats.org/officeDocument/2006/relationships/slideLayout" Target="../slideLayouts/slideLayout123.xml"/><Relationship Id="rId25" Type="http://schemas.openxmlformats.org/officeDocument/2006/relationships/slideLayout" Target="../slideLayouts/slideLayout124.xml"/><Relationship Id="rId26" Type="http://schemas.openxmlformats.org/officeDocument/2006/relationships/slideLayout" Target="../slideLayouts/slideLayout125.xml"/><Relationship Id="rId27" Type="http://schemas.openxmlformats.org/officeDocument/2006/relationships/slideLayout" Target="../slideLayouts/slideLayout126.xml"/><Relationship Id="rId28" Type="http://schemas.openxmlformats.org/officeDocument/2006/relationships/slideLayout" Target="../slideLayouts/slideLayout127.xml"/><Relationship Id="rId29" Type="http://schemas.openxmlformats.org/officeDocument/2006/relationships/slideLayout" Target="../slideLayouts/slideLayout128.xml"/><Relationship Id="rId30" Type="http://schemas.openxmlformats.org/officeDocument/2006/relationships/slideLayout" Target="../slideLayouts/slideLayout129.xml"/><Relationship Id="rId31" Type="http://schemas.openxmlformats.org/officeDocument/2006/relationships/slideLayout" Target="../slideLayouts/slideLayout130.xml"/><Relationship Id="rId32" Type="http://schemas.openxmlformats.org/officeDocument/2006/relationships/theme" Target="../theme/theme3.xml"/><Relationship Id="rId10" Type="http://schemas.openxmlformats.org/officeDocument/2006/relationships/slideLayout" Target="../slideLayouts/slideLayout109.xml"/><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slideLayout" Target="../slideLayouts/slideLayout112.xml"/><Relationship Id="rId14" Type="http://schemas.openxmlformats.org/officeDocument/2006/relationships/slideLayout" Target="../slideLayouts/slideLayout113.xml"/><Relationship Id="rId15" Type="http://schemas.openxmlformats.org/officeDocument/2006/relationships/slideLayout" Target="../slideLayouts/slideLayout114.xml"/><Relationship Id="rId16" Type="http://schemas.openxmlformats.org/officeDocument/2006/relationships/slideLayout" Target="../slideLayouts/slideLayout115.xml"/><Relationship Id="rId17" Type="http://schemas.openxmlformats.org/officeDocument/2006/relationships/slideLayout" Target="../slideLayouts/slideLayout116.xml"/><Relationship Id="rId18" Type="http://schemas.openxmlformats.org/officeDocument/2006/relationships/slideLayout" Target="../slideLayouts/slideLayout117.xml"/><Relationship Id="rId19" Type="http://schemas.openxmlformats.org/officeDocument/2006/relationships/slideLayout" Target="../slideLayouts/slideLayout118.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139.xml"/><Relationship Id="rId20" Type="http://schemas.openxmlformats.org/officeDocument/2006/relationships/slideLayout" Target="../slideLayouts/slideLayout150.xml"/><Relationship Id="rId21" Type="http://schemas.openxmlformats.org/officeDocument/2006/relationships/slideLayout" Target="../slideLayouts/slideLayout151.xml"/><Relationship Id="rId22" Type="http://schemas.openxmlformats.org/officeDocument/2006/relationships/slideLayout" Target="../slideLayouts/slideLayout152.xml"/><Relationship Id="rId23" Type="http://schemas.openxmlformats.org/officeDocument/2006/relationships/slideLayout" Target="../slideLayouts/slideLayout153.xml"/><Relationship Id="rId24" Type="http://schemas.openxmlformats.org/officeDocument/2006/relationships/slideLayout" Target="../slideLayouts/slideLayout154.xml"/><Relationship Id="rId25" Type="http://schemas.openxmlformats.org/officeDocument/2006/relationships/slideLayout" Target="../slideLayouts/slideLayout155.xml"/><Relationship Id="rId26" Type="http://schemas.openxmlformats.org/officeDocument/2006/relationships/slideLayout" Target="../slideLayouts/slideLayout156.xml"/><Relationship Id="rId27" Type="http://schemas.openxmlformats.org/officeDocument/2006/relationships/theme" Target="../theme/theme4.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Relationship Id="rId15" Type="http://schemas.openxmlformats.org/officeDocument/2006/relationships/slideLayout" Target="../slideLayouts/slideLayout145.xml"/><Relationship Id="rId16" Type="http://schemas.openxmlformats.org/officeDocument/2006/relationships/slideLayout" Target="../slideLayouts/slideLayout146.xml"/><Relationship Id="rId17" Type="http://schemas.openxmlformats.org/officeDocument/2006/relationships/slideLayout" Target="../slideLayouts/slideLayout147.xml"/><Relationship Id="rId18" Type="http://schemas.openxmlformats.org/officeDocument/2006/relationships/slideLayout" Target="../slideLayouts/slideLayout148.xml"/><Relationship Id="rId19" Type="http://schemas.openxmlformats.org/officeDocument/2006/relationships/slideLayout" Target="../slideLayouts/slideLayout149.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165.xml"/><Relationship Id="rId20" Type="http://schemas.openxmlformats.org/officeDocument/2006/relationships/slideLayout" Target="../slideLayouts/slideLayout176.xml"/><Relationship Id="rId21" Type="http://schemas.openxmlformats.org/officeDocument/2006/relationships/slideLayout" Target="../slideLayouts/slideLayout177.xml"/><Relationship Id="rId22" Type="http://schemas.openxmlformats.org/officeDocument/2006/relationships/slideLayout" Target="../slideLayouts/slideLayout178.xml"/><Relationship Id="rId23" Type="http://schemas.openxmlformats.org/officeDocument/2006/relationships/slideLayout" Target="../slideLayouts/slideLayout179.xml"/><Relationship Id="rId24" Type="http://schemas.openxmlformats.org/officeDocument/2006/relationships/slideLayout" Target="../slideLayouts/slideLayout180.xml"/><Relationship Id="rId25" Type="http://schemas.openxmlformats.org/officeDocument/2006/relationships/slideLayout" Target="../slideLayouts/slideLayout181.xml"/><Relationship Id="rId26" Type="http://schemas.openxmlformats.org/officeDocument/2006/relationships/slideLayout" Target="../slideLayouts/slideLayout182.xml"/><Relationship Id="rId27" Type="http://schemas.openxmlformats.org/officeDocument/2006/relationships/slideLayout" Target="../slideLayouts/slideLayout183.xml"/><Relationship Id="rId28" Type="http://schemas.openxmlformats.org/officeDocument/2006/relationships/theme" Target="../theme/theme5.xml"/><Relationship Id="rId10" Type="http://schemas.openxmlformats.org/officeDocument/2006/relationships/slideLayout" Target="../slideLayouts/slideLayout166.xml"/><Relationship Id="rId11" Type="http://schemas.openxmlformats.org/officeDocument/2006/relationships/slideLayout" Target="../slideLayouts/slideLayout167.xml"/><Relationship Id="rId12" Type="http://schemas.openxmlformats.org/officeDocument/2006/relationships/slideLayout" Target="../slideLayouts/slideLayout168.xml"/><Relationship Id="rId13" Type="http://schemas.openxmlformats.org/officeDocument/2006/relationships/slideLayout" Target="../slideLayouts/slideLayout169.xml"/><Relationship Id="rId14" Type="http://schemas.openxmlformats.org/officeDocument/2006/relationships/slideLayout" Target="../slideLayouts/slideLayout170.xml"/><Relationship Id="rId15" Type="http://schemas.openxmlformats.org/officeDocument/2006/relationships/slideLayout" Target="../slideLayouts/slideLayout171.xml"/><Relationship Id="rId16" Type="http://schemas.openxmlformats.org/officeDocument/2006/relationships/slideLayout" Target="../slideLayouts/slideLayout172.xml"/><Relationship Id="rId17" Type="http://schemas.openxmlformats.org/officeDocument/2006/relationships/slideLayout" Target="../slideLayouts/slideLayout173.xml"/><Relationship Id="rId18" Type="http://schemas.openxmlformats.org/officeDocument/2006/relationships/slideLayout" Target="../slideLayouts/slideLayout174.xml"/><Relationship Id="rId19" Type="http://schemas.openxmlformats.org/officeDocument/2006/relationships/slideLayout" Target="../slideLayouts/slideLayout175.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algn="ctr" defTabSz="610744" fontAlgn="auto">
              <a:spcBef>
                <a:spcPts val="0"/>
              </a:spcBef>
              <a:spcAft>
                <a:spcPts val="0"/>
              </a:spcAft>
              <a:defRPr/>
            </a:pPr>
            <a:r>
              <a:rPr lang="en-US" sz="600" dirty="0" smtClean="0">
                <a:solidFill>
                  <a:srgbClr val="000000">
                    <a:alpha val="25000"/>
                  </a:srgbClr>
                </a:solidFill>
                <a:latin typeface="+mn-lt"/>
                <a:ea typeface="+mn-ea"/>
                <a:cs typeface="CiscoSans Thin"/>
              </a:rPr>
              <a:t>Cisco Public</a:t>
            </a:r>
          </a:p>
        </p:txBody>
      </p:sp>
      <p:pic>
        <p:nvPicPr>
          <p:cNvPr id="7" name="Picture 2" descr="C:\Users\spius\Pictures\cisco logo blue gradient.png"/>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19" r:id="rId1"/>
    <p:sldLayoutId id="2147483875" r:id="rId2"/>
    <p:sldLayoutId id="2147483877" r:id="rId3"/>
    <p:sldLayoutId id="2147483876"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920" r:id="rId35"/>
    <p:sldLayoutId id="2147483922" r:id="rId36"/>
    <p:sldLayoutId id="2147483923" r:id="rId37"/>
    <p:sldLayoutId id="2147484056" r:id="rId38"/>
    <p:sldLayoutId id="2147484058" r:id="rId39"/>
    <p:sldLayoutId id="2147484059" r:id="rId40"/>
    <p:sldLayoutId id="2147484060" r:id="rId41"/>
    <p:sldLayoutId id="2147484072" r:id="rId42"/>
    <p:sldLayoutId id="2147484073" r:id="rId43"/>
    <p:sldLayoutId id="2147484076" r:id="rId44"/>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a:t>
            </a:r>
            <a:r>
              <a:rPr lang="en-US" altLang="ja-JP" sz="600" dirty="0" smtClean="0">
                <a:solidFill>
                  <a:srgbClr val="000000">
                    <a:alpha val="25000"/>
                  </a:srgbClr>
                </a:solidFill>
                <a:latin typeface="+mn-lt"/>
                <a:ea typeface="+mn-ea"/>
                <a:cs typeface="CiscoSans Thin"/>
              </a:rPr>
              <a:t>7</a:t>
            </a:r>
            <a:r>
              <a:rPr lang="en-US" sz="600" dirty="0" smtClean="0">
                <a:solidFill>
                  <a:srgbClr val="000000">
                    <a:alpha val="25000"/>
                  </a:srgbClr>
                </a:solidFill>
                <a:latin typeface="+mn-lt"/>
                <a:ea typeface="+mn-ea"/>
                <a:cs typeface="CiscoSans Thin"/>
              </a:rPr>
              <a:t>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1029" name="Picture 2"/>
          <p:cNvPicPr>
            <a:picLocks noChangeAspect="1" noChangeArrowheads="1"/>
          </p:cNvPicPr>
          <p:nvPr/>
        </p:nvPicPr>
        <p:blipFill>
          <a:blip r:embed="rId57">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0" r:id="rId36"/>
    <p:sldLayoutId id="2147483961" r:id="rId37"/>
    <p:sldLayoutId id="2147483962" r:id="rId38"/>
    <p:sldLayoutId id="2147483963" r:id="rId39"/>
    <p:sldLayoutId id="2147483964" r:id="rId40"/>
    <p:sldLayoutId id="2147483965" r:id="rId41"/>
    <p:sldLayoutId id="2147483966" r:id="rId42"/>
    <p:sldLayoutId id="2147483967" r:id="rId43"/>
    <p:sldLayoutId id="2147483968" r:id="rId44"/>
    <p:sldLayoutId id="2147483969" r:id="rId45"/>
    <p:sldLayoutId id="2147483970" r:id="rId46"/>
    <p:sldLayoutId id="2147483971" r:id="rId47"/>
    <p:sldLayoutId id="2147483972" r:id="rId48"/>
    <p:sldLayoutId id="2147483973" r:id="rId49"/>
    <p:sldLayoutId id="2147483974" r:id="rId50"/>
    <p:sldLayoutId id="2147483975" r:id="rId51"/>
    <p:sldLayoutId id="2147483977" r:id="rId52"/>
    <p:sldLayoutId id="2147484061" r:id="rId53"/>
    <p:sldLayoutId id="2147484062" r:id="rId54"/>
    <p:sldLayoutId id="2147484063" r:id="rId55"/>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998285149"/>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57" r:id="rId3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a:t>
            </a:r>
            <a:r>
              <a:rPr lang="en-US" sz="600" spc="20" baseline="0" dirty="0" smtClean="0">
                <a:solidFill>
                  <a:schemeClr val="bg2">
                    <a:lumMod val="65000"/>
                  </a:schemeClr>
                </a:solidFill>
                <a:latin typeface="+mn-lt"/>
                <a:ea typeface="+mn-ea"/>
                <a:cs typeface="CiscoSans Thin"/>
              </a:rPr>
              <a:t>Public</a:t>
            </a:r>
            <a:endParaRPr lang="en-US" sz="600" spc="20" baseline="0" dirty="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140381202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 id="2147484048" r:id="rId20"/>
    <p:sldLayoutId id="2147484049" r:id="rId21"/>
    <p:sldLayoutId id="2147484050" r:id="rId22"/>
    <p:sldLayoutId id="2147484051" r:id="rId23"/>
    <p:sldLayoutId id="2147484052" r:id="rId24"/>
    <p:sldLayoutId id="2147484053" r:id="rId25"/>
    <p:sldLayoutId id="2147484054"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altLang="ja-JP"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36934110"/>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57.xml"/><Relationship Id="rId2"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53.png"/><Relationship Id="rId3"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40.xml"/><Relationship Id="rId2"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0.xml"/><Relationship Id="rId4" Type="http://schemas.openxmlformats.org/officeDocument/2006/relationships/image" Target="../media/image60.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0.xml"/><Relationship Id="rId4" Type="http://schemas.openxmlformats.org/officeDocument/2006/relationships/image" Target="../media/image61.png"/><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0.xml"/><Relationship Id="rId4" Type="http://schemas.openxmlformats.org/officeDocument/2006/relationships/image" Target="../media/image62.png"/><Relationship Id="rId1" Type="http://schemas.microsoft.com/office/2007/relationships/media" Target="../media/media3.mp4"/><Relationship Id="rId2" Type="http://schemas.openxmlformats.org/officeDocument/2006/relationships/video" Target="../media/media3.mp4"/></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jpeg"/><Relationship Id="rId1" Type="http://schemas.openxmlformats.org/officeDocument/2006/relationships/slideLayout" Target="../slideLayouts/slideLayout140.xml"/><Relationship Id="rId2" Type="http://schemas.openxmlformats.org/officeDocument/2006/relationships/image" Target="../media/image6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66.png"/><Relationship Id="rId3" Type="http://schemas.openxmlformats.org/officeDocument/2006/relationships/image" Target="../media/image6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68.png"/><Relationship Id="rId3" Type="http://schemas.openxmlformats.org/officeDocument/2006/relationships/hyperlink" Target="http://www.cisco.com/c/en/us/products/hyperconverged-infrastructure/index.html" TargetMode="External"/></Relationships>
</file>

<file path=ppt/slides/_rels/slide21.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 Type="http://schemas.openxmlformats.org/officeDocument/2006/relationships/slideLayout" Target="../slideLayouts/slideLayout140.xml"/><Relationship Id="rId2" Type="http://schemas.openxmlformats.org/officeDocument/2006/relationships/notesSlide" Target="../notesSlides/notesSlide4.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35.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chart" Target="../charts/chart6.xml"/><Relationship Id="rId1" Type="http://schemas.openxmlformats.org/officeDocument/2006/relationships/slideLayout" Target="../slideLayouts/slideLayout140.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78.png"/><Relationship Id="rId1" Type="http://schemas.openxmlformats.org/officeDocument/2006/relationships/slideLayout" Target="../slideLayouts/slideLayout140.xml"/><Relationship Id="rId2"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83.png"/><Relationship Id="rId3" Type="http://schemas.openxmlformats.org/officeDocument/2006/relationships/image" Target="../media/image84.wmf"/></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g"/><Relationship Id="rId1" Type="http://schemas.openxmlformats.org/officeDocument/2006/relationships/slideLayout" Target="../slideLayouts/slideLayout142.xml"/><Relationship Id="rId2" Type="http://schemas.openxmlformats.org/officeDocument/2006/relationships/image" Target="../media/image8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8.xml.rels><?xml version="1.0" encoding="UTF-8" standalone="yes"?>
<Relationships xmlns="http://schemas.openxmlformats.org/package/2006/relationships"><Relationship Id="rId9" Type="http://schemas.openxmlformats.org/officeDocument/2006/relationships/image" Target="../media/image95.png"/><Relationship Id="rId20" Type="http://schemas.openxmlformats.org/officeDocument/2006/relationships/image" Target="../media/image105.png"/><Relationship Id="rId10" Type="http://schemas.openxmlformats.org/officeDocument/2006/relationships/image" Target="../media/image96.png"/><Relationship Id="rId11" Type="http://schemas.openxmlformats.org/officeDocument/2006/relationships/image" Target="../media/image97.png"/><Relationship Id="rId12" Type="http://schemas.openxmlformats.org/officeDocument/2006/relationships/image" Target="../media/image98.jpeg"/><Relationship Id="rId13" Type="http://schemas.openxmlformats.org/officeDocument/2006/relationships/image" Target="../media/image99.png"/><Relationship Id="rId14" Type="http://schemas.openxmlformats.org/officeDocument/2006/relationships/image" Target="../media/image100.png"/><Relationship Id="rId15" Type="http://schemas.openxmlformats.org/officeDocument/2006/relationships/image" Target="../media/image101.png"/><Relationship Id="rId16" Type="http://schemas.openxmlformats.org/officeDocument/2006/relationships/image" Target="../media/image84.wmf"/><Relationship Id="rId17" Type="http://schemas.openxmlformats.org/officeDocument/2006/relationships/image" Target="../media/image102.wmf"/><Relationship Id="rId18" Type="http://schemas.openxmlformats.org/officeDocument/2006/relationships/image" Target="../media/image103.png"/><Relationship Id="rId19" Type="http://schemas.openxmlformats.org/officeDocument/2006/relationships/image" Target="../media/image104.png"/><Relationship Id="rId1" Type="http://schemas.openxmlformats.org/officeDocument/2006/relationships/slideLayout" Target="../slideLayouts/slideLayout14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108.tiff"/><Relationship Id="rId7" Type="http://schemas.openxmlformats.org/officeDocument/2006/relationships/image" Target="../media/image109.tiff"/><Relationship Id="rId8" Type="http://schemas.openxmlformats.org/officeDocument/2006/relationships/image" Target="../media/image110.jpeg"/><Relationship Id="rId1" Type="http://schemas.openxmlformats.org/officeDocument/2006/relationships/slideLayout" Target="../slideLayouts/slideLayout142.xml"/><Relationship Id="rId2"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142.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36.png"/><Relationship Id="rId21" Type="http://schemas.openxmlformats.org/officeDocument/2006/relationships/image" Target="../media/image37.png"/><Relationship Id="rId22" Type="http://schemas.openxmlformats.org/officeDocument/2006/relationships/image" Target="../media/image38.png"/><Relationship Id="rId23" Type="http://schemas.openxmlformats.org/officeDocument/2006/relationships/image" Target="../media/image39.tiff"/><Relationship Id="rId24" Type="http://schemas.openxmlformats.org/officeDocument/2006/relationships/image" Target="../media/image40.png"/><Relationship Id="rId10" Type="http://schemas.openxmlformats.org/officeDocument/2006/relationships/image" Target="../media/image29.png"/><Relationship Id="rId11" Type="http://schemas.openxmlformats.org/officeDocument/2006/relationships/image" Target="../media/image30.png"/><Relationship Id="rId12" Type="http://schemas.microsoft.com/office/2007/relationships/hdphoto" Target="../media/hdphoto1.wdp"/><Relationship Id="rId13" Type="http://schemas.microsoft.com/office/2007/relationships/hdphoto" Target="../media/hdphoto2.wdp"/><Relationship Id="rId14" Type="http://schemas.microsoft.com/office/2007/relationships/hdphoto" Target="../media/hdphoto3.wdp"/><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35.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slideLayout" Target="../slideLayouts/slideLayout140.xml"/><Relationship Id="rId5" Type="http://schemas.openxmlformats.org/officeDocument/2006/relationships/notesSlide" Target="../notesSlides/notesSlide2.xml"/><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4" Type="http://schemas.microsoft.com/office/2007/relationships/hdphoto" Target="../media/hdphoto4.wdp"/><Relationship Id="rId5" Type="http://schemas.microsoft.com/office/2007/relationships/hdphoto" Target="../media/hdphoto5.wdp"/><Relationship Id="rId6" Type="http://schemas.openxmlformats.org/officeDocument/2006/relationships/image" Target="../media/image42.png"/><Relationship Id="rId1" Type="http://schemas.openxmlformats.org/officeDocument/2006/relationships/slideLayout" Target="../slideLayouts/slideLayout140.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4" Type="http://schemas.microsoft.com/office/2007/relationships/hdphoto" Target="../media/hdphoto6.wdp"/><Relationship Id="rId5" Type="http://schemas.microsoft.com/office/2007/relationships/hdphoto" Target="../media/hdphoto4.wdp"/><Relationship Id="rId1" Type="http://schemas.openxmlformats.org/officeDocument/2006/relationships/slideLayout" Target="../slideLayouts/slideLayout140.xml"/><Relationship Id="rId2" Type="http://schemas.openxmlformats.org/officeDocument/2006/relationships/image" Target="../media/image43.tiff"/></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 Type="http://schemas.openxmlformats.org/officeDocument/2006/relationships/slideLayout" Target="../slideLayouts/slideLayout140.xml"/><Relationship Id="rId2"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D3D"/>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60" y="-91463"/>
            <a:ext cx="3633457" cy="3633457"/>
          </a:xfrm>
          <a:prstGeom prst="rect">
            <a:avLst/>
          </a:prstGeom>
        </p:spPr>
      </p:pic>
      <p:sp>
        <p:nvSpPr>
          <p:cNvPr id="9" name="円/楕円 8"/>
          <p:cNvSpPr/>
          <p:nvPr/>
        </p:nvSpPr>
        <p:spPr>
          <a:xfrm>
            <a:off x="8257475" y="2362779"/>
            <a:ext cx="651242" cy="6512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807" y="3041804"/>
            <a:ext cx="632383" cy="2352678"/>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987" y="3680123"/>
            <a:ext cx="632383" cy="2352678"/>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679" y="3482149"/>
            <a:ext cx="632383" cy="2352678"/>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968" y="1992762"/>
            <a:ext cx="1313014" cy="5143500"/>
          </a:xfrm>
          <a:prstGeom prst="rect">
            <a:avLst/>
          </a:prstGeom>
        </p:spPr>
      </p:pic>
      <p:sp>
        <p:nvSpPr>
          <p:cNvPr id="18" name="円/楕円 17"/>
          <p:cNvSpPr/>
          <p:nvPr/>
        </p:nvSpPr>
        <p:spPr>
          <a:xfrm>
            <a:off x="3129557" y="2890752"/>
            <a:ext cx="651242" cy="651242"/>
          </a:xfrm>
          <a:prstGeom prst="ellipse">
            <a:avLst/>
          </a:prstGeom>
          <a:solidFill>
            <a:schemeClr val="bg2">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endParaRPr>
          </a:p>
        </p:txBody>
      </p:sp>
      <p:sp>
        <p:nvSpPr>
          <p:cNvPr id="6" name="Title 5"/>
          <p:cNvSpPr>
            <a:spLocks noGrp="1"/>
          </p:cNvSpPr>
          <p:nvPr>
            <p:ph type="ctrTitle"/>
          </p:nvPr>
        </p:nvSpPr>
        <p:spPr/>
        <p:txBody>
          <a:bodyPr/>
          <a:lstStyle/>
          <a:p>
            <a:r>
              <a:rPr lang="en-US" altLang="ja-JP" sz="6000" kern="0" dirty="0"/>
              <a:t/>
            </a:r>
            <a:br>
              <a:rPr lang="en-US" altLang="ja-JP" sz="6000" kern="0" dirty="0"/>
            </a:br>
            <a:r>
              <a:rPr lang="en-US" altLang="ja-JP" sz="6000" kern="0" dirty="0"/>
              <a:t/>
            </a:r>
            <a:br>
              <a:rPr lang="en-US" altLang="ja-JP" sz="6000" kern="0" dirty="0"/>
            </a:br>
            <a:r>
              <a:rPr lang="ja-JP" altLang="en-US" sz="2000" kern="0" dirty="0">
                <a:latin typeface="Meiryo" charset="-128"/>
                <a:ea typeface="Meiryo" charset="-128"/>
                <a:cs typeface="Meiryo" charset="-128"/>
              </a:rPr>
              <a:t>データセンターの運用管理負担を軽減</a:t>
            </a:r>
            <a:r>
              <a:rPr lang="ja-JP" altLang="en-US" sz="2000" kern="0" dirty="0" smtClean="0">
                <a:latin typeface="Meiryo" charset="-128"/>
                <a:ea typeface="Meiryo" charset="-128"/>
                <a:cs typeface="Meiryo" charset="-128"/>
              </a:rPr>
              <a:t>する </a:t>
            </a:r>
            <a:r>
              <a:rPr lang="en-US" altLang="ja-JP" sz="6000" kern="0" dirty="0" smtClean="0">
                <a:ea typeface="Hiragino Maru Gothic Pro W4" charset="-128"/>
                <a:cs typeface="Hiragino Maru Gothic Pro W4" charset="-128"/>
              </a:rPr>
              <a:t>HyperFlex</a:t>
            </a:r>
            <a:r>
              <a:rPr lang="en-US" altLang="ja-JP" sz="4400" kern="0" dirty="0">
                <a:latin typeface="Meiryo" charset="-128"/>
                <a:ea typeface="Meiryo" charset="-128"/>
                <a:cs typeface="Meiryo" charset="-128"/>
              </a:rPr>
              <a:t> </a:t>
            </a:r>
            <a:r>
              <a:rPr lang="ja-JP" altLang="en-US" sz="4800" kern="0" dirty="0" smtClean="0">
                <a:latin typeface="Meiryo" charset="-128"/>
                <a:ea typeface="Meiryo" charset="-128"/>
                <a:cs typeface="Meiryo" charset="-128"/>
              </a:rPr>
              <a:t>ご紹介</a:t>
            </a:r>
            <a:endParaRPr lang="en-US" sz="4800" dirty="0">
              <a:effectLst>
                <a:glow rad="228600">
                  <a:srgbClr val="FFAD3D">
                    <a:alpha val="40000"/>
                  </a:srgbClr>
                </a:glow>
              </a:effectLst>
              <a:latin typeface="Meiryo" charset="-128"/>
              <a:ea typeface="Meiryo" charset="-128"/>
              <a:cs typeface="Meiryo" charset="-128"/>
            </a:endParaRPr>
          </a:p>
        </p:txBody>
      </p:sp>
      <p:sp>
        <p:nvSpPr>
          <p:cNvPr id="19" name="Subtitle 3"/>
          <p:cNvSpPr>
            <a:spLocks noGrp="1"/>
          </p:cNvSpPr>
          <p:nvPr>
            <p:ph type="subTitle" idx="1"/>
          </p:nvPr>
        </p:nvSpPr>
        <p:spPr>
          <a:xfrm>
            <a:off x="469496" y="3482150"/>
            <a:ext cx="8296421" cy="883094"/>
          </a:xfrm>
        </p:spPr>
        <p:txBody>
          <a:bodyPr/>
          <a:lstStyle/>
          <a:p>
            <a:r>
              <a:rPr lang="ja-JP" altLang="en-US" dirty="0" smtClean="0">
                <a:latin typeface="Meiryo" charset="-128"/>
                <a:ea typeface="Meiryo" charset="-128"/>
                <a:cs typeface="Meiryo" charset="-128"/>
              </a:rPr>
              <a:t>シスコシステムズ合同会社</a:t>
            </a:r>
            <a:r>
              <a:rPr lang="en-US" altLang="ja-JP" dirty="0">
                <a:latin typeface="Meiryo" charset="-128"/>
                <a:ea typeface="Meiryo" charset="-128"/>
                <a:cs typeface="Meiryo" charset="-128"/>
              </a:rPr>
              <a:t/>
            </a:r>
            <a:br>
              <a:rPr lang="en-US" altLang="ja-JP" dirty="0">
                <a:latin typeface="Meiryo" charset="-128"/>
                <a:ea typeface="Meiryo" charset="-128"/>
                <a:cs typeface="Meiryo" charset="-128"/>
              </a:rPr>
            </a:br>
            <a:r>
              <a:rPr lang="ja-JP" altLang="en-US" dirty="0" smtClean="0">
                <a:latin typeface="Meiryo" charset="-128"/>
                <a:ea typeface="Meiryo" charset="-128"/>
                <a:cs typeface="Meiryo" charset="-128"/>
              </a:rPr>
              <a:t>データセンター</a:t>
            </a:r>
            <a:r>
              <a:rPr lang="en-US" altLang="ja-JP" dirty="0" smtClean="0">
                <a:latin typeface="Meiryo" charset="-128"/>
                <a:ea typeface="Meiryo" charset="-128"/>
                <a:cs typeface="Meiryo" charset="-128"/>
              </a:rPr>
              <a:t> / </a:t>
            </a:r>
            <a:r>
              <a:rPr lang="ja-JP" altLang="en-US" dirty="0" smtClean="0">
                <a:latin typeface="Meiryo" charset="-128"/>
                <a:ea typeface="Meiryo" charset="-128"/>
                <a:cs typeface="Meiryo" charset="-128"/>
              </a:rPr>
              <a:t>バーチャライゼーション</a:t>
            </a:r>
            <a:r>
              <a:rPr lang="ja-JP" altLang="en-US" dirty="0" smtClean="0">
                <a:latin typeface="Meiryo" charset="-128"/>
                <a:ea typeface="Meiryo" charset="-128"/>
                <a:cs typeface="Meiryo" charset="-128"/>
              </a:rPr>
              <a:t>事業</a:t>
            </a:r>
            <a:r>
              <a:rPr lang="en-US" altLang="ja-JP" dirty="0">
                <a:latin typeface="Meiryo" charset="-128"/>
                <a:ea typeface="Meiryo" charset="-128"/>
                <a:cs typeface="Meiryo" charset="-128"/>
              </a:rPr>
              <a:t/>
            </a:r>
            <a:br>
              <a:rPr lang="en-US" altLang="ja-JP" dirty="0">
                <a:latin typeface="Meiryo" charset="-128"/>
                <a:ea typeface="Meiryo" charset="-128"/>
                <a:cs typeface="Meiryo" charset="-128"/>
              </a:rPr>
            </a:br>
            <a:r>
              <a:rPr lang="ja-JP" altLang="en-US" dirty="0" smtClean="0">
                <a:latin typeface="Meiryo" charset="-128"/>
                <a:ea typeface="Meiryo" charset="-128"/>
                <a:cs typeface="Meiryo" charset="-128"/>
              </a:rPr>
              <a:t>吉尾　謙志</a:t>
            </a:r>
            <a:endParaRPr lang="en-US" altLang="ja-JP" dirty="0">
              <a:latin typeface="Meiryo" charset="-128"/>
              <a:ea typeface="Meiryo" charset="-128"/>
              <a:cs typeface="Meiryo" charset="-128"/>
            </a:endParaRPr>
          </a:p>
        </p:txBody>
      </p:sp>
      <p:sp>
        <p:nvSpPr>
          <p:cNvPr id="20" name="テキスト プレースホルダー 1"/>
          <p:cNvSpPr>
            <a:spLocks noGrp="1"/>
          </p:cNvSpPr>
          <p:nvPr>
            <p:ph type="body" sz="quarter" idx="12"/>
          </p:nvPr>
        </p:nvSpPr>
        <p:spPr>
          <a:xfrm>
            <a:off x="469496" y="4557106"/>
            <a:ext cx="8296421" cy="288131"/>
          </a:xfrm>
        </p:spPr>
        <p:txBody>
          <a:bodyPr/>
          <a:lstStyle/>
          <a:p>
            <a:r>
              <a:rPr lang="en-US" altLang="ja-JP" dirty="0" smtClean="0">
                <a:cs typeface="Arial" panose="020B0604020202020204" pitchFamily="34" charset="0"/>
              </a:rPr>
              <a:t>Dec. 15.</a:t>
            </a:r>
            <a:r>
              <a:rPr lang="ja-JP" altLang="en-US" dirty="0" smtClean="0">
                <a:cs typeface="Arial" panose="020B0604020202020204" pitchFamily="34" charset="0"/>
              </a:rPr>
              <a:t> </a:t>
            </a:r>
            <a:r>
              <a:rPr lang="en-US" altLang="ja-JP" dirty="0" smtClean="0">
                <a:cs typeface="Arial" panose="020B0604020202020204" pitchFamily="34" charset="0"/>
              </a:rPr>
              <a:t>2017</a:t>
            </a:r>
            <a:endParaRPr lang="en-US" dirty="0">
              <a:ea typeface="ＭＳ Ｐゴシック" charset="0"/>
            </a:endParaRPr>
          </a:p>
          <a:p>
            <a:endParaRPr kumimoji="1" lang="ja-JP" altLang="en-US" dirty="0"/>
          </a:p>
        </p:txBody>
      </p:sp>
      <p:sp>
        <p:nvSpPr>
          <p:cNvPr id="12" name="正方形/長方形 11"/>
          <p:cNvSpPr/>
          <p:nvPr/>
        </p:nvSpPr>
        <p:spPr>
          <a:xfrm>
            <a:off x="4563588" y="4772101"/>
            <a:ext cx="4572000" cy="261610"/>
          </a:xfrm>
          <a:prstGeom prst="rect">
            <a:avLst/>
          </a:prstGeom>
        </p:spPr>
        <p:txBody>
          <a:bodyPr>
            <a:spAutoFit/>
          </a:bodyPr>
          <a:lstStyle/>
          <a:p>
            <a:pPr defTabSz="457200" fontAlgn="base">
              <a:spcBef>
                <a:spcPct val="0"/>
              </a:spcBef>
              <a:spcAft>
                <a:spcPct val="0"/>
              </a:spcAft>
            </a:pPr>
            <a:r>
              <a:rPr kumimoji="0" lang="ja-JP" altLang="ja-JP" sz="1100" dirty="0">
                <a:solidFill>
                  <a:srgbClr val="005073"/>
                </a:solidFill>
                <a:latin typeface="Arial" charset="0"/>
                <a:ea typeface="ＭＳ Ｐゴシック" pitchFamily="34" charset="-128"/>
                <a:cs typeface="ＭＳ Ｐゴシック" charset="0"/>
              </a:rPr>
              <a:t>本資料に記載の各社社名、製品名は、各社の商標または登録商標です。</a:t>
            </a:r>
            <a:endParaRPr kumimoji="0" lang="ja-JP" altLang="en-US" sz="1100" dirty="0">
              <a:solidFill>
                <a:srgbClr val="005073"/>
              </a:solidFill>
              <a:latin typeface="Arial" charset="0"/>
              <a:ea typeface="ＭＳ Ｐゴシック" pitchFamily="34" charset="-128"/>
              <a:cs typeface="ＭＳ Ｐゴシック" charset="0"/>
            </a:endParaRPr>
          </a:p>
        </p:txBody>
      </p:sp>
    </p:spTree>
    <p:extLst>
      <p:ext uri="{BB962C8B-B14F-4D97-AF65-F5344CB8AC3E}">
        <p14:creationId xmlns:p14="http://schemas.microsoft.com/office/powerpoint/2010/main" val="149660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1000"/>
                                        <p:tgtEl>
                                          <p:spTgt spid="14"/>
                                        </p:tgtEl>
                                      </p:cBhvr>
                                    </p:animEffect>
                                  </p:childTnLst>
                                </p:cTn>
                              </p:par>
                              <p:par>
                                <p:cTn id="14" presetID="22" presetClass="entr" presetSubtype="4"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200"/>
                                        <p:tgtEl>
                                          <p:spTgt spid="16"/>
                                        </p:tgtEl>
                                      </p:cBhvr>
                                    </p:animEffect>
                                  </p:childTnLst>
                                </p:cTn>
                              </p:par>
                              <p:par>
                                <p:cTn id="17" presetID="22" presetClass="entr" presetSubtype="1"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200"/>
                                        <p:tgtEl>
                                          <p:spTgt spid="15"/>
                                        </p:tgtEl>
                                      </p:cBhvr>
                                    </p:animEffect>
                                  </p:childTnLst>
                                </p:cTn>
                              </p:par>
                            </p:childTnLst>
                          </p:cTn>
                        </p:par>
                        <p:par>
                          <p:cTn id="20" fill="hold">
                            <p:stCondLst>
                              <p:cond delay="2200"/>
                            </p:stCondLst>
                            <p:childTnLst>
                              <p:par>
                                <p:cTn id="21" presetID="26"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90">
                                          <p:stCondLst>
                                            <p:cond delay="0"/>
                                          </p:stCondLst>
                                        </p:cTn>
                                        <p:tgtEl>
                                          <p:spTgt spid="9"/>
                                        </p:tgtEl>
                                      </p:cBhvr>
                                    </p:animEffect>
                                    <p:anim calcmode="lin" valueType="num">
                                      <p:cBhvr>
                                        <p:cTn id="2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gtEl>
                                      </p:cBhvr>
                                      <p:to x="100000" y="60000"/>
                                    </p:animScale>
                                    <p:animScale>
                                      <p:cBhvr>
                                        <p:cTn id="30" dur="83" decel="50000">
                                          <p:stCondLst>
                                            <p:cond delay="338"/>
                                          </p:stCondLst>
                                        </p:cTn>
                                        <p:tgtEl>
                                          <p:spTgt spid="9"/>
                                        </p:tgtEl>
                                      </p:cBhvr>
                                      <p:to x="100000" y="100000"/>
                                    </p:animScale>
                                    <p:animScale>
                                      <p:cBhvr>
                                        <p:cTn id="31" dur="13">
                                          <p:stCondLst>
                                            <p:cond delay="656"/>
                                          </p:stCondLst>
                                        </p:cTn>
                                        <p:tgtEl>
                                          <p:spTgt spid="9"/>
                                        </p:tgtEl>
                                      </p:cBhvr>
                                      <p:to x="100000" y="80000"/>
                                    </p:animScale>
                                    <p:animScale>
                                      <p:cBhvr>
                                        <p:cTn id="32" dur="83" decel="50000">
                                          <p:stCondLst>
                                            <p:cond delay="669"/>
                                          </p:stCondLst>
                                        </p:cTn>
                                        <p:tgtEl>
                                          <p:spTgt spid="9"/>
                                        </p:tgtEl>
                                      </p:cBhvr>
                                      <p:to x="100000" y="100000"/>
                                    </p:animScale>
                                    <p:animScale>
                                      <p:cBhvr>
                                        <p:cTn id="33" dur="13">
                                          <p:stCondLst>
                                            <p:cond delay="821"/>
                                          </p:stCondLst>
                                        </p:cTn>
                                        <p:tgtEl>
                                          <p:spTgt spid="9"/>
                                        </p:tgtEl>
                                      </p:cBhvr>
                                      <p:to x="100000" y="90000"/>
                                    </p:animScale>
                                    <p:animScale>
                                      <p:cBhvr>
                                        <p:cTn id="34" dur="83" decel="50000">
                                          <p:stCondLst>
                                            <p:cond delay="834"/>
                                          </p:stCondLst>
                                        </p:cTn>
                                        <p:tgtEl>
                                          <p:spTgt spid="9"/>
                                        </p:tgtEl>
                                      </p:cBhvr>
                                      <p:to x="100000" y="100000"/>
                                    </p:animScale>
                                    <p:animScale>
                                      <p:cBhvr>
                                        <p:cTn id="35" dur="13">
                                          <p:stCondLst>
                                            <p:cond delay="904"/>
                                          </p:stCondLst>
                                        </p:cTn>
                                        <p:tgtEl>
                                          <p:spTgt spid="9"/>
                                        </p:tgtEl>
                                      </p:cBhvr>
                                      <p:to x="100000" y="95000"/>
                                    </p:animScale>
                                    <p:animScale>
                                      <p:cBhvr>
                                        <p:cTn id="36" dur="83" decel="50000">
                                          <p:stCondLst>
                                            <p:cond delay="917"/>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90">
                                          <p:stCondLst>
                                            <p:cond delay="0"/>
                                          </p:stCondLst>
                                        </p:cTn>
                                        <p:tgtEl>
                                          <p:spTgt spid="18"/>
                                        </p:tgtEl>
                                      </p:cBhvr>
                                    </p:animEffect>
                                    <p:anim calcmode="lin" valueType="num">
                                      <p:cBhvr>
                                        <p:cTn id="4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5" dur="13">
                                          <p:stCondLst>
                                            <p:cond delay="325"/>
                                          </p:stCondLst>
                                        </p:cTn>
                                        <p:tgtEl>
                                          <p:spTgt spid="18"/>
                                        </p:tgtEl>
                                      </p:cBhvr>
                                      <p:to x="100000" y="60000"/>
                                    </p:animScale>
                                    <p:animScale>
                                      <p:cBhvr>
                                        <p:cTn id="46" dur="83" decel="50000">
                                          <p:stCondLst>
                                            <p:cond delay="338"/>
                                          </p:stCondLst>
                                        </p:cTn>
                                        <p:tgtEl>
                                          <p:spTgt spid="18"/>
                                        </p:tgtEl>
                                      </p:cBhvr>
                                      <p:to x="100000" y="100000"/>
                                    </p:animScale>
                                    <p:animScale>
                                      <p:cBhvr>
                                        <p:cTn id="47" dur="13">
                                          <p:stCondLst>
                                            <p:cond delay="656"/>
                                          </p:stCondLst>
                                        </p:cTn>
                                        <p:tgtEl>
                                          <p:spTgt spid="18"/>
                                        </p:tgtEl>
                                      </p:cBhvr>
                                      <p:to x="100000" y="80000"/>
                                    </p:animScale>
                                    <p:animScale>
                                      <p:cBhvr>
                                        <p:cTn id="48" dur="83" decel="50000">
                                          <p:stCondLst>
                                            <p:cond delay="669"/>
                                          </p:stCondLst>
                                        </p:cTn>
                                        <p:tgtEl>
                                          <p:spTgt spid="18"/>
                                        </p:tgtEl>
                                      </p:cBhvr>
                                      <p:to x="100000" y="100000"/>
                                    </p:animScale>
                                    <p:animScale>
                                      <p:cBhvr>
                                        <p:cTn id="49" dur="13">
                                          <p:stCondLst>
                                            <p:cond delay="821"/>
                                          </p:stCondLst>
                                        </p:cTn>
                                        <p:tgtEl>
                                          <p:spTgt spid="18"/>
                                        </p:tgtEl>
                                      </p:cBhvr>
                                      <p:to x="100000" y="90000"/>
                                    </p:animScale>
                                    <p:animScale>
                                      <p:cBhvr>
                                        <p:cTn id="50" dur="83" decel="50000">
                                          <p:stCondLst>
                                            <p:cond delay="834"/>
                                          </p:stCondLst>
                                        </p:cTn>
                                        <p:tgtEl>
                                          <p:spTgt spid="18"/>
                                        </p:tgtEl>
                                      </p:cBhvr>
                                      <p:to x="100000" y="100000"/>
                                    </p:animScale>
                                    <p:animScale>
                                      <p:cBhvr>
                                        <p:cTn id="51" dur="13">
                                          <p:stCondLst>
                                            <p:cond delay="904"/>
                                          </p:stCondLst>
                                        </p:cTn>
                                        <p:tgtEl>
                                          <p:spTgt spid="18"/>
                                        </p:tgtEl>
                                      </p:cBhvr>
                                      <p:to x="100000" y="95000"/>
                                    </p:animScale>
                                    <p:animScale>
                                      <p:cBhvr>
                                        <p:cTn id="52"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2"/>
          <p:cNvGrpSpPr/>
          <p:nvPr/>
        </p:nvGrpSpPr>
        <p:grpSpPr>
          <a:xfrm>
            <a:off x="7213899" y="1201475"/>
            <a:ext cx="1650819" cy="472826"/>
            <a:chOff x="309044" y="1342790"/>
            <a:chExt cx="1651416" cy="472997"/>
          </a:xfrm>
        </p:grpSpPr>
        <p:sp>
          <p:nvSpPr>
            <p:cNvPr id="66"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67"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68" name="Group 5"/>
            <p:cNvGrpSpPr/>
            <p:nvPr/>
          </p:nvGrpSpPr>
          <p:grpSpPr>
            <a:xfrm>
              <a:off x="309044" y="1342790"/>
              <a:ext cx="672088" cy="153620"/>
              <a:chOff x="309044" y="1342790"/>
              <a:chExt cx="672088" cy="153620"/>
            </a:xfrm>
          </p:grpSpPr>
          <p:sp>
            <p:nvSpPr>
              <p:cNvPr id="69"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70"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71"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sp>
        <p:nvSpPr>
          <p:cNvPr id="72" name="Rounded Rectangle 9"/>
          <p:cNvSpPr/>
          <p:nvPr/>
        </p:nvSpPr>
        <p:spPr>
          <a:xfrm rot="10800000">
            <a:off x="111541" y="2122861"/>
            <a:ext cx="8906740" cy="1151733"/>
          </a:xfrm>
          <a:prstGeom prst="roundRect">
            <a:avLst>
              <a:gd name="adj" fmla="val 27968"/>
            </a:avLst>
          </a:prstGeom>
          <a:gradFill flip="none" rotWithShape="1">
            <a:gsLst>
              <a:gs pos="0">
                <a:srgbClr val="FFFFFF">
                  <a:alpha val="0"/>
                </a:srgbClr>
              </a:gs>
              <a:gs pos="100000">
                <a:srgbClr val="272848">
                  <a:alpha val="10000"/>
                </a:srgbClr>
              </a:gs>
            </a:gsLst>
            <a:lin ang="16200000" scaled="1"/>
            <a:tileRect/>
          </a:gradFill>
          <a:ln w="25400" cap="flat" cmpd="sng" algn="ctr">
            <a:noFill/>
            <a:prstDash val="solid"/>
          </a:ln>
          <a:effectLst/>
        </p:spPr>
        <p:txBody>
          <a:bodyPr rtlCol="0" anchor="ctr"/>
          <a:lstStyle/>
          <a:p>
            <a:pPr marL="0" marR="0" lvl="0" indent="0" algn="ctr" defTabSz="342774"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smtClean="0">
              <a:ln>
                <a:noFill/>
              </a:ln>
              <a:solidFill>
                <a:srgbClr val="FFFFFF"/>
              </a:solidFill>
              <a:effectLst/>
              <a:uLnTx/>
              <a:uFillTx/>
              <a:latin typeface="Arial"/>
              <a:ea typeface=""/>
              <a:cs typeface=""/>
            </a:endParaRPr>
          </a:p>
        </p:txBody>
      </p:sp>
      <p:sp>
        <p:nvSpPr>
          <p:cNvPr id="73" name="Freeform 10"/>
          <p:cNvSpPr/>
          <p:nvPr/>
        </p:nvSpPr>
        <p:spPr>
          <a:xfrm flipH="1">
            <a:off x="4450075" y="2052799"/>
            <a:ext cx="3656277" cy="832552"/>
          </a:xfrm>
          <a:custGeom>
            <a:avLst/>
            <a:gdLst>
              <a:gd name="connsiteX0" fmla="*/ 0 w 3657600"/>
              <a:gd name="connsiteY0" fmla="*/ 0 h 561975"/>
              <a:gd name="connsiteX1" fmla="*/ 0 w 3657600"/>
              <a:gd name="connsiteY1" fmla="*/ 561975 h 561975"/>
              <a:gd name="connsiteX2" fmla="*/ 3657600 w 3657600"/>
              <a:gd name="connsiteY2" fmla="*/ 561975 h 561975"/>
            </a:gdLst>
            <a:ahLst/>
            <a:cxnLst>
              <a:cxn ang="0">
                <a:pos x="connsiteX0" y="connsiteY0"/>
              </a:cxn>
              <a:cxn ang="0">
                <a:pos x="connsiteX1" y="connsiteY1"/>
              </a:cxn>
              <a:cxn ang="0">
                <a:pos x="connsiteX2" y="connsiteY2"/>
              </a:cxn>
            </a:cxnLst>
            <a:rect l="l" t="t" r="r" b="b"/>
            <a:pathLst>
              <a:path w="3657600" h="561975">
                <a:moveTo>
                  <a:pt x="0" y="0"/>
                </a:moveTo>
                <a:lnTo>
                  <a:pt x="0" y="561975"/>
                </a:lnTo>
                <a:lnTo>
                  <a:pt x="3657600" y="561975"/>
                </a:lnTo>
              </a:path>
            </a:pathLst>
          </a:custGeom>
          <a:noFill/>
          <a:ln w="25400" cap="flat" cmpd="sng" algn="ctr">
            <a:solidFill>
              <a:srgbClr val="52526D"/>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FFFFFF"/>
              </a:solidFill>
              <a:effectLst/>
              <a:uLnTx/>
              <a:uFillTx/>
              <a:latin typeface="CiscoSansTT Light"/>
              <a:ea typeface=""/>
              <a:cs typeface=""/>
            </a:endParaRPr>
          </a:p>
        </p:txBody>
      </p:sp>
      <p:sp>
        <p:nvSpPr>
          <p:cNvPr id="74" name="Shape 537"/>
          <p:cNvSpPr/>
          <p:nvPr/>
        </p:nvSpPr>
        <p:spPr>
          <a:xfrm>
            <a:off x="2018819" y="1700560"/>
            <a:ext cx="6845899"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en-US" sz="600" b="1" dirty="0">
                <a:solidFill>
                  <a:srgbClr val="FFFFFF"/>
                </a:solidFill>
                <a:latin typeface="Century Gothic" pitchFamily="34" charset="0"/>
                <a:ea typeface=""/>
                <a:cs typeface=""/>
              </a:rPr>
              <a:t>HYPERCONVERGED DATA PLATFORM</a:t>
            </a:r>
          </a:p>
        </p:txBody>
      </p:sp>
      <p:sp>
        <p:nvSpPr>
          <p:cNvPr id="75" name="Shape 537"/>
          <p:cNvSpPr/>
          <p:nvPr/>
        </p:nvSpPr>
        <p:spPr>
          <a:xfrm>
            <a:off x="291218" y="1708581"/>
            <a:ext cx="8573499"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en-US" sz="600" b="1" dirty="0">
                <a:solidFill>
                  <a:srgbClr val="FFFFFF"/>
                </a:solidFill>
                <a:latin typeface="Century Gothic" pitchFamily="34" charset="0"/>
                <a:ea typeface=""/>
                <a:cs typeface=""/>
              </a:rPr>
              <a:t>HYPERCONVERGED DATA PLATFORM</a:t>
            </a:r>
          </a:p>
        </p:txBody>
      </p:sp>
      <p:sp>
        <p:nvSpPr>
          <p:cNvPr id="76" name="Shape 537"/>
          <p:cNvSpPr/>
          <p:nvPr/>
        </p:nvSpPr>
        <p:spPr>
          <a:xfrm>
            <a:off x="291217" y="1700560"/>
            <a:ext cx="6845900"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en-US" sz="600" b="1" dirty="0">
                <a:solidFill>
                  <a:srgbClr val="FFFFFF"/>
                </a:solidFill>
                <a:latin typeface="Century Gothic" pitchFamily="34" charset="0"/>
                <a:ea typeface=""/>
                <a:cs typeface=""/>
              </a:rPr>
              <a:t>HYPERCONVERGED DATA PLATFORM</a:t>
            </a:r>
          </a:p>
        </p:txBody>
      </p:sp>
      <p:sp>
        <p:nvSpPr>
          <p:cNvPr id="77" name="Freeform 14"/>
          <p:cNvSpPr/>
          <p:nvPr/>
        </p:nvSpPr>
        <p:spPr>
          <a:xfrm flipH="1">
            <a:off x="4571504" y="2052799"/>
            <a:ext cx="1753314" cy="832552"/>
          </a:xfrm>
          <a:custGeom>
            <a:avLst/>
            <a:gdLst>
              <a:gd name="connsiteX0" fmla="*/ 0 w 3657600"/>
              <a:gd name="connsiteY0" fmla="*/ 0 h 561975"/>
              <a:gd name="connsiteX1" fmla="*/ 0 w 3657600"/>
              <a:gd name="connsiteY1" fmla="*/ 561975 h 561975"/>
              <a:gd name="connsiteX2" fmla="*/ 3657600 w 3657600"/>
              <a:gd name="connsiteY2" fmla="*/ 561975 h 561975"/>
            </a:gdLst>
            <a:ahLst/>
            <a:cxnLst>
              <a:cxn ang="0">
                <a:pos x="connsiteX0" y="connsiteY0"/>
              </a:cxn>
              <a:cxn ang="0">
                <a:pos x="connsiteX1" y="connsiteY1"/>
              </a:cxn>
              <a:cxn ang="0">
                <a:pos x="connsiteX2" y="connsiteY2"/>
              </a:cxn>
            </a:cxnLst>
            <a:rect l="l" t="t" r="r" b="b"/>
            <a:pathLst>
              <a:path w="3657600" h="561975">
                <a:moveTo>
                  <a:pt x="0" y="0"/>
                </a:moveTo>
                <a:lnTo>
                  <a:pt x="0" y="561975"/>
                </a:lnTo>
                <a:lnTo>
                  <a:pt x="3657600" y="561975"/>
                </a:lnTo>
              </a:path>
            </a:pathLst>
          </a:custGeom>
          <a:noFill/>
          <a:ln w="25400" cap="flat" cmpd="sng" algn="ctr">
            <a:solidFill>
              <a:srgbClr val="52526D"/>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FFFFFF"/>
              </a:solidFill>
              <a:effectLst/>
              <a:uLnTx/>
              <a:uFillTx/>
              <a:latin typeface="CiscoSansTT Light"/>
              <a:ea typeface=""/>
              <a:cs typeface=""/>
            </a:endParaRPr>
          </a:p>
        </p:txBody>
      </p:sp>
      <p:sp>
        <p:nvSpPr>
          <p:cNvPr id="78" name="Freeform 15"/>
          <p:cNvSpPr/>
          <p:nvPr/>
        </p:nvSpPr>
        <p:spPr>
          <a:xfrm>
            <a:off x="2753660" y="2052799"/>
            <a:ext cx="1753314" cy="832552"/>
          </a:xfrm>
          <a:custGeom>
            <a:avLst/>
            <a:gdLst>
              <a:gd name="connsiteX0" fmla="*/ 0 w 3657600"/>
              <a:gd name="connsiteY0" fmla="*/ 0 h 561975"/>
              <a:gd name="connsiteX1" fmla="*/ 0 w 3657600"/>
              <a:gd name="connsiteY1" fmla="*/ 561975 h 561975"/>
              <a:gd name="connsiteX2" fmla="*/ 3657600 w 3657600"/>
              <a:gd name="connsiteY2" fmla="*/ 561975 h 561975"/>
            </a:gdLst>
            <a:ahLst/>
            <a:cxnLst>
              <a:cxn ang="0">
                <a:pos x="connsiteX0" y="connsiteY0"/>
              </a:cxn>
              <a:cxn ang="0">
                <a:pos x="connsiteX1" y="connsiteY1"/>
              </a:cxn>
              <a:cxn ang="0">
                <a:pos x="connsiteX2" y="connsiteY2"/>
              </a:cxn>
            </a:cxnLst>
            <a:rect l="l" t="t" r="r" b="b"/>
            <a:pathLst>
              <a:path w="3657600" h="561975">
                <a:moveTo>
                  <a:pt x="0" y="0"/>
                </a:moveTo>
                <a:lnTo>
                  <a:pt x="0" y="561975"/>
                </a:lnTo>
                <a:lnTo>
                  <a:pt x="3657600" y="561975"/>
                </a:lnTo>
              </a:path>
            </a:pathLst>
          </a:custGeom>
          <a:noFill/>
          <a:ln w="25400" cap="flat" cmpd="sng" algn="ctr">
            <a:solidFill>
              <a:srgbClr val="52526D"/>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FFFFFF"/>
              </a:solidFill>
              <a:effectLst/>
              <a:uLnTx/>
              <a:uFillTx/>
              <a:latin typeface="CiscoSansTT Light"/>
              <a:ea typeface=""/>
              <a:cs typeface=""/>
            </a:endParaRPr>
          </a:p>
        </p:txBody>
      </p:sp>
      <p:cxnSp>
        <p:nvCxnSpPr>
          <p:cNvPr id="79" name="Straight Connector 16"/>
          <p:cNvCxnSpPr/>
          <p:nvPr/>
        </p:nvCxnSpPr>
        <p:spPr>
          <a:xfrm>
            <a:off x="4562455" y="2007688"/>
            <a:ext cx="0" cy="922771"/>
          </a:xfrm>
          <a:prstGeom prst="line">
            <a:avLst/>
          </a:prstGeom>
          <a:noFill/>
          <a:ln w="25400" cap="flat" cmpd="sng" algn="ctr">
            <a:solidFill>
              <a:srgbClr val="52526D"/>
            </a:solidFill>
            <a:prstDash val="solid"/>
          </a:ln>
          <a:effectLst/>
        </p:spPr>
      </p:cxnSp>
      <p:sp>
        <p:nvSpPr>
          <p:cNvPr id="80" name="Freeform 17"/>
          <p:cNvSpPr/>
          <p:nvPr/>
        </p:nvSpPr>
        <p:spPr>
          <a:xfrm>
            <a:off x="956243" y="2052799"/>
            <a:ext cx="3656277" cy="832552"/>
          </a:xfrm>
          <a:custGeom>
            <a:avLst/>
            <a:gdLst>
              <a:gd name="connsiteX0" fmla="*/ 0 w 3657600"/>
              <a:gd name="connsiteY0" fmla="*/ 0 h 561975"/>
              <a:gd name="connsiteX1" fmla="*/ 0 w 3657600"/>
              <a:gd name="connsiteY1" fmla="*/ 561975 h 561975"/>
              <a:gd name="connsiteX2" fmla="*/ 3657600 w 3657600"/>
              <a:gd name="connsiteY2" fmla="*/ 561975 h 561975"/>
            </a:gdLst>
            <a:ahLst/>
            <a:cxnLst>
              <a:cxn ang="0">
                <a:pos x="connsiteX0" y="connsiteY0"/>
              </a:cxn>
              <a:cxn ang="0">
                <a:pos x="connsiteX1" y="connsiteY1"/>
              </a:cxn>
              <a:cxn ang="0">
                <a:pos x="connsiteX2" y="connsiteY2"/>
              </a:cxn>
            </a:cxnLst>
            <a:rect l="l" t="t" r="r" b="b"/>
            <a:pathLst>
              <a:path w="3657600" h="561975">
                <a:moveTo>
                  <a:pt x="0" y="0"/>
                </a:moveTo>
                <a:lnTo>
                  <a:pt x="0" y="561975"/>
                </a:lnTo>
                <a:lnTo>
                  <a:pt x="3657600" y="561975"/>
                </a:lnTo>
              </a:path>
            </a:pathLst>
          </a:custGeom>
          <a:noFill/>
          <a:ln w="25400" cap="flat" cmpd="sng" algn="ctr">
            <a:solidFill>
              <a:srgbClr val="52526D"/>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smtClean="0">
              <a:ln>
                <a:noFill/>
              </a:ln>
              <a:solidFill>
                <a:srgbClr val="FFFFFF"/>
              </a:solidFill>
              <a:effectLst/>
              <a:uLnTx/>
              <a:uFillTx/>
              <a:latin typeface="CiscoSansTT Light"/>
              <a:ea typeface=""/>
              <a:cs typeface=""/>
            </a:endParaRPr>
          </a:p>
        </p:txBody>
      </p:sp>
      <p:sp>
        <p:nvSpPr>
          <p:cNvPr id="81" name="Content Placeholder 52"/>
          <p:cNvSpPr txBox="1">
            <a:spLocks/>
          </p:cNvSpPr>
          <p:nvPr/>
        </p:nvSpPr>
        <p:spPr bwMode="auto">
          <a:xfrm>
            <a:off x="201069" y="3543332"/>
            <a:ext cx="1330945"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ノード </a:t>
            </a:r>
            <a:r>
              <a:rPr altLang="ja-JP" sz="1100" smtClean="0">
                <a:solidFill>
                  <a:srgbClr val="000000">
                    <a:lumMod val="50000"/>
                  </a:srgbClr>
                </a:solidFill>
                <a:latin typeface="Hiragino Maru Gothic Pro W4" charset="-128"/>
                <a:ea typeface="Hiragino Maru Gothic Pro W4" charset="-128"/>
                <a:cs typeface="Hiragino Maru Gothic Pro W4" charset="-128"/>
              </a:rPr>
              <a:t>3</a:t>
            </a:r>
            <a:r>
              <a:rPr lang="ja-JP" altLang="en-US" sz="1100" smtClean="0">
                <a:solidFill>
                  <a:srgbClr val="000000">
                    <a:lumMod val="50000"/>
                  </a:srgbClr>
                </a:solidFill>
                <a:latin typeface="Hiragino Maru Gothic Pro W4" charset="-128"/>
                <a:ea typeface="Hiragino Maru Gothic Pro W4" charset="-128"/>
                <a:cs typeface="Hiragino Maru Gothic Pro W4" charset="-128"/>
              </a:rPr>
              <a:t>台構成</a:t>
            </a:r>
            <a:endParaRPr altLang="ja-JP" sz="1100" smtClean="0">
              <a:solidFill>
                <a:srgbClr val="000000">
                  <a:lumMod val="50000"/>
                </a:srgbClr>
              </a:solidFill>
              <a:latin typeface="Hiragino Maru Gothic Pro W4" charset="-128"/>
              <a:ea typeface="Hiragino Maru Gothic Pro W4" charset="-128"/>
              <a:cs typeface="Hiragino Maru Gothic Pro W4" charset="-128"/>
            </a:endParaRPr>
          </a:p>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からスタート</a:t>
            </a:r>
            <a:endParaRPr sz="1100">
              <a:solidFill>
                <a:srgbClr val="000000">
                  <a:lumMod val="50000"/>
                </a:srgbClr>
              </a:solidFill>
              <a:latin typeface="Hiragino Maru Gothic Pro W4" charset="-128"/>
              <a:ea typeface="Hiragino Maru Gothic Pro W4" charset="-128"/>
              <a:cs typeface="Hiragino Maru Gothic Pro W4" charset="-128"/>
            </a:endParaRPr>
          </a:p>
        </p:txBody>
      </p:sp>
      <p:sp>
        <p:nvSpPr>
          <p:cNvPr id="82" name="Content Placeholder 52"/>
          <p:cNvSpPr txBox="1">
            <a:spLocks/>
          </p:cNvSpPr>
          <p:nvPr/>
        </p:nvSpPr>
        <p:spPr bwMode="auto">
          <a:xfrm>
            <a:off x="1638636" y="3543332"/>
            <a:ext cx="1381107"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構築は短時間</a:t>
            </a:r>
            <a:endParaRPr altLang="ja-JP" sz="1100" smtClean="0">
              <a:solidFill>
                <a:srgbClr val="000000">
                  <a:lumMod val="50000"/>
                </a:srgbClr>
              </a:solidFill>
              <a:latin typeface="Hiragino Maru Gothic Pro W4" charset="-128"/>
              <a:ea typeface="Hiragino Maru Gothic Pro W4" charset="-128"/>
              <a:cs typeface="Hiragino Maru Gothic Pro W4" charset="-128"/>
            </a:endParaRPr>
          </a:p>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で完了</a:t>
            </a:r>
            <a:endParaRPr sz="1100">
              <a:solidFill>
                <a:srgbClr val="000000">
                  <a:lumMod val="50000"/>
                </a:srgbClr>
              </a:solidFill>
              <a:latin typeface="Hiragino Maru Gothic Pro W4" charset="-128"/>
              <a:ea typeface="Hiragino Maru Gothic Pro W4" charset="-128"/>
              <a:cs typeface="Hiragino Maru Gothic Pro W4" charset="-128"/>
            </a:endParaRPr>
          </a:p>
        </p:txBody>
      </p:sp>
      <p:sp>
        <p:nvSpPr>
          <p:cNvPr id="83" name="Content Placeholder 52"/>
          <p:cNvSpPr txBox="1">
            <a:spLocks/>
          </p:cNvSpPr>
          <p:nvPr/>
        </p:nvSpPr>
        <p:spPr bwMode="auto">
          <a:xfrm>
            <a:off x="3227087" y="3543332"/>
            <a:ext cx="1299434" cy="44742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ノードの追加（</a:t>
            </a:r>
            <a:r>
              <a:rPr altLang="ja-JP" sz="1100" smtClean="0">
                <a:solidFill>
                  <a:srgbClr val="000000">
                    <a:lumMod val="50000"/>
                  </a:srgbClr>
                </a:solidFill>
                <a:latin typeface="Hiragino Maru Gothic Pro W4" charset="-128"/>
                <a:ea typeface="Hiragino Maru Gothic Pro W4" charset="-128"/>
                <a:cs typeface="Hiragino Maru Gothic Pro W4" charset="-128"/>
              </a:rPr>
              <a:t>1</a:t>
            </a:r>
            <a:r>
              <a:rPr lang="ja-JP" altLang="en-US" sz="1100" smtClean="0">
                <a:solidFill>
                  <a:srgbClr val="000000">
                    <a:lumMod val="50000"/>
                  </a:srgbClr>
                </a:solidFill>
                <a:latin typeface="Hiragino Maru Gothic Pro W4" charset="-128"/>
                <a:ea typeface="Hiragino Maru Gothic Pro W4" charset="-128"/>
                <a:cs typeface="Hiragino Maru Gothic Pro W4" charset="-128"/>
              </a:rPr>
              <a:t>台、複数台）が容易</a:t>
            </a:r>
            <a:endParaRPr sz="1100">
              <a:solidFill>
                <a:srgbClr val="000000">
                  <a:lumMod val="50000"/>
                </a:srgbClr>
              </a:solidFill>
              <a:latin typeface="Hiragino Maru Gothic Pro W4" charset="-128"/>
              <a:ea typeface="Hiragino Maru Gothic Pro W4" charset="-128"/>
              <a:cs typeface="Hiragino Maru Gothic Pro W4" charset="-128"/>
            </a:endParaRPr>
          </a:p>
        </p:txBody>
      </p:sp>
      <p:sp>
        <p:nvSpPr>
          <p:cNvPr id="84" name="Content Placeholder 52"/>
          <p:cNvSpPr txBox="1">
            <a:spLocks/>
          </p:cNvSpPr>
          <p:nvPr/>
        </p:nvSpPr>
        <p:spPr bwMode="auto">
          <a:xfrm>
            <a:off x="4751230" y="3543332"/>
            <a:ext cx="1349326"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コンピュート、</a:t>
            </a:r>
            <a:r>
              <a:rPr altLang="ja-JP" sz="1100" smtClean="0">
                <a:solidFill>
                  <a:srgbClr val="000000">
                    <a:lumMod val="50000"/>
                  </a:srgbClr>
                </a:solidFill>
                <a:latin typeface="Hiragino Maru Gothic Pro W4" charset="-128"/>
                <a:ea typeface="Hiragino Maru Gothic Pro W4" charset="-128"/>
                <a:cs typeface="Hiragino Maru Gothic Pro W4" charset="-128"/>
              </a:rPr>
              <a:t/>
            </a:r>
            <a:br>
              <a:rPr altLang="ja-JP" sz="1100" smtClean="0">
                <a:solidFill>
                  <a:srgbClr val="000000">
                    <a:lumMod val="50000"/>
                  </a:srgbClr>
                </a:solidFill>
                <a:latin typeface="Hiragino Maru Gothic Pro W4" charset="-128"/>
                <a:ea typeface="Hiragino Maru Gothic Pro W4" charset="-128"/>
                <a:cs typeface="Hiragino Maru Gothic Pro W4" charset="-128"/>
              </a:rPr>
            </a:br>
            <a:r>
              <a:rPr lang="ja-JP" altLang="en-US" sz="1100" smtClean="0">
                <a:solidFill>
                  <a:srgbClr val="000000">
                    <a:lumMod val="50000"/>
                  </a:srgbClr>
                </a:solidFill>
                <a:latin typeface="Hiragino Maru Gothic Pro W4" charset="-128"/>
                <a:ea typeface="Hiragino Maru Gothic Pro W4" charset="-128"/>
                <a:cs typeface="Hiragino Maru Gothic Pro W4" charset="-128"/>
              </a:rPr>
              <a:t>ストレージ、</a:t>
            </a:r>
            <a:r>
              <a:rPr altLang="ja-JP" sz="1100" smtClean="0">
                <a:solidFill>
                  <a:srgbClr val="000000">
                    <a:lumMod val="50000"/>
                  </a:srgbClr>
                </a:solidFill>
                <a:latin typeface="Hiragino Maru Gothic Pro W4" charset="-128"/>
                <a:ea typeface="Hiragino Maru Gothic Pro W4" charset="-128"/>
                <a:cs typeface="Hiragino Maru Gothic Pro W4" charset="-128"/>
              </a:rPr>
              <a:t/>
            </a:r>
            <a:br>
              <a:rPr altLang="ja-JP" sz="1100" smtClean="0">
                <a:solidFill>
                  <a:srgbClr val="000000">
                    <a:lumMod val="50000"/>
                  </a:srgbClr>
                </a:solidFill>
                <a:latin typeface="Hiragino Maru Gothic Pro W4" charset="-128"/>
                <a:ea typeface="Hiragino Maru Gothic Pro W4" charset="-128"/>
                <a:cs typeface="Hiragino Maru Gothic Pro W4" charset="-128"/>
              </a:rPr>
            </a:br>
            <a:r>
              <a:rPr lang="ja-JP" altLang="en-US" sz="1100" smtClean="0">
                <a:solidFill>
                  <a:srgbClr val="000000">
                    <a:lumMod val="50000"/>
                  </a:srgbClr>
                </a:solidFill>
                <a:latin typeface="Hiragino Maru Gothic Pro W4" charset="-128"/>
                <a:ea typeface="Hiragino Maru Gothic Pro W4" charset="-128"/>
                <a:cs typeface="Hiragino Maru Gothic Pro W4" charset="-128"/>
              </a:rPr>
              <a:t>パフォーマンス、</a:t>
            </a:r>
            <a:endParaRPr altLang="ja-JP" sz="1100" smtClean="0">
              <a:solidFill>
                <a:srgbClr val="000000">
                  <a:lumMod val="50000"/>
                </a:srgbClr>
              </a:solidFill>
              <a:latin typeface="Hiragino Maru Gothic Pro W4" charset="-128"/>
              <a:ea typeface="Hiragino Maru Gothic Pro W4" charset="-128"/>
              <a:cs typeface="Hiragino Maru Gothic Pro W4" charset="-128"/>
            </a:endParaRPr>
          </a:p>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容量をリニアに</a:t>
            </a:r>
            <a:endParaRPr altLang="ja-JP" sz="1100" smtClean="0">
              <a:solidFill>
                <a:srgbClr val="000000">
                  <a:lumMod val="50000"/>
                </a:srgbClr>
              </a:solidFill>
              <a:latin typeface="Hiragino Maru Gothic Pro W4" charset="-128"/>
              <a:ea typeface="Hiragino Maru Gothic Pro W4" charset="-128"/>
              <a:cs typeface="Hiragino Maru Gothic Pro W4" charset="-128"/>
            </a:endParaRPr>
          </a:p>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追加可能</a:t>
            </a:r>
            <a:endParaRPr sz="1100">
              <a:solidFill>
                <a:srgbClr val="000000">
                  <a:lumMod val="50000"/>
                </a:srgbClr>
              </a:solidFill>
              <a:latin typeface="Hiragino Maru Gothic Pro W4" charset="-128"/>
              <a:ea typeface="Hiragino Maru Gothic Pro W4" charset="-128"/>
              <a:cs typeface="Hiragino Maru Gothic Pro W4" charset="-128"/>
            </a:endParaRPr>
          </a:p>
        </p:txBody>
      </p:sp>
      <p:sp>
        <p:nvSpPr>
          <p:cNvPr id="85" name="Content Placeholder 52"/>
          <p:cNvSpPr txBox="1">
            <a:spLocks/>
          </p:cNvSpPr>
          <p:nvPr/>
        </p:nvSpPr>
        <p:spPr bwMode="auto">
          <a:xfrm>
            <a:off x="6275373" y="3543332"/>
            <a:ext cx="1360827"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ノード間でデータの分散とリバランスが自動的に実行</a:t>
            </a:r>
            <a:endParaRPr sz="1100">
              <a:solidFill>
                <a:srgbClr val="000000">
                  <a:lumMod val="50000"/>
                </a:srgbClr>
              </a:solidFill>
              <a:latin typeface="Hiragino Maru Gothic Pro W4" charset="-128"/>
              <a:ea typeface="Hiragino Maru Gothic Pro W4" charset="-128"/>
              <a:cs typeface="Hiragino Maru Gothic Pro W4" charset="-128"/>
            </a:endParaRPr>
          </a:p>
        </p:txBody>
      </p:sp>
      <p:sp>
        <p:nvSpPr>
          <p:cNvPr id="86" name="Content Placeholder 52"/>
          <p:cNvSpPr txBox="1">
            <a:spLocks/>
          </p:cNvSpPr>
          <p:nvPr/>
        </p:nvSpPr>
        <p:spPr bwMode="auto">
          <a:xfrm>
            <a:off x="7751375" y="3543332"/>
            <a:ext cx="1233695" cy="7394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112713" indent="-112713" algn="l" rtl="0" eaLnBrk="1" fontAlgn="base" hangingPunct="1">
              <a:lnSpc>
                <a:spcPct val="95000"/>
              </a:lnSpc>
              <a:spcBef>
                <a:spcPts val="900"/>
              </a:spcBef>
              <a:spcAft>
                <a:spcPts val="0"/>
              </a:spcAft>
              <a:buClr>
                <a:schemeClr val="tx1"/>
              </a:buClr>
              <a:buSzPct val="25000"/>
              <a:buFont typeface="Arial" charset="0"/>
              <a:buChar char=" "/>
              <a:defRPr lang="en-US" sz="2000" kern="1200" dirty="0">
                <a:solidFill>
                  <a:schemeClr val="tx2"/>
                </a:solidFill>
                <a:latin typeface="Arial" pitchFamily="34" charset="0"/>
                <a:ea typeface="+mn-ea"/>
                <a:cs typeface="+mn-cs"/>
              </a:defRPr>
            </a:lvl1pPr>
            <a:lvl2pPr marL="400050" indent="-230188" algn="l" rtl="0" eaLnBrk="1" fontAlgn="base" hangingPunct="1">
              <a:lnSpc>
                <a:spcPct val="95000"/>
              </a:lnSpc>
              <a:spcBef>
                <a:spcPts val="400"/>
              </a:spcBef>
              <a:spcAft>
                <a:spcPts val="0"/>
              </a:spcAft>
              <a:buClr>
                <a:srgbClr val="4D4D4F"/>
              </a:buClr>
              <a:buSzPct val="90000"/>
              <a:buFont typeface="Arial" panose="020B0604020202020204" pitchFamily="34" charset="0"/>
              <a:buChar char="•"/>
              <a:defRPr lang="en-US" sz="1800" kern="1200" dirty="0">
                <a:solidFill>
                  <a:schemeClr val="tx2"/>
                </a:solidFill>
                <a:latin typeface="Arial" pitchFamily="34" charset="0"/>
                <a:ea typeface="+mn-ea"/>
                <a:cs typeface="+mn-cs"/>
              </a:defRPr>
            </a:lvl2pPr>
            <a:lvl3pPr marL="801688" indent="-231775" algn="l" rtl="0" eaLnBrk="1" fontAlgn="base" hangingPunct="1">
              <a:lnSpc>
                <a:spcPct val="95000"/>
              </a:lnSpc>
              <a:spcBef>
                <a:spcPts val="400"/>
              </a:spcBef>
              <a:spcAft>
                <a:spcPts val="0"/>
              </a:spcAft>
              <a:buClr>
                <a:srgbClr val="4D4D4F"/>
              </a:buClr>
              <a:buSzPct val="96000"/>
              <a:buFont typeface="Arial" panose="020B0604020202020204" pitchFamily="34" charset="0"/>
              <a:buChar char="•"/>
              <a:defRPr lang="en-US" sz="1600" kern="1200" dirty="0">
                <a:solidFill>
                  <a:schemeClr val="tx1"/>
                </a:solidFill>
                <a:latin typeface="Arial" pitchFamily="34" charset="0"/>
                <a:ea typeface="+mn-ea"/>
                <a:cs typeface="+mn-cs"/>
              </a:defRPr>
            </a:lvl3pPr>
            <a:lvl4pPr marL="1146175" indent="-23177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4pPr>
            <a:lvl5pPr marL="1484313" indent="-225425" algn="l" rtl="0" eaLnBrk="1" fontAlgn="base" hangingPunct="1">
              <a:lnSpc>
                <a:spcPct val="95000"/>
              </a:lnSpc>
              <a:spcBef>
                <a:spcPts val="400"/>
              </a:spcBef>
              <a:spcAft>
                <a:spcPts val="0"/>
              </a:spcAft>
              <a:buClr>
                <a:srgbClr val="4D4D4F"/>
              </a:buClr>
              <a:buFont typeface="Arial" panose="020B0604020202020204" pitchFamily="34" charset="0"/>
              <a:buChar char="•"/>
              <a:defRPr lang="en-US" sz="14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6915">
              <a:lnSpc>
                <a:spcPct val="90000"/>
              </a:lnSpc>
              <a:spcBef>
                <a:spcPts val="0"/>
              </a:spcBef>
              <a:buClr>
                <a:srgbClr val="000000"/>
              </a:buClr>
            </a:pPr>
            <a:r>
              <a:rPr lang="ja-JP" altLang="en-US" sz="1100" smtClean="0">
                <a:solidFill>
                  <a:srgbClr val="000000">
                    <a:lumMod val="50000"/>
                  </a:srgbClr>
                </a:solidFill>
                <a:latin typeface="Hiragino Maru Gothic Pro W4" charset="-128"/>
                <a:ea typeface="Hiragino Maru Gothic Pro W4" charset="-128"/>
                <a:cs typeface="Hiragino Maru Gothic Pro W4" charset="-128"/>
              </a:rPr>
              <a:t>サーバの</a:t>
            </a:r>
            <a:r>
              <a:rPr altLang="ja-JP" sz="1100" smtClean="0">
                <a:solidFill>
                  <a:srgbClr val="000000">
                    <a:lumMod val="50000"/>
                  </a:srgbClr>
                </a:solidFill>
                <a:latin typeface="Hiragino Maru Gothic Pro W4" charset="-128"/>
                <a:ea typeface="Hiragino Maru Gothic Pro W4" charset="-128"/>
                <a:cs typeface="Hiragino Maru Gothic Pro W4" charset="-128"/>
              </a:rPr>
              <a:t/>
            </a:r>
            <a:br>
              <a:rPr altLang="ja-JP" sz="1100" smtClean="0">
                <a:solidFill>
                  <a:srgbClr val="000000">
                    <a:lumMod val="50000"/>
                  </a:srgbClr>
                </a:solidFill>
                <a:latin typeface="Hiragino Maru Gothic Pro W4" charset="-128"/>
                <a:ea typeface="Hiragino Maru Gothic Pro W4" charset="-128"/>
                <a:cs typeface="Hiragino Maru Gothic Pro W4" charset="-128"/>
              </a:rPr>
            </a:br>
            <a:r>
              <a:rPr lang="ja-JP" altLang="en-US" sz="1100" smtClean="0">
                <a:solidFill>
                  <a:srgbClr val="000000">
                    <a:lumMod val="50000"/>
                  </a:srgbClr>
                </a:solidFill>
                <a:latin typeface="Hiragino Maru Gothic Pro W4" charset="-128"/>
                <a:ea typeface="Hiragino Maru Gothic Pro W4" charset="-128"/>
                <a:cs typeface="Hiragino Maru Gothic Pro W4" charset="-128"/>
              </a:rPr>
              <a:t>撤去も容易</a:t>
            </a:r>
            <a:endParaRPr sz="1100">
              <a:solidFill>
                <a:srgbClr val="000000">
                  <a:lumMod val="50000"/>
                </a:srgbClr>
              </a:solidFill>
              <a:latin typeface="Hiragino Maru Gothic Pro W4" charset="-128"/>
              <a:ea typeface="Hiragino Maru Gothic Pro W4" charset="-128"/>
              <a:cs typeface="Hiragino Maru Gothic Pro W4" charset="-128"/>
            </a:endParaRPr>
          </a:p>
        </p:txBody>
      </p:sp>
      <p:cxnSp>
        <p:nvCxnSpPr>
          <p:cNvPr id="87" name="Straight Connector 24"/>
          <p:cNvCxnSpPr/>
          <p:nvPr/>
        </p:nvCxnSpPr>
        <p:spPr>
          <a:xfrm>
            <a:off x="1547385"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cxnSp>
        <p:nvCxnSpPr>
          <p:cNvPr id="88" name="Straight Connector 25"/>
          <p:cNvCxnSpPr/>
          <p:nvPr/>
        </p:nvCxnSpPr>
        <p:spPr>
          <a:xfrm>
            <a:off x="4649379"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cxnSp>
        <p:nvCxnSpPr>
          <p:cNvPr id="89" name="Straight Connector 26"/>
          <p:cNvCxnSpPr/>
          <p:nvPr/>
        </p:nvCxnSpPr>
        <p:spPr>
          <a:xfrm>
            <a:off x="3096560"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cxnSp>
        <p:nvCxnSpPr>
          <p:cNvPr id="90" name="Straight Connector 27"/>
          <p:cNvCxnSpPr/>
          <p:nvPr/>
        </p:nvCxnSpPr>
        <p:spPr>
          <a:xfrm>
            <a:off x="7751374"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cxnSp>
        <p:nvCxnSpPr>
          <p:cNvPr id="91" name="Straight Connector 28"/>
          <p:cNvCxnSpPr/>
          <p:nvPr/>
        </p:nvCxnSpPr>
        <p:spPr>
          <a:xfrm>
            <a:off x="6198555" y="3428159"/>
            <a:ext cx="0" cy="1151733"/>
          </a:xfrm>
          <a:prstGeom prst="line">
            <a:avLst/>
          </a:prstGeom>
          <a:noFill/>
          <a:ln w="15875" cap="flat" cmpd="sng" algn="ctr">
            <a:gradFill>
              <a:gsLst>
                <a:gs pos="0">
                  <a:srgbClr val="272A48">
                    <a:lumMod val="5000"/>
                    <a:lumOff val="95000"/>
                    <a:alpha val="0"/>
                  </a:srgbClr>
                </a:gs>
                <a:gs pos="56000">
                  <a:srgbClr val="52526D"/>
                </a:gs>
                <a:gs pos="100000">
                  <a:srgbClr val="272A48">
                    <a:lumMod val="45000"/>
                    <a:lumOff val="55000"/>
                    <a:alpha val="0"/>
                  </a:srgbClr>
                </a:gs>
              </a:gsLst>
              <a:lin ang="5400000" scaled="1"/>
            </a:gradFill>
            <a:prstDash val="solid"/>
          </a:ln>
          <a:effectLst/>
        </p:spPr>
      </p:cxnSp>
      <p:sp>
        <p:nvSpPr>
          <p:cNvPr id="92" name="Shape 537"/>
          <p:cNvSpPr/>
          <p:nvPr/>
        </p:nvSpPr>
        <p:spPr>
          <a:xfrm>
            <a:off x="303499" y="1700560"/>
            <a:ext cx="5106018"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en-US" sz="600" b="1" dirty="0">
                <a:solidFill>
                  <a:srgbClr val="FFFFFF"/>
                </a:solidFill>
                <a:latin typeface="Century Gothic" pitchFamily="34" charset="0"/>
                <a:ea typeface=""/>
                <a:cs typeface=""/>
              </a:rPr>
              <a:t>HYPERCONVERGED DATA PLATFORM</a:t>
            </a:r>
          </a:p>
        </p:txBody>
      </p:sp>
      <p:grpSp>
        <p:nvGrpSpPr>
          <p:cNvPr id="93" name="Group 38"/>
          <p:cNvGrpSpPr/>
          <p:nvPr/>
        </p:nvGrpSpPr>
        <p:grpSpPr>
          <a:xfrm>
            <a:off x="303498" y="1201475"/>
            <a:ext cx="1650819" cy="472826"/>
            <a:chOff x="309044" y="1342790"/>
            <a:chExt cx="1651416" cy="472997"/>
          </a:xfrm>
        </p:grpSpPr>
        <p:sp>
          <p:nvSpPr>
            <p:cNvPr id="94"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95"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96" name="Group 41"/>
            <p:cNvGrpSpPr/>
            <p:nvPr/>
          </p:nvGrpSpPr>
          <p:grpSpPr>
            <a:xfrm>
              <a:off x="309044" y="1342790"/>
              <a:ext cx="672088" cy="153620"/>
              <a:chOff x="309044" y="1342790"/>
              <a:chExt cx="672088" cy="153620"/>
            </a:xfrm>
          </p:grpSpPr>
          <p:sp>
            <p:nvSpPr>
              <p:cNvPr id="97"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98"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99"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grpSp>
        <p:nvGrpSpPr>
          <p:cNvPr id="100" name="Group 45"/>
          <p:cNvGrpSpPr/>
          <p:nvPr/>
        </p:nvGrpSpPr>
        <p:grpSpPr>
          <a:xfrm>
            <a:off x="2031099" y="1201475"/>
            <a:ext cx="1650819" cy="472826"/>
            <a:chOff x="309044" y="1342790"/>
            <a:chExt cx="1651416" cy="472997"/>
          </a:xfrm>
        </p:grpSpPr>
        <p:sp>
          <p:nvSpPr>
            <p:cNvPr id="101"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102"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103" name="Group 48"/>
            <p:cNvGrpSpPr/>
            <p:nvPr/>
          </p:nvGrpSpPr>
          <p:grpSpPr>
            <a:xfrm>
              <a:off x="309044" y="1342790"/>
              <a:ext cx="672088" cy="153620"/>
              <a:chOff x="309044" y="1342790"/>
              <a:chExt cx="672088" cy="153620"/>
            </a:xfrm>
          </p:grpSpPr>
          <p:sp>
            <p:nvSpPr>
              <p:cNvPr id="104"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05"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06"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grpSp>
        <p:nvGrpSpPr>
          <p:cNvPr id="107" name="Group 52"/>
          <p:cNvGrpSpPr/>
          <p:nvPr/>
        </p:nvGrpSpPr>
        <p:grpSpPr>
          <a:xfrm>
            <a:off x="3758699" y="1201475"/>
            <a:ext cx="1650819" cy="472826"/>
            <a:chOff x="309044" y="1342790"/>
            <a:chExt cx="1651416" cy="472997"/>
          </a:xfrm>
        </p:grpSpPr>
        <p:sp>
          <p:nvSpPr>
            <p:cNvPr id="108"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109"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110" name="Group 55"/>
            <p:cNvGrpSpPr/>
            <p:nvPr/>
          </p:nvGrpSpPr>
          <p:grpSpPr>
            <a:xfrm>
              <a:off x="309044" y="1342790"/>
              <a:ext cx="672088" cy="153620"/>
              <a:chOff x="309044" y="1342790"/>
              <a:chExt cx="672088" cy="153620"/>
            </a:xfrm>
          </p:grpSpPr>
          <p:sp>
            <p:nvSpPr>
              <p:cNvPr id="111"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12"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13"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grpSp>
        <p:nvGrpSpPr>
          <p:cNvPr id="114" name="Group 59"/>
          <p:cNvGrpSpPr/>
          <p:nvPr/>
        </p:nvGrpSpPr>
        <p:grpSpPr>
          <a:xfrm>
            <a:off x="5486299" y="1201475"/>
            <a:ext cx="1650819" cy="472826"/>
            <a:chOff x="309044" y="1342790"/>
            <a:chExt cx="1651416" cy="472997"/>
          </a:xfrm>
        </p:grpSpPr>
        <p:sp>
          <p:nvSpPr>
            <p:cNvPr id="115" name="Freeform 6"/>
            <p:cNvSpPr>
              <a:spLocks/>
            </p:cNvSpPr>
            <p:nvPr/>
          </p:nvSpPr>
          <p:spPr bwMode="auto">
            <a:xfrm>
              <a:off x="1499599" y="1534815"/>
              <a:ext cx="460861" cy="280972"/>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CONTROLLER</a:t>
              </a:r>
            </a:p>
            <a:p>
              <a:pPr marL="0" marR="0" lvl="0" indent="0" algn="ctr" defTabSz="456915" eaLnBrk="1" fontAlgn="auto" latinLnBrk="0" hangingPunct="1">
                <a:lnSpc>
                  <a:spcPct val="90000"/>
                </a:lnSpc>
                <a:spcBef>
                  <a:spcPts val="0"/>
                </a:spcBef>
                <a:spcAft>
                  <a:spcPts val="0"/>
                </a:spcAft>
                <a:buClrTx/>
                <a:buSzTx/>
                <a:buFontTx/>
                <a:buNone/>
                <a:tabLst/>
                <a:defRPr/>
              </a:pPr>
              <a:r>
                <a:rPr kumimoji="0" lang="en-US" sz="500" b="1" i="0" u="none" strike="noStrike" kern="0" cap="none" spc="0" normalizeH="0" baseline="0" noProof="0" dirty="0" smtClean="0">
                  <a:ln>
                    <a:noFill/>
                  </a:ln>
                  <a:solidFill>
                    <a:srgbClr val="FFFFFF"/>
                  </a:solidFill>
                  <a:effectLst/>
                  <a:uLnTx/>
                  <a:uFillTx/>
                  <a:latin typeface="Century Gothic" pitchFamily="34" charset="0"/>
                  <a:ea typeface=""/>
                  <a:cs typeface=""/>
                </a:rPr>
                <a:t>VM</a:t>
              </a:r>
            </a:p>
          </p:txBody>
        </p:sp>
        <p:sp>
          <p:nvSpPr>
            <p:cNvPr id="116" name="Freeform 10"/>
            <p:cNvSpPr>
              <a:spLocks/>
            </p:cNvSpPr>
            <p:nvPr/>
          </p:nvSpPr>
          <p:spPr bwMode="auto">
            <a:xfrm>
              <a:off x="309045" y="1536115"/>
              <a:ext cx="1152150" cy="279672"/>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Century Gothic" pitchFamily="34" charset="0"/>
                  <a:ea typeface=""/>
                  <a:cs typeface=""/>
                </a:rPr>
                <a:t>HYPERVISOR</a:t>
              </a:r>
            </a:p>
          </p:txBody>
        </p:sp>
        <p:grpSp>
          <p:nvGrpSpPr>
            <p:cNvPr id="117" name="Group 62"/>
            <p:cNvGrpSpPr/>
            <p:nvPr/>
          </p:nvGrpSpPr>
          <p:grpSpPr>
            <a:xfrm>
              <a:off x="309044" y="1342790"/>
              <a:ext cx="672088" cy="153620"/>
              <a:chOff x="309044" y="1342790"/>
              <a:chExt cx="672088" cy="153620"/>
            </a:xfrm>
          </p:grpSpPr>
          <p:sp>
            <p:nvSpPr>
              <p:cNvPr id="118" name="Shape 545"/>
              <p:cNvSpPr/>
              <p:nvPr/>
            </p:nvSpPr>
            <p:spPr>
              <a:xfrm>
                <a:off x="309044"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19" name="Shape 545"/>
              <p:cNvSpPr/>
              <p:nvPr/>
            </p:nvSpPr>
            <p:spPr>
              <a:xfrm>
                <a:off x="549075"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sp>
            <p:nvSpPr>
              <p:cNvPr id="120" name="Shape 545"/>
              <p:cNvSpPr/>
              <p:nvPr/>
            </p:nvSpPr>
            <p:spPr>
              <a:xfrm>
                <a:off x="789107" y="1342790"/>
                <a:ext cx="192025" cy="153620"/>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sz="600" b="0" i="0" u="none" strike="noStrike" kern="0" cap="none" spc="0" normalizeH="0" baseline="0" noProof="0" dirty="0">
                    <a:ln>
                      <a:noFill/>
                    </a:ln>
                    <a:solidFill>
                      <a:srgbClr val="FFFFFF"/>
                    </a:solidFill>
                    <a:effectLst/>
                    <a:uLnTx/>
                    <a:uFillTx/>
                    <a:latin typeface="Century Gothic" pitchFamily="34" charset="0"/>
                    <a:ea typeface=""/>
                    <a:cs typeface=""/>
                  </a:rPr>
                  <a:t>VM</a:t>
                </a:r>
              </a:p>
            </p:txBody>
          </p:sp>
        </p:grpSp>
      </p:grpSp>
      <p:pic>
        <p:nvPicPr>
          <p:cNvPr id="121" name="Picture 6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9708" y="1930906"/>
            <a:ext cx="1598398" cy="299699"/>
          </a:xfrm>
          <a:prstGeom prst="rect">
            <a:avLst/>
          </a:prstGeom>
          <a:solidFill>
            <a:srgbClr val="FFFFFF"/>
          </a:solidFill>
        </p:spPr>
      </p:pic>
      <p:pic>
        <p:nvPicPr>
          <p:cNvPr id="122" name="Picture 6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7308" y="1930906"/>
            <a:ext cx="1598398" cy="299699"/>
          </a:xfrm>
          <a:prstGeom prst="rect">
            <a:avLst/>
          </a:prstGeom>
          <a:solidFill>
            <a:srgbClr val="FFFFFF"/>
          </a:solidFill>
        </p:spPr>
      </p:pic>
      <p:pic>
        <p:nvPicPr>
          <p:cNvPr id="123" name="Picture 6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84909" y="1930906"/>
            <a:ext cx="1598398" cy="299699"/>
          </a:xfrm>
          <a:prstGeom prst="rect">
            <a:avLst/>
          </a:prstGeom>
          <a:solidFill>
            <a:srgbClr val="FFFFFF"/>
          </a:solidFill>
        </p:spPr>
      </p:pic>
      <p:pic>
        <p:nvPicPr>
          <p:cNvPr id="124" name="Picture 6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12508" y="1930906"/>
            <a:ext cx="1598398" cy="299699"/>
          </a:xfrm>
          <a:prstGeom prst="rect">
            <a:avLst/>
          </a:prstGeom>
          <a:solidFill>
            <a:srgbClr val="FFFFFF"/>
          </a:solidFill>
        </p:spPr>
      </p:pic>
      <p:pic>
        <p:nvPicPr>
          <p:cNvPr id="125" name="Picture 7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0108" y="1930906"/>
            <a:ext cx="1598398" cy="299699"/>
          </a:xfrm>
          <a:prstGeom prst="rect">
            <a:avLst/>
          </a:prstGeom>
          <a:solidFill>
            <a:srgbClr val="FFFFFF"/>
          </a:solidFill>
        </p:spPr>
      </p:pic>
      <p:pic>
        <p:nvPicPr>
          <p:cNvPr id="126" name="Picture 2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0571" y="2700343"/>
            <a:ext cx="1934964" cy="383680"/>
          </a:xfrm>
          <a:prstGeom prst="rect">
            <a:avLst/>
          </a:prstGeom>
        </p:spPr>
      </p:pic>
      <p:sp>
        <p:nvSpPr>
          <p:cNvPr id="127"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altLang="ja-JP" dirty="0" smtClean="0">
                <a:ea typeface="Hiragino Maru Gothic Pro W4" charset="-128"/>
                <a:cs typeface="Hiragino Maru Gothic Pro W4" charset="-128"/>
              </a:rPr>
              <a:t>Cisco HyperFlex System </a:t>
            </a:r>
            <a:r>
              <a:rPr lang="ja-JP" altLang="en-US" dirty="0" smtClean="0">
                <a:latin typeface="Meiryo" charset="-128"/>
                <a:ea typeface="Meiryo" charset="-128"/>
                <a:cs typeface="Meiryo" charset="-128"/>
              </a:rPr>
              <a:t>の特徴</a:t>
            </a:r>
            <a:endParaRPr altLang="ja-JP" sz="2000" dirty="0">
              <a:solidFill>
                <a:srgbClr val="FFC000"/>
              </a:solidFill>
              <a:latin typeface="Meiryo" charset="-128"/>
              <a:ea typeface="Meiryo" charset="-128"/>
              <a:cs typeface="Meiryo" charset="-128"/>
            </a:endParaRPr>
          </a:p>
        </p:txBody>
      </p:sp>
    </p:spTree>
    <p:extLst>
      <p:ext uri="{BB962C8B-B14F-4D97-AF65-F5344CB8AC3E}">
        <p14:creationId xmlns:p14="http://schemas.microsoft.com/office/powerpoint/2010/main" val="57182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2"/>
                                        </p:tgtEl>
                                      </p:cBhvr>
                                    </p:animEffect>
                                    <p:set>
                                      <p:cBhvr>
                                        <p:cTn id="7" dur="1" fill="hold">
                                          <p:stCondLst>
                                            <p:cond delay="499"/>
                                          </p:stCondLst>
                                        </p:cTn>
                                        <p:tgtEl>
                                          <p:spTgt spid="92"/>
                                        </p:tgtEl>
                                        <p:attrNameLst>
                                          <p:attrName>style.visibility</p:attrName>
                                        </p:attrNameLst>
                                      </p:cBhvr>
                                      <p:to>
                                        <p:strVal val="hidden"/>
                                      </p:to>
                                    </p:set>
                                  </p:childTnLst>
                                </p:cTn>
                              </p:par>
                              <p:par>
                                <p:cTn id="8" presetID="42" presetClass="entr" presetSubtype="0"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1000"/>
                                        <p:tgtEl>
                                          <p:spTgt spid="124"/>
                                        </p:tgtEl>
                                      </p:cBhvr>
                                    </p:animEffect>
                                    <p:anim calcmode="lin" valueType="num">
                                      <p:cBhvr>
                                        <p:cTn id="11" dur="1000" fill="hold"/>
                                        <p:tgtEl>
                                          <p:spTgt spid="124"/>
                                        </p:tgtEl>
                                        <p:attrNameLst>
                                          <p:attrName>ppt_x</p:attrName>
                                        </p:attrNameLst>
                                      </p:cBhvr>
                                      <p:tavLst>
                                        <p:tav tm="0">
                                          <p:val>
                                            <p:strVal val="#ppt_x"/>
                                          </p:val>
                                        </p:tav>
                                        <p:tav tm="100000">
                                          <p:val>
                                            <p:strVal val="#ppt_x"/>
                                          </p:val>
                                        </p:tav>
                                      </p:tavLst>
                                    </p:anim>
                                    <p:anim calcmode="lin" valueType="num">
                                      <p:cBhvr>
                                        <p:cTn id="12" dur="1000" fill="hold"/>
                                        <p:tgtEl>
                                          <p:spTgt spid="12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1000"/>
                                        <p:tgtEl>
                                          <p:spTgt spid="87"/>
                                        </p:tgtEl>
                                      </p:cBhvr>
                                    </p:animEffect>
                                    <p:anim calcmode="lin" valueType="num">
                                      <p:cBhvr>
                                        <p:cTn id="16" dur="1000" fill="hold"/>
                                        <p:tgtEl>
                                          <p:spTgt spid="87"/>
                                        </p:tgtEl>
                                        <p:attrNameLst>
                                          <p:attrName>ppt_x</p:attrName>
                                        </p:attrNameLst>
                                      </p:cBhvr>
                                      <p:tavLst>
                                        <p:tav tm="0">
                                          <p:val>
                                            <p:strVal val="#ppt_x"/>
                                          </p:val>
                                        </p:tav>
                                        <p:tav tm="100000">
                                          <p:val>
                                            <p:strVal val="#ppt_x"/>
                                          </p:val>
                                        </p:tav>
                                      </p:tavLst>
                                    </p:anim>
                                    <p:anim calcmode="lin" valueType="num">
                                      <p:cBhvr>
                                        <p:cTn id="17" dur="1000" fill="hold"/>
                                        <p:tgtEl>
                                          <p:spTgt spid="8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1000"/>
                                        <p:tgtEl>
                                          <p:spTgt spid="89"/>
                                        </p:tgtEl>
                                      </p:cBhvr>
                                    </p:animEffect>
                                    <p:anim calcmode="lin" valueType="num">
                                      <p:cBhvr>
                                        <p:cTn id="26" dur="1000" fill="hold"/>
                                        <p:tgtEl>
                                          <p:spTgt spid="89"/>
                                        </p:tgtEl>
                                        <p:attrNameLst>
                                          <p:attrName>ppt_x</p:attrName>
                                        </p:attrNameLst>
                                      </p:cBhvr>
                                      <p:tavLst>
                                        <p:tav tm="0">
                                          <p:val>
                                            <p:strVal val="#ppt_x"/>
                                          </p:val>
                                        </p:tav>
                                        <p:tav tm="100000">
                                          <p:val>
                                            <p:strVal val="#ppt_x"/>
                                          </p:val>
                                        </p:tav>
                                      </p:tavLst>
                                    </p:anim>
                                    <p:anim calcmode="lin" valueType="num">
                                      <p:cBhvr>
                                        <p:cTn id="27" dur="1000" fill="hold"/>
                                        <p:tgtEl>
                                          <p:spTgt spid="8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1000"/>
                                        <p:tgtEl>
                                          <p:spTgt spid="83"/>
                                        </p:tgtEl>
                                      </p:cBhvr>
                                    </p:animEffect>
                                    <p:anim calcmode="lin" valueType="num">
                                      <p:cBhvr>
                                        <p:cTn id="31" dur="1000" fill="hold"/>
                                        <p:tgtEl>
                                          <p:spTgt spid="83"/>
                                        </p:tgtEl>
                                        <p:attrNameLst>
                                          <p:attrName>ppt_x</p:attrName>
                                        </p:attrNameLst>
                                      </p:cBhvr>
                                      <p:tavLst>
                                        <p:tav tm="0">
                                          <p:val>
                                            <p:strVal val="#ppt_x"/>
                                          </p:val>
                                        </p:tav>
                                        <p:tav tm="100000">
                                          <p:val>
                                            <p:strVal val="#ppt_x"/>
                                          </p:val>
                                        </p:tav>
                                      </p:tavLst>
                                    </p:anim>
                                    <p:anim calcmode="lin" valueType="num">
                                      <p:cBhvr>
                                        <p:cTn id="32" dur="1000" fill="hold"/>
                                        <p:tgtEl>
                                          <p:spTgt spid="83"/>
                                        </p:tgtEl>
                                        <p:attrNameLst>
                                          <p:attrName>ppt_y</p:attrName>
                                        </p:attrNameLst>
                                      </p:cBhvr>
                                      <p:tavLst>
                                        <p:tav tm="0">
                                          <p:val>
                                            <p:strVal val="#ppt_y+.1"/>
                                          </p:val>
                                        </p:tav>
                                        <p:tav tm="100000">
                                          <p:val>
                                            <p:strVal val="#ppt_y"/>
                                          </p:val>
                                        </p:tav>
                                      </p:tavLst>
                                    </p:anim>
                                  </p:childTnLst>
                                </p:cTn>
                              </p:par>
                              <p:par>
                                <p:cTn id="33" presetID="22" presetClass="entr" presetSubtype="8"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wipe(left)">
                                      <p:cBhvr>
                                        <p:cTn id="35" dur="1000"/>
                                        <p:tgtEl>
                                          <p:spTgt spid="7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wipe(left)">
                                      <p:cBhvr>
                                        <p:cTn id="38" dur="500"/>
                                        <p:tgtEl>
                                          <p:spTgt spid="76"/>
                                        </p:tgtEl>
                                      </p:cBhvr>
                                    </p:animEffect>
                                  </p:childTnLst>
                                </p:cTn>
                              </p:par>
                              <p:par>
                                <p:cTn id="39" presetID="42" presetClass="entr" presetSubtype="0" fill="hold" nodeType="withEffect">
                                  <p:stCondLst>
                                    <p:cond delay="0"/>
                                  </p:stCondLst>
                                  <p:childTnLst>
                                    <p:set>
                                      <p:cBhvr>
                                        <p:cTn id="40" dur="1" fill="hold">
                                          <p:stCondLst>
                                            <p:cond delay="0"/>
                                          </p:stCondLst>
                                        </p:cTn>
                                        <p:tgtEl>
                                          <p:spTgt spid="114"/>
                                        </p:tgtEl>
                                        <p:attrNameLst>
                                          <p:attrName>style.visibility</p:attrName>
                                        </p:attrNameLst>
                                      </p:cBhvr>
                                      <p:to>
                                        <p:strVal val="visible"/>
                                      </p:to>
                                    </p:set>
                                    <p:animEffect transition="in" filter="fade">
                                      <p:cBhvr>
                                        <p:cTn id="41" dur="1000"/>
                                        <p:tgtEl>
                                          <p:spTgt spid="114"/>
                                        </p:tgtEl>
                                      </p:cBhvr>
                                    </p:animEffect>
                                    <p:anim calcmode="lin" valueType="num">
                                      <p:cBhvr>
                                        <p:cTn id="42" dur="1000" fill="hold"/>
                                        <p:tgtEl>
                                          <p:spTgt spid="114"/>
                                        </p:tgtEl>
                                        <p:attrNameLst>
                                          <p:attrName>ppt_x</p:attrName>
                                        </p:attrNameLst>
                                      </p:cBhvr>
                                      <p:tavLst>
                                        <p:tav tm="0">
                                          <p:val>
                                            <p:strVal val="#ppt_x"/>
                                          </p:val>
                                        </p:tav>
                                        <p:tav tm="100000">
                                          <p:val>
                                            <p:strVal val="#ppt_x"/>
                                          </p:val>
                                        </p:tav>
                                      </p:tavLst>
                                    </p:anim>
                                    <p:anim calcmode="lin" valueType="num">
                                      <p:cBhvr>
                                        <p:cTn id="43"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xit" presetSubtype="8" fill="hold" grpId="1" nodeType="clickEffect">
                                  <p:stCondLst>
                                    <p:cond delay="0"/>
                                  </p:stCondLst>
                                  <p:childTnLst>
                                    <p:animEffect transition="out" filter="wipe(left)">
                                      <p:cBhvr>
                                        <p:cTn id="47" dur="500"/>
                                        <p:tgtEl>
                                          <p:spTgt spid="76"/>
                                        </p:tgtEl>
                                      </p:cBhvr>
                                    </p:animEffect>
                                    <p:set>
                                      <p:cBhvr>
                                        <p:cTn id="48" dur="1" fill="hold">
                                          <p:stCondLst>
                                            <p:cond delay="499"/>
                                          </p:stCondLst>
                                        </p:cTn>
                                        <p:tgtEl>
                                          <p:spTgt spid="76"/>
                                        </p:tgtEl>
                                        <p:attrNameLst>
                                          <p:attrName>style.visibility</p:attrName>
                                        </p:attrNameLst>
                                      </p:cBhvr>
                                      <p:to>
                                        <p:strVal val="hidden"/>
                                      </p:to>
                                    </p:set>
                                  </p:childTnLst>
                                </p:cTn>
                              </p:par>
                              <p:par>
                                <p:cTn id="49" presetID="42" presetClass="entr" presetSubtype="0" fill="hold" nodeType="withEffect">
                                  <p:stCondLst>
                                    <p:cond delay="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1000"/>
                                        <p:tgtEl>
                                          <p:spTgt spid="125"/>
                                        </p:tgtEl>
                                      </p:cBhvr>
                                    </p:animEffect>
                                    <p:anim calcmode="lin" valueType="num">
                                      <p:cBhvr>
                                        <p:cTn id="52" dur="1000" fill="hold"/>
                                        <p:tgtEl>
                                          <p:spTgt spid="125"/>
                                        </p:tgtEl>
                                        <p:attrNameLst>
                                          <p:attrName>ppt_x</p:attrName>
                                        </p:attrNameLst>
                                      </p:cBhvr>
                                      <p:tavLst>
                                        <p:tav tm="0">
                                          <p:val>
                                            <p:strVal val="#ppt_x"/>
                                          </p:val>
                                        </p:tav>
                                        <p:tav tm="100000">
                                          <p:val>
                                            <p:strVal val="#ppt_x"/>
                                          </p:val>
                                        </p:tav>
                                      </p:tavLst>
                                    </p:anim>
                                    <p:anim calcmode="lin" valueType="num">
                                      <p:cBhvr>
                                        <p:cTn id="53" dur="1000" fill="hold"/>
                                        <p:tgtEl>
                                          <p:spTgt spid="125"/>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left)">
                                      <p:cBhvr>
                                        <p:cTn id="56" dur="1000"/>
                                        <p:tgtEl>
                                          <p:spTgt spid="73"/>
                                        </p:tgtEl>
                                      </p:cBhvr>
                                    </p:animEffect>
                                  </p:childTnLst>
                                </p:cTn>
                              </p:par>
                              <p:par>
                                <p:cTn id="57" presetID="42" presetClass="entr" presetSubtype="0" fill="hold"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1000"/>
                                        <p:tgtEl>
                                          <p:spTgt spid="88"/>
                                        </p:tgtEl>
                                      </p:cBhvr>
                                    </p:animEffect>
                                    <p:anim calcmode="lin" valueType="num">
                                      <p:cBhvr>
                                        <p:cTn id="60" dur="1000" fill="hold"/>
                                        <p:tgtEl>
                                          <p:spTgt spid="88"/>
                                        </p:tgtEl>
                                        <p:attrNameLst>
                                          <p:attrName>ppt_x</p:attrName>
                                        </p:attrNameLst>
                                      </p:cBhvr>
                                      <p:tavLst>
                                        <p:tav tm="0">
                                          <p:val>
                                            <p:strVal val="#ppt_x"/>
                                          </p:val>
                                        </p:tav>
                                        <p:tav tm="100000">
                                          <p:val>
                                            <p:strVal val="#ppt_x"/>
                                          </p:val>
                                        </p:tav>
                                      </p:tavLst>
                                    </p:anim>
                                    <p:anim calcmode="lin" valueType="num">
                                      <p:cBhvr>
                                        <p:cTn id="61" dur="1000" fill="hold"/>
                                        <p:tgtEl>
                                          <p:spTgt spid="8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84"/>
                                        </p:tgtEl>
                                        <p:attrNameLst>
                                          <p:attrName>style.visibility</p:attrName>
                                        </p:attrNameLst>
                                      </p:cBhvr>
                                      <p:to>
                                        <p:strVal val="visible"/>
                                      </p:to>
                                    </p:set>
                                    <p:animEffect transition="in" filter="fade">
                                      <p:cBhvr>
                                        <p:cTn id="64" dur="1000"/>
                                        <p:tgtEl>
                                          <p:spTgt spid="84"/>
                                        </p:tgtEl>
                                      </p:cBhvr>
                                    </p:animEffect>
                                    <p:anim calcmode="lin" valueType="num">
                                      <p:cBhvr>
                                        <p:cTn id="65" dur="1000" fill="hold"/>
                                        <p:tgtEl>
                                          <p:spTgt spid="84"/>
                                        </p:tgtEl>
                                        <p:attrNameLst>
                                          <p:attrName>ppt_x</p:attrName>
                                        </p:attrNameLst>
                                      </p:cBhvr>
                                      <p:tavLst>
                                        <p:tav tm="0">
                                          <p:val>
                                            <p:strVal val="#ppt_x"/>
                                          </p:val>
                                        </p:tav>
                                        <p:tav tm="100000">
                                          <p:val>
                                            <p:strVal val="#ppt_x"/>
                                          </p:val>
                                        </p:tav>
                                      </p:tavLst>
                                    </p:anim>
                                    <p:anim calcmode="lin" valueType="num">
                                      <p:cBhvr>
                                        <p:cTn id="66" dur="1000" fill="hold"/>
                                        <p:tgtEl>
                                          <p:spTgt spid="8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fade">
                                      <p:cBhvr>
                                        <p:cTn id="69" dur="1000"/>
                                        <p:tgtEl>
                                          <p:spTgt spid="91"/>
                                        </p:tgtEl>
                                      </p:cBhvr>
                                    </p:animEffect>
                                    <p:anim calcmode="lin" valueType="num">
                                      <p:cBhvr>
                                        <p:cTn id="70" dur="1000" fill="hold"/>
                                        <p:tgtEl>
                                          <p:spTgt spid="91"/>
                                        </p:tgtEl>
                                        <p:attrNameLst>
                                          <p:attrName>ppt_x</p:attrName>
                                        </p:attrNameLst>
                                      </p:cBhvr>
                                      <p:tavLst>
                                        <p:tav tm="0">
                                          <p:val>
                                            <p:strVal val="#ppt_x"/>
                                          </p:val>
                                        </p:tav>
                                        <p:tav tm="100000">
                                          <p:val>
                                            <p:strVal val="#ppt_x"/>
                                          </p:val>
                                        </p:tav>
                                      </p:tavLst>
                                    </p:anim>
                                    <p:anim calcmode="lin" valueType="num">
                                      <p:cBhvr>
                                        <p:cTn id="71" dur="1000" fill="hold"/>
                                        <p:tgtEl>
                                          <p:spTgt spid="9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1000"/>
                                        <p:tgtEl>
                                          <p:spTgt spid="85"/>
                                        </p:tgtEl>
                                      </p:cBhvr>
                                    </p:animEffect>
                                    <p:anim calcmode="lin" valueType="num">
                                      <p:cBhvr>
                                        <p:cTn id="75" dur="1000" fill="hold"/>
                                        <p:tgtEl>
                                          <p:spTgt spid="85"/>
                                        </p:tgtEl>
                                        <p:attrNameLst>
                                          <p:attrName>ppt_x</p:attrName>
                                        </p:attrNameLst>
                                      </p:cBhvr>
                                      <p:tavLst>
                                        <p:tav tm="0">
                                          <p:val>
                                            <p:strVal val="#ppt_x"/>
                                          </p:val>
                                        </p:tav>
                                        <p:tav tm="100000">
                                          <p:val>
                                            <p:strVal val="#ppt_x"/>
                                          </p:val>
                                        </p:tav>
                                      </p:tavLst>
                                    </p:anim>
                                    <p:anim calcmode="lin" valueType="num">
                                      <p:cBhvr>
                                        <p:cTn id="76" dur="1000" fill="hold"/>
                                        <p:tgtEl>
                                          <p:spTgt spid="85"/>
                                        </p:tgtEl>
                                        <p:attrNameLst>
                                          <p:attrName>ppt_y</p:attrName>
                                        </p:attrNameLst>
                                      </p:cBhvr>
                                      <p:tavLst>
                                        <p:tav tm="0">
                                          <p:val>
                                            <p:strVal val="#ppt_y+.1"/>
                                          </p:val>
                                        </p:tav>
                                        <p:tav tm="100000">
                                          <p:val>
                                            <p:strVal val="#ppt_y"/>
                                          </p:val>
                                        </p:tav>
                                      </p:tavLst>
                                    </p:anim>
                                  </p:childTnLst>
                                </p:cTn>
                              </p:par>
                              <p:par>
                                <p:cTn id="77" presetID="22" presetClass="entr" presetSubtype="8"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wipe(left)">
                                      <p:cBhvr>
                                        <p:cTn id="79" dur="500"/>
                                        <p:tgtEl>
                                          <p:spTgt spid="75"/>
                                        </p:tgtEl>
                                      </p:cBhvr>
                                    </p:animEffect>
                                  </p:childTnLst>
                                </p:cTn>
                              </p:par>
                              <p:par>
                                <p:cTn id="80" presetID="42" presetClass="entr" presetSubtype="0" fill="hold" nodeType="with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1000"/>
                                        <p:tgtEl>
                                          <p:spTgt spid="65"/>
                                        </p:tgtEl>
                                      </p:cBhvr>
                                    </p:animEffect>
                                    <p:anim calcmode="lin" valueType="num">
                                      <p:cBhvr>
                                        <p:cTn id="83" dur="1000" fill="hold"/>
                                        <p:tgtEl>
                                          <p:spTgt spid="65"/>
                                        </p:tgtEl>
                                        <p:attrNameLst>
                                          <p:attrName>ppt_x</p:attrName>
                                        </p:attrNameLst>
                                      </p:cBhvr>
                                      <p:tavLst>
                                        <p:tav tm="0">
                                          <p:val>
                                            <p:strVal val="#ppt_x"/>
                                          </p:val>
                                        </p:tav>
                                        <p:tav tm="100000">
                                          <p:val>
                                            <p:strVal val="#ppt_x"/>
                                          </p:val>
                                        </p:tav>
                                      </p:tavLst>
                                    </p:anim>
                                    <p:anim calcmode="lin" valueType="num">
                                      <p:cBhvr>
                                        <p:cTn id="8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xit" presetSubtype="8" fill="hold" grpId="1" nodeType="clickEffect">
                                  <p:stCondLst>
                                    <p:cond delay="0"/>
                                  </p:stCondLst>
                                  <p:childTnLst>
                                    <p:animEffect transition="out" filter="wipe(left)">
                                      <p:cBhvr>
                                        <p:cTn id="88" dur="500"/>
                                        <p:tgtEl>
                                          <p:spTgt spid="75"/>
                                        </p:tgtEl>
                                      </p:cBhvr>
                                    </p:animEffect>
                                    <p:set>
                                      <p:cBhvr>
                                        <p:cTn id="89" dur="1" fill="hold">
                                          <p:stCondLst>
                                            <p:cond delay="499"/>
                                          </p:stCondLst>
                                        </p:cTn>
                                        <p:tgtEl>
                                          <p:spTgt spid="75"/>
                                        </p:tgtEl>
                                        <p:attrNameLst>
                                          <p:attrName>style.visibility</p:attrName>
                                        </p:attrNameLst>
                                      </p:cBhvr>
                                      <p:to>
                                        <p:strVal val="hidden"/>
                                      </p:to>
                                    </p:set>
                                  </p:childTnLst>
                                </p:cTn>
                              </p:par>
                              <p:par>
                                <p:cTn id="90" presetID="42" presetClass="entr" presetSubtype="0" fill="hold" nodeType="withEffect">
                                  <p:stCondLst>
                                    <p:cond delay="0"/>
                                  </p:stCondLst>
                                  <p:childTnLst>
                                    <p:set>
                                      <p:cBhvr>
                                        <p:cTn id="91" dur="1" fill="hold">
                                          <p:stCondLst>
                                            <p:cond delay="0"/>
                                          </p:stCondLst>
                                        </p:cTn>
                                        <p:tgtEl>
                                          <p:spTgt spid="90"/>
                                        </p:tgtEl>
                                        <p:attrNameLst>
                                          <p:attrName>style.visibility</p:attrName>
                                        </p:attrNameLst>
                                      </p:cBhvr>
                                      <p:to>
                                        <p:strVal val="visible"/>
                                      </p:to>
                                    </p:set>
                                    <p:animEffect transition="in" filter="fade">
                                      <p:cBhvr>
                                        <p:cTn id="92" dur="1000"/>
                                        <p:tgtEl>
                                          <p:spTgt spid="90"/>
                                        </p:tgtEl>
                                      </p:cBhvr>
                                    </p:animEffect>
                                    <p:anim calcmode="lin" valueType="num">
                                      <p:cBhvr>
                                        <p:cTn id="93" dur="1000" fill="hold"/>
                                        <p:tgtEl>
                                          <p:spTgt spid="90"/>
                                        </p:tgtEl>
                                        <p:attrNameLst>
                                          <p:attrName>ppt_x</p:attrName>
                                        </p:attrNameLst>
                                      </p:cBhvr>
                                      <p:tavLst>
                                        <p:tav tm="0">
                                          <p:val>
                                            <p:strVal val="#ppt_x"/>
                                          </p:val>
                                        </p:tav>
                                        <p:tav tm="100000">
                                          <p:val>
                                            <p:strVal val="#ppt_x"/>
                                          </p:val>
                                        </p:tav>
                                      </p:tavLst>
                                    </p:anim>
                                    <p:anim calcmode="lin" valueType="num">
                                      <p:cBhvr>
                                        <p:cTn id="94" dur="1000" fill="hold"/>
                                        <p:tgtEl>
                                          <p:spTgt spid="9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fade">
                                      <p:cBhvr>
                                        <p:cTn id="97" dur="1000"/>
                                        <p:tgtEl>
                                          <p:spTgt spid="86"/>
                                        </p:tgtEl>
                                      </p:cBhvr>
                                    </p:animEffect>
                                    <p:anim calcmode="lin" valueType="num">
                                      <p:cBhvr>
                                        <p:cTn id="98" dur="1000" fill="hold"/>
                                        <p:tgtEl>
                                          <p:spTgt spid="86"/>
                                        </p:tgtEl>
                                        <p:attrNameLst>
                                          <p:attrName>ppt_x</p:attrName>
                                        </p:attrNameLst>
                                      </p:cBhvr>
                                      <p:tavLst>
                                        <p:tav tm="0">
                                          <p:val>
                                            <p:strVal val="#ppt_x"/>
                                          </p:val>
                                        </p:tav>
                                        <p:tav tm="100000">
                                          <p:val>
                                            <p:strVal val="#ppt_x"/>
                                          </p:val>
                                        </p:tav>
                                      </p:tavLst>
                                    </p:anim>
                                    <p:anim calcmode="lin" valueType="num">
                                      <p:cBhvr>
                                        <p:cTn id="99" dur="1000" fill="hold"/>
                                        <p:tgtEl>
                                          <p:spTgt spid="86"/>
                                        </p:tgtEl>
                                        <p:attrNameLst>
                                          <p:attrName>ppt_y</p:attrName>
                                        </p:attrNameLst>
                                      </p:cBhvr>
                                      <p:tavLst>
                                        <p:tav tm="0">
                                          <p:val>
                                            <p:strVal val="#ppt_y+.1"/>
                                          </p:val>
                                        </p:tav>
                                        <p:tav tm="100000">
                                          <p:val>
                                            <p:strVal val="#ppt_y"/>
                                          </p:val>
                                        </p:tav>
                                      </p:tavLst>
                                    </p:anim>
                                  </p:childTnLst>
                                </p:cTn>
                              </p:par>
                              <p:par>
                                <p:cTn id="100" presetID="22" presetClass="entr" presetSubtype="8" fill="hold" grpId="0" nodeType="withEffect">
                                  <p:stCondLst>
                                    <p:cond delay="0"/>
                                  </p:stCondLst>
                                  <p:childTnLst>
                                    <p:set>
                                      <p:cBhvr>
                                        <p:cTn id="101" dur="1" fill="hold">
                                          <p:stCondLst>
                                            <p:cond delay="0"/>
                                          </p:stCondLst>
                                        </p:cTn>
                                        <p:tgtEl>
                                          <p:spTgt spid="74"/>
                                        </p:tgtEl>
                                        <p:attrNameLst>
                                          <p:attrName>style.visibility</p:attrName>
                                        </p:attrNameLst>
                                      </p:cBhvr>
                                      <p:to>
                                        <p:strVal val="visible"/>
                                      </p:to>
                                    </p:set>
                                    <p:animEffect transition="in" filter="wipe(left)">
                                      <p:cBhvr>
                                        <p:cTn id="102" dur="500"/>
                                        <p:tgtEl>
                                          <p:spTgt spid="74"/>
                                        </p:tgtEl>
                                      </p:cBhvr>
                                    </p:animEffect>
                                  </p:childTnLst>
                                </p:cTn>
                              </p:par>
                              <p:par>
                                <p:cTn id="103" presetID="10" presetClass="exit" presetSubtype="0" fill="hold" nodeType="withEffect">
                                  <p:stCondLst>
                                    <p:cond delay="0"/>
                                  </p:stCondLst>
                                  <p:childTnLst>
                                    <p:animEffect transition="out" filter="fade">
                                      <p:cBhvr>
                                        <p:cTn id="104" dur="500"/>
                                        <p:tgtEl>
                                          <p:spTgt spid="121"/>
                                        </p:tgtEl>
                                      </p:cBhvr>
                                    </p:animEffect>
                                    <p:set>
                                      <p:cBhvr>
                                        <p:cTn id="105" dur="1" fill="hold">
                                          <p:stCondLst>
                                            <p:cond delay="499"/>
                                          </p:stCondLst>
                                        </p:cTn>
                                        <p:tgtEl>
                                          <p:spTgt spid="121"/>
                                        </p:tgtEl>
                                        <p:attrNameLst>
                                          <p:attrName>style.visibility</p:attrName>
                                        </p:attrNameLst>
                                      </p:cBhvr>
                                      <p:to>
                                        <p:strVal val="hidden"/>
                                      </p:to>
                                    </p:set>
                                  </p:childTnLst>
                                </p:cTn>
                              </p:par>
                              <p:par>
                                <p:cTn id="106" presetID="9" presetClass="exit" presetSubtype="0" fill="hold" grpId="0" nodeType="withEffect">
                                  <p:stCondLst>
                                    <p:cond delay="0"/>
                                  </p:stCondLst>
                                  <p:childTnLst>
                                    <p:animEffect transition="out" filter="dissolve">
                                      <p:cBhvr>
                                        <p:cTn id="107" dur="500"/>
                                        <p:tgtEl>
                                          <p:spTgt spid="80"/>
                                        </p:tgtEl>
                                      </p:cBhvr>
                                    </p:animEffect>
                                    <p:set>
                                      <p:cBhvr>
                                        <p:cTn id="108" dur="1" fill="hold">
                                          <p:stCondLst>
                                            <p:cond delay="499"/>
                                          </p:stCondLst>
                                        </p:cTn>
                                        <p:tgtEl>
                                          <p:spTgt spid="80"/>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93"/>
                                        </p:tgtEl>
                                      </p:cBhvr>
                                    </p:animEffect>
                                    <p:set>
                                      <p:cBhvr>
                                        <p:cTn id="111" dur="1" fill="hold">
                                          <p:stCondLst>
                                            <p:cond delay="4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5" grpId="1" animBg="1"/>
      <p:bldP spid="76" grpId="0" animBg="1"/>
      <p:bldP spid="76" grpId="1" animBg="1"/>
      <p:bldP spid="77" grpId="0" animBg="1"/>
      <p:bldP spid="80" grpId="0" animBg="1" autoUpdateAnimBg="0"/>
      <p:bldP spid="82" grpId="0"/>
      <p:bldP spid="83" grpId="0"/>
      <p:bldP spid="84" grpId="0"/>
      <p:bldP spid="85" grpId="0"/>
      <p:bldP spid="86" grpId="0"/>
      <p:bldP spid="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674"/>
          <p:cNvSpPr/>
          <p:nvPr/>
        </p:nvSpPr>
        <p:spPr>
          <a:xfrm rot="10800000">
            <a:off x="5866126" y="2260733"/>
            <a:ext cx="1769114" cy="2590800"/>
          </a:xfrm>
          <a:prstGeom prst="rect">
            <a:avLst/>
          </a:prstGeom>
          <a:gradFill>
            <a:gsLst>
              <a:gs pos="0">
                <a:srgbClr val="FFFFFF">
                  <a:lumMod val="95000"/>
                  <a:alpha val="0"/>
                </a:srgbClr>
              </a:gs>
              <a:gs pos="100000">
                <a:srgbClr val="FFFFFF">
                  <a:lumMod val="95000"/>
                  <a:alpha val="0"/>
                </a:srgbClr>
              </a:gs>
              <a:gs pos="50000">
                <a:srgbClr val="FFFFFF">
                  <a:lumMod val="85000"/>
                </a:srgbClr>
              </a:gs>
            </a:gsLst>
            <a:lin ang="5400000" scaled="0"/>
          </a:gra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12" name="Rectangle 675"/>
          <p:cNvSpPr/>
          <p:nvPr/>
        </p:nvSpPr>
        <p:spPr>
          <a:xfrm rot="10800000">
            <a:off x="440686" y="2260733"/>
            <a:ext cx="1769114" cy="2590800"/>
          </a:xfrm>
          <a:prstGeom prst="rect">
            <a:avLst/>
          </a:prstGeom>
          <a:gradFill>
            <a:gsLst>
              <a:gs pos="0">
                <a:srgbClr val="FFFFFF">
                  <a:lumMod val="95000"/>
                  <a:alpha val="0"/>
                </a:srgbClr>
              </a:gs>
              <a:gs pos="100000">
                <a:srgbClr val="FFFFFF">
                  <a:lumMod val="95000"/>
                  <a:alpha val="0"/>
                </a:srgbClr>
              </a:gs>
              <a:gs pos="50000">
                <a:srgbClr val="FFFFFF">
                  <a:lumMod val="85000"/>
                </a:srgbClr>
              </a:gs>
            </a:gsLst>
            <a:lin ang="5400000" scaled="0"/>
          </a:gra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13" name="Rectangle 676"/>
          <p:cNvSpPr/>
          <p:nvPr/>
        </p:nvSpPr>
        <p:spPr>
          <a:xfrm rot="10800000">
            <a:off x="2249166" y="2260733"/>
            <a:ext cx="1769114" cy="2590800"/>
          </a:xfrm>
          <a:prstGeom prst="rect">
            <a:avLst/>
          </a:prstGeom>
          <a:gradFill>
            <a:gsLst>
              <a:gs pos="0">
                <a:srgbClr val="FFFFFF">
                  <a:lumMod val="95000"/>
                  <a:alpha val="0"/>
                </a:srgbClr>
              </a:gs>
              <a:gs pos="100000">
                <a:srgbClr val="FFFFFF">
                  <a:lumMod val="95000"/>
                  <a:alpha val="0"/>
                </a:srgbClr>
              </a:gs>
              <a:gs pos="50000">
                <a:srgbClr val="FFFFFF">
                  <a:lumMod val="85000"/>
                </a:srgbClr>
              </a:gs>
            </a:gsLst>
            <a:lin ang="5400000" scaled="0"/>
          </a:gra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14" name="Rectangle 677"/>
          <p:cNvSpPr/>
          <p:nvPr/>
        </p:nvSpPr>
        <p:spPr>
          <a:xfrm rot="10800000">
            <a:off x="4057646" y="2260733"/>
            <a:ext cx="1769114" cy="2590800"/>
          </a:xfrm>
          <a:prstGeom prst="rect">
            <a:avLst/>
          </a:prstGeom>
          <a:gradFill>
            <a:gsLst>
              <a:gs pos="0">
                <a:srgbClr val="FFFFFF">
                  <a:lumMod val="95000"/>
                  <a:alpha val="0"/>
                </a:srgbClr>
              </a:gs>
              <a:gs pos="100000">
                <a:srgbClr val="FFFFFF">
                  <a:lumMod val="95000"/>
                  <a:alpha val="0"/>
                </a:srgbClr>
              </a:gs>
              <a:gs pos="50000">
                <a:srgbClr val="FFFFFF">
                  <a:lumMod val="85000"/>
                </a:srgbClr>
              </a:gs>
            </a:gsLst>
            <a:lin ang="5400000" scaled="0"/>
          </a:gra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15" name="Group 8"/>
          <p:cNvGrpSpPr/>
          <p:nvPr/>
        </p:nvGrpSpPr>
        <p:grpSpPr>
          <a:xfrm>
            <a:off x="4051908" y="1242793"/>
            <a:ext cx="4722488" cy="974626"/>
            <a:chOff x="1429903" y="3635937"/>
            <a:chExt cx="8174066" cy="974626"/>
          </a:xfrm>
        </p:grpSpPr>
        <p:cxnSp>
          <p:nvCxnSpPr>
            <p:cNvPr id="216" name="Straight Connector 315"/>
            <p:cNvCxnSpPr/>
            <p:nvPr/>
          </p:nvCxnSpPr>
          <p:spPr>
            <a:xfrm>
              <a:off x="1429904" y="3655303"/>
              <a:ext cx="0" cy="892313"/>
            </a:xfrm>
            <a:prstGeom prst="line">
              <a:avLst/>
            </a:prstGeom>
            <a:noFill/>
            <a:ln w="3175" cap="flat" cmpd="sng" algn="ctr">
              <a:solidFill>
                <a:srgbClr val="33828D"/>
              </a:solidFill>
              <a:prstDash val="solid"/>
            </a:ln>
            <a:effectLst/>
          </p:spPr>
        </p:cxnSp>
        <p:sp>
          <p:nvSpPr>
            <p:cNvPr id="217" name="Rectangle 316"/>
            <p:cNvSpPr/>
            <p:nvPr/>
          </p:nvSpPr>
          <p:spPr>
            <a:xfrm>
              <a:off x="1429903" y="3635937"/>
              <a:ext cx="8174066" cy="974626"/>
            </a:xfrm>
            <a:prstGeom prst="rect">
              <a:avLst/>
            </a:prstGeom>
          </p:spPr>
          <p:txBody>
            <a:bodyPr wrap="square" anchor="ctr">
              <a:spAutoFit/>
            </a:bodyPr>
            <a:lstStyle/>
            <a:p>
              <a:pPr marL="169863" marR="0" lvl="0" indent="-169863" defTabSz="456915" eaLnBrk="1" fontAlgn="auto" latinLnBrk="0" hangingPunct="1">
                <a:lnSpc>
                  <a:spcPct val="90000"/>
                </a:lnSpc>
                <a:spcBef>
                  <a:spcPts val="0"/>
                </a:spcBef>
                <a:spcAft>
                  <a:spcPts val="400"/>
                </a:spcAft>
                <a:buClrTx/>
                <a:buSzTx/>
                <a:buFont typeface="Arial"/>
                <a:buChar char="•"/>
                <a:tabLst/>
                <a:defRPr/>
              </a:pP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HyperFlex</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はすべての</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サーバ</a:t>
              </a: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ノード</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に分割したデータを同時にストライピングして書き込むため、パフォーマンスのホットスポットが発生せず、一貫した高速なパフォーマンスを実現</a:t>
              </a: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r>
              <a:b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br>
              <a:endPar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endParaRPr>
            </a:p>
            <a:p>
              <a:pPr marL="169863" marR="0" lvl="0" indent="-169863" defTabSz="456915" eaLnBrk="1" fontAlgn="auto" latinLnBrk="0" hangingPunct="1">
                <a:lnSpc>
                  <a:spcPct val="90000"/>
                </a:lnSpc>
                <a:spcBef>
                  <a:spcPts val="0"/>
                </a:spcBef>
                <a:spcAft>
                  <a:spcPts val="400"/>
                </a:spcAft>
                <a:buClrTx/>
                <a:buSzTx/>
                <a:buFont typeface="Arial"/>
                <a:buChar char="•"/>
                <a:tabLst/>
                <a:defRPr/>
              </a:pPr>
              <a:r>
                <a:rPr kumimoji="0" lang="en-US" altLang="ja-JP" sz="1200" b="0" i="0" u="none" strike="noStrike" kern="0" cap="none" spc="0" normalizeH="0" baseline="0" noProof="0" dirty="0" err="1" smtClean="0">
                  <a:ln>
                    <a:noFill/>
                  </a:ln>
                  <a:solidFill>
                    <a:srgbClr val="000000"/>
                  </a:solidFill>
                  <a:effectLst/>
                  <a:uLnTx/>
                  <a:uFillTx/>
                  <a:latin typeface="Hiragino Maru Gothic Pro W4" charset="-128"/>
                  <a:ea typeface="Hiragino Maru Gothic Pro W4" charset="-128"/>
                  <a:cs typeface="Hiragino Maru Gothic Pro W4" charset="-128"/>
                </a:rPr>
                <a:t>Vmotion</a:t>
              </a: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DRS</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後のデータ移行も不要 </a:t>
              </a:r>
              <a:r>
                <a:rPr kumimoji="0" lang="en-US" altLang="ja-JP"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000000"/>
                  </a:solidFill>
                  <a:effectLst/>
                  <a:uLnTx/>
                  <a:uFillTx/>
                  <a:latin typeface="Hiragino Maru Gothic Pro W4" charset="-128"/>
                  <a:ea typeface="Hiragino Maru Gothic Pro W4" charset="-128"/>
                  <a:cs typeface="Hiragino Maru Gothic Pro W4" charset="-128"/>
                </a:rPr>
                <a:t>ネットワーク負担も減</a:t>
              </a:r>
            </a:p>
          </p:txBody>
        </p:sp>
      </p:grpSp>
      <p:grpSp>
        <p:nvGrpSpPr>
          <p:cNvPr id="218" name="Group 7"/>
          <p:cNvGrpSpPr/>
          <p:nvPr/>
        </p:nvGrpSpPr>
        <p:grpSpPr>
          <a:xfrm>
            <a:off x="631956" y="1290285"/>
            <a:ext cx="2978473" cy="832083"/>
            <a:chOff x="1345311" y="3695507"/>
            <a:chExt cx="3054690" cy="832083"/>
          </a:xfrm>
        </p:grpSpPr>
        <p:cxnSp>
          <p:nvCxnSpPr>
            <p:cNvPr id="219" name="Straight Connector 288"/>
            <p:cNvCxnSpPr/>
            <p:nvPr/>
          </p:nvCxnSpPr>
          <p:spPr>
            <a:xfrm>
              <a:off x="1345311" y="3696959"/>
              <a:ext cx="0" cy="830631"/>
            </a:xfrm>
            <a:prstGeom prst="line">
              <a:avLst/>
            </a:prstGeom>
            <a:noFill/>
            <a:ln w="3175" cap="flat" cmpd="sng" algn="ctr">
              <a:solidFill>
                <a:srgbClr val="33828D"/>
              </a:solidFill>
              <a:prstDash val="solid"/>
            </a:ln>
            <a:effectLst/>
          </p:spPr>
        </p:cxnSp>
        <p:sp>
          <p:nvSpPr>
            <p:cNvPr id="220" name="Rectangle 4"/>
            <p:cNvSpPr/>
            <p:nvPr/>
          </p:nvSpPr>
          <p:spPr>
            <a:xfrm>
              <a:off x="1351587" y="3695507"/>
              <a:ext cx="3048414" cy="830997"/>
            </a:xfrm>
            <a:prstGeom prst="rect">
              <a:avLst/>
            </a:prstGeom>
          </p:spPr>
          <p:txBody>
            <a:bodyPr wrap="square" anchor="ctr">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従来のシステムは、</a:t>
              </a:r>
              <a:r>
                <a:rPr kumimoji="0" lang="en-US" altLang="ja-JP"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CVM</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ローカル</a:t>
              </a:r>
              <a:r>
                <a:rPr kumimoji="0" lang="en-US" altLang="ja-JP"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サーバ</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でデータ書き込み後、他</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サーバ</a:t>
              </a:r>
              <a:r>
                <a:rPr kumimoji="0" lang="en-US" altLang="ja-JP"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 </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へ</a:t>
              </a:r>
              <a:r>
                <a:rPr kumimoji="0" lang="ja-JP" altLang="en-US" sz="1200" b="0" i="0" u="none" strike="noStrike" kern="0" cap="none" spc="0" normalizeH="0" baseline="0" noProof="0" dirty="0" smtClean="0">
                  <a:ln>
                    <a:noFill/>
                  </a:ln>
                  <a:solidFill>
                    <a:srgbClr val="FF6600"/>
                  </a:solidFill>
                  <a:effectLst/>
                  <a:uLnTx/>
                  <a:uFillTx/>
                  <a:latin typeface="Hiragino Maru Gothic Pro W4" charset="-128"/>
                  <a:ea typeface="Hiragino Maru Gothic Pro W4" charset="-128"/>
                  <a:cs typeface="Hiragino Maru Gothic Pro W4" charset="-128"/>
                </a:rPr>
                <a:t>レプリケーションを行うため、パフォーマンスのホットスポットが発生</a:t>
              </a:r>
            </a:p>
          </p:txBody>
        </p:sp>
      </p:grpSp>
      <p:sp>
        <p:nvSpPr>
          <p:cNvPr id="221" name="Freeform 6"/>
          <p:cNvSpPr>
            <a:spLocks/>
          </p:cNvSpPr>
          <p:nvPr/>
        </p:nvSpPr>
        <p:spPr bwMode="auto">
          <a:xfrm>
            <a:off x="3415970" y="3056055"/>
            <a:ext cx="526810" cy="292832"/>
          </a:xfrm>
          <a:prstGeom prst="rect">
            <a:avLst/>
          </a:prstGeom>
          <a:solidFill>
            <a:srgbClr val="33828D"/>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500" b="1" i="0" u="none" strike="noStrike" kern="0" cap="none" spc="0" normalizeH="0" baseline="0" noProof="0" dirty="0" smtClean="0">
                <a:ln>
                  <a:noFill/>
                </a:ln>
                <a:solidFill>
                  <a:srgbClr val="FFFFFF"/>
                </a:solidFill>
                <a:effectLst/>
                <a:uLnTx/>
                <a:uFillTx/>
                <a:latin typeface="メイリオ"/>
                <a:ea typeface="メイリオ"/>
                <a:cs typeface="メイリオ"/>
              </a:rPr>
              <a:t>コントローラ</a:t>
            </a:r>
          </a:p>
        </p:txBody>
      </p:sp>
      <p:sp>
        <p:nvSpPr>
          <p:cNvPr id="222" name="Freeform 10"/>
          <p:cNvSpPr>
            <a:spLocks/>
          </p:cNvSpPr>
          <p:nvPr/>
        </p:nvSpPr>
        <p:spPr bwMode="auto">
          <a:xfrm>
            <a:off x="2317633" y="3057410"/>
            <a:ext cx="1074185" cy="291477"/>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ハイパー</a:t>
            </a:r>
            <a:r>
              <a:rPr kumimoji="0" lang="en-US" altLang="ja-JP"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 </a:t>
            </a: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バイザ</a:t>
            </a:r>
            <a:endPar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23" name="Freeform 10"/>
          <p:cNvSpPr>
            <a:spLocks/>
          </p:cNvSpPr>
          <p:nvPr/>
        </p:nvSpPr>
        <p:spPr bwMode="auto">
          <a:xfrm>
            <a:off x="491262" y="3064478"/>
            <a:ext cx="1074185" cy="291477"/>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ハイパー</a:t>
            </a:r>
            <a:r>
              <a:rPr kumimoji="0" lang="en-US" altLang="ja-JP"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 </a:t>
            </a: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バイザ</a:t>
            </a:r>
            <a:endPar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24" name="Freeform 6"/>
          <p:cNvSpPr>
            <a:spLocks/>
          </p:cNvSpPr>
          <p:nvPr/>
        </p:nvSpPr>
        <p:spPr bwMode="auto">
          <a:xfrm>
            <a:off x="5242967" y="3051235"/>
            <a:ext cx="526810" cy="292832"/>
          </a:xfrm>
          <a:prstGeom prst="rect">
            <a:avLst/>
          </a:prstGeom>
          <a:solidFill>
            <a:srgbClr val="33828D"/>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500" b="1" i="0" u="none" strike="noStrike" kern="0" cap="none" spc="0" normalizeH="0" baseline="0" noProof="0" dirty="0" smtClean="0">
                <a:ln>
                  <a:noFill/>
                </a:ln>
                <a:solidFill>
                  <a:srgbClr val="FFFFFF"/>
                </a:solidFill>
                <a:effectLst/>
                <a:uLnTx/>
                <a:uFillTx/>
                <a:latin typeface="メイリオ"/>
                <a:ea typeface="メイリオ"/>
                <a:cs typeface="メイリオ"/>
              </a:rPr>
              <a:t>コントローラ</a:t>
            </a:r>
          </a:p>
        </p:txBody>
      </p:sp>
      <p:sp>
        <p:nvSpPr>
          <p:cNvPr id="225" name="Freeform 10"/>
          <p:cNvSpPr>
            <a:spLocks/>
          </p:cNvSpPr>
          <p:nvPr/>
        </p:nvSpPr>
        <p:spPr bwMode="auto">
          <a:xfrm>
            <a:off x="4144631" y="3052590"/>
            <a:ext cx="1074185" cy="291477"/>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ハイパー</a:t>
            </a:r>
            <a:r>
              <a:rPr kumimoji="0" lang="en-US" altLang="ja-JP"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 </a:t>
            </a: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バイザ</a:t>
            </a:r>
            <a:endPar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26" name="Freeform 6"/>
          <p:cNvSpPr>
            <a:spLocks/>
          </p:cNvSpPr>
          <p:nvPr/>
        </p:nvSpPr>
        <p:spPr bwMode="auto">
          <a:xfrm>
            <a:off x="7039414" y="3039347"/>
            <a:ext cx="526810" cy="292832"/>
          </a:xfrm>
          <a:prstGeom prst="rect">
            <a:avLst/>
          </a:prstGeom>
          <a:solidFill>
            <a:srgbClr val="33828D"/>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500" b="1" i="0" u="none" strike="noStrike" kern="0" cap="none" spc="0" normalizeH="0" baseline="0" noProof="0" dirty="0" smtClean="0">
                <a:ln>
                  <a:noFill/>
                </a:ln>
                <a:solidFill>
                  <a:srgbClr val="FFFFFF"/>
                </a:solidFill>
                <a:effectLst/>
                <a:uLnTx/>
                <a:uFillTx/>
                <a:latin typeface="メイリオ"/>
                <a:ea typeface="メイリオ"/>
                <a:cs typeface="メイリオ"/>
              </a:rPr>
              <a:t>コントローラ</a:t>
            </a:r>
          </a:p>
        </p:txBody>
      </p:sp>
      <p:sp>
        <p:nvSpPr>
          <p:cNvPr id="227" name="Freeform 10"/>
          <p:cNvSpPr>
            <a:spLocks/>
          </p:cNvSpPr>
          <p:nvPr/>
        </p:nvSpPr>
        <p:spPr bwMode="auto">
          <a:xfrm>
            <a:off x="5941078" y="3040702"/>
            <a:ext cx="1074185" cy="291477"/>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ハイパー</a:t>
            </a:r>
            <a:r>
              <a:rPr kumimoji="0" lang="en-US" altLang="ja-JP"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 </a:t>
            </a:r>
            <a:r>
              <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rPr>
              <a:t>バイザ</a:t>
            </a:r>
            <a:endParaRPr kumimoji="0" lang="ja-JP" altLang="en-US" sz="7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28" name="Group 259"/>
          <p:cNvGrpSpPr/>
          <p:nvPr/>
        </p:nvGrpSpPr>
        <p:grpSpPr>
          <a:xfrm>
            <a:off x="2457992" y="2829095"/>
            <a:ext cx="793466" cy="195423"/>
            <a:chOff x="2430504" y="2724822"/>
            <a:chExt cx="793466" cy="195423"/>
          </a:xfrm>
          <a:solidFill>
            <a:srgbClr val="FFFFFF">
              <a:lumMod val="50000"/>
            </a:srgbClr>
          </a:solidFill>
        </p:grpSpPr>
        <p:sp>
          <p:nvSpPr>
            <p:cNvPr id="229" name="Shape 545"/>
            <p:cNvSpPr/>
            <p:nvPr/>
          </p:nvSpPr>
          <p:spPr>
            <a:xfrm>
              <a:off x="2430504"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endParaRPr kumimoji="0" lang="en-US" altLang="ja-JP" sz="600" b="0" i="0" u="none" strike="noStrike" kern="0" cap="none" spc="0" normalizeH="0" baseline="0" noProof="0" dirty="0">
                <a:ln>
                  <a:noFill/>
                </a:ln>
                <a:solidFill>
                  <a:srgbClr val="FFFFFF"/>
                </a:solidFill>
                <a:effectLst/>
                <a:uLnTx/>
                <a:uFillTx/>
                <a:ea typeface="Arial" charset="0"/>
                <a:cs typeface="Arial" charset="0"/>
              </a:endParaRPr>
            </a:p>
          </p:txBody>
        </p:sp>
        <p:sp>
          <p:nvSpPr>
            <p:cNvPr id="230" name="Shape 545"/>
            <p:cNvSpPr/>
            <p:nvPr/>
          </p:nvSpPr>
          <p:spPr>
            <a:xfrm>
              <a:off x="2986226"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231" name="Shape 545"/>
            <p:cNvSpPr/>
            <p:nvPr/>
          </p:nvSpPr>
          <p:spPr>
            <a:xfrm>
              <a:off x="2712994"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grpSp>
      <p:grpSp>
        <p:nvGrpSpPr>
          <p:cNvPr id="232" name="Group 287"/>
          <p:cNvGrpSpPr/>
          <p:nvPr/>
        </p:nvGrpSpPr>
        <p:grpSpPr>
          <a:xfrm>
            <a:off x="4284990" y="2829095"/>
            <a:ext cx="793466" cy="195423"/>
            <a:chOff x="4257502" y="2724822"/>
            <a:chExt cx="793466" cy="195423"/>
          </a:xfrm>
          <a:solidFill>
            <a:srgbClr val="FFFFFF">
              <a:lumMod val="50000"/>
            </a:srgbClr>
          </a:solidFill>
        </p:grpSpPr>
        <p:sp>
          <p:nvSpPr>
            <p:cNvPr id="233" name="Shape 545"/>
            <p:cNvSpPr/>
            <p:nvPr/>
          </p:nvSpPr>
          <p:spPr>
            <a:xfrm>
              <a:off x="4257502"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endParaRPr kumimoji="0" lang="en-US" altLang="ja-JP" sz="600" b="0" i="0" u="none" strike="noStrike" kern="0" cap="none" spc="0" normalizeH="0" baseline="0" noProof="0" dirty="0">
                <a:ln>
                  <a:noFill/>
                </a:ln>
                <a:solidFill>
                  <a:srgbClr val="FFFFFF"/>
                </a:solidFill>
                <a:effectLst/>
                <a:uLnTx/>
                <a:uFillTx/>
                <a:ea typeface="Arial" charset="0"/>
                <a:cs typeface="Arial" charset="0"/>
              </a:endParaRPr>
            </a:p>
          </p:txBody>
        </p:sp>
        <p:sp>
          <p:nvSpPr>
            <p:cNvPr id="234" name="Shape 545"/>
            <p:cNvSpPr/>
            <p:nvPr/>
          </p:nvSpPr>
          <p:spPr>
            <a:xfrm>
              <a:off x="4813224"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235" name="Shape 545"/>
            <p:cNvSpPr/>
            <p:nvPr/>
          </p:nvSpPr>
          <p:spPr>
            <a:xfrm>
              <a:off x="4538481" y="2724822"/>
              <a:ext cx="237744" cy="195423"/>
            </a:xfrm>
            <a:prstGeom prst="rect">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grpSp>
      <p:sp>
        <p:nvSpPr>
          <p:cNvPr id="236" name="Shape 545"/>
          <p:cNvSpPr/>
          <p:nvPr/>
        </p:nvSpPr>
        <p:spPr>
          <a:xfrm>
            <a:off x="6081629"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endParaRPr kumimoji="0" lang="en-US" altLang="ja-JP" sz="600" b="0" i="0" u="none" strike="noStrike" kern="0" cap="none" spc="0" normalizeH="0" baseline="0" noProof="0" dirty="0">
              <a:ln>
                <a:noFill/>
              </a:ln>
              <a:solidFill>
                <a:srgbClr val="FFFFFF"/>
              </a:solidFill>
              <a:effectLst/>
              <a:uLnTx/>
              <a:uFillTx/>
              <a:ea typeface="Arial" charset="0"/>
              <a:cs typeface="Arial" charset="0"/>
            </a:endParaRPr>
          </a:p>
        </p:txBody>
      </p:sp>
      <p:sp>
        <p:nvSpPr>
          <p:cNvPr id="237" name="Shape 545"/>
          <p:cNvSpPr/>
          <p:nvPr/>
        </p:nvSpPr>
        <p:spPr>
          <a:xfrm>
            <a:off x="6637351"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238" name="Shape 545"/>
          <p:cNvSpPr/>
          <p:nvPr/>
        </p:nvSpPr>
        <p:spPr>
          <a:xfrm>
            <a:off x="6359490"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grpSp>
        <p:nvGrpSpPr>
          <p:cNvPr id="239" name="Group 304"/>
          <p:cNvGrpSpPr/>
          <p:nvPr/>
        </p:nvGrpSpPr>
        <p:grpSpPr>
          <a:xfrm>
            <a:off x="5962958" y="3930213"/>
            <a:ext cx="1618894" cy="354647"/>
            <a:chOff x="5962958" y="3825940"/>
            <a:chExt cx="1618894" cy="354647"/>
          </a:xfrm>
        </p:grpSpPr>
        <p:grpSp>
          <p:nvGrpSpPr>
            <p:cNvPr id="240" name="Group 305"/>
            <p:cNvGrpSpPr/>
            <p:nvPr/>
          </p:nvGrpSpPr>
          <p:grpSpPr>
            <a:xfrm>
              <a:off x="5962958" y="3825940"/>
              <a:ext cx="1618894" cy="354647"/>
              <a:chOff x="5962958" y="3825940"/>
              <a:chExt cx="1618894" cy="354647"/>
            </a:xfrm>
          </p:grpSpPr>
          <p:sp>
            <p:nvSpPr>
              <p:cNvPr id="249" name="Rectangle 314"/>
              <p:cNvSpPr/>
              <p:nvPr/>
            </p:nvSpPr>
            <p:spPr>
              <a:xfrm>
                <a:off x="5962958" y="3825940"/>
                <a:ext cx="1618894" cy="354647"/>
              </a:xfrm>
              <a:prstGeom prst="rect">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50" name="Rectangle 317"/>
              <p:cNvSpPr/>
              <p:nvPr/>
            </p:nvSpPr>
            <p:spPr>
              <a:xfrm>
                <a:off x="6045241" y="3948763"/>
                <a:ext cx="199664" cy="109001"/>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51" name="Group 318"/>
              <p:cNvGrpSpPr/>
              <p:nvPr/>
            </p:nvGrpSpPr>
            <p:grpSpPr>
              <a:xfrm>
                <a:off x="6351016" y="3878314"/>
                <a:ext cx="219450" cy="249899"/>
                <a:chOff x="10782301" y="6920601"/>
                <a:chExt cx="232410" cy="249899"/>
              </a:xfrm>
            </p:grpSpPr>
            <p:sp>
              <p:nvSpPr>
                <p:cNvPr id="275" name="Rectangle 342"/>
                <p:cNvSpPr/>
                <p:nvPr/>
              </p:nvSpPr>
              <p:spPr>
                <a:xfrm>
                  <a:off x="10782301" y="6920601"/>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76" name="Freeform 343"/>
                <p:cNvSpPr/>
                <p:nvPr/>
              </p:nvSpPr>
              <p:spPr>
                <a:xfrm>
                  <a:off x="10810876" y="6943724"/>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77" name="Group 10"/>
                <p:cNvGrpSpPr>
                  <a:grpSpLocks noChangeAspect="1"/>
                </p:cNvGrpSpPr>
                <p:nvPr/>
              </p:nvGrpSpPr>
              <p:grpSpPr bwMode="auto">
                <a:xfrm>
                  <a:off x="10857250" y="7125040"/>
                  <a:ext cx="82513" cy="33414"/>
                  <a:chOff x="2759" y="1571"/>
                  <a:chExt cx="242" cy="98"/>
                </a:xfrm>
                <a:solidFill>
                  <a:srgbClr val="000000"/>
                </a:solidFill>
              </p:grpSpPr>
              <p:sp>
                <p:nvSpPr>
                  <p:cNvPr id="278"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79"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80"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52" name="Group 319"/>
              <p:cNvGrpSpPr/>
              <p:nvPr/>
            </p:nvGrpSpPr>
            <p:grpSpPr>
              <a:xfrm>
                <a:off x="6593305" y="3878314"/>
                <a:ext cx="219450" cy="249899"/>
                <a:chOff x="1339364" y="3073387"/>
                <a:chExt cx="232410" cy="249899"/>
              </a:xfrm>
            </p:grpSpPr>
            <p:sp>
              <p:nvSpPr>
                <p:cNvPr id="269" name="Rectangle 336"/>
                <p:cNvSpPr/>
                <p:nvPr/>
              </p:nvSpPr>
              <p:spPr>
                <a:xfrm>
                  <a:off x="1339364" y="3073387"/>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70" name="Freeform 337"/>
                <p:cNvSpPr/>
                <p:nvPr/>
              </p:nvSpPr>
              <p:spPr>
                <a:xfrm>
                  <a:off x="1367939" y="3096510"/>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71" name="Group 10"/>
                <p:cNvGrpSpPr>
                  <a:grpSpLocks noChangeAspect="1"/>
                </p:cNvGrpSpPr>
                <p:nvPr/>
              </p:nvGrpSpPr>
              <p:grpSpPr bwMode="auto">
                <a:xfrm>
                  <a:off x="1414313" y="3277826"/>
                  <a:ext cx="82513" cy="33414"/>
                  <a:chOff x="2759" y="1571"/>
                  <a:chExt cx="242" cy="98"/>
                </a:xfrm>
                <a:solidFill>
                  <a:srgbClr val="000000"/>
                </a:solidFill>
              </p:grpSpPr>
              <p:sp>
                <p:nvSpPr>
                  <p:cNvPr id="272"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73"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74"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53" name="Group 320"/>
              <p:cNvGrpSpPr/>
              <p:nvPr/>
            </p:nvGrpSpPr>
            <p:grpSpPr>
              <a:xfrm>
                <a:off x="7320171" y="3878314"/>
                <a:ext cx="219450" cy="249899"/>
                <a:chOff x="7320171" y="3878314"/>
                <a:chExt cx="219450" cy="249899"/>
              </a:xfrm>
            </p:grpSpPr>
            <p:sp>
              <p:nvSpPr>
                <p:cNvPr id="262" name="Rectangle 329"/>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63"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4"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5"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6" name="Rounded Rectangle 333"/>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67"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8"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254" name="Group 321"/>
              <p:cNvGrpSpPr/>
              <p:nvPr/>
            </p:nvGrpSpPr>
            <p:grpSpPr>
              <a:xfrm>
                <a:off x="7077883" y="3878314"/>
                <a:ext cx="219450" cy="249899"/>
                <a:chOff x="7320171" y="3878314"/>
                <a:chExt cx="219450" cy="249899"/>
              </a:xfrm>
            </p:grpSpPr>
            <p:sp>
              <p:nvSpPr>
                <p:cNvPr id="255" name="Rectangle 322"/>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56"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57"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58"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59" name="Rounded Rectangle 326"/>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60"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61"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41" name="Group 306"/>
            <p:cNvGrpSpPr/>
            <p:nvPr/>
          </p:nvGrpSpPr>
          <p:grpSpPr>
            <a:xfrm>
              <a:off x="6835594" y="3878314"/>
              <a:ext cx="219450" cy="249899"/>
              <a:chOff x="7320171" y="3878314"/>
              <a:chExt cx="219450" cy="249899"/>
            </a:xfrm>
          </p:grpSpPr>
          <p:sp>
            <p:nvSpPr>
              <p:cNvPr id="242" name="Rectangle 307"/>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43"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44"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45"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46" name="Rounded Rectangle 311"/>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47"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48"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81" name="Group 348"/>
          <p:cNvGrpSpPr/>
          <p:nvPr/>
        </p:nvGrpSpPr>
        <p:grpSpPr>
          <a:xfrm>
            <a:off x="2323885" y="3930213"/>
            <a:ext cx="1618894" cy="354647"/>
            <a:chOff x="2323885" y="3825940"/>
            <a:chExt cx="1618894" cy="354647"/>
          </a:xfrm>
        </p:grpSpPr>
        <p:sp>
          <p:nvSpPr>
            <p:cNvPr id="282" name="Rectangle 349"/>
            <p:cNvSpPr/>
            <p:nvPr/>
          </p:nvSpPr>
          <p:spPr>
            <a:xfrm>
              <a:off x="2323885" y="3825940"/>
              <a:ext cx="1618894" cy="354647"/>
            </a:xfrm>
            <a:prstGeom prst="rect">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83" name="Rectangle 350"/>
            <p:cNvSpPr/>
            <p:nvPr/>
          </p:nvSpPr>
          <p:spPr>
            <a:xfrm>
              <a:off x="2406168" y="3948763"/>
              <a:ext cx="199664" cy="109001"/>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284" name="Group 351"/>
            <p:cNvGrpSpPr/>
            <p:nvPr/>
          </p:nvGrpSpPr>
          <p:grpSpPr>
            <a:xfrm>
              <a:off x="2711943" y="3878314"/>
              <a:ext cx="219450" cy="249899"/>
              <a:chOff x="10782301" y="6920601"/>
              <a:chExt cx="232410" cy="249899"/>
            </a:xfrm>
          </p:grpSpPr>
          <p:sp>
            <p:nvSpPr>
              <p:cNvPr id="308" name="Rectangle 375"/>
              <p:cNvSpPr/>
              <p:nvPr/>
            </p:nvSpPr>
            <p:spPr>
              <a:xfrm>
                <a:off x="10782301" y="6920601"/>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09" name="Freeform 376"/>
              <p:cNvSpPr/>
              <p:nvPr/>
            </p:nvSpPr>
            <p:spPr>
              <a:xfrm>
                <a:off x="10810876" y="6943724"/>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10" name="Group 10"/>
              <p:cNvGrpSpPr>
                <a:grpSpLocks noChangeAspect="1"/>
              </p:cNvGrpSpPr>
              <p:nvPr/>
            </p:nvGrpSpPr>
            <p:grpSpPr bwMode="auto">
              <a:xfrm>
                <a:off x="10857250" y="7125040"/>
                <a:ext cx="82513" cy="33414"/>
                <a:chOff x="2759" y="1571"/>
                <a:chExt cx="242" cy="98"/>
              </a:xfrm>
              <a:solidFill>
                <a:srgbClr val="000000"/>
              </a:solidFill>
            </p:grpSpPr>
            <p:sp>
              <p:nvSpPr>
                <p:cNvPr id="311"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2"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3"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85" name="Group 352"/>
            <p:cNvGrpSpPr/>
            <p:nvPr/>
          </p:nvGrpSpPr>
          <p:grpSpPr>
            <a:xfrm>
              <a:off x="2954232" y="3878314"/>
              <a:ext cx="219450" cy="249899"/>
              <a:chOff x="1339364" y="3073387"/>
              <a:chExt cx="232410" cy="249899"/>
            </a:xfrm>
          </p:grpSpPr>
          <p:sp>
            <p:nvSpPr>
              <p:cNvPr id="302" name="Rectangle 369"/>
              <p:cNvSpPr/>
              <p:nvPr/>
            </p:nvSpPr>
            <p:spPr>
              <a:xfrm>
                <a:off x="1339364" y="3073387"/>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03" name="Freeform 370"/>
              <p:cNvSpPr/>
              <p:nvPr/>
            </p:nvSpPr>
            <p:spPr>
              <a:xfrm>
                <a:off x="1367939" y="3096510"/>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04" name="Group 10"/>
              <p:cNvGrpSpPr>
                <a:grpSpLocks noChangeAspect="1"/>
              </p:cNvGrpSpPr>
              <p:nvPr/>
            </p:nvGrpSpPr>
            <p:grpSpPr bwMode="auto">
              <a:xfrm>
                <a:off x="1414313" y="3277826"/>
                <a:ext cx="82513" cy="33414"/>
                <a:chOff x="2759" y="1571"/>
                <a:chExt cx="242" cy="98"/>
              </a:xfrm>
              <a:solidFill>
                <a:srgbClr val="000000"/>
              </a:solidFill>
            </p:grpSpPr>
            <p:sp>
              <p:nvSpPr>
                <p:cNvPr id="305"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06"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07"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286" name="Group 353"/>
            <p:cNvGrpSpPr/>
            <p:nvPr/>
          </p:nvGrpSpPr>
          <p:grpSpPr>
            <a:xfrm>
              <a:off x="3681098" y="3878314"/>
              <a:ext cx="219450" cy="249899"/>
              <a:chOff x="7320171" y="3878314"/>
              <a:chExt cx="219450" cy="249899"/>
            </a:xfrm>
          </p:grpSpPr>
          <p:sp>
            <p:nvSpPr>
              <p:cNvPr id="295" name="Rectangle 362"/>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96"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7"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8"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9" name="Rounded Rectangle 366"/>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00"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01"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287" name="Group 354"/>
            <p:cNvGrpSpPr/>
            <p:nvPr/>
          </p:nvGrpSpPr>
          <p:grpSpPr>
            <a:xfrm>
              <a:off x="3438810" y="3878314"/>
              <a:ext cx="219450" cy="249899"/>
              <a:chOff x="7320171" y="3878314"/>
              <a:chExt cx="219450" cy="249899"/>
            </a:xfrm>
          </p:grpSpPr>
          <p:sp>
            <p:nvSpPr>
              <p:cNvPr id="288" name="Rectangle 355"/>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89"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0"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1"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2" name="Rounded Rectangle 359"/>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293"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294"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14" name="Group 381"/>
          <p:cNvGrpSpPr/>
          <p:nvPr/>
        </p:nvGrpSpPr>
        <p:grpSpPr>
          <a:xfrm>
            <a:off x="3196521" y="3982587"/>
            <a:ext cx="219450" cy="249899"/>
            <a:chOff x="7320171" y="3878314"/>
            <a:chExt cx="219450" cy="249899"/>
          </a:xfrm>
        </p:grpSpPr>
        <p:sp>
          <p:nvSpPr>
            <p:cNvPr id="315" name="Rectangle 382"/>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16"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7"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8"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19" name="Rounded Rectangle 386"/>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20"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21"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322" name="Group 389"/>
          <p:cNvGrpSpPr/>
          <p:nvPr/>
        </p:nvGrpSpPr>
        <p:grpSpPr>
          <a:xfrm>
            <a:off x="4143421" y="3930213"/>
            <a:ext cx="1618894" cy="354647"/>
            <a:chOff x="4143421" y="3825940"/>
            <a:chExt cx="1618894" cy="354647"/>
          </a:xfrm>
        </p:grpSpPr>
        <p:sp>
          <p:nvSpPr>
            <p:cNvPr id="323" name="Rectangle 390"/>
            <p:cNvSpPr/>
            <p:nvPr/>
          </p:nvSpPr>
          <p:spPr>
            <a:xfrm>
              <a:off x="4143421" y="3825940"/>
              <a:ext cx="1618894" cy="354647"/>
            </a:xfrm>
            <a:prstGeom prst="rect">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24" name="Rectangle 391"/>
            <p:cNvSpPr/>
            <p:nvPr/>
          </p:nvSpPr>
          <p:spPr>
            <a:xfrm>
              <a:off x="4225704" y="3948763"/>
              <a:ext cx="199664" cy="109001"/>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25" name="Group 392"/>
            <p:cNvGrpSpPr/>
            <p:nvPr/>
          </p:nvGrpSpPr>
          <p:grpSpPr>
            <a:xfrm>
              <a:off x="4531479" y="3878314"/>
              <a:ext cx="219450" cy="249899"/>
              <a:chOff x="10782301" y="6920601"/>
              <a:chExt cx="232410" cy="249899"/>
            </a:xfrm>
          </p:grpSpPr>
          <p:sp>
            <p:nvSpPr>
              <p:cNvPr id="349" name="Rectangle 416"/>
              <p:cNvSpPr/>
              <p:nvPr/>
            </p:nvSpPr>
            <p:spPr>
              <a:xfrm>
                <a:off x="10782301" y="6920601"/>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50" name="Freeform 417"/>
              <p:cNvSpPr/>
              <p:nvPr/>
            </p:nvSpPr>
            <p:spPr>
              <a:xfrm>
                <a:off x="10810876" y="6943724"/>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51" name="Group 10"/>
              <p:cNvGrpSpPr>
                <a:grpSpLocks noChangeAspect="1"/>
              </p:cNvGrpSpPr>
              <p:nvPr/>
            </p:nvGrpSpPr>
            <p:grpSpPr bwMode="auto">
              <a:xfrm>
                <a:off x="10857250" y="7125040"/>
                <a:ext cx="82513" cy="33414"/>
                <a:chOff x="2759" y="1571"/>
                <a:chExt cx="242" cy="98"/>
              </a:xfrm>
              <a:solidFill>
                <a:srgbClr val="000000"/>
              </a:solidFill>
            </p:grpSpPr>
            <p:sp>
              <p:nvSpPr>
                <p:cNvPr id="352"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53"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54"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26" name="Group 393"/>
            <p:cNvGrpSpPr/>
            <p:nvPr/>
          </p:nvGrpSpPr>
          <p:grpSpPr>
            <a:xfrm>
              <a:off x="4773768" y="3878314"/>
              <a:ext cx="219450" cy="249899"/>
              <a:chOff x="1339364" y="3073387"/>
              <a:chExt cx="232410" cy="249899"/>
            </a:xfrm>
          </p:grpSpPr>
          <p:sp>
            <p:nvSpPr>
              <p:cNvPr id="343" name="Rectangle 410"/>
              <p:cNvSpPr/>
              <p:nvPr/>
            </p:nvSpPr>
            <p:spPr>
              <a:xfrm>
                <a:off x="1339364" y="3073387"/>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44" name="Freeform 411"/>
              <p:cNvSpPr/>
              <p:nvPr/>
            </p:nvSpPr>
            <p:spPr>
              <a:xfrm>
                <a:off x="1367939" y="3096510"/>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45" name="Group 10"/>
              <p:cNvGrpSpPr>
                <a:grpSpLocks noChangeAspect="1"/>
              </p:cNvGrpSpPr>
              <p:nvPr/>
            </p:nvGrpSpPr>
            <p:grpSpPr bwMode="auto">
              <a:xfrm>
                <a:off x="1414313" y="3277826"/>
                <a:ext cx="82513" cy="33414"/>
                <a:chOff x="2759" y="1571"/>
                <a:chExt cx="242" cy="98"/>
              </a:xfrm>
              <a:solidFill>
                <a:srgbClr val="000000"/>
              </a:solidFill>
            </p:grpSpPr>
            <p:sp>
              <p:nvSpPr>
                <p:cNvPr id="346"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47"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48"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27" name="Group 394"/>
            <p:cNvGrpSpPr/>
            <p:nvPr/>
          </p:nvGrpSpPr>
          <p:grpSpPr>
            <a:xfrm>
              <a:off x="5500634" y="3878314"/>
              <a:ext cx="219450" cy="249899"/>
              <a:chOff x="7320171" y="3878314"/>
              <a:chExt cx="219450" cy="249899"/>
            </a:xfrm>
          </p:grpSpPr>
          <p:sp>
            <p:nvSpPr>
              <p:cNvPr id="336" name="Rectangle 403"/>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37"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8"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9"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40" name="Rounded Rectangle 407"/>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41"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42"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328" name="Group 395"/>
            <p:cNvGrpSpPr/>
            <p:nvPr/>
          </p:nvGrpSpPr>
          <p:grpSpPr>
            <a:xfrm>
              <a:off x="5258346" y="3878314"/>
              <a:ext cx="219450" cy="249899"/>
              <a:chOff x="7320171" y="3878314"/>
              <a:chExt cx="219450" cy="249899"/>
            </a:xfrm>
          </p:grpSpPr>
          <p:sp>
            <p:nvSpPr>
              <p:cNvPr id="329" name="Rectangle 396"/>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30"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1"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2"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3" name="Rounded Rectangle 400"/>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34"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35"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55" name="Group 422"/>
          <p:cNvGrpSpPr/>
          <p:nvPr/>
        </p:nvGrpSpPr>
        <p:grpSpPr>
          <a:xfrm>
            <a:off x="504349" y="3930213"/>
            <a:ext cx="1618894" cy="354647"/>
            <a:chOff x="504349" y="3825940"/>
            <a:chExt cx="1618894" cy="354647"/>
          </a:xfrm>
        </p:grpSpPr>
        <p:sp>
          <p:nvSpPr>
            <p:cNvPr id="356" name="Rectangle 423"/>
            <p:cNvSpPr/>
            <p:nvPr/>
          </p:nvSpPr>
          <p:spPr>
            <a:xfrm>
              <a:off x="504349" y="3825940"/>
              <a:ext cx="1618894" cy="354647"/>
            </a:xfrm>
            <a:prstGeom prst="rect">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57" name="Rectangle 424"/>
            <p:cNvSpPr/>
            <p:nvPr/>
          </p:nvSpPr>
          <p:spPr>
            <a:xfrm>
              <a:off x="586632" y="3948763"/>
              <a:ext cx="199664" cy="109001"/>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58" name="Group 425"/>
            <p:cNvGrpSpPr/>
            <p:nvPr/>
          </p:nvGrpSpPr>
          <p:grpSpPr>
            <a:xfrm>
              <a:off x="892407" y="3878314"/>
              <a:ext cx="219450" cy="249899"/>
              <a:chOff x="10782301" y="6920601"/>
              <a:chExt cx="232410" cy="249899"/>
            </a:xfrm>
          </p:grpSpPr>
          <p:sp>
            <p:nvSpPr>
              <p:cNvPr id="382" name="Rectangle 596"/>
              <p:cNvSpPr/>
              <p:nvPr/>
            </p:nvSpPr>
            <p:spPr>
              <a:xfrm>
                <a:off x="10782301" y="6920601"/>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83" name="Freeform 597"/>
              <p:cNvSpPr/>
              <p:nvPr/>
            </p:nvSpPr>
            <p:spPr>
              <a:xfrm>
                <a:off x="10810876" y="6943724"/>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84" name="Group 10"/>
              <p:cNvGrpSpPr>
                <a:grpSpLocks noChangeAspect="1"/>
              </p:cNvGrpSpPr>
              <p:nvPr/>
            </p:nvGrpSpPr>
            <p:grpSpPr bwMode="auto">
              <a:xfrm>
                <a:off x="10857250" y="7125040"/>
                <a:ext cx="82513" cy="33414"/>
                <a:chOff x="2759" y="1571"/>
                <a:chExt cx="242" cy="98"/>
              </a:xfrm>
              <a:solidFill>
                <a:srgbClr val="000000"/>
              </a:solidFill>
            </p:grpSpPr>
            <p:sp>
              <p:nvSpPr>
                <p:cNvPr id="385"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86"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87"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59" name="Group 426"/>
            <p:cNvGrpSpPr/>
            <p:nvPr/>
          </p:nvGrpSpPr>
          <p:grpSpPr>
            <a:xfrm>
              <a:off x="1134696" y="3878314"/>
              <a:ext cx="219450" cy="249899"/>
              <a:chOff x="1339364" y="3073387"/>
              <a:chExt cx="232410" cy="249899"/>
            </a:xfrm>
          </p:grpSpPr>
          <p:sp>
            <p:nvSpPr>
              <p:cNvPr id="376" name="Rectangle 590"/>
              <p:cNvSpPr/>
              <p:nvPr/>
            </p:nvSpPr>
            <p:spPr>
              <a:xfrm>
                <a:off x="1339364" y="3073387"/>
                <a:ext cx="23241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77" name="Freeform 591"/>
              <p:cNvSpPr/>
              <p:nvPr/>
            </p:nvSpPr>
            <p:spPr>
              <a:xfrm>
                <a:off x="1367939" y="3096510"/>
                <a:ext cx="181256" cy="165735"/>
              </a:xfrm>
              <a:custGeom>
                <a:avLst/>
                <a:gdLst>
                  <a:gd name="connsiteX0" fmla="*/ 24918 w 181256"/>
                  <a:gd name="connsiteY0" fmla="*/ 107579 h 165735"/>
                  <a:gd name="connsiteX1" fmla="*/ 24918 w 181256"/>
                  <a:gd name="connsiteY1" fmla="*/ 141362 h 165735"/>
                  <a:gd name="connsiteX2" fmla="*/ 86172 w 181256"/>
                  <a:gd name="connsiteY2" fmla="*/ 141362 h 165735"/>
                  <a:gd name="connsiteX3" fmla="*/ 86172 w 181256"/>
                  <a:gd name="connsiteY3" fmla="*/ 107579 h 165735"/>
                  <a:gd name="connsiteX4" fmla="*/ 95085 w 181256"/>
                  <a:gd name="connsiteY4" fmla="*/ 107543 h 165735"/>
                  <a:gd name="connsiteX5" fmla="*/ 95085 w 181256"/>
                  <a:gd name="connsiteY5" fmla="*/ 141326 h 165735"/>
                  <a:gd name="connsiteX6" fmla="*/ 156339 w 181256"/>
                  <a:gd name="connsiteY6" fmla="*/ 141326 h 165735"/>
                  <a:gd name="connsiteX7" fmla="*/ 156339 w 181256"/>
                  <a:gd name="connsiteY7" fmla="*/ 107543 h 165735"/>
                  <a:gd name="connsiteX8" fmla="*/ 24937 w 181256"/>
                  <a:gd name="connsiteY8" fmla="*/ 65991 h 165735"/>
                  <a:gd name="connsiteX9" fmla="*/ 24937 w 181256"/>
                  <a:gd name="connsiteY9" fmla="*/ 99774 h 165735"/>
                  <a:gd name="connsiteX10" fmla="*/ 86191 w 181256"/>
                  <a:gd name="connsiteY10" fmla="*/ 99774 h 165735"/>
                  <a:gd name="connsiteX11" fmla="*/ 86191 w 181256"/>
                  <a:gd name="connsiteY11" fmla="*/ 65991 h 165735"/>
                  <a:gd name="connsiteX12" fmla="*/ 95066 w 181256"/>
                  <a:gd name="connsiteY12" fmla="*/ 65970 h 165735"/>
                  <a:gd name="connsiteX13" fmla="*/ 95066 w 181256"/>
                  <a:gd name="connsiteY13" fmla="*/ 99753 h 165735"/>
                  <a:gd name="connsiteX14" fmla="*/ 156320 w 181256"/>
                  <a:gd name="connsiteY14" fmla="*/ 99753 h 165735"/>
                  <a:gd name="connsiteX15" fmla="*/ 156320 w 181256"/>
                  <a:gd name="connsiteY15" fmla="*/ 65970 h 165735"/>
                  <a:gd name="connsiteX16" fmla="*/ 95066 w 181256"/>
                  <a:gd name="connsiteY16" fmla="*/ 24381 h 165735"/>
                  <a:gd name="connsiteX17" fmla="*/ 95066 w 181256"/>
                  <a:gd name="connsiteY17" fmla="*/ 58164 h 165735"/>
                  <a:gd name="connsiteX18" fmla="*/ 156320 w 181256"/>
                  <a:gd name="connsiteY18" fmla="*/ 58164 h 165735"/>
                  <a:gd name="connsiteX19" fmla="*/ 156320 w 181256"/>
                  <a:gd name="connsiteY19" fmla="*/ 24381 h 165735"/>
                  <a:gd name="connsiteX20" fmla="*/ 24937 w 181256"/>
                  <a:gd name="connsiteY20" fmla="*/ 24373 h 165735"/>
                  <a:gd name="connsiteX21" fmla="*/ 24937 w 181256"/>
                  <a:gd name="connsiteY21" fmla="*/ 58156 h 165735"/>
                  <a:gd name="connsiteX22" fmla="*/ 86191 w 181256"/>
                  <a:gd name="connsiteY22" fmla="*/ 58156 h 165735"/>
                  <a:gd name="connsiteX23" fmla="*/ 86191 w 181256"/>
                  <a:gd name="connsiteY23" fmla="*/ 24373 h 165735"/>
                  <a:gd name="connsiteX24" fmla="*/ 0 w 181256"/>
                  <a:gd name="connsiteY24" fmla="*/ 0 h 165735"/>
                  <a:gd name="connsiteX25" fmla="*/ 181256 w 181256"/>
                  <a:gd name="connsiteY25" fmla="*/ 0 h 165735"/>
                  <a:gd name="connsiteX26" fmla="*/ 181256 w 181256"/>
                  <a:gd name="connsiteY26" fmla="*/ 165735 h 165735"/>
                  <a:gd name="connsiteX27" fmla="*/ 0 w 181256"/>
                  <a:gd name="connsiteY27" fmla="*/ 16573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256" h="165735">
                    <a:moveTo>
                      <a:pt x="24918" y="107579"/>
                    </a:moveTo>
                    <a:lnTo>
                      <a:pt x="24918" y="141362"/>
                    </a:lnTo>
                    <a:lnTo>
                      <a:pt x="86172" y="141362"/>
                    </a:lnTo>
                    <a:lnTo>
                      <a:pt x="86172" y="107579"/>
                    </a:lnTo>
                    <a:close/>
                    <a:moveTo>
                      <a:pt x="95085" y="107543"/>
                    </a:moveTo>
                    <a:lnTo>
                      <a:pt x="95085" y="141326"/>
                    </a:lnTo>
                    <a:lnTo>
                      <a:pt x="156339" y="141326"/>
                    </a:lnTo>
                    <a:lnTo>
                      <a:pt x="156339" y="107543"/>
                    </a:lnTo>
                    <a:close/>
                    <a:moveTo>
                      <a:pt x="24937" y="65991"/>
                    </a:moveTo>
                    <a:lnTo>
                      <a:pt x="24937" y="99774"/>
                    </a:lnTo>
                    <a:lnTo>
                      <a:pt x="86191" y="99774"/>
                    </a:lnTo>
                    <a:lnTo>
                      <a:pt x="86191" y="65991"/>
                    </a:lnTo>
                    <a:close/>
                    <a:moveTo>
                      <a:pt x="95066" y="65970"/>
                    </a:moveTo>
                    <a:lnTo>
                      <a:pt x="95066" y="99753"/>
                    </a:lnTo>
                    <a:lnTo>
                      <a:pt x="156320" y="99753"/>
                    </a:lnTo>
                    <a:lnTo>
                      <a:pt x="156320" y="65970"/>
                    </a:lnTo>
                    <a:close/>
                    <a:moveTo>
                      <a:pt x="95066" y="24381"/>
                    </a:moveTo>
                    <a:lnTo>
                      <a:pt x="95066" y="58164"/>
                    </a:lnTo>
                    <a:lnTo>
                      <a:pt x="156320" y="58164"/>
                    </a:lnTo>
                    <a:lnTo>
                      <a:pt x="156320" y="24381"/>
                    </a:lnTo>
                    <a:close/>
                    <a:moveTo>
                      <a:pt x="24937" y="24373"/>
                    </a:moveTo>
                    <a:lnTo>
                      <a:pt x="24937" y="58156"/>
                    </a:lnTo>
                    <a:lnTo>
                      <a:pt x="86191" y="58156"/>
                    </a:lnTo>
                    <a:lnTo>
                      <a:pt x="86191" y="24373"/>
                    </a:lnTo>
                    <a:close/>
                    <a:moveTo>
                      <a:pt x="0" y="0"/>
                    </a:moveTo>
                    <a:lnTo>
                      <a:pt x="181256" y="0"/>
                    </a:lnTo>
                    <a:lnTo>
                      <a:pt x="181256" y="165735"/>
                    </a:lnTo>
                    <a:lnTo>
                      <a:pt x="0" y="165735"/>
                    </a:lnTo>
                    <a:close/>
                  </a:path>
                </a:pathLst>
              </a:cu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grpSp>
            <p:nvGrpSpPr>
              <p:cNvPr id="378" name="Group 10"/>
              <p:cNvGrpSpPr>
                <a:grpSpLocks noChangeAspect="1"/>
              </p:cNvGrpSpPr>
              <p:nvPr/>
            </p:nvGrpSpPr>
            <p:grpSpPr bwMode="auto">
              <a:xfrm>
                <a:off x="1414313" y="3277826"/>
                <a:ext cx="82513" cy="33414"/>
                <a:chOff x="2759" y="1571"/>
                <a:chExt cx="242" cy="98"/>
              </a:xfrm>
              <a:solidFill>
                <a:srgbClr val="000000"/>
              </a:solidFill>
            </p:grpSpPr>
            <p:sp>
              <p:nvSpPr>
                <p:cNvPr id="379" name="Freeform 11"/>
                <p:cNvSpPr>
                  <a:spLocks/>
                </p:cNvSpPr>
                <p:nvPr/>
              </p:nvSpPr>
              <p:spPr bwMode="auto">
                <a:xfrm>
                  <a:off x="2759" y="1571"/>
                  <a:ext cx="75" cy="98"/>
                </a:xfrm>
                <a:custGeom>
                  <a:avLst/>
                  <a:gdLst>
                    <a:gd name="T0" fmla="*/ 0 w 143"/>
                    <a:gd name="T1" fmla="*/ 125 h 186"/>
                    <a:gd name="T2" fmla="*/ 22 w 143"/>
                    <a:gd name="T3" fmla="*/ 123 h 186"/>
                    <a:gd name="T4" fmla="*/ 29 w 143"/>
                    <a:gd name="T5" fmla="*/ 145 h 186"/>
                    <a:gd name="T6" fmla="*/ 48 w 143"/>
                    <a:gd name="T7" fmla="*/ 159 h 186"/>
                    <a:gd name="T8" fmla="*/ 75 w 143"/>
                    <a:gd name="T9" fmla="*/ 164 h 186"/>
                    <a:gd name="T10" fmla="*/ 99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4 w 143"/>
                    <a:gd name="T29" fmla="*/ 24 h 186"/>
                    <a:gd name="T30" fmla="*/ 37 w 143"/>
                    <a:gd name="T31" fmla="*/ 6 h 186"/>
                    <a:gd name="T32" fmla="*/ 70 w 143"/>
                    <a:gd name="T33" fmla="*/ 0 h 186"/>
                    <a:gd name="T34" fmla="*/ 105 w 143"/>
                    <a:gd name="T35" fmla="*/ 6 h 186"/>
                    <a:gd name="T36" fmla="*/ 128 w 143"/>
                    <a:gd name="T37" fmla="*/ 25 h 186"/>
                    <a:gd name="T38" fmla="*/ 137 w 143"/>
                    <a:gd name="T39" fmla="*/ 54 h 186"/>
                    <a:gd name="T40" fmla="*/ 114 w 143"/>
                    <a:gd name="T41" fmla="*/ 55 h 186"/>
                    <a:gd name="T42" fmla="*/ 102 w 143"/>
                    <a:gd name="T43" fmla="*/ 30 h 186"/>
                    <a:gd name="T44" fmla="*/ 71 w 143"/>
                    <a:gd name="T45" fmla="*/ 21 h 186"/>
                    <a:gd name="T46" fmla="*/ 39 w 143"/>
                    <a:gd name="T47" fmla="*/ 29 h 186"/>
                    <a:gd name="T48" fmla="*/ 29 w 143"/>
                    <a:gd name="T49" fmla="*/ 48 h 186"/>
                    <a:gd name="T50" fmla="*/ 36 w 143"/>
                    <a:gd name="T51" fmla="*/ 64 h 186"/>
                    <a:gd name="T52" fmla="*/ 72 w 143"/>
                    <a:gd name="T53" fmla="*/ 77 h 186"/>
                    <a:gd name="T54" fmla="*/ 112 w 143"/>
                    <a:gd name="T55" fmla="*/ 88 h 186"/>
                    <a:gd name="T56" fmla="*/ 135 w 143"/>
                    <a:gd name="T57" fmla="*/ 106 h 186"/>
                    <a:gd name="T58" fmla="*/ 143 w 143"/>
                    <a:gd name="T59" fmla="*/ 132 h 186"/>
                    <a:gd name="T60" fmla="*/ 134 w 143"/>
                    <a:gd name="T61" fmla="*/ 159 h 186"/>
                    <a:gd name="T62" fmla="*/ 111 w 143"/>
                    <a:gd name="T63" fmla="*/ 179 h 186"/>
                    <a:gd name="T64" fmla="*/ 76 w 143"/>
                    <a:gd name="T65" fmla="*/ 186 h 186"/>
                    <a:gd name="T66" fmla="*/ 35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2" y="123"/>
                        <a:pt x="22" y="123"/>
                        <a:pt x="22" y="123"/>
                      </a:cubicBezTo>
                      <a:cubicBezTo>
                        <a:pt x="23" y="132"/>
                        <a:pt x="26" y="139"/>
                        <a:pt x="29" y="145"/>
                      </a:cubicBezTo>
                      <a:cubicBezTo>
                        <a:pt x="33" y="151"/>
                        <a:pt x="39" y="155"/>
                        <a:pt x="48" y="159"/>
                      </a:cubicBezTo>
                      <a:cubicBezTo>
                        <a:pt x="56" y="163"/>
                        <a:pt x="65" y="164"/>
                        <a:pt x="75" y="164"/>
                      </a:cubicBezTo>
                      <a:cubicBezTo>
                        <a:pt x="84" y="164"/>
                        <a:pt x="92" y="163"/>
                        <a:pt x="99" y="160"/>
                      </a:cubicBezTo>
                      <a:cubicBezTo>
                        <a:pt x="106" y="158"/>
                        <a:pt x="111" y="154"/>
                        <a:pt x="115" y="149"/>
                      </a:cubicBezTo>
                      <a:cubicBezTo>
                        <a:pt x="118" y="145"/>
                        <a:pt x="120" y="139"/>
                        <a:pt x="120" y="134"/>
                      </a:cubicBezTo>
                      <a:cubicBezTo>
                        <a:pt x="120" y="128"/>
                        <a:pt x="118" y="123"/>
                        <a:pt x="115" y="119"/>
                      </a:cubicBezTo>
                      <a:cubicBezTo>
                        <a:pt x="111" y="115"/>
                        <a:pt x="106" y="111"/>
                        <a:pt x="99" y="109"/>
                      </a:cubicBezTo>
                      <a:cubicBezTo>
                        <a:pt x="94" y="107"/>
                        <a:pt x="83" y="104"/>
                        <a:pt x="67" y="100"/>
                      </a:cubicBezTo>
                      <a:cubicBezTo>
                        <a:pt x="50" y="96"/>
                        <a:pt x="39" y="92"/>
                        <a:pt x="32" y="89"/>
                      </a:cubicBezTo>
                      <a:cubicBezTo>
                        <a:pt x="23" y="84"/>
                        <a:pt x="17" y="79"/>
                        <a:pt x="13" y="72"/>
                      </a:cubicBezTo>
                      <a:cubicBezTo>
                        <a:pt x="9" y="65"/>
                        <a:pt x="7" y="58"/>
                        <a:pt x="7" y="50"/>
                      </a:cubicBezTo>
                      <a:cubicBezTo>
                        <a:pt x="7" y="40"/>
                        <a:pt x="9" y="32"/>
                        <a:pt x="14" y="24"/>
                      </a:cubicBezTo>
                      <a:cubicBezTo>
                        <a:pt x="19" y="16"/>
                        <a:pt x="27" y="10"/>
                        <a:pt x="37" y="6"/>
                      </a:cubicBezTo>
                      <a:cubicBezTo>
                        <a:pt x="47" y="2"/>
                        <a:pt x="58" y="0"/>
                        <a:pt x="70" y="0"/>
                      </a:cubicBezTo>
                      <a:cubicBezTo>
                        <a:pt x="83" y="0"/>
                        <a:pt x="95" y="2"/>
                        <a:pt x="105" y="6"/>
                      </a:cubicBezTo>
                      <a:cubicBezTo>
                        <a:pt x="115" y="11"/>
                        <a:pt x="123" y="17"/>
                        <a:pt x="128" y="25"/>
                      </a:cubicBezTo>
                      <a:cubicBezTo>
                        <a:pt x="134" y="34"/>
                        <a:pt x="137" y="43"/>
                        <a:pt x="137" y="54"/>
                      </a:cubicBezTo>
                      <a:cubicBezTo>
                        <a:pt x="114" y="55"/>
                        <a:pt x="114" y="55"/>
                        <a:pt x="114" y="55"/>
                      </a:cubicBezTo>
                      <a:cubicBezTo>
                        <a:pt x="113" y="44"/>
                        <a:pt x="109" y="35"/>
                        <a:pt x="102" y="30"/>
                      </a:cubicBezTo>
                      <a:cubicBezTo>
                        <a:pt x="95" y="24"/>
                        <a:pt x="84" y="21"/>
                        <a:pt x="71" y="21"/>
                      </a:cubicBezTo>
                      <a:cubicBezTo>
                        <a:pt x="56" y="21"/>
                        <a:pt x="46" y="24"/>
                        <a:pt x="39" y="29"/>
                      </a:cubicBezTo>
                      <a:cubicBezTo>
                        <a:pt x="33" y="34"/>
                        <a:pt x="29" y="40"/>
                        <a:pt x="29" y="48"/>
                      </a:cubicBezTo>
                      <a:cubicBezTo>
                        <a:pt x="29" y="54"/>
                        <a:pt x="32" y="60"/>
                        <a:pt x="36" y="64"/>
                      </a:cubicBezTo>
                      <a:cubicBezTo>
                        <a:pt x="41" y="68"/>
                        <a:pt x="53" y="72"/>
                        <a:pt x="72" y="77"/>
                      </a:cubicBezTo>
                      <a:cubicBezTo>
                        <a:pt x="92" y="81"/>
                        <a:pt x="105" y="85"/>
                        <a:pt x="112" y="88"/>
                      </a:cubicBezTo>
                      <a:cubicBezTo>
                        <a:pt x="122" y="93"/>
                        <a:pt x="130" y="99"/>
                        <a:pt x="135" y="106"/>
                      </a:cubicBezTo>
                      <a:cubicBezTo>
                        <a:pt x="140" y="114"/>
                        <a:pt x="143" y="122"/>
                        <a:pt x="143" y="132"/>
                      </a:cubicBezTo>
                      <a:cubicBezTo>
                        <a:pt x="143" y="141"/>
                        <a:pt x="140" y="150"/>
                        <a:pt x="134" y="159"/>
                      </a:cubicBezTo>
                      <a:cubicBezTo>
                        <a:pt x="129" y="167"/>
                        <a:pt x="121" y="174"/>
                        <a:pt x="111" y="179"/>
                      </a:cubicBezTo>
                      <a:cubicBezTo>
                        <a:pt x="101" y="183"/>
                        <a:pt x="89" y="186"/>
                        <a:pt x="76" y="186"/>
                      </a:cubicBezTo>
                      <a:cubicBezTo>
                        <a:pt x="60" y="186"/>
                        <a:pt x="46" y="183"/>
                        <a:pt x="35" y="179"/>
                      </a:cubicBezTo>
                      <a:cubicBezTo>
                        <a:pt x="24" y="174"/>
                        <a:pt x="16" y="167"/>
                        <a:pt x="10" y="157"/>
                      </a:cubicBezTo>
                      <a:cubicBezTo>
                        <a:pt x="3"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80" name="Freeform 12"/>
                <p:cNvSpPr>
                  <a:spLocks/>
                </p:cNvSpPr>
                <p:nvPr/>
              </p:nvSpPr>
              <p:spPr bwMode="auto">
                <a:xfrm>
                  <a:off x="2839" y="1571"/>
                  <a:ext cx="75" cy="98"/>
                </a:xfrm>
                <a:custGeom>
                  <a:avLst/>
                  <a:gdLst>
                    <a:gd name="T0" fmla="*/ 0 w 143"/>
                    <a:gd name="T1" fmla="*/ 125 h 186"/>
                    <a:gd name="T2" fmla="*/ 23 w 143"/>
                    <a:gd name="T3" fmla="*/ 123 h 186"/>
                    <a:gd name="T4" fmla="*/ 30 w 143"/>
                    <a:gd name="T5" fmla="*/ 145 h 186"/>
                    <a:gd name="T6" fmla="*/ 48 w 143"/>
                    <a:gd name="T7" fmla="*/ 159 h 186"/>
                    <a:gd name="T8" fmla="*/ 76 w 143"/>
                    <a:gd name="T9" fmla="*/ 164 h 186"/>
                    <a:gd name="T10" fmla="*/ 100 w 143"/>
                    <a:gd name="T11" fmla="*/ 160 h 186"/>
                    <a:gd name="T12" fmla="*/ 115 w 143"/>
                    <a:gd name="T13" fmla="*/ 149 h 186"/>
                    <a:gd name="T14" fmla="*/ 120 w 143"/>
                    <a:gd name="T15" fmla="*/ 134 h 186"/>
                    <a:gd name="T16" fmla="*/ 115 w 143"/>
                    <a:gd name="T17" fmla="*/ 119 h 186"/>
                    <a:gd name="T18" fmla="*/ 99 w 143"/>
                    <a:gd name="T19" fmla="*/ 109 h 186"/>
                    <a:gd name="T20" fmla="*/ 67 w 143"/>
                    <a:gd name="T21" fmla="*/ 100 h 186"/>
                    <a:gd name="T22" fmla="*/ 32 w 143"/>
                    <a:gd name="T23" fmla="*/ 89 h 186"/>
                    <a:gd name="T24" fmla="*/ 13 w 143"/>
                    <a:gd name="T25" fmla="*/ 72 h 186"/>
                    <a:gd name="T26" fmla="*/ 7 w 143"/>
                    <a:gd name="T27" fmla="*/ 50 h 186"/>
                    <a:gd name="T28" fmla="*/ 15 w 143"/>
                    <a:gd name="T29" fmla="*/ 24 h 186"/>
                    <a:gd name="T30" fmla="*/ 37 w 143"/>
                    <a:gd name="T31" fmla="*/ 6 h 186"/>
                    <a:gd name="T32" fmla="*/ 70 w 143"/>
                    <a:gd name="T33" fmla="*/ 0 h 186"/>
                    <a:gd name="T34" fmla="*/ 105 w 143"/>
                    <a:gd name="T35" fmla="*/ 6 h 186"/>
                    <a:gd name="T36" fmla="*/ 129 w 143"/>
                    <a:gd name="T37" fmla="*/ 25 h 186"/>
                    <a:gd name="T38" fmla="*/ 138 w 143"/>
                    <a:gd name="T39" fmla="*/ 54 h 186"/>
                    <a:gd name="T40" fmla="*/ 115 w 143"/>
                    <a:gd name="T41" fmla="*/ 55 h 186"/>
                    <a:gd name="T42" fmla="*/ 102 w 143"/>
                    <a:gd name="T43" fmla="*/ 30 h 186"/>
                    <a:gd name="T44" fmla="*/ 71 w 143"/>
                    <a:gd name="T45" fmla="*/ 21 h 186"/>
                    <a:gd name="T46" fmla="*/ 40 w 143"/>
                    <a:gd name="T47" fmla="*/ 29 h 186"/>
                    <a:gd name="T48" fmla="*/ 30 w 143"/>
                    <a:gd name="T49" fmla="*/ 48 h 186"/>
                    <a:gd name="T50" fmla="*/ 37 w 143"/>
                    <a:gd name="T51" fmla="*/ 64 h 186"/>
                    <a:gd name="T52" fmla="*/ 73 w 143"/>
                    <a:gd name="T53" fmla="*/ 77 h 186"/>
                    <a:gd name="T54" fmla="*/ 112 w 143"/>
                    <a:gd name="T55" fmla="*/ 88 h 186"/>
                    <a:gd name="T56" fmla="*/ 136 w 143"/>
                    <a:gd name="T57" fmla="*/ 106 h 186"/>
                    <a:gd name="T58" fmla="*/ 143 w 143"/>
                    <a:gd name="T59" fmla="*/ 132 h 186"/>
                    <a:gd name="T60" fmla="*/ 135 w 143"/>
                    <a:gd name="T61" fmla="*/ 159 h 186"/>
                    <a:gd name="T62" fmla="*/ 111 w 143"/>
                    <a:gd name="T63" fmla="*/ 179 h 186"/>
                    <a:gd name="T64" fmla="*/ 77 w 143"/>
                    <a:gd name="T65" fmla="*/ 186 h 186"/>
                    <a:gd name="T66" fmla="*/ 36 w 143"/>
                    <a:gd name="T67" fmla="*/ 179 h 186"/>
                    <a:gd name="T68" fmla="*/ 10 w 143"/>
                    <a:gd name="T69" fmla="*/ 157 h 186"/>
                    <a:gd name="T70" fmla="*/ 0 w 143"/>
                    <a:gd name="T71" fmla="*/ 1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186">
                      <a:moveTo>
                        <a:pt x="0" y="125"/>
                      </a:moveTo>
                      <a:cubicBezTo>
                        <a:pt x="23" y="123"/>
                        <a:pt x="23" y="123"/>
                        <a:pt x="23" y="123"/>
                      </a:cubicBezTo>
                      <a:cubicBezTo>
                        <a:pt x="24" y="132"/>
                        <a:pt x="26" y="139"/>
                        <a:pt x="30" y="145"/>
                      </a:cubicBezTo>
                      <a:cubicBezTo>
                        <a:pt x="34" y="151"/>
                        <a:pt x="40" y="155"/>
                        <a:pt x="48" y="159"/>
                      </a:cubicBezTo>
                      <a:cubicBezTo>
                        <a:pt x="56" y="163"/>
                        <a:pt x="65" y="164"/>
                        <a:pt x="76" y="164"/>
                      </a:cubicBezTo>
                      <a:cubicBezTo>
                        <a:pt x="85" y="164"/>
                        <a:pt x="93" y="163"/>
                        <a:pt x="100" y="160"/>
                      </a:cubicBezTo>
                      <a:cubicBezTo>
                        <a:pt x="106" y="158"/>
                        <a:pt x="112" y="154"/>
                        <a:pt x="115" y="149"/>
                      </a:cubicBezTo>
                      <a:cubicBezTo>
                        <a:pt x="118" y="145"/>
                        <a:pt x="120" y="139"/>
                        <a:pt x="120" y="134"/>
                      </a:cubicBezTo>
                      <a:cubicBezTo>
                        <a:pt x="120" y="128"/>
                        <a:pt x="118" y="123"/>
                        <a:pt x="115" y="119"/>
                      </a:cubicBezTo>
                      <a:cubicBezTo>
                        <a:pt x="112" y="115"/>
                        <a:pt x="107" y="111"/>
                        <a:pt x="99" y="109"/>
                      </a:cubicBezTo>
                      <a:cubicBezTo>
                        <a:pt x="94" y="107"/>
                        <a:pt x="84" y="104"/>
                        <a:pt x="67" y="100"/>
                      </a:cubicBezTo>
                      <a:cubicBezTo>
                        <a:pt x="51" y="96"/>
                        <a:pt x="39" y="92"/>
                        <a:pt x="32" y="89"/>
                      </a:cubicBezTo>
                      <a:cubicBezTo>
                        <a:pt x="24" y="84"/>
                        <a:pt x="17" y="79"/>
                        <a:pt x="13" y="72"/>
                      </a:cubicBezTo>
                      <a:cubicBezTo>
                        <a:pt x="9" y="65"/>
                        <a:pt x="7" y="58"/>
                        <a:pt x="7" y="50"/>
                      </a:cubicBezTo>
                      <a:cubicBezTo>
                        <a:pt x="7" y="40"/>
                        <a:pt x="10" y="32"/>
                        <a:pt x="15" y="24"/>
                      </a:cubicBezTo>
                      <a:cubicBezTo>
                        <a:pt x="20" y="16"/>
                        <a:pt x="27" y="10"/>
                        <a:pt x="37" y="6"/>
                      </a:cubicBezTo>
                      <a:cubicBezTo>
                        <a:pt x="47" y="2"/>
                        <a:pt x="58" y="0"/>
                        <a:pt x="70" y="0"/>
                      </a:cubicBezTo>
                      <a:cubicBezTo>
                        <a:pt x="83" y="0"/>
                        <a:pt x="95" y="2"/>
                        <a:pt x="105" y="6"/>
                      </a:cubicBezTo>
                      <a:cubicBezTo>
                        <a:pt x="116" y="11"/>
                        <a:pt x="123" y="17"/>
                        <a:pt x="129" y="25"/>
                      </a:cubicBezTo>
                      <a:cubicBezTo>
                        <a:pt x="134" y="34"/>
                        <a:pt x="137" y="43"/>
                        <a:pt x="138" y="54"/>
                      </a:cubicBezTo>
                      <a:cubicBezTo>
                        <a:pt x="115" y="55"/>
                        <a:pt x="115" y="55"/>
                        <a:pt x="115" y="55"/>
                      </a:cubicBezTo>
                      <a:cubicBezTo>
                        <a:pt x="114" y="44"/>
                        <a:pt x="109" y="35"/>
                        <a:pt x="102" y="30"/>
                      </a:cubicBezTo>
                      <a:cubicBezTo>
                        <a:pt x="95" y="24"/>
                        <a:pt x="85" y="21"/>
                        <a:pt x="71" y="21"/>
                      </a:cubicBezTo>
                      <a:cubicBezTo>
                        <a:pt x="57" y="21"/>
                        <a:pt x="46" y="24"/>
                        <a:pt x="40" y="29"/>
                      </a:cubicBezTo>
                      <a:cubicBezTo>
                        <a:pt x="33" y="34"/>
                        <a:pt x="30" y="40"/>
                        <a:pt x="30" y="48"/>
                      </a:cubicBezTo>
                      <a:cubicBezTo>
                        <a:pt x="30" y="54"/>
                        <a:pt x="32" y="60"/>
                        <a:pt x="37" y="64"/>
                      </a:cubicBezTo>
                      <a:cubicBezTo>
                        <a:pt x="41" y="68"/>
                        <a:pt x="53" y="72"/>
                        <a:pt x="73" y="77"/>
                      </a:cubicBezTo>
                      <a:cubicBezTo>
                        <a:pt x="92" y="81"/>
                        <a:pt x="105" y="85"/>
                        <a:pt x="112" y="88"/>
                      </a:cubicBezTo>
                      <a:cubicBezTo>
                        <a:pt x="123" y="93"/>
                        <a:pt x="131" y="99"/>
                        <a:pt x="136" y="106"/>
                      </a:cubicBezTo>
                      <a:cubicBezTo>
                        <a:pt x="141" y="114"/>
                        <a:pt x="143" y="122"/>
                        <a:pt x="143" y="132"/>
                      </a:cubicBezTo>
                      <a:cubicBezTo>
                        <a:pt x="143" y="141"/>
                        <a:pt x="140" y="150"/>
                        <a:pt x="135" y="159"/>
                      </a:cubicBezTo>
                      <a:cubicBezTo>
                        <a:pt x="129" y="167"/>
                        <a:pt x="121" y="174"/>
                        <a:pt x="111" y="179"/>
                      </a:cubicBezTo>
                      <a:cubicBezTo>
                        <a:pt x="101" y="183"/>
                        <a:pt x="89" y="186"/>
                        <a:pt x="77" y="186"/>
                      </a:cubicBezTo>
                      <a:cubicBezTo>
                        <a:pt x="60" y="186"/>
                        <a:pt x="47" y="183"/>
                        <a:pt x="36" y="179"/>
                      </a:cubicBezTo>
                      <a:cubicBezTo>
                        <a:pt x="25" y="174"/>
                        <a:pt x="16" y="167"/>
                        <a:pt x="10" y="157"/>
                      </a:cubicBezTo>
                      <a:cubicBezTo>
                        <a:pt x="4" y="148"/>
                        <a:pt x="0" y="137"/>
                        <a:pt x="0" y="125"/>
                      </a:cubicBez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81" name="Freeform 13"/>
                <p:cNvSpPr>
                  <a:spLocks noEditPoints="1"/>
                </p:cNvSpPr>
                <p:nvPr/>
              </p:nvSpPr>
              <p:spPr bwMode="auto">
                <a:xfrm>
                  <a:off x="2924" y="1572"/>
                  <a:ext cx="77" cy="95"/>
                </a:xfrm>
                <a:custGeom>
                  <a:avLst/>
                  <a:gdLst>
                    <a:gd name="T0" fmla="*/ 0 w 148"/>
                    <a:gd name="T1" fmla="*/ 180 h 180"/>
                    <a:gd name="T2" fmla="*/ 0 w 148"/>
                    <a:gd name="T3" fmla="*/ 0 h 180"/>
                    <a:gd name="T4" fmla="*/ 61 w 148"/>
                    <a:gd name="T5" fmla="*/ 0 h 180"/>
                    <a:gd name="T6" fmla="*/ 93 w 148"/>
                    <a:gd name="T7" fmla="*/ 3 h 180"/>
                    <a:gd name="T8" fmla="*/ 120 w 148"/>
                    <a:gd name="T9" fmla="*/ 16 h 180"/>
                    <a:gd name="T10" fmla="*/ 141 w 148"/>
                    <a:gd name="T11" fmla="*/ 46 h 180"/>
                    <a:gd name="T12" fmla="*/ 148 w 148"/>
                    <a:gd name="T13" fmla="*/ 89 h 180"/>
                    <a:gd name="T14" fmla="*/ 143 w 148"/>
                    <a:gd name="T15" fmla="*/ 125 h 180"/>
                    <a:gd name="T16" fmla="*/ 131 w 148"/>
                    <a:gd name="T17" fmla="*/ 151 h 180"/>
                    <a:gd name="T18" fmla="*/ 115 w 148"/>
                    <a:gd name="T19" fmla="*/ 168 h 180"/>
                    <a:gd name="T20" fmla="*/ 93 w 148"/>
                    <a:gd name="T21" fmla="*/ 177 h 180"/>
                    <a:gd name="T22" fmla="*/ 64 w 148"/>
                    <a:gd name="T23" fmla="*/ 180 h 180"/>
                    <a:gd name="T24" fmla="*/ 0 w 148"/>
                    <a:gd name="T25" fmla="*/ 180 h 180"/>
                    <a:gd name="T26" fmla="*/ 23 w 148"/>
                    <a:gd name="T27" fmla="*/ 158 h 180"/>
                    <a:gd name="T28" fmla="*/ 62 w 148"/>
                    <a:gd name="T29" fmla="*/ 158 h 180"/>
                    <a:gd name="T30" fmla="*/ 90 w 148"/>
                    <a:gd name="T31" fmla="*/ 155 h 180"/>
                    <a:gd name="T32" fmla="*/ 106 w 148"/>
                    <a:gd name="T33" fmla="*/ 146 h 180"/>
                    <a:gd name="T34" fmla="*/ 119 w 148"/>
                    <a:gd name="T35" fmla="*/ 123 h 180"/>
                    <a:gd name="T36" fmla="*/ 124 w 148"/>
                    <a:gd name="T37" fmla="*/ 89 h 180"/>
                    <a:gd name="T38" fmla="*/ 114 w 148"/>
                    <a:gd name="T39" fmla="*/ 45 h 180"/>
                    <a:gd name="T40" fmla="*/ 92 w 148"/>
                    <a:gd name="T41" fmla="*/ 25 h 180"/>
                    <a:gd name="T42" fmla="*/ 61 w 148"/>
                    <a:gd name="T43" fmla="*/ 21 h 180"/>
                    <a:gd name="T44" fmla="*/ 23 w 148"/>
                    <a:gd name="T45" fmla="*/ 21 h 180"/>
                    <a:gd name="T46" fmla="*/ 23 w 148"/>
                    <a:gd name="T47"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0">
                      <a:moveTo>
                        <a:pt x="0" y="180"/>
                      </a:moveTo>
                      <a:cubicBezTo>
                        <a:pt x="0" y="0"/>
                        <a:pt x="0" y="0"/>
                        <a:pt x="0" y="0"/>
                      </a:cubicBezTo>
                      <a:cubicBezTo>
                        <a:pt x="61" y="0"/>
                        <a:pt x="61" y="0"/>
                        <a:pt x="61" y="0"/>
                      </a:cubicBezTo>
                      <a:cubicBezTo>
                        <a:pt x="75" y="0"/>
                        <a:pt x="86" y="1"/>
                        <a:pt x="93" y="3"/>
                      </a:cubicBezTo>
                      <a:cubicBezTo>
                        <a:pt x="104" y="5"/>
                        <a:pt x="112" y="9"/>
                        <a:pt x="120" y="16"/>
                      </a:cubicBezTo>
                      <a:cubicBezTo>
                        <a:pt x="129" y="24"/>
                        <a:pt x="136" y="34"/>
                        <a:pt x="141" y="46"/>
                      </a:cubicBezTo>
                      <a:cubicBezTo>
                        <a:pt x="146" y="59"/>
                        <a:pt x="148" y="73"/>
                        <a:pt x="148" y="89"/>
                      </a:cubicBezTo>
                      <a:cubicBezTo>
                        <a:pt x="148" y="103"/>
                        <a:pt x="146" y="115"/>
                        <a:pt x="143" y="125"/>
                      </a:cubicBezTo>
                      <a:cubicBezTo>
                        <a:pt x="140" y="136"/>
                        <a:pt x="136" y="144"/>
                        <a:pt x="131" y="151"/>
                      </a:cubicBezTo>
                      <a:cubicBezTo>
                        <a:pt x="126" y="158"/>
                        <a:pt x="121" y="164"/>
                        <a:pt x="115" y="168"/>
                      </a:cubicBezTo>
                      <a:cubicBezTo>
                        <a:pt x="109" y="172"/>
                        <a:pt x="102" y="175"/>
                        <a:pt x="93" y="177"/>
                      </a:cubicBezTo>
                      <a:cubicBezTo>
                        <a:pt x="85" y="179"/>
                        <a:pt x="75" y="180"/>
                        <a:pt x="64" y="180"/>
                      </a:cubicBezTo>
                      <a:lnTo>
                        <a:pt x="0" y="180"/>
                      </a:lnTo>
                      <a:close/>
                      <a:moveTo>
                        <a:pt x="23" y="158"/>
                      </a:moveTo>
                      <a:cubicBezTo>
                        <a:pt x="62" y="158"/>
                        <a:pt x="62" y="158"/>
                        <a:pt x="62" y="158"/>
                      </a:cubicBezTo>
                      <a:cubicBezTo>
                        <a:pt x="74" y="158"/>
                        <a:pt x="83" y="157"/>
                        <a:pt x="90" y="155"/>
                      </a:cubicBezTo>
                      <a:cubicBezTo>
                        <a:pt x="96" y="153"/>
                        <a:pt x="102" y="150"/>
                        <a:pt x="106" y="146"/>
                      </a:cubicBezTo>
                      <a:cubicBezTo>
                        <a:pt x="111" y="140"/>
                        <a:pt x="116" y="133"/>
                        <a:pt x="119" y="123"/>
                      </a:cubicBezTo>
                      <a:cubicBezTo>
                        <a:pt x="122" y="114"/>
                        <a:pt x="124" y="102"/>
                        <a:pt x="124" y="89"/>
                      </a:cubicBezTo>
                      <a:cubicBezTo>
                        <a:pt x="124" y="70"/>
                        <a:pt x="120" y="55"/>
                        <a:pt x="114" y="45"/>
                      </a:cubicBezTo>
                      <a:cubicBezTo>
                        <a:pt x="108" y="35"/>
                        <a:pt x="101" y="28"/>
                        <a:pt x="92" y="25"/>
                      </a:cubicBezTo>
                      <a:cubicBezTo>
                        <a:pt x="85" y="23"/>
                        <a:pt x="75" y="21"/>
                        <a:pt x="61" y="21"/>
                      </a:cubicBezTo>
                      <a:cubicBezTo>
                        <a:pt x="23" y="21"/>
                        <a:pt x="23" y="21"/>
                        <a:pt x="23" y="21"/>
                      </a:cubicBezTo>
                      <a:lnTo>
                        <a:pt x="23" y="158"/>
                      </a:lnTo>
                      <a:close/>
                    </a:path>
                  </a:pathLst>
                </a:custGeom>
                <a:solidFill>
                  <a:srgbClr val="3A82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60" name="Group 427"/>
            <p:cNvGrpSpPr/>
            <p:nvPr/>
          </p:nvGrpSpPr>
          <p:grpSpPr>
            <a:xfrm>
              <a:off x="1861562" y="3878314"/>
              <a:ext cx="219450" cy="249899"/>
              <a:chOff x="7320171" y="3878314"/>
              <a:chExt cx="219450" cy="249899"/>
            </a:xfrm>
          </p:grpSpPr>
          <p:sp>
            <p:nvSpPr>
              <p:cNvPr id="369" name="Rectangle 437"/>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70"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71"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72"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73" name="Rounded Rectangle 540"/>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74"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75"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361" name="Group 428"/>
            <p:cNvGrpSpPr/>
            <p:nvPr/>
          </p:nvGrpSpPr>
          <p:grpSpPr>
            <a:xfrm>
              <a:off x="1619274" y="3878314"/>
              <a:ext cx="219450" cy="249899"/>
              <a:chOff x="7320171" y="3878314"/>
              <a:chExt cx="219450" cy="249899"/>
            </a:xfrm>
          </p:grpSpPr>
          <p:sp>
            <p:nvSpPr>
              <p:cNvPr id="362" name="Rectangle 429"/>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63"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64"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65"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66" name="Rounded Rectangle 433"/>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67"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368"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grpSp>
        <p:nvGrpSpPr>
          <p:cNvPr id="388" name="Group 663"/>
          <p:cNvGrpSpPr/>
          <p:nvPr/>
        </p:nvGrpSpPr>
        <p:grpSpPr>
          <a:xfrm>
            <a:off x="504349" y="3427293"/>
            <a:ext cx="7077503" cy="416560"/>
            <a:chOff x="1287780" y="2518093"/>
            <a:chExt cx="7495475" cy="416560"/>
          </a:xfrm>
        </p:grpSpPr>
        <p:grpSp>
          <p:nvGrpSpPr>
            <p:cNvPr id="389" name="Group 664"/>
            <p:cNvGrpSpPr/>
            <p:nvPr/>
          </p:nvGrpSpPr>
          <p:grpSpPr>
            <a:xfrm>
              <a:off x="1287780" y="2518093"/>
              <a:ext cx="7495475" cy="416560"/>
              <a:chOff x="1287780" y="2518093"/>
              <a:chExt cx="7495474" cy="416560"/>
            </a:xfrm>
          </p:grpSpPr>
          <p:sp>
            <p:nvSpPr>
              <p:cNvPr id="391" name="Rectangle 666"/>
              <p:cNvSpPr/>
              <p:nvPr/>
            </p:nvSpPr>
            <p:spPr>
              <a:xfrm>
                <a:off x="1287780" y="2518093"/>
                <a:ext cx="7495474" cy="416560"/>
              </a:xfrm>
              <a:prstGeom prst="rect">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pic>
            <p:nvPicPr>
              <p:cNvPr id="392" name="Picture 66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87780" y="2519680"/>
                <a:ext cx="7480300" cy="414973"/>
              </a:xfrm>
              <a:prstGeom prst="rect">
                <a:avLst/>
              </a:prstGeom>
              <a:ln w="12700">
                <a:solidFill>
                  <a:srgbClr val="669EDC"/>
                </a:solidFill>
              </a:ln>
            </p:spPr>
          </p:pic>
        </p:grpSp>
        <p:sp>
          <p:nvSpPr>
            <p:cNvPr id="390" name="Rectangle 665"/>
            <p:cNvSpPr/>
            <p:nvPr/>
          </p:nvSpPr>
          <p:spPr>
            <a:xfrm>
              <a:off x="3827507" y="2557096"/>
              <a:ext cx="2400846" cy="307777"/>
            </a:xfrm>
            <a:prstGeom prst="rect">
              <a:avLst/>
            </a:prstGeom>
            <a:noFill/>
          </p:spPr>
          <p:txBody>
            <a:bodyPr wrap="none">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30" normalizeH="0" baseline="0" noProof="0" dirty="0" smtClean="0">
                  <a:ln>
                    <a:noFill/>
                  </a:ln>
                  <a:solidFill>
                    <a:srgbClr val="FFFFFF"/>
                  </a:solidFill>
                  <a:effectLst>
                    <a:outerShdw blurRad="254000" algn="ctr" rotWithShape="0">
                      <a:prstClr val="black">
                        <a:alpha val="70000"/>
                      </a:prstClr>
                    </a:outerShdw>
                  </a:effectLst>
                  <a:uLnTx/>
                  <a:uFillTx/>
                  <a:ea typeface="Arial" charset="0"/>
                  <a:cs typeface="Arial" charset="0"/>
                </a:rPr>
                <a:t>HX</a:t>
              </a:r>
              <a:r>
                <a:rPr kumimoji="0" lang="en-US" altLang="ja-JP" sz="1400" b="0" i="0" u="none" strike="noStrike" kern="0" cap="none" spc="30" normalizeH="0" baseline="0" noProof="0" dirty="0" smtClean="0">
                  <a:ln>
                    <a:noFill/>
                  </a:ln>
                  <a:solidFill>
                    <a:srgbClr val="FFFFFF"/>
                  </a:solidFill>
                  <a:effectLst>
                    <a:outerShdw blurRad="254000" algn="ctr" rotWithShape="0">
                      <a:prstClr val="black">
                        <a:alpha val="70000"/>
                      </a:prstClr>
                    </a:outerShdw>
                  </a:effectLst>
                  <a:uLnTx/>
                  <a:uFillTx/>
                  <a:latin typeface="CiscoSansTT Light"/>
                  <a:ea typeface="MS PGothic" panose="020B0600070205080204" pitchFamily="34" charset="-128"/>
                  <a:cs typeface=""/>
                </a:rPr>
                <a:t> </a:t>
              </a:r>
              <a:r>
                <a:rPr kumimoji="0" lang="ja-JP" altLang="en-US" sz="1400" b="0" i="0" u="none" strike="noStrike" kern="0" cap="none" spc="30" normalizeH="0" baseline="0" noProof="0" dirty="0" smtClean="0">
                  <a:ln>
                    <a:noFill/>
                  </a:ln>
                  <a:solidFill>
                    <a:srgbClr val="FFFFFF"/>
                  </a:solidFill>
                  <a:effectLst>
                    <a:outerShdw blurRad="254000" algn="ctr" rotWithShape="0">
                      <a:prstClr val="black">
                        <a:alpha val="70000"/>
                      </a:prstClr>
                    </a:outerShdw>
                  </a:effectLst>
                  <a:uLnTx/>
                  <a:uFillTx/>
                  <a:latin typeface="CiscoSansTT Light"/>
                  <a:ea typeface="MS PGothic" panose="020B0600070205080204" pitchFamily="34" charset="-128"/>
                  <a:cs typeface=""/>
                </a:rPr>
                <a:t>データ プラットフォーム</a:t>
              </a:r>
            </a:p>
          </p:txBody>
        </p:sp>
      </p:grpSp>
      <p:sp>
        <p:nvSpPr>
          <p:cNvPr id="393" name="Right Bracket 293"/>
          <p:cNvSpPr/>
          <p:nvPr/>
        </p:nvSpPr>
        <p:spPr>
          <a:xfrm rot="5400000" flipH="1">
            <a:off x="1093276" y="2306259"/>
            <a:ext cx="672312" cy="798736"/>
          </a:xfrm>
          <a:custGeom>
            <a:avLst/>
            <a:gdLst>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 name="connsiteX2" fmla="*/ 576074 w 576074"/>
              <a:gd name="connsiteY2" fmla="*/ 871100 h 871106"/>
              <a:gd name="connsiteX3" fmla="*/ 171450 w 576074"/>
              <a:gd name="connsiteY3" fmla="*/ 871106 h 871106"/>
            </a:gdLst>
            <a:ahLst/>
            <a:cxnLst>
              <a:cxn ang="0">
                <a:pos x="connsiteX0" y="connsiteY0"/>
              </a:cxn>
              <a:cxn ang="0">
                <a:pos x="connsiteX1" y="connsiteY1"/>
              </a:cxn>
              <a:cxn ang="0">
                <a:pos x="connsiteX2" y="connsiteY2"/>
              </a:cxn>
              <a:cxn ang="0">
                <a:pos x="connsiteX3" y="connsiteY3"/>
              </a:cxn>
            </a:cxnLst>
            <a:rect l="l" t="t" r="r" b="b"/>
            <a:pathLst>
              <a:path w="576074" h="871106" stroke="0" extrusionOk="0">
                <a:moveTo>
                  <a:pt x="0" y="0"/>
                </a:moveTo>
                <a:lnTo>
                  <a:pt x="576074" y="6"/>
                </a:lnTo>
                <a:lnTo>
                  <a:pt x="576074" y="871100"/>
                </a:lnTo>
                <a:cubicBezTo>
                  <a:pt x="576074" y="871103"/>
                  <a:pt x="318157" y="871106"/>
                  <a:pt x="0" y="871106"/>
                </a:cubicBezTo>
                <a:lnTo>
                  <a:pt x="0" y="0"/>
                </a:lnTo>
                <a:close/>
              </a:path>
              <a:path w="576074" h="871106" fill="none">
                <a:moveTo>
                  <a:pt x="0" y="0"/>
                </a:moveTo>
                <a:lnTo>
                  <a:pt x="576074" y="6"/>
                </a:lnTo>
                <a:lnTo>
                  <a:pt x="576074" y="871100"/>
                </a:lnTo>
                <a:cubicBezTo>
                  <a:pt x="576074" y="871103"/>
                  <a:pt x="489607" y="871106"/>
                  <a:pt x="171450" y="871106"/>
                </a:cubicBezTo>
              </a:path>
            </a:pathLst>
          </a:custGeom>
          <a:noFill/>
          <a:ln w="12700" cap="flat" cmpd="sng" algn="ctr">
            <a:solidFill>
              <a:srgbClr val="272848"/>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4" name="Right Bracket 669"/>
          <p:cNvSpPr/>
          <p:nvPr/>
        </p:nvSpPr>
        <p:spPr>
          <a:xfrm rot="5400000" flipH="1">
            <a:off x="2077791" y="1322193"/>
            <a:ext cx="576074" cy="2670629"/>
          </a:xfrm>
          <a:prstGeom prst="rightBracket">
            <a:avLst>
              <a:gd name="adj" fmla="val 0"/>
            </a:avLst>
          </a:prstGeom>
          <a:noFill/>
          <a:ln w="12700" cap="flat" cmpd="sng" algn="ctr">
            <a:solidFill>
              <a:srgbClr val="33828D"/>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5" name="Right Bracket 670"/>
          <p:cNvSpPr/>
          <p:nvPr/>
        </p:nvSpPr>
        <p:spPr>
          <a:xfrm rot="5400000" flipH="1">
            <a:off x="2973823" y="425711"/>
            <a:ext cx="576074" cy="4463594"/>
          </a:xfrm>
          <a:prstGeom prst="rightBracket">
            <a:avLst>
              <a:gd name="adj" fmla="val 0"/>
            </a:avLst>
          </a:prstGeom>
          <a:noFill/>
          <a:ln w="12700" cap="flat" cmpd="sng" algn="ctr">
            <a:solidFill>
              <a:srgbClr val="33828D"/>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6" name="Right Bracket 671"/>
          <p:cNvSpPr/>
          <p:nvPr/>
        </p:nvSpPr>
        <p:spPr>
          <a:xfrm rot="5400000" flipH="1">
            <a:off x="3884596" y="-485061"/>
            <a:ext cx="576074" cy="6285139"/>
          </a:xfrm>
          <a:prstGeom prst="rightBracket">
            <a:avLst>
              <a:gd name="adj" fmla="val 0"/>
            </a:avLst>
          </a:prstGeom>
          <a:noFill/>
          <a:ln w="12700" cap="flat" cmpd="sng" algn="ctr">
            <a:solidFill>
              <a:srgbClr val="33828D"/>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7" name="Right Bracket 273"/>
          <p:cNvSpPr/>
          <p:nvPr/>
        </p:nvSpPr>
        <p:spPr>
          <a:xfrm rot="16200000" flipH="1" flipV="1">
            <a:off x="1156572" y="2301519"/>
            <a:ext cx="695716" cy="831621"/>
          </a:xfrm>
          <a:custGeom>
            <a:avLst/>
            <a:gdLst>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 name="connsiteX2" fmla="*/ 576074 w 576074"/>
              <a:gd name="connsiteY2" fmla="*/ 871100 h 871106"/>
              <a:gd name="connsiteX0" fmla="*/ 0 w 576074"/>
              <a:gd name="connsiteY0" fmla="*/ 0 h 871106"/>
              <a:gd name="connsiteX1" fmla="*/ 576074 w 576074"/>
              <a:gd name="connsiteY1" fmla="*/ 6 h 871106"/>
              <a:gd name="connsiteX2" fmla="*/ 576074 w 576074"/>
              <a:gd name="connsiteY2" fmla="*/ 871100 h 871106"/>
              <a:gd name="connsiteX3" fmla="*/ 0 w 576074"/>
              <a:gd name="connsiteY3" fmla="*/ 871106 h 871106"/>
              <a:gd name="connsiteX4" fmla="*/ 0 w 576074"/>
              <a:gd name="connsiteY4" fmla="*/ 0 h 871106"/>
              <a:gd name="connsiteX0" fmla="*/ 0 w 576074"/>
              <a:gd name="connsiteY0" fmla="*/ 0 h 871106"/>
              <a:gd name="connsiteX1" fmla="*/ 576074 w 576074"/>
              <a:gd name="connsiteY1" fmla="*/ 6 h 871106"/>
            </a:gdLst>
            <a:ahLst/>
            <a:cxnLst>
              <a:cxn ang="0">
                <a:pos x="connsiteX0" y="connsiteY0"/>
              </a:cxn>
              <a:cxn ang="0">
                <a:pos x="connsiteX1" y="connsiteY1"/>
              </a:cxn>
            </a:cxnLst>
            <a:rect l="l" t="t" r="r" b="b"/>
            <a:pathLst>
              <a:path w="576074" h="871106" stroke="0" extrusionOk="0">
                <a:moveTo>
                  <a:pt x="0" y="0"/>
                </a:moveTo>
                <a:lnTo>
                  <a:pt x="576074" y="6"/>
                </a:lnTo>
                <a:lnTo>
                  <a:pt x="576074" y="871100"/>
                </a:lnTo>
                <a:cubicBezTo>
                  <a:pt x="576074" y="871103"/>
                  <a:pt x="318157" y="871106"/>
                  <a:pt x="0" y="871106"/>
                </a:cubicBezTo>
                <a:lnTo>
                  <a:pt x="0" y="0"/>
                </a:lnTo>
                <a:close/>
              </a:path>
              <a:path w="576074" h="871106" fill="none">
                <a:moveTo>
                  <a:pt x="0" y="0"/>
                </a:moveTo>
                <a:lnTo>
                  <a:pt x="576074" y="6"/>
                </a:lnTo>
              </a:path>
            </a:pathLst>
          </a:custGeom>
          <a:noFill/>
          <a:ln w="12700" cap="flat" cmpd="sng" algn="ctr">
            <a:solidFill>
              <a:srgbClr val="FA661C"/>
            </a:solidFill>
            <a:prstDash val="solid"/>
            <a:headEnd type="triangle"/>
          </a:ln>
          <a:effectLst/>
        </p:spPr>
        <p:txBody>
          <a:bodyPr lIns="91417" tIns="45708" rIns="91417"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398" name="Shape 545"/>
          <p:cNvSpPr/>
          <p:nvPr/>
        </p:nvSpPr>
        <p:spPr>
          <a:xfrm>
            <a:off x="628898"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endParaRPr kumimoji="0" lang="en-US" altLang="ja-JP" sz="600" b="0" i="0" u="none" strike="noStrike" kern="0" cap="none" spc="0" normalizeH="0" baseline="0" noProof="0" dirty="0">
              <a:ln>
                <a:noFill/>
              </a:ln>
              <a:solidFill>
                <a:srgbClr val="FFFFFF"/>
              </a:solidFill>
              <a:effectLst/>
              <a:uLnTx/>
              <a:uFillTx/>
              <a:ea typeface="Arial" charset="0"/>
              <a:cs typeface="Arial" charset="0"/>
            </a:endParaRPr>
          </a:p>
        </p:txBody>
      </p:sp>
      <p:sp>
        <p:nvSpPr>
          <p:cNvPr id="399" name="Shape 545"/>
          <p:cNvSpPr/>
          <p:nvPr/>
        </p:nvSpPr>
        <p:spPr>
          <a:xfrm>
            <a:off x="1190067"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400" name="Shape 545"/>
          <p:cNvSpPr/>
          <p:nvPr/>
        </p:nvSpPr>
        <p:spPr>
          <a:xfrm>
            <a:off x="909482" y="2829095"/>
            <a:ext cx="237744" cy="195423"/>
          </a:xfrm>
          <a:prstGeom prst="rect">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en-US" altLang="ja-JP" sz="600" b="0" i="0" u="none" strike="noStrike" kern="0" cap="none" spc="0" normalizeH="0" baseline="0" noProof="0" dirty="0" smtClean="0">
                <a:ln>
                  <a:noFill/>
                </a:ln>
                <a:solidFill>
                  <a:srgbClr val="FFFFFF"/>
                </a:solidFill>
                <a:effectLst/>
                <a:uLnTx/>
                <a:uFillTx/>
                <a:ea typeface="Arial" charset="0"/>
                <a:cs typeface="Arial" charset="0"/>
              </a:rPr>
              <a:t>VM</a:t>
            </a:r>
          </a:p>
        </p:txBody>
      </p:sp>
      <p:sp>
        <p:nvSpPr>
          <p:cNvPr id="401" name="Freeform 6"/>
          <p:cNvSpPr>
            <a:spLocks/>
          </p:cNvSpPr>
          <p:nvPr/>
        </p:nvSpPr>
        <p:spPr bwMode="auto">
          <a:xfrm>
            <a:off x="1589598" y="3063123"/>
            <a:ext cx="526810" cy="292832"/>
          </a:xfrm>
          <a:prstGeom prst="rect">
            <a:avLst/>
          </a:prstGeom>
          <a:solidFill>
            <a:srgbClr val="33828D"/>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400" b="1" i="0" u="none" strike="noStrike" kern="0" cap="none" spc="0" normalizeH="0" baseline="0" noProof="0" dirty="0" smtClean="0">
                <a:ln>
                  <a:noFill/>
                </a:ln>
                <a:solidFill>
                  <a:srgbClr val="FFFFFF"/>
                </a:solidFill>
                <a:effectLst/>
                <a:uLnTx/>
                <a:uFillTx/>
                <a:latin typeface="メイリオ"/>
                <a:ea typeface="メイリオ"/>
                <a:cs typeface="メイリオ"/>
              </a:rPr>
              <a:t>コントローラ</a:t>
            </a:r>
          </a:p>
        </p:txBody>
      </p:sp>
      <p:sp>
        <p:nvSpPr>
          <p:cNvPr id="402" name="Freeform 6"/>
          <p:cNvSpPr>
            <a:spLocks/>
          </p:cNvSpPr>
          <p:nvPr/>
        </p:nvSpPr>
        <p:spPr bwMode="auto">
          <a:xfrm>
            <a:off x="1584011" y="3065188"/>
            <a:ext cx="526857" cy="292832"/>
          </a:xfrm>
          <a:prstGeom prst="rect">
            <a:avLst/>
          </a:prstGeom>
          <a:solidFill>
            <a:srgbClr val="FA661C"/>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iscoSansTT ExtraLight"/>
                <a:ea typeface="MS PGothic" panose="020B0600070205080204" pitchFamily="34" charset="-128"/>
                <a:cs typeface=""/>
              </a:rPr>
              <a:t>コントローラ</a:t>
            </a:r>
            <a:endParaRPr lang="ja-JP" altLang="en-US" sz="500" b="1" dirty="0">
              <a:solidFill>
                <a:srgbClr val="FFFFFF"/>
              </a:solidFill>
              <a:latin typeface="CiscoSansTT ExtraLight"/>
              <a:ea typeface="MS PGothic" panose="020B0600070205080204" pitchFamily="34" charset="-128"/>
              <a:cs typeface=""/>
            </a:endParaRPr>
          </a:p>
        </p:txBody>
      </p:sp>
      <p:grpSp>
        <p:nvGrpSpPr>
          <p:cNvPr id="403" name="Group 261"/>
          <p:cNvGrpSpPr/>
          <p:nvPr/>
        </p:nvGrpSpPr>
        <p:grpSpPr>
          <a:xfrm>
            <a:off x="1375433" y="3980959"/>
            <a:ext cx="219450" cy="249899"/>
            <a:chOff x="7320171" y="3878314"/>
            <a:chExt cx="219450" cy="249899"/>
          </a:xfrm>
        </p:grpSpPr>
        <p:sp>
          <p:nvSpPr>
            <p:cNvPr id="404" name="Rectangle 263"/>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405"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06"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07"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08" name="Rounded Rectangle 268"/>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409"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0"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grpSp>
        <p:nvGrpSpPr>
          <p:cNvPr id="411" name="Group 271"/>
          <p:cNvGrpSpPr/>
          <p:nvPr/>
        </p:nvGrpSpPr>
        <p:grpSpPr>
          <a:xfrm>
            <a:off x="5012511" y="3980959"/>
            <a:ext cx="219450" cy="249899"/>
            <a:chOff x="7320171" y="3878314"/>
            <a:chExt cx="219450" cy="249899"/>
          </a:xfrm>
        </p:grpSpPr>
        <p:sp>
          <p:nvSpPr>
            <p:cNvPr id="412" name="Rectangle 272"/>
            <p:cNvSpPr/>
            <p:nvPr/>
          </p:nvSpPr>
          <p:spPr>
            <a:xfrm>
              <a:off x="7320171" y="3878314"/>
              <a:ext cx="219450" cy="249899"/>
            </a:xfrm>
            <a:prstGeom prst="rect">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413" name="Freeform 17"/>
            <p:cNvSpPr>
              <a:spLocks/>
            </p:cNvSpPr>
            <p:nvPr/>
          </p:nvSpPr>
          <p:spPr bwMode="auto">
            <a:xfrm>
              <a:off x="7388195" y="4082753"/>
              <a:ext cx="24143" cy="33414"/>
            </a:xfrm>
            <a:custGeom>
              <a:avLst/>
              <a:gdLst>
                <a:gd name="T0" fmla="*/ 0 w 88"/>
                <a:gd name="T1" fmla="*/ 115 h 115"/>
                <a:gd name="T2" fmla="*/ 0 w 88"/>
                <a:gd name="T3" fmla="*/ 0 h 115"/>
                <a:gd name="T4" fmla="*/ 15 w 88"/>
                <a:gd name="T5" fmla="*/ 0 h 115"/>
                <a:gd name="T6" fmla="*/ 15 w 88"/>
                <a:gd name="T7" fmla="*/ 47 h 115"/>
                <a:gd name="T8" fmla="*/ 74 w 88"/>
                <a:gd name="T9" fmla="*/ 47 h 115"/>
                <a:gd name="T10" fmla="*/ 74 w 88"/>
                <a:gd name="T11" fmla="*/ 0 h 115"/>
                <a:gd name="T12" fmla="*/ 88 w 88"/>
                <a:gd name="T13" fmla="*/ 0 h 115"/>
                <a:gd name="T14" fmla="*/ 88 w 88"/>
                <a:gd name="T15" fmla="*/ 115 h 115"/>
                <a:gd name="T16" fmla="*/ 74 w 88"/>
                <a:gd name="T17" fmla="*/ 115 h 115"/>
                <a:gd name="T18" fmla="*/ 74 w 88"/>
                <a:gd name="T19" fmla="*/ 61 h 115"/>
                <a:gd name="T20" fmla="*/ 15 w 88"/>
                <a:gd name="T21" fmla="*/ 61 h 115"/>
                <a:gd name="T22" fmla="*/ 15 w 88"/>
                <a:gd name="T23" fmla="*/ 115 h 115"/>
                <a:gd name="T24" fmla="*/ 0 w 88"/>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15">
                  <a:moveTo>
                    <a:pt x="0" y="115"/>
                  </a:moveTo>
                  <a:lnTo>
                    <a:pt x="0" y="0"/>
                  </a:lnTo>
                  <a:lnTo>
                    <a:pt x="15" y="0"/>
                  </a:lnTo>
                  <a:lnTo>
                    <a:pt x="15" y="47"/>
                  </a:lnTo>
                  <a:lnTo>
                    <a:pt x="74" y="47"/>
                  </a:lnTo>
                  <a:lnTo>
                    <a:pt x="74" y="0"/>
                  </a:lnTo>
                  <a:lnTo>
                    <a:pt x="88" y="0"/>
                  </a:lnTo>
                  <a:lnTo>
                    <a:pt x="88" y="115"/>
                  </a:lnTo>
                  <a:lnTo>
                    <a:pt x="74" y="115"/>
                  </a:lnTo>
                  <a:lnTo>
                    <a:pt x="74" y="61"/>
                  </a:lnTo>
                  <a:lnTo>
                    <a:pt x="15" y="61"/>
                  </a:lnTo>
                  <a:lnTo>
                    <a:pt x="15" y="115"/>
                  </a:lnTo>
                  <a:lnTo>
                    <a:pt x="0" y="11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4" name="Freeform 18"/>
            <p:cNvSpPr>
              <a:spLocks noEditPoints="1"/>
            </p:cNvSpPr>
            <p:nvPr/>
          </p:nvSpPr>
          <p:spPr bwMode="auto">
            <a:xfrm>
              <a:off x="7417002" y="4082753"/>
              <a:ext cx="25789" cy="33414"/>
            </a:xfrm>
            <a:custGeom>
              <a:avLst/>
              <a:gdLst>
                <a:gd name="T0" fmla="*/ 0 w 145"/>
                <a:gd name="T1" fmla="*/ 176 h 176"/>
                <a:gd name="T2" fmla="*/ 0 w 145"/>
                <a:gd name="T3" fmla="*/ 0 h 176"/>
                <a:gd name="T4" fmla="*/ 60 w 145"/>
                <a:gd name="T5" fmla="*/ 0 h 176"/>
                <a:gd name="T6" fmla="*/ 91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2 w 145"/>
                <a:gd name="T19" fmla="*/ 164 h 176"/>
                <a:gd name="T20" fmla="*/ 91 w 145"/>
                <a:gd name="T21" fmla="*/ 173 h 176"/>
                <a:gd name="T22" fmla="*/ 63 w 145"/>
                <a:gd name="T23" fmla="*/ 176 h 176"/>
                <a:gd name="T24" fmla="*/ 0 w 145"/>
                <a:gd name="T25" fmla="*/ 176 h 176"/>
                <a:gd name="T26" fmla="*/ 23 w 145"/>
                <a:gd name="T27" fmla="*/ 155 h 176"/>
                <a:gd name="T28" fmla="*/ 60 w 145"/>
                <a:gd name="T29" fmla="*/ 155 h 176"/>
                <a:gd name="T30" fmla="*/ 88 w 145"/>
                <a:gd name="T31" fmla="*/ 152 h 176"/>
                <a:gd name="T32" fmla="*/ 103 w 145"/>
                <a:gd name="T33" fmla="*/ 143 h 176"/>
                <a:gd name="T34" fmla="*/ 116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0" y="0"/>
                    <a:pt x="60" y="0"/>
                    <a:pt x="60" y="0"/>
                  </a:cubicBezTo>
                  <a:cubicBezTo>
                    <a:pt x="74" y="0"/>
                    <a:pt x="84" y="1"/>
                    <a:pt x="91" y="3"/>
                  </a:cubicBezTo>
                  <a:cubicBezTo>
                    <a:pt x="101" y="5"/>
                    <a:pt x="110" y="9"/>
                    <a:pt x="117" y="15"/>
                  </a:cubicBezTo>
                  <a:cubicBezTo>
                    <a:pt x="126" y="23"/>
                    <a:pt x="133" y="33"/>
                    <a:pt x="138" y="45"/>
                  </a:cubicBezTo>
                  <a:cubicBezTo>
                    <a:pt x="142" y="58"/>
                    <a:pt x="145" y="71"/>
                    <a:pt x="145" y="87"/>
                  </a:cubicBezTo>
                  <a:cubicBezTo>
                    <a:pt x="145" y="100"/>
                    <a:pt x="143" y="112"/>
                    <a:pt x="140" y="123"/>
                  </a:cubicBezTo>
                  <a:cubicBezTo>
                    <a:pt x="137" y="133"/>
                    <a:pt x="133" y="141"/>
                    <a:pt x="128" y="148"/>
                  </a:cubicBezTo>
                  <a:cubicBezTo>
                    <a:pt x="123" y="155"/>
                    <a:pt x="118" y="160"/>
                    <a:pt x="112" y="164"/>
                  </a:cubicBezTo>
                  <a:cubicBezTo>
                    <a:pt x="106" y="168"/>
                    <a:pt x="99" y="171"/>
                    <a:pt x="91" y="173"/>
                  </a:cubicBezTo>
                  <a:cubicBezTo>
                    <a:pt x="83" y="175"/>
                    <a:pt x="74" y="176"/>
                    <a:pt x="63" y="176"/>
                  </a:cubicBezTo>
                  <a:lnTo>
                    <a:pt x="0" y="176"/>
                  </a:lnTo>
                  <a:close/>
                  <a:moveTo>
                    <a:pt x="23" y="155"/>
                  </a:moveTo>
                  <a:cubicBezTo>
                    <a:pt x="60" y="155"/>
                    <a:pt x="60" y="155"/>
                    <a:pt x="60" y="155"/>
                  </a:cubicBezTo>
                  <a:cubicBezTo>
                    <a:pt x="72" y="155"/>
                    <a:pt x="81" y="154"/>
                    <a:pt x="88" y="152"/>
                  </a:cubicBezTo>
                  <a:cubicBezTo>
                    <a:pt x="94" y="150"/>
                    <a:pt x="99" y="147"/>
                    <a:pt x="103" y="143"/>
                  </a:cubicBezTo>
                  <a:cubicBezTo>
                    <a:pt x="109" y="137"/>
                    <a:pt x="113" y="130"/>
                    <a:pt x="116" y="121"/>
                  </a:cubicBezTo>
                  <a:cubicBezTo>
                    <a:pt x="119" y="111"/>
                    <a:pt x="121" y="100"/>
                    <a:pt x="121" y="87"/>
                  </a:cubicBezTo>
                  <a:cubicBezTo>
                    <a:pt x="121" y="68"/>
                    <a:pt x="118" y="54"/>
                    <a:pt x="112" y="44"/>
                  </a:cubicBezTo>
                  <a:cubicBezTo>
                    <a:pt x="106" y="35"/>
                    <a:pt x="98" y="28"/>
                    <a:pt x="90" y="25"/>
                  </a:cubicBezTo>
                  <a:cubicBezTo>
                    <a:pt x="83" y="22"/>
                    <a:pt x="73"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5" name="Freeform 19"/>
            <p:cNvSpPr>
              <a:spLocks noEditPoints="1"/>
            </p:cNvSpPr>
            <p:nvPr/>
          </p:nvSpPr>
          <p:spPr bwMode="auto">
            <a:xfrm>
              <a:off x="7445809" y="4082753"/>
              <a:ext cx="25789" cy="33414"/>
            </a:xfrm>
            <a:custGeom>
              <a:avLst/>
              <a:gdLst>
                <a:gd name="T0" fmla="*/ 0 w 145"/>
                <a:gd name="T1" fmla="*/ 176 h 176"/>
                <a:gd name="T2" fmla="*/ 0 w 145"/>
                <a:gd name="T3" fmla="*/ 0 h 176"/>
                <a:gd name="T4" fmla="*/ 61 w 145"/>
                <a:gd name="T5" fmla="*/ 0 h 176"/>
                <a:gd name="T6" fmla="*/ 92 w 145"/>
                <a:gd name="T7" fmla="*/ 3 h 176"/>
                <a:gd name="T8" fmla="*/ 117 w 145"/>
                <a:gd name="T9" fmla="*/ 15 h 176"/>
                <a:gd name="T10" fmla="*/ 138 w 145"/>
                <a:gd name="T11" fmla="*/ 45 h 176"/>
                <a:gd name="T12" fmla="*/ 145 w 145"/>
                <a:gd name="T13" fmla="*/ 87 h 176"/>
                <a:gd name="T14" fmla="*/ 140 w 145"/>
                <a:gd name="T15" fmla="*/ 123 h 176"/>
                <a:gd name="T16" fmla="*/ 128 w 145"/>
                <a:gd name="T17" fmla="*/ 148 h 176"/>
                <a:gd name="T18" fmla="*/ 113 w 145"/>
                <a:gd name="T19" fmla="*/ 164 h 176"/>
                <a:gd name="T20" fmla="*/ 92 w 145"/>
                <a:gd name="T21" fmla="*/ 173 h 176"/>
                <a:gd name="T22" fmla="*/ 63 w 145"/>
                <a:gd name="T23" fmla="*/ 176 h 176"/>
                <a:gd name="T24" fmla="*/ 0 w 145"/>
                <a:gd name="T25" fmla="*/ 176 h 176"/>
                <a:gd name="T26" fmla="*/ 23 w 145"/>
                <a:gd name="T27" fmla="*/ 155 h 176"/>
                <a:gd name="T28" fmla="*/ 61 w 145"/>
                <a:gd name="T29" fmla="*/ 155 h 176"/>
                <a:gd name="T30" fmla="*/ 88 w 145"/>
                <a:gd name="T31" fmla="*/ 152 h 176"/>
                <a:gd name="T32" fmla="*/ 104 w 145"/>
                <a:gd name="T33" fmla="*/ 143 h 176"/>
                <a:gd name="T34" fmla="*/ 117 w 145"/>
                <a:gd name="T35" fmla="*/ 121 h 176"/>
                <a:gd name="T36" fmla="*/ 121 w 145"/>
                <a:gd name="T37" fmla="*/ 87 h 176"/>
                <a:gd name="T38" fmla="*/ 112 w 145"/>
                <a:gd name="T39" fmla="*/ 44 h 176"/>
                <a:gd name="T40" fmla="*/ 90 w 145"/>
                <a:gd name="T41" fmla="*/ 25 h 176"/>
                <a:gd name="T42" fmla="*/ 60 w 145"/>
                <a:gd name="T43" fmla="*/ 21 h 176"/>
                <a:gd name="T44" fmla="*/ 23 w 145"/>
                <a:gd name="T45" fmla="*/ 21 h 176"/>
                <a:gd name="T46" fmla="*/ 23 w 145"/>
                <a:gd name="T47"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76">
                  <a:moveTo>
                    <a:pt x="0" y="176"/>
                  </a:moveTo>
                  <a:cubicBezTo>
                    <a:pt x="0" y="0"/>
                    <a:pt x="0" y="0"/>
                    <a:pt x="0" y="0"/>
                  </a:cubicBezTo>
                  <a:cubicBezTo>
                    <a:pt x="61" y="0"/>
                    <a:pt x="61" y="0"/>
                    <a:pt x="61" y="0"/>
                  </a:cubicBezTo>
                  <a:cubicBezTo>
                    <a:pt x="74" y="0"/>
                    <a:pt x="85" y="1"/>
                    <a:pt x="92" y="3"/>
                  </a:cubicBezTo>
                  <a:cubicBezTo>
                    <a:pt x="102" y="5"/>
                    <a:pt x="110" y="9"/>
                    <a:pt x="117" y="15"/>
                  </a:cubicBezTo>
                  <a:cubicBezTo>
                    <a:pt x="127" y="23"/>
                    <a:pt x="134" y="33"/>
                    <a:pt x="138" y="45"/>
                  </a:cubicBezTo>
                  <a:cubicBezTo>
                    <a:pt x="143" y="58"/>
                    <a:pt x="145" y="71"/>
                    <a:pt x="145" y="87"/>
                  </a:cubicBezTo>
                  <a:cubicBezTo>
                    <a:pt x="145" y="100"/>
                    <a:pt x="144" y="112"/>
                    <a:pt x="140" y="123"/>
                  </a:cubicBezTo>
                  <a:cubicBezTo>
                    <a:pt x="137" y="133"/>
                    <a:pt x="133" y="141"/>
                    <a:pt x="128" y="148"/>
                  </a:cubicBezTo>
                  <a:cubicBezTo>
                    <a:pt x="124" y="155"/>
                    <a:pt x="118" y="160"/>
                    <a:pt x="113" y="164"/>
                  </a:cubicBezTo>
                  <a:cubicBezTo>
                    <a:pt x="107" y="168"/>
                    <a:pt x="100" y="171"/>
                    <a:pt x="92" y="173"/>
                  </a:cubicBezTo>
                  <a:cubicBezTo>
                    <a:pt x="83" y="175"/>
                    <a:pt x="74" y="176"/>
                    <a:pt x="63" y="176"/>
                  </a:cubicBezTo>
                  <a:lnTo>
                    <a:pt x="0" y="176"/>
                  </a:lnTo>
                  <a:close/>
                  <a:moveTo>
                    <a:pt x="23" y="155"/>
                  </a:moveTo>
                  <a:cubicBezTo>
                    <a:pt x="61" y="155"/>
                    <a:pt x="61" y="155"/>
                    <a:pt x="61" y="155"/>
                  </a:cubicBezTo>
                  <a:cubicBezTo>
                    <a:pt x="72" y="155"/>
                    <a:pt x="81" y="154"/>
                    <a:pt x="88" y="152"/>
                  </a:cubicBezTo>
                  <a:cubicBezTo>
                    <a:pt x="95" y="150"/>
                    <a:pt x="100" y="147"/>
                    <a:pt x="104" y="143"/>
                  </a:cubicBezTo>
                  <a:cubicBezTo>
                    <a:pt x="109" y="137"/>
                    <a:pt x="114" y="130"/>
                    <a:pt x="117" y="121"/>
                  </a:cubicBezTo>
                  <a:cubicBezTo>
                    <a:pt x="120" y="111"/>
                    <a:pt x="121" y="100"/>
                    <a:pt x="121" y="87"/>
                  </a:cubicBezTo>
                  <a:cubicBezTo>
                    <a:pt x="121" y="68"/>
                    <a:pt x="118" y="54"/>
                    <a:pt x="112" y="44"/>
                  </a:cubicBezTo>
                  <a:cubicBezTo>
                    <a:pt x="106" y="35"/>
                    <a:pt x="99" y="28"/>
                    <a:pt x="90" y="25"/>
                  </a:cubicBezTo>
                  <a:cubicBezTo>
                    <a:pt x="84" y="22"/>
                    <a:pt x="74" y="21"/>
                    <a:pt x="60" y="21"/>
                  </a:cubicBezTo>
                  <a:cubicBezTo>
                    <a:pt x="23" y="21"/>
                    <a:pt x="23" y="21"/>
                    <a:pt x="23" y="21"/>
                  </a:cubicBezTo>
                  <a:lnTo>
                    <a:pt x="23" y="155"/>
                  </a:lnTo>
                  <a:close/>
                </a:path>
              </a:pathLst>
            </a:custGeom>
            <a:solidFill>
              <a:srgbClr val="3A82D2"/>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6" name="Rounded Rectangle 276"/>
            <p:cNvSpPr/>
            <p:nvPr/>
          </p:nvSpPr>
          <p:spPr>
            <a:xfrm>
              <a:off x="7344306" y="3901437"/>
              <a:ext cx="171149" cy="165735"/>
            </a:xfrm>
            <a:prstGeom prst="roundRect">
              <a:avLst>
                <a:gd name="adj" fmla="val 10920"/>
              </a:avLst>
            </a:prstGeom>
            <a:solidFill>
              <a:srgbClr val="3A82D2"/>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CiscoSansTT Light"/>
                <a:ea typeface="MS PGothic" panose="020B0600070205080204" pitchFamily="34" charset="-128"/>
                <a:cs typeface=""/>
              </a:endParaRPr>
            </a:p>
          </p:txBody>
        </p:sp>
        <p:sp>
          <p:nvSpPr>
            <p:cNvPr id="417" name="Freeform 23"/>
            <p:cNvSpPr>
              <a:spLocks noEditPoints="1"/>
            </p:cNvSpPr>
            <p:nvPr/>
          </p:nvSpPr>
          <p:spPr bwMode="auto">
            <a:xfrm>
              <a:off x="7368046" y="3914872"/>
              <a:ext cx="123699" cy="129694"/>
            </a:xfrm>
            <a:custGeom>
              <a:avLst/>
              <a:gdLst>
                <a:gd name="T0" fmla="*/ 20 w 39"/>
                <a:gd name="T1" fmla="*/ 0 h 39"/>
                <a:gd name="T2" fmla="*/ 0 w 39"/>
                <a:gd name="T3" fmla="*/ 20 h 39"/>
                <a:gd name="T4" fmla="*/ 5 w 39"/>
                <a:gd name="T5" fmla="*/ 33 h 39"/>
                <a:gd name="T6" fmla="*/ 7 w 39"/>
                <a:gd name="T7" fmla="*/ 33 h 39"/>
                <a:gd name="T8" fmla="*/ 7 w 39"/>
                <a:gd name="T9" fmla="*/ 33 h 39"/>
                <a:gd name="T10" fmla="*/ 20 w 39"/>
                <a:gd name="T11" fmla="*/ 30 h 39"/>
                <a:gd name="T12" fmla="*/ 12 w 39"/>
                <a:gd name="T13" fmla="*/ 38 h 39"/>
                <a:gd name="T14" fmla="*/ 20 w 39"/>
                <a:gd name="T15" fmla="*/ 39 h 39"/>
                <a:gd name="T16" fmla="*/ 39 w 39"/>
                <a:gd name="T17" fmla="*/ 20 h 39"/>
                <a:gd name="T18" fmla="*/ 20 w 39"/>
                <a:gd name="T19" fmla="*/ 0 h 39"/>
                <a:gd name="T20" fmla="*/ 20 w 39"/>
                <a:gd name="T21" fmla="*/ 24 h 39"/>
                <a:gd name="T22" fmla="*/ 15 w 39"/>
                <a:gd name="T23" fmla="*/ 20 h 39"/>
                <a:gd name="T24" fmla="*/ 20 w 39"/>
                <a:gd name="T25" fmla="*/ 15 h 39"/>
                <a:gd name="T26" fmla="*/ 24 w 39"/>
                <a:gd name="T27" fmla="*/ 20 h 39"/>
                <a:gd name="T28" fmla="*/ 20 w 39"/>
                <a:gd name="T2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9">
                  <a:moveTo>
                    <a:pt x="20" y="0"/>
                  </a:moveTo>
                  <a:cubicBezTo>
                    <a:pt x="9" y="0"/>
                    <a:pt x="0" y="9"/>
                    <a:pt x="0" y="20"/>
                  </a:cubicBezTo>
                  <a:cubicBezTo>
                    <a:pt x="0" y="25"/>
                    <a:pt x="2" y="29"/>
                    <a:pt x="5" y="33"/>
                  </a:cubicBezTo>
                  <a:cubicBezTo>
                    <a:pt x="6" y="33"/>
                    <a:pt x="6" y="32"/>
                    <a:pt x="7" y="33"/>
                  </a:cubicBezTo>
                  <a:cubicBezTo>
                    <a:pt x="7" y="33"/>
                    <a:pt x="7" y="33"/>
                    <a:pt x="7" y="33"/>
                  </a:cubicBezTo>
                  <a:cubicBezTo>
                    <a:pt x="10" y="32"/>
                    <a:pt x="19" y="28"/>
                    <a:pt x="20" y="30"/>
                  </a:cubicBezTo>
                  <a:cubicBezTo>
                    <a:pt x="21" y="31"/>
                    <a:pt x="16" y="35"/>
                    <a:pt x="12" y="38"/>
                  </a:cubicBezTo>
                  <a:cubicBezTo>
                    <a:pt x="15" y="38"/>
                    <a:pt x="17" y="39"/>
                    <a:pt x="20" y="39"/>
                  </a:cubicBezTo>
                  <a:cubicBezTo>
                    <a:pt x="30" y="39"/>
                    <a:pt x="39" y="30"/>
                    <a:pt x="39" y="20"/>
                  </a:cubicBezTo>
                  <a:cubicBezTo>
                    <a:pt x="39" y="9"/>
                    <a:pt x="30" y="0"/>
                    <a:pt x="20" y="0"/>
                  </a:cubicBezTo>
                  <a:close/>
                  <a:moveTo>
                    <a:pt x="20" y="24"/>
                  </a:moveTo>
                  <a:cubicBezTo>
                    <a:pt x="17" y="24"/>
                    <a:pt x="15" y="22"/>
                    <a:pt x="15" y="20"/>
                  </a:cubicBezTo>
                  <a:cubicBezTo>
                    <a:pt x="15" y="17"/>
                    <a:pt x="17" y="15"/>
                    <a:pt x="20" y="15"/>
                  </a:cubicBezTo>
                  <a:cubicBezTo>
                    <a:pt x="22" y="15"/>
                    <a:pt x="24" y="17"/>
                    <a:pt x="24" y="20"/>
                  </a:cubicBezTo>
                  <a:cubicBezTo>
                    <a:pt x="24" y="22"/>
                    <a:pt x="22" y="24"/>
                    <a:pt x="20" y="2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sp>
          <p:nvSpPr>
            <p:cNvPr id="418" name="Freeform 24"/>
            <p:cNvSpPr>
              <a:spLocks noEditPoints="1"/>
            </p:cNvSpPr>
            <p:nvPr/>
          </p:nvSpPr>
          <p:spPr bwMode="auto">
            <a:xfrm>
              <a:off x="7371757" y="4014435"/>
              <a:ext cx="59375" cy="39301"/>
            </a:xfrm>
            <a:custGeom>
              <a:avLst/>
              <a:gdLst>
                <a:gd name="T0" fmla="*/ 19 w 19"/>
                <a:gd name="T1" fmla="*/ 0 h 12"/>
                <a:gd name="T2" fmla="*/ 6 w 19"/>
                <a:gd name="T3" fmla="*/ 4 h 12"/>
                <a:gd name="T4" fmla="*/ 5 w 19"/>
                <a:gd name="T5" fmla="*/ 4 h 12"/>
                <a:gd name="T6" fmla="*/ 0 w 19"/>
                <a:gd name="T7" fmla="*/ 7 h 12"/>
                <a:gd name="T8" fmla="*/ 3 w 19"/>
                <a:gd name="T9" fmla="*/ 12 h 12"/>
                <a:gd name="T10" fmla="*/ 9 w 19"/>
                <a:gd name="T11" fmla="*/ 9 h 12"/>
                <a:gd name="T12" fmla="*/ 9 w 19"/>
                <a:gd name="T13" fmla="*/ 8 h 12"/>
                <a:gd name="T14" fmla="*/ 19 w 19"/>
                <a:gd name="T15" fmla="*/ 0 h 12"/>
                <a:gd name="T16" fmla="*/ 4 w 19"/>
                <a:gd name="T17" fmla="*/ 9 h 12"/>
                <a:gd name="T18" fmla="*/ 3 w 19"/>
                <a:gd name="T19" fmla="*/ 8 h 12"/>
                <a:gd name="T20" fmla="*/ 4 w 19"/>
                <a:gd name="T21" fmla="*/ 6 h 12"/>
                <a:gd name="T22" fmla="*/ 6 w 19"/>
                <a:gd name="T23" fmla="*/ 8 h 12"/>
                <a:gd name="T24" fmla="*/ 4 w 19"/>
                <a:gd name="T2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2">
                  <a:moveTo>
                    <a:pt x="19" y="0"/>
                  </a:moveTo>
                  <a:cubicBezTo>
                    <a:pt x="18" y="0"/>
                    <a:pt x="14" y="1"/>
                    <a:pt x="6" y="4"/>
                  </a:cubicBezTo>
                  <a:cubicBezTo>
                    <a:pt x="6" y="4"/>
                    <a:pt x="6" y="4"/>
                    <a:pt x="5" y="4"/>
                  </a:cubicBezTo>
                  <a:cubicBezTo>
                    <a:pt x="3" y="3"/>
                    <a:pt x="1" y="4"/>
                    <a:pt x="0" y="7"/>
                  </a:cubicBezTo>
                  <a:cubicBezTo>
                    <a:pt x="0" y="9"/>
                    <a:pt x="1" y="11"/>
                    <a:pt x="3" y="12"/>
                  </a:cubicBezTo>
                  <a:cubicBezTo>
                    <a:pt x="6" y="12"/>
                    <a:pt x="8" y="11"/>
                    <a:pt x="9" y="9"/>
                  </a:cubicBezTo>
                  <a:cubicBezTo>
                    <a:pt x="9" y="8"/>
                    <a:pt x="9" y="8"/>
                    <a:pt x="9" y="8"/>
                  </a:cubicBezTo>
                  <a:cubicBezTo>
                    <a:pt x="16" y="4"/>
                    <a:pt x="19" y="0"/>
                    <a:pt x="19" y="0"/>
                  </a:cubicBezTo>
                  <a:close/>
                  <a:moveTo>
                    <a:pt x="4" y="9"/>
                  </a:moveTo>
                  <a:cubicBezTo>
                    <a:pt x="3" y="9"/>
                    <a:pt x="3" y="9"/>
                    <a:pt x="3" y="8"/>
                  </a:cubicBezTo>
                  <a:cubicBezTo>
                    <a:pt x="3" y="7"/>
                    <a:pt x="3" y="6"/>
                    <a:pt x="4" y="6"/>
                  </a:cubicBezTo>
                  <a:cubicBezTo>
                    <a:pt x="5" y="6"/>
                    <a:pt x="6" y="7"/>
                    <a:pt x="6" y="8"/>
                  </a:cubicBezTo>
                  <a:cubicBezTo>
                    <a:pt x="6" y="9"/>
                    <a:pt x="5" y="9"/>
                    <a:pt x="4" y="9"/>
                  </a:cubicBezTo>
                  <a:close/>
                </a:path>
              </a:pathLst>
            </a:custGeom>
            <a:solidFill>
              <a:srgbClr val="FFFFFF"/>
            </a:solidFill>
            <a:ln w="1524">
              <a:solidFill>
                <a:srgbClr val="3A82D2"/>
              </a:solidFill>
            </a:ln>
          </p:spPr>
          <p:txBody>
            <a:bodyPr vert="horz" wrap="square" lIns="91440" tIns="45720" rIns="91440" bIns="45720" numCol="1" anchor="t" anchorCtr="0" compatLnSpc="1">
              <a:prstTxWarp prst="textNoShape">
                <a:avLst/>
              </a:prstTxWarp>
            </a:bodyP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smtClean="0">
                <a:ln>
                  <a:noFill/>
                </a:ln>
                <a:solidFill>
                  <a:srgbClr val="000000"/>
                </a:solidFill>
                <a:effectLst/>
                <a:uLnTx/>
                <a:uFillTx/>
                <a:latin typeface="CiscoSansTT Light"/>
                <a:ea typeface="MS PGothic" panose="020B0600070205080204" pitchFamily="34" charset="-128"/>
                <a:cs typeface=""/>
              </a:endParaRPr>
            </a:p>
          </p:txBody>
        </p:sp>
      </p:grpSp>
      <p:sp>
        <p:nvSpPr>
          <p:cNvPr id="419"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altLang="ja-JP" dirty="0" smtClean="0">
                <a:ea typeface="Meiryo" charset="-128"/>
                <a:cs typeface="Meiryo" charset="-128"/>
              </a:rPr>
              <a:t>Cisco HyperFlex System </a:t>
            </a:r>
            <a:r>
              <a:rPr lang="ja-JP" altLang="en-US" dirty="0" smtClean="0">
                <a:latin typeface="Meiryo" charset="-128"/>
                <a:ea typeface="Meiryo" charset="-128"/>
                <a:cs typeface="Meiryo" charset="-128"/>
              </a:rPr>
              <a:t>の特徴</a:t>
            </a:r>
            <a:r>
              <a:rPr altLang="ja-JP" dirty="0" smtClean="0">
                <a:latin typeface="Meiryo" charset="-128"/>
                <a:ea typeface="Meiryo" charset="-128"/>
                <a:cs typeface="Meiryo" charset="-128"/>
              </a:rPr>
              <a:t/>
            </a:r>
            <a:br>
              <a:rPr altLang="ja-JP" dirty="0" smtClean="0">
                <a:latin typeface="Meiryo" charset="-128"/>
                <a:ea typeface="Meiryo" charset="-128"/>
                <a:cs typeface="Meiryo" charset="-128"/>
              </a:rPr>
            </a:br>
            <a:r>
              <a:rPr lang="ja-JP" altLang="en-US" sz="2000" dirty="0" smtClean="0">
                <a:solidFill>
                  <a:srgbClr val="FF6600"/>
                </a:solidFill>
                <a:latin typeface="Meiryo" charset="-128"/>
                <a:ea typeface="Meiryo" charset="-128"/>
                <a:cs typeface="Meiryo" charset="-128"/>
              </a:rPr>
              <a:t>ダイナミック</a:t>
            </a:r>
            <a:r>
              <a:rPr lang="en-US" altLang="ja-JP" sz="2000" dirty="0" smtClean="0">
                <a:solidFill>
                  <a:srgbClr val="FF6600"/>
                </a:solidFill>
                <a:latin typeface="Meiryo" charset="-128"/>
                <a:ea typeface="Meiryo" charset="-128"/>
                <a:cs typeface="Meiryo" charset="-128"/>
              </a:rPr>
              <a:t> </a:t>
            </a:r>
            <a:r>
              <a:rPr lang="ja-JP" altLang="en-US" sz="2000" dirty="0" smtClean="0">
                <a:solidFill>
                  <a:srgbClr val="FF6600"/>
                </a:solidFill>
                <a:latin typeface="Meiryo" charset="-128"/>
                <a:ea typeface="Meiryo" charset="-128"/>
                <a:cs typeface="Meiryo" charset="-128"/>
              </a:rPr>
              <a:t>データ</a:t>
            </a:r>
            <a:r>
              <a:rPr lang="en-US" altLang="ja-JP" sz="2000" dirty="0" smtClean="0">
                <a:solidFill>
                  <a:srgbClr val="FF6600"/>
                </a:solidFill>
                <a:latin typeface="Meiryo" charset="-128"/>
                <a:ea typeface="Meiryo" charset="-128"/>
                <a:cs typeface="Meiryo" charset="-128"/>
              </a:rPr>
              <a:t> </a:t>
            </a:r>
            <a:r>
              <a:rPr lang="ja-JP" altLang="en-US" sz="2000" dirty="0" smtClean="0">
                <a:solidFill>
                  <a:srgbClr val="FF6600"/>
                </a:solidFill>
                <a:latin typeface="Meiryo" charset="-128"/>
                <a:ea typeface="Meiryo" charset="-128"/>
                <a:cs typeface="Meiryo" charset="-128"/>
              </a:rPr>
              <a:t>ディストリビューション</a:t>
            </a:r>
            <a:endParaRPr altLang="ja-JP" sz="2000" dirty="0">
              <a:solidFill>
                <a:srgbClr val="FFC000"/>
              </a:solidFill>
              <a:latin typeface="Meiryo" charset="-128"/>
              <a:ea typeface="Meiryo" charset="-128"/>
              <a:cs typeface="Meiryo" charset="-128"/>
            </a:endParaRPr>
          </a:p>
        </p:txBody>
      </p:sp>
    </p:spTree>
    <p:extLst>
      <p:ext uri="{BB962C8B-B14F-4D97-AF65-F5344CB8AC3E}">
        <p14:creationId xmlns:p14="http://schemas.microsoft.com/office/powerpoint/2010/main" val="72202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par>
                          <p:cTn id="8" fill="hold">
                            <p:stCondLst>
                              <p:cond delay="500"/>
                            </p:stCondLst>
                            <p:childTnLst>
                              <p:par>
                                <p:cTn id="9" presetID="35" presetClass="emph" presetSubtype="0" repeatCount="2000" fill="hold" grpId="0" nodeType="afterEffect">
                                  <p:stCondLst>
                                    <p:cond delay="0"/>
                                  </p:stCondLst>
                                  <p:childTnLst>
                                    <p:anim calcmode="discrete" valueType="str">
                                      <p:cBhvr>
                                        <p:cTn id="10" dur="250" fill="hold"/>
                                        <p:tgtEl>
                                          <p:spTgt spid="400"/>
                                        </p:tgtEl>
                                        <p:attrNameLst>
                                          <p:attrName>style.visibility</p:attrName>
                                        </p:attrNameLst>
                                      </p:cBhvr>
                                      <p:tavLst>
                                        <p:tav tm="0">
                                          <p:val>
                                            <p:strVal val="hidden"/>
                                          </p:val>
                                        </p:tav>
                                        <p:tav tm="50000">
                                          <p:val>
                                            <p:strVal val="visible"/>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93"/>
                                        </p:tgtEl>
                                        <p:attrNameLst>
                                          <p:attrName>style.visibility</p:attrName>
                                        </p:attrNameLst>
                                      </p:cBhvr>
                                      <p:to>
                                        <p:strVal val="visible"/>
                                      </p:to>
                                    </p:set>
                                    <p:animEffect transition="in" filter="wipe(left)">
                                      <p:cBhvr>
                                        <p:cTn id="14" dur="500"/>
                                        <p:tgtEl>
                                          <p:spTgt spid="393"/>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02"/>
                                        </p:tgtEl>
                                        <p:attrNameLst>
                                          <p:attrName>style.visibility</p:attrName>
                                        </p:attrNameLst>
                                      </p:cBhvr>
                                      <p:to>
                                        <p:strVal val="visible"/>
                                      </p:to>
                                    </p:set>
                                    <p:animEffect transition="in" filter="fade">
                                      <p:cBhvr>
                                        <p:cTn id="18" dur="500"/>
                                        <p:tgtEl>
                                          <p:spTgt spid="402"/>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97"/>
                                        </p:tgtEl>
                                        <p:attrNameLst>
                                          <p:attrName>style.visibility</p:attrName>
                                        </p:attrNameLst>
                                      </p:cBhvr>
                                      <p:to>
                                        <p:strVal val="visible"/>
                                      </p:to>
                                    </p:set>
                                    <p:animEffect transition="in" filter="wipe(down)">
                                      <p:cBhvr>
                                        <p:cTn id="22" dur="500"/>
                                        <p:tgtEl>
                                          <p:spTgt spid="397"/>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394"/>
                                        </p:tgtEl>
                                        <p:attrNameLst>
                                          <p:attrName>style.visibility</p:attrName>
                                        </p:attrNameLst>
                                      </p:cBhvr>
                                      <p:to>
                                        <p:strVal val="visible"/>
                                      </p:to>
                                    </p:set>
                                    <p:animEffect transition="in" filter="wipe(left)">
                                      <p:cBhvr>
                                        <p:cTn id="26" dur="500"/>
                                        <p:tgtEl>
                                          <p:spTgt spid="394"/>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395"/>
                                        </p:tgtEl>
                                        <p:attrNameLst>
                                          <p:attrName>style.visibility</p:attrName>
                                        </p:attrNameLst>
                                      </p:cBhvr>
                                      <p:to>
                                        <p:strVal val="visible"/>
                                      </p:to>
                                    </p:set>
                                    <p:animEffect transition="in" filter="wipe(left)">
                                      <p:cBhvr>
                                        <p:cTn id="30" dur="500"/>
                                        <p:tgtEl>
                                          <p:spTgt spid="39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396"/>
                                        </p:tgtEl>
                                        <p:attrNameLst>
                                          <p:attrName>style.visibility</p:attrName>
                                        </p:attrNameLst>
                                      </p:cBhvr>
                                      <p:to>
                                        <p:strVal val="visible"/>
                                      </p:to>
                                    </p:set>
                                    <p:animEffect transition="in" filter="wipe(left)">
                                      <p:cBhvr>
                                        <p:cTn id="34" dur="500"/>
                                        <p:tgtEl>
                                          <p:spTgt spid="39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18"/>
                                        </p:tgtEl>
                                      </p:cBhvr>
                                    </p:animEffect>
                                    <p:set>
                                      <p:cBhvr>
                                        <p:cTn id="39" dur="1" fill="hold">
                                          <p:stCondLst>
                                            <p:cond delay="499"/>
                                          </p:stCondLst>
                                        </p:cTn>
                                        <p:tgtEl>
                                          <p:spTgt spid="21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02"/>
                                        </p:tgtEl>
                                      </p:cBhvr>
                                    </p:animEffect>
                                    <p:set>
                                      <p:cBhvr>
                                        <p:cTn id="42" dur="1" fill="hold">
                                          <p:stCondLst>
                                            <p:cond delay="499"/>
                                          </p:stCondLst>
                                        </p:cTn>
                                        <p:tgtEl>
                                          <p:spTgt spid="40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93"/>
                                        </p:tgtEl>
                                      </p:cBhvr>
                                    </p:animEffect>
                                    <p:set>
                                      <p:cBhvr>
                                        <p:cTn id="45" dur="1" fill="hold">
                                          <p:stCondLst>
                                            <p:cond delay="499"/>
                                          </p:stCondLst>
                                        </p:cTn>
                                        <p:tgtEl>
                                          <p:spTgt spid="39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97"/>
                                        </p:tgtEl>
                                      </p:cBhvr>
                                    </p:animEffect>
                                    <p:set>
                                      <p:cBhvr>
                                        <p:cTn id="48" dur="1" fill="hold">
                                          <p:stCondLst>
                                            <p:cond delay="499"/>
                                          </p:stCondLst>
                                        </p:cTn>
                                        <p:tgtEl>
                                          <p:spTgt spid="39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4"/>
                                        </p:tgtEl>
                                      </p:cBhvr>
                                    </p:animEffect>
                                    <p:set>
                                      <p:cBhvr>
                                        <p:cTn id="51" dur="1" fill="hold">
                                          <p:stCondLst>
                                            <p:cond delay="499"/>
                                          </p:stCondLst>
                                        </p:cTn>
                                        <p:tgtEl>
                                          <p:spTgt spid="39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95"/>
                                        </p:tgtEl>
                                      </p:cBhvr>
                                    </p:animEffect>
                                    <p:set>
                                      <p:cBhvr>
                                        <p:cTn id="54" dur="1" fill="hold">
                                          <p:stCondLst>
                                            <p:cond delay="499"/>
                                          </p:stCondLst>
                                        </p:cTn>
                                        <p:tgtEl>
                                          <p:spTgt spid="39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96"/>
                                        </p:tgtEl>
                                      </p:cBhvr>
                                    </p:animEffect>
                                    <p:set>
                                      <p:cBhvr>
                                        <p:cTn id="57" dur="1" fill="hold">
                                          <p:stCondLst>
                                            <p:cond delay="499"/>
                                          </p:stCondLst>
                                        </p:cTn>
                                        <p:tgtEl>
                                          <p:spTgt spid="396"/>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397"/>
                                        </p:tgtEl>
                                      </p:cBhvr>
                                    </p:animEffect>
                                    <p:set>
                                      <p:cBhvr>
                                        <p:cTn id="60" dur="1" fill="hold">
                                          <p:stCondLst>
                                            <p:cond delay="499"/>
                                          </p:stCondLst>
                                        </p:cTn>
                                        <p:tgtEl>
                                          <p:spTgt spid="397"/>
                                        </p:tgtEl>
                                        <p:attrNameLst>
                                          <p:attrName>style.visibility</p:attrName>
                                        </p:attrNameLst>
                                      </p:cBhvr>
                                      <p:to>
                                        <p:strVal val="hidden"/>
                                      </p:to>
                                    </p:set>
                                  </p:childTnLst>
                                </p:cTn>
                              </p:par>
                              <p:par>
                                <p:cTn id="61" presetID="16" presetClass="entr" presetSubtype="37" fill="hold" nodeType="withEffect">
                                  <p:stCondLst>
                                    <p:cond delay="0"/>
                                  </p:stCondLst>
                                  <p:childTnLst>
                                    <p:set>
                                      <p:cBhvr>
                                        <p:cTn id="62" dur="1" fill="hold">
                                          <p:stCondLst>
                                            <p:cond delay="0"/>
                                          </p:stCondLst>
                                        </p:cTn>
                                        <p:tgtEl>
                                          <p:spTgt spid="388"/>
                                        </p:tgtEl>
                                        <p:attrNameLst>
                                          <p:attrName>style.visibility</p:attrName>
                                        </p:attrNameLst>
                                      </p:cBhvr>
                                      <p:to>
                                        <p:strVal val="visible"/>
                                      </p:to>
                                    </p:set>
                                    <p:animEffect transition="in" filter="barn(outVertical)">
                                      <p:cBhvr>
                                        <p:cTn id="63" dur="500"/>
                                        <p:tgtEl>
                                          <p:spTgt spid="388"/>
                                        </p:tgtEl>
                                      </p:cBhvr>
                                    </p:animEffect>
                                  </p:childTnLst>
                                </p:cTn>
                              </p:par>
                            </p:childTnLst>
                          </p:cTn>
                        </p:par>
                        <p:par>
                          <p:cTn id="64" fill="hold">
                            <p:stCondLst>
                              <p:cond delay="500"/>
                            </p:stCondLst>
                            <p:childTnLst>
                              <p:par>
                                <p:cTn id="65" presetID="22" presetClass="entr" presetSubtype="8" fill="hold" grpId="2" nodeType="afterEffect">
                                  <p:stCondLst>
                                    <p:cond delay="500"/>
                                  </p:stCondLst>
                                  <p:childTnLst>
                                    <p:set>
                                      <p:cBhvr>
                                        <p:cTn id="66" dur="1" fill="hold">
                                          <p:stCondLst>
                                            <p:cond delay="0"/>
                                          </p:stCondLst>
                                        </p:cTn>
                                        <p:tgtEl>
                                          <p:spTgt spid="393"/>
                                        </p:tgtEl>
                                        <p:attrNameLst>
                                          <p:attrName>style.visibility</p:attrName>
                                        </p:attrNameLst>
                                      </p:cBhvr>
                                      <p:to>
                                        <p:strVal val="visible"/>
                                      </p:to>
                                    </p:set>
                                    <p:animEffect transition="in" filter="wipe(left)">
                                      <p:cBhvr>
                                        <p:cTn id="67" dur="500"/>
                                        <p:tgtEl>
                                          <p:spTgt spid="393"/>
                                        </p:tgtEl>
                                      </p:cBhvr>
                                    </p:animEffect>
                                  </p:childTnLst>
                                </p:cTn>
                              </p:par>
                              <p:par>
                                <p:cTn id="68" presetID="35" presetClass="emph" presetSubtype="0" repeatCount="2000" fill="hold" grpId="0" nodeType="withEffect">
                                  <p:stCondLst>
                                    <p:cond delay="750"/>
                                  </p:stCondLst>
                                  <p:childTnLst>
                                    <p:anim calcmode="discrete" valueType="str">
                                      <p:cBhvr>
                                        <p:cTn id="69" dur="250" fill="hold"/>
                                        <p:tgtEl>
                                          <p:spTgt spid="401"/>
                                        </p:tgtEl>
                                        <p:attrNameLst>
                                          <p:attrName>style.visibility</p:attrName>
                                        </p:attrNameLst>
                                      </p:cBhvr>
                                      <p:tavLst>
                                        <p:tav tm="0">
                                          <p:val>
                                            <p:strVal val="hidden"/>
                                          </p:val>
                                        </p:tav>
                                        <p:tav tm="50000">
                                          <p:val>
                                            <p:strVal val="visible"/>
                                          </p:val>
                                        </p:tav>
                                      </p:tavLst>
                                    </p:anim>
                                  </p:childTnLst>
                                </p:cTn>
                              </p:par>
                              <p:par>
                                <p:cTn id="70" presetID="22" presetClass="entr" presetSubtype="8" fill="hold" grpId="2" nodeType="withEffect">
                                  <p:stCondLst>
                                    <p:cond delay="750"/>
                                  </p:stCondLst>
                                  <p:childTnLst>
                                    <p:set>
                                      <p:cBhvr>
                                        <p:cTn id="71" dur="1" fill="hold">
                                          <p:stCondLst>
                                            <p:cond delay="0"/>
                                          </p:stCondLst>
                                        </p:cTn>
                                        <p:tgtEl>
                                          <p:spTgt spid="394"/>
                                        </p:tgtEl>
                                        <p:attrNameLst>
                                          <p:attrName>style.visibility</p:attrName>
                                        </p:attrNameLst>
                                      </p:cBhvr>
                                      <p:to>
                                        <p:strVal val="visible"/>
                                      </p:to>
                                    </p:set>
                                    <p:animEffect transition="in" filter="wipe(left)">
                                      <p:cBhvr>
                                        <p:cTn id="72" dur="500"/>
                                        <p:tgtEl>
                                          <p:spTgt spid="394"/>
                                        </p:tgtEl>
                                      </p:cBhvr>
                                    </p:animEffect>
                                  </p:childTnLst>
                                </p:cTn>
                              </p:par>
                              <p:par>
                                <p:cTn id="73" presetID="22" presetClass="entr" presetSubtype="8" fill="hold" grpId="2" nodeType="withEffect">
                                  <p:stCondLst>
                                    <p:cond delay="750"/>
                                  </p:stCondLst>
                                  <p:childTnLst>
                                    <p:set>
                                      <p:cBhvr>
                                        <p:cTn id="74" dur="1" fill="hold">
                                          <p:stCondLst>
                                            <p:cond delay="0"/>
                                          </p:stCondLst>
                                        </p:cTn>
                                        <p:tgtEl>
                                          <p:spTgt spid="395"/>
                                        </p:tgtEl>
                                        <p:attrNameLst>
                                          <p:attrName>style.visibility</p:attrName>
                                        </p:attrNameLst>
                                      </p:cBhvr>
                                      <p:to>
                                        <p:strVal val="visible"/>
                                      </p:to>
                                    </p:set>
                                    <p:animEffect transition="in" filter="wipe(left)">
                                      <p:cBhvr>
                                        <p:cTn id="75" dur="500"/>
                                        <p:tgtEl>
                                          <p:spTgt spid="395"/>
                                        </p:tgtEl>
                                      </p:cBhvr>
                                    </p:animEffect>
                                  </p:childTnLst>
                                </p:cTn>
                              </p:par>
                              <p:par>
                                <p:cTn id="76" presetID="22" presetClass="entr" presetSubtype="8" fill="hold" grpId="2" nodeType="withEffect">
                                  <p:stCondLst>
                                    <p:cond delay="750"/>
                                  </p:stCondLst>
                                  <p:childTnLst>
                                    <p:set>
                                      <p:cBhvr>
                                        <p:cTn id="77" dur="1" fill="hold">
                                          <p:stCondLst>
                                            <p:cond delay="0"/>
                                          </p:stCondLst>
                                        </p:cTn>
                                        <p:tgtEl>
                                          <p:spTgt spid="396"/>
                                        </p:tgtEl>
                                        <p:attrNameLst>
                                          <p:attrName>style.visibility</p:attrName>
                                        </p:attrNameLst>
                                      </p:cBhvr>
                                      <p:to>
                                        <p:strVal val="visible"/>
                                      </p:to>
                                    </p:set>
                                    <p:animEffect transition="in" filter="wipe(left)">
                                      <p:cBhvr>
                                        <p:cTn id="78" dur="500"/>
                                        <p:tgtEl>
                                          <p:spTgt spid="396"/>
                                        </p:tgtEl>
                                      </p:cBhvr>
                                    </p:animEffect>
                                  </p:childTnLst>
                                </p:cTn>
                              </p:par>
                            </p:childTnLst>
                          </p:cTn>
                        </p:par>
                        <p:par>
                          <p:cTn id="79" fill="hold">
                            <p:stCondLst>
                              <p:cond delay="1750"/>
                            </p:stCondLst>
                            <p:childTnLst>
                              <p:par>
                                <p:cTn id="80" presetID="10" presetClass="entr" presetSubtype="0" fill="hold" nodeType="afterEffect">
                                  <p:stCondLst>
                                    <p:cond delay="0"/>
                                  </p:stCondLst>
                                  <p:childTnLst>
                                    <p:set>
                                      <p:cBhvr>
                                        <p:cTn id="81" dur="1" fill="hold">
                                          <p:stCondLst>
                                            <p:cond delay="0"/>
                                          </p:stCondLst>
                                        </p:cTn>
                                        <p:tgtEl>
                                          <p:spTgt spid="215"/>
                                        </p:tgtEl>
                                        <p:attrNameLst>
                                          <p:attrName>style.visibility</p:attrName>
                                        </p:attrNameLst>
                                      </p:cBhvr>
                                      <p:to>
                                        <p:strVal val="visible"/>
                                      </p:to>
                                    </p:set>
                                    <p:animEffect transition="in" filter="fade">
                                      <p:cBhvr>
                                        <p:cTn id="82"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393" grpId="1" animBg="1"/>
      <p:bldP spid="393" grpId="2" animBg="1"/>
      <p:bldP spid="394" grpId="0" animBg="1"/>
      <p:bldP spid="394" grpId="1" animBg="1"/>
      <p:bldP spid="394" grpId="2" animBg="1"/>
      <p:bldP spid="395" grpId="0" animBg="1"/>
      <p:bldP spid="395" grpId="1" animBg="1"/>
      <p:bldP spid="395" grpId="2" animBg="1"/>
      <p:bldP spid="396" grpId="0" animBg="1"/>
      <p:bldP spid="396" grpId="1" animBg="1"/>
      <p:bldP spid="396" grpId="2" animBg="1"/>
      <p:bldP spid="397" grpId="0" animBg="1"/>
      <p:bldP spid="397" grpId="1" animBg="1"/>
      <p:bldP spid="397" grpId="2" animBg="1"/>
      <p:bldP spid="400" grpId="0" animBg="1"/>
      <p:bldP spid="401" grpId="0" animBg="1"/>
      <p:bldP spid="402" grpId="0" animBg="1"/>
      <p:bldP spid="40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537"/>
          <p:cNvSpPr/>
          <p:nvPr/>
        </p:nvSpPr>
        <p:spPr>
          <a:xfrm>
            <a:off x="464152" y="1802789"/>
            <a:ext cx="6257751" cy="191955"/>
          </a:xfrm>
          <a:prstGeom prst="roundRect">
            <a:avLst>
              <a:gd name="adj" fmla="val 21242"/>
            </a:avLst>
          </a:prstGeom>
          <a:gradFill flip="none" rotWithShape="1">
            <a:gsLst>
              <a:gs pos="0">
                <a:srgbClr val="00B0F0"/>
              </a:gs>
              <a:gs pos="100000">
                <a:srgbClr val="52526D"/>
              </a:gs>
            </a:gsLst>
            <a:path path="circle">
              <a:fillToRect l="50000" t="50000" r="50000" b="50000"/>
            </a:path>
            <a:tileRect/>
          </a:gradFill>
          <a:ln w="9525">
            <a:noFill/>
            <a:round/>
            <a:headEnd/>
            <a:tailEnd/>
          </a:ln>
        </p:spPr>
        <p:txBody>
          <a:bodyPr vert="horz" wrap="square" lIns="0" tIns="0" rIns="0" bIns="0" numCol="1" anchor="ctr" anchorCtr="0" compatLnSpc="1">
            <a:prstTxWarp prst="textNoShape">
              <a:avLst/>
            </a:prstTxWarp>
          </a:bodyPr>
          <a:lstStyle/>
          <a:p>
            <a:pPr marL="0" marR="0" lvl="0" indent="0" algn="ctr" defTabSz="456915" eaLnBrk="1" fontAlgn="auto" latinLnBrk="0" hangingPunct="1">
              <a:lnSpc>
                <a:spcPct val="90000"/>
              </a:lnSpc>
              <a:spcBef>
                <a:spcPts val="0"/>
              </a:spcBef>
              <a:spcAft>
                <a:spcPts val="0"/>
              </a:spcAft>
              <a:buClrTx/>
              <a:buSzTx/>
              <a:buFontTx/>
              <a:buNone/>
              <a:tabLst/>
              <a:defRPr/>
            </a:pPr>
            <a:r>
              <a:rPr kumimoji="0" lang="ja-JP" altLang="en-US" sz="999"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データストア</a:t>
            </a:r>
          </a:p>
        </p:txBody>
      </p:sp>
      <p:sp>
        <p:nvSpPr>
          <p:cNvPr id="69" name="Shape 537"/>
          <p:cNvSpPr/>
          <p:nvPr/>
        </p:nvSpPr>
        <p:spPr>
          <a:xfrm>
            <a:off x="464150" y="1802762"/>
            <a:ext cx="8522827" cy="191955"/>
          </a:xfrm>
          <a:prstGeom prst="roundRect">
            <a:avLst>
              <a:gd name="adj" fmla="val 21242"/>
            </a:avLst>
          </a:prstGeom>
          <a:solidFill>
            <a:srgbClr val="0070C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999" dirty="0" smtClean="0">
                <a:solidFill>
                  <a:srgbClr val="FFFFFF"/>
                </a:solidFill>
                <a:latin typeface="Century Gothic" pitchFamily="34" charset="0"/>
                <a:ea typeface="MS PGothic" panose="020B0600070205080204" pitchFamily="34" charset="-128"/>
                <a:cs typeface=""/>
              </a:rPr>
              <a:t>データストア</a:t>
            </a:r>
            <a:endParaRPr lang="ja-JP" altLang="en-US" sz="999" dirty="0">
              <a:solidFill>
                <a:srgbClr val="FFFFFF"/>
              </a:solidFill>
              <a:latin typeface="Century Gothic" pitchFamily="34" charset="0"/>
              <a:ea typeface="MS PGothic" panose="020B0600070205080204" pitchFamily="34" charset="-128"/>
              <a:cs typeface=""/>
            </a:endParaRPr>
          </a:p>
        </p:txBody>
      </p:sp>
      <p:sp>
        <p:nvSpPr>
          <p:cNvPr id="70" name="Rounded Rectangle 230"/>
          <p:cNvSpPr/>
          <p:nvPr/>
        </p:nvSpPr>
        <p:spPr>
          <a:xfrm rot="10800000">
            <a:off x="27722" y="2378655"/>
            <a:ext cx="9140695" cy="1151733"/>
          </a:xfrm>
          <a:prstGeom prst="roundRect">
            <a:avLst>
              <a:gd name="adj" fmla="val 19370"/>
            </a:avLst>
          </a:prstGeom>
          <a:gradFill flip="none" rotWithShape="1">
            <a:gsLst>
              <a:gs pos="0">
                <a:srgbClr val="FFFFFF">
                  <a:alpha val="0"/>
                </a:srgbClr>
              </a:gs>
              <a:gs pos="100000">
                <a:srgbClr val="272848">
                  <a:alpha val="10000"/>
                </a:srgbClr>
              </a:gs>
            </a:gsLst>
            <a:lin ang="16200000" scaled="1"/>
            <a:tileRect/>
          </a:gradFill>
          <a:ln w="25400" cap="flat" cmpd="sng" algn="ctr">
            <a:noFill/>
            <a:prstDash val="solid"/>
          </a:ln>
          <a:effectLst/>
        </p:spPr>
        <p:txBody>
          <a:bodyPr rtlCol="0" anchor="ctr"/>
          <a:lstStyle/>
          <a:p>
            <a:pPr marL="0" marR="0" lvl="0" indent="0" algn="ctr" defTabSz="342774" eaLnBrk="1" fontAlgn="auto" latinLnBrk="0" hangingPunct="1">
              <a:lnSpc>
                <a:spcPct val="100000"/>
              </a:lnSpc>
              <a:spcBef>
                <a:spcPts val="0"/>
              </a:spcBef>
              <a:spcAft>
                <a:spcPts val="0"/>
              </a:spcAft>
              <a:buClrTx/>
              <a:buSzTx/>
              <a:buFontTx/>
              <a:buNone/>
              <a:tabLst/>
              <a:defRPr/>
            </a:pPr>
            <a:endParaRPr kumimoji="0" lang="ja-JP" altLang="en-US" sz="700" b="0" i="0" u="none" strike="noStrike" kern="0" cap="none" spc="0" normalizeH="0" baseline="0" noProof="0" dirty="0" smtClean="0">
              <a:ln>
                <a:noFill/>
              </a:ln>
              <a:solidFill>
                <a:srgbClr val="FFFFFF"/>
              </a:solidFill>
              <a:effectLst/>
              <a:uLnTx/>
              <a:uFillTx/>
              <a:latin typeface="Arial"/>
              <a:ea typeface="MS PGothic" panose="020B0600070205080204" pitchFamily="34" charset="-128"/>
              <a:cs typeface=""/>
            </a:endParaRPr>
          </a:p>
        </p:txBody>
      </p:sp>
      <p:pic>
        <p:nvPicPr>
          <p:cNvPr id="71" name="Picture 2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874" y="2923561"/>
            <a:ext cx="1804382" cy="299699"/>
          </a:xfrm>
          <a:prstGeom prst="rect">
            <a:avLst/>
          </a:prstGeom>
          <a:solidFill>
            <a:srgbClr val="FFFFFF"/>
          </a:solidFill>
        </p:spPr>
      </p:pic>
      <p:sp>
        <p:nvSpPr>
          <p:cNvPr id="72" name="Shape 537"/>
          <p:cNvSpPr/>
          <p:nvPr/>
        </p:nvSpPr>
        <p:spPr>
          <a:xfrm>
            <a:off x="7182596" y="2916131"/>
            <a:ext cx="1842773" cy="307128"/>
          </a:xfrm>
          <a:prstGeom prst="roundRect">
            <a:avLst>
              <a:gd name="adj" fmla="val 11597"/>
            </a:avLst>
          </a:prstGeom>
          <a:solidFill>
            <a:srgbClr val="FF0000">
              <a:alpha val="95000"/>
            </a:srgbClr>
          </a:soli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endParaRPr kumimoji="0" lang="ja-JP" altLang="en-US" sz="1399" b="0" i="0" u="none" strike="noStrike" kern="0" cap="none" spc="0" normalizeH="0" baseline="0" noProof="0" dirty="0" smtClean="0">
              <a:ln>
                <a:noFill/>
              </a:ln>
              <a:solidFill>
                <a:srgbClr val="272A48"/>
              </a:solidFill>
              <a:effectLst/>
              <a:uLnTx/>
              <a:uFillTx/>
              <a:latin typeface="CiscoSansTT Light"/>
              <a:ea typeface="MS PGothic" panose="020B0600070205080204" pitchFamily="34" charset="-128"/>
              <a:cs typeface="Arial"/>
            </a:endParaRPr>
          </a:p>
        </p:txBody>
      </p:sp>
      <p:sp>
        <p:nvSpPr>
          <p:cNvPr id="73" name="Shape 537"/>
          <p:cNvSpPr/>
          <p:nvPr/>
        </p:nvSpPr>
        <p:spPr>
          <a:xfrm>
            <a:off x="78436" y="2071526"/>
            <a:ext cx="8908542" cy="307129"/>
          </a:xfrm>
          <a:prstGeom prst="roundRect">
            <a:avLst>
              <a:gd name="adj" fmla="val 21242"/>
            </a:avLst>
          </a:prstGeom>
          <a:solidFill>
            <a:srgbClr val="FFFFFF">
              <a:lumMod val="75000"/>
            </a:srgbClr>
          </a:soli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endParaRPr kumimoji="0" lang="ja-JP" altLang="en-US" sz="1399" b="0" i="0" u="none" strike="noStrike" kern="0" cap="none" spc="0" normalizeH="0" baseline="0" noProof="0" dirty="0" smtClean="0">
              <a:ln>
                <a:noFill/>
              </a:ln>
              <a:solidFill>
                <a:srgbClr val="000000"/>
              </a:solidFill>
              <a:effectLst/>
              <a:uLnTx/>
              <a:uFillTx/>
              <a:latin typeface="Arial" charset="0"/>
              <a:ea typeface="Arial" charset="0"/>
              <a:cs typeface="Arial" charset="0"/>
            </a:endParaRPr>
          </a:p>
        </p:txBody>
      </p:sp>
      <p:sp>
        <p:nvSpPr>
          <p:cNvPr id="74" name="Freeform 6"/>
          <p:cNvSpPr>
            <a:spLocks/>
          </p:cNvSpPr>
          <p:nvPr/>
        </p:nvSpPr>
        <p:spPr bwMode="auto">
          <a:xfrm>
            <a:off x="1654276" y="1457268"/>
            <a:ext cx="460694" cy="280871"/>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entury Gothic" pitchFamily="34" charset="0"/>
                <a:ea typeface="MS PGothic" panose="020B0600070205080204" pitchFamily="34" charset="-128"/>
                <a:cs typeface=""/>
              </a:rPr>
              <a:t>コントローラ</a:t>
            </a:r>
          </a:p>
          <a:p>
            <a:pPr algn="ctr" defTabSz="456915" fontAlgn="auto">
              <a:lnSpc>
                <a:spcPct val="90000"/>
              </a:lnSpc>
              <a:spcBef>
                <a:spcPts val="0"/>
              </a:spcBef>
              <a:spcAft>
                <a:spcPts val="0"/>
              </a:spcAft>
            </a:pPr>
            <a:r>
              <a:rPr lang="en-US" altLang="ja-JP" sz="500" b="1" dirty="0" smtClean="0">
                <a:solidFill>
                  <a:srgbClr val="FFFFFF"/>
                </a:solidFill>
                <a:latin typeface="Century Gothic" pitchFamily="34" charset="0"/>
                <a:ea typeface="MS PGothic" panose="020B0600070205080204" pitchFamily="34" charset="-128"/>
                <a:cs typeface=""/>
              </a:rPr>
              <a:t>VM</a:t>
            </a:r>
            <a:endParaRPr lang="en-US" altLang="ja-JP" sz="500" b="1" dirty="0">
              <a:solidFill>
                <a:srgbClr val="FFFFFF"/>
              </a:solidFill>
              <a:latin typeface="Century Gothic" pitchFamily="34" charset="0"/>
              <a:ea typeface="MS PGothic" panose="020B0600070205080204" pitchFamily="34" charset="-128"/>
              <a:cs typeface=""/>
            </a:endParaRPr>
          </a:p>
        </p:txBody>
      </p:sp>
      <p:sp>
        <p:nvSpPr>
          <p:cNvPr id="75" name="Freeform 10"/>
          <p:cNvSpPr>
            <a:spLocks/>
          </p:cNvSpPr>
          <p:nvPr/>
        </p:nvSpPr>
        <p:spPr bwMode="auto">
          <a:xfrm>
            <a:off x="464151" y="1458567"/>
            <a:ext cx="1151733" cy="279571"/>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800" b="1" dirty="0" smtClean="0">
                <a:solidFill>
                  <a:srgbClr val="FFFFFF"/>
                </a:solidFill>
                <a:latin typeface="Century Gothic" pitchFamily="34" charset="0"/>
                <a:ea typeface="MS PGothic" panose="020B0600070205080204" pitchFamily="34" charset="-128"/>
                <a:cs typeface=""/>
              </a:rPr>
              <a:t>ハイパーバイザ</a:t>
            </a:r>
            <a:endParaRPr lang="ja-JP" altLang="en-US" sz="800" b="1" dirty="0">
              <a:solidFill>
                <a:srgbClr val="FFFFFF"/>
              </a:solidFill>
              <a:latin typeface="Century Gothic" pitchFamily="34" charset="0"/>
              <a:ea typeface="MS PGothic" panose="020B0600070205080204" pitchFamily="34" charset="-128"/>
              <a:cs typeface=""/>
            </a:endParaRPr>
          </a:p>
        </p:txBody>
      </p:sp>
      <p:pic>
        <p:nvPicPr>
          <p:cNvPr id="76" name="Picture 2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41" y="2923561"/>
            <a:ext cx="1804382" cy="299699"/>
          </a:xfrm>
          <a:prstGeom prst="rect">
            <a:avLst/>
          </a:prstGeom>
          <a:solidFill>
            <a:srgbClr val="FFFFFF"/>
          </a:solidFill>
        </p:spPr>
      </p:pic>
      <p:pic>
        <p:nvPicPr>
          <p:cNvPr id="77" name="Picture 2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836" y="2923561"/>
            <a:ext cx="1804382" cy="299699"/>
          </a:xfrm>
          <a:prstGeom prst="rect">
            <a:avLst/>
          </a:prstGeom>
          <a:solidFill>
            <a:srgbClr val="FFFFFF"/>
          </a:solidFill>
        </p:spPr>
      </p:pic>
      <p:pic>
        <p:nvPicPr>
          <p:cNvPr id="78" name="Picture 2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911" y="2923561"/>
            <a:ext cx="1804382" cy="299699"/>
          </a:xfrm>
          <a:prstGeom prst="rect">
            <a:avLst/>
          </a:prstGeom>
          <a:solidFill>
            <a:srgbClr val="FFFFFF"/>
          </a:solidFill>
        </p:spPr>
      </p:pic>
      <p:grpSp>
        <p:nvGrpSpPr>
          <p:cNvPr id="79" name="Group 105"/>
          <p:cNvGrpSpPr/>
          <p:nvPr/>
        </p:nvGrpSpPr>
        <p:grpSpPr>
          <a:xfrm>
            <a:off x="464150" y="1265312"/>
            <a:ext cx="848646" cy="153564"/>
            <a:chOff x="309044" y="1342790"/>
            <a:chExt cx="848953" cy="153620"/>
          </a:xfrm>
          <a:solidFill>
            <a:srgbClr val="FFFFFF">
              <a:lumMod val="50000"/>
            </a:srgbClr>
          </a:solidFill>
        </p:grpSpPr>
        <p:sp>
          <p:nvSpPr>
            <p:cNvPr id="80" name="Shape 545"/>
            <p:cNvSpPr/>
            <p:nvPr/>
          </p:nvSpPr>
          <p:spPr>
            <a:xfrm>
              <a:off x="309044"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81" name="Shape 545"/>
            <p:cNvSpPr/>
            <p:nvPr/>
          </p:nvSpPr>
          <p:spPr>
            <a:xfrm>
              <a:off x="612240"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82" name="Shape 545"/>
            <p:cNvSpPr/>
            <p:nvPr/>
          </p:nvSpPr>
          <p:spPr>
            <a:xfrm>
              <a:off x="915439"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grpSp>
      <p:sp>
        <p:nvSpPr>
          <p:cNvPr id="83" name="Freeform 6"/>
          <p:cNvSpPr>
            <a:spLocks/>
          </p:cNvSpPr>
          <p:nvPr/>
        </p:nvSpPr>
        <p:spPr bwMode="auto">
          <a:xfrm>
            <a:off x="3957743" y="1457268"/>
            <a:ext cx="460694" cy="280871"/>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entury Gothic" pitchFamily="34" charset="0"/>
                <a:ea typeface="MS PGothic" panose="020B0600070205080204" pitchFamily="34" charset="-128"/>
                <a:cs typeface=""/>
              </a:rPr>
              <a:t>コントローラ</a:t>
            </a:r>
          </a:p>
          <a:p>
            <a:pPr algn="ctr" defTabSz="456915" fontAlgn="auto">
              <a:lnSpc>
                <a:spcPct val="90000"/>
              </a:lnSpc>
              <a:spcBef>
                <a:spcPts val="0"/>
              </a:spcBef>
              <a:spcAft>
                <a:spcPts val="0"/>
              </a:spcAft>
            </a:pPr>
            <a:r>
              <a:rPr lang="en-US" altLang="ja-JP" sz="500" b="1" dirty="0" smtClean="0">
                <a:solidFill>
                  <a:srgbClr val="FFFFFF"/>
                </a:solidFill>
                <a:latin typeface="Century Gothic" pitchFamily="34" charset="0"/>
                <a:ea typeface="MS PGothic" panose="020B0600070205080204" pitchFamily="34" charset="-128"/>
                <a:cs typeface=""/>
              </a:rPr>
              <a:t>VM</a:t>
            </a:r>
            <a:endParaRPr lang="en-US" altLang="ja-JP" sz="500" b="1" dirty="0">
              <a:solidFill>
                <a:srgbClr val="FFFFFF"/>
              </a:solidFill>
              <a:latin typeface="Century Gothic" pitchFamily="34" charset="0"/>
              <a:ea typeface="MS PGothic" panose="020B0600070205080204" pitchFamily="34" charset="-128"/>
              <a:cs typeface=""/>
            </a:endParaRPr>
          </a:p>
        </p:txBody>
      </p:sp>
      <p:sp>
        <p:nvSpPr>
          <p:cNvPr id="84" name="Freeform 10"/>
          <p:cNvSpPr>
            <a:spLocks/>
          </p:cNvSpPr>
          <p:nvPr/>
        </p:nvSpPr>
        <p:spPr bwMode="auto">
          <a:xfrm>
            <a:off x="2767618" y="1458567"/>
            <a:ext cx="1151733" cy="279571"/>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800" b="1" dirty="0" smtClean="0">
                <a:solidFill>
                  <a:srgbClr val="FFFFFF"/>
                </a:solidFill>
                <a:latin typeface="Century Gothic" pitchFamily="34" charset="0"/>
                <a:ea typeface="MS PGothic" panose="020B0600070205080204" pitchFamily="34" charset="-128"/>
                <a:cs typeface=""/>
              </a:rPr>
              <a:t>ハイパーバイザ</a:t>
            </a:r>
            <a:endParaRPr lang="ja-JP" altLang="en-US" sz="800" b="1" dirty="0">
              <a:solidFill>
                <a:srgbClr val="FFFFFF"/>
              </a:solidFill>
              <a:latin typeface="Century Gothic" pitchFamily="34" charset="0"/>
              <a:ea typeface="MS PGothic" panose="020B0600070205080204" pitchFamily="34" charset="-128"/>
              <a:cs typeface=""/>
            </a:endParaRPr>
          </a:p>
        </p:txBody>
      </p:sp>
      <p:grpSp>
        <p:nvGrpSpPr>
          <p:cNvPr id="85" name="Group 113"/>
          <p:cNvGrpSpPr/>
          <p:nvPr/>
        </p:nvGrpSpPr>
        <p:grpSpPr>
          <a:xfrm>
            <a:off x="2767617" y="1265312"/>
            <a:ext cx="848646" cy="153564"/>
            <a:chOff x="309044" y="1342790"/>
            <a:chExt cx="848953" cy="153620"/>
          </a:xfrm>
          <a:solidFill>
            <a:srgbClr val="FFFFFF">
              <a:lumMod val="50000"/>
            </a:srgbClr>
          </a:solidFill>
        </p:grpSpPr>
        <p:sp>
          <p:nvSpPr>
            <p:cNvPr id="86" name="Shape 545"/>
            <p:cNvSpPr/>
            <p:nvPr/>
          </p:nvSpPr>
          <p:spPr>
            <a:xfrm>
              <a:off x="309044"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87" name="Shape 545"/>
            <p:cNvSpPr/>
            <p:nvPr/>
          </p:nvSpPr>
          <p:spPr>
            <a:xfrm>
              <a:off x="612240"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88" name="Shape 545"/>
            <p:cNvSpPr/>
            <p:nvPr/>
          </p:nvSpPr>
          <p:spPr>
            <a:xfrm>
              <a:off x="915439"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grpSp>
      <p:sp>
        <p:nvSpPr>
          <p:cNvPr id="89" name="Freeform 6"/>
          <p:cNvSpPr>
            <a:spLocks/>
          </p:cNvSpPr>
          <p:nvPr/>
        </p:nvSpPr>
        <p:spPr bwMode="auto">
          <a:xfrm>
            <a:off x="6261209" y="1457268"/>
            <a:ext cx="460694" cy="280871"/>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entury Gothic" pitchFamily="34" charset="0"/>
                <a:ea typeface="MS PGothic" panose="020B0600070205080204" pitchFamily="34" charset="-128"/>
                <a:cs typeface=""/>
              </a:rPr>
              <a:t>コントローラ</a:t>
            </a:r>
          </a:p>
          <a:p>
            <a:pPr algn="ctr" defTabSz="456915" fontAlgn="auto">
              <a:lnSpc>
                <a:spcPct val="90000"/>
              </a:lnSpc>
              <a:spcBef>
                <a:spcPts val="0"/>
              </a:spcBef>
              <a:spcAft>
                <a:spcPts val="0"/>
              </a:spcAft>
            </a:pPr>
            <a:r>
              <a:rPr lang="en-US" altLang="ja-JP" sz="500" b="1" dirty="0" smtClean="0">
                <a:solidFill>
                  <a:srgbClr val="FFFFFF"/>
                </a:solidFill>
                <a:latin typeface="Century Gothic" pitchFamily="34" charset="0"/>
                <a:ea typeface="MS PGothic" panose="020B0600070205080204" pitchFamily="34" charset="-128"/>
                <a:cs typeface=""/>
              </a:rPr>
              <a:t>VM</a:t>
            </a:r>
            <a:endParaRPr lang="en-US" altLang="ja-JP" sz="500" b="1" dirty="0">
              <a:solidFill>
                <a:srgbClr val="FFFFFF"/>
              </a:solidFill>
              <a:latin typeface="Century Gothic" pitchFamily="34" charset="0"/>
              <a:ea typeface="MS PGothic" panose="020B0600070205080204" pitchFamily="34" charset="-128"/>
              <a:cs typeface=""/>
            </a:endParaRPr>
          </a:p>
        </p:txBody>
      </p:sp>
      <p:sp>
        <p:nvSpPr>
          <p:cNvPr id="90" name="Freeform 10"/>
          <p:cNvSpPr>
            <a:spLocks/>
          </p:cNvSpPr>
          <p:nvPr/>
        </p:nvSpPr>
        <p:spPr bwMode="auto">
          <a:xfrm>
            <a:off x="5071085" y="1458567"/>
            <a:ext cx="1151733" cy="279571"/>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800" b="1" dirty="0" smtClean="0">
                <a:solidFill>
                  <a:srgbClr val="FFFFFF"/>
                </a:solidFill>
                <a:latin typeface="Century Gothic" pitchFamily="34" charset="0"/>
                <a:ea typeface="MS PGothic" panose="020B0600070205080204" pitchFamily="34" charset="-128"/>
                <a:cs typeface=""/>
              </a:rPr>
              <a:t>ハイパーバイザ</a:t>
            </a:r>
            <a:endParaRPr lang="ja-JP" altLang="en-US" sz="800" b="1" dirty="0">
              <a:solidFill>
                <a:srgbClr val="FFFFFF"/>
              </a:solidFill>
              <a:latin typeface="Century Gothic" pitchFamily="34" charset="0"/>
              <a:ea typeface="MS PGothic" panose="020B0600070205080204" pitchFamily="34" charset="-128"/>
              <a:cs typeface=""/>
            </a:endParaRPr>
          </a:p>
        </p:txBody>
      </p:sp>
      <p:grpSp>
        <p:nvGrpSpPr>
          <p:cNvPr id="91" name="Group 120"/>
          <p:cNvGrpSpPr/>
          <p:nvPr/>
        </p:nvGrpSpPr>
        <p:grpSpPr>
          <a:xfrm>
            <a:off x="5071084" y="1265312"/>
            <a:ext cx="848646" cy="153564"/>
            <a:chOff x="309044" y="1342790"/>
            <a:chExt cx="848953" cy="153620"/>
          </a:xfrm>
          <a:solidFill>
            <a:srgbClr val="FFFFFF">
              <a:lumMod val="50000"/>
            </a:srgbClr>
          </a:solidFill>
        </p:grpSpPr>
        <p:sp>
          <p:nvSpPr>
            <p:cNvPr id="92" name="Shape 545"/>
            <p:cNvSpPr/>
            <p:nvPr/>
          </p:nvSpPr>
          <p:spPr>
            <a:xfrm>
              <a:off x="309044"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93" name="Shape 545"/>
            <p:cNvSpPr/>
            <p:nvPr/>
          </p:nvSpPr>
          <p:spPr>
            <a:xfrm>
              <a:off x="612240"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94" name="Shape 545"/>
            <p:cNvSpPr/>
            <p:nvPr/>
          </p:nvSpPr>
          <p:spPr>
            <a:xfrm>
              <a:off x="915439" y="1342790"/>
              <a:ext cx="242558" cy="153620"/>
            </a:xfrm>
            <a:prstGeom prst="roundRect">
              <a:avLst>
                <a:gd name="adj" fmla="val 21699"/>
              </a:avLst>
            </a:prstGeom>
            <a:grp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grpSp>
      <p:sp>
        <p:nvSpPr>
          <p:cNvPr id="95" name="Freeform 6"/>
          <p:cNvSpPr>
            <a:spLocks/>
          </p:cNvSpPr>
          <p:nvPr/>
        </p:nvSpPr>
        <p:spPr bwMode="auto">
          <a:xfrm>
            <a:off x="8526284" y="1457268"/>
            <a:ext cx="460694" cy="280871"/>
          </a:xfrm>
          <a:custGeom>
            <a:avLst/>
            <a:gdLst/>
            <a:ahLst/>
            <a:cxnLst>
              <a:cxn ang="0">
                <a:pos x="360" y="148"/>
              </a:cxn>
              <a:cxn ang="0">
                <a:pos x="344" y="163"/>
              </a:cxn>
              <a:cxn ang="0">
                <a:pos x="17" y="163"/>
              </a:cxn>
              <a:cxn ang="0">
                <a:pos x="0" y="148"/>
              </a:cxn>
              <a:cxn ang="0">
                <a:pos x="0" y="14"/>
              </a:cxn>
              <a:cxn ang="0">
                <a:pos x="17" y="0"/>
              </a:cxn>
              <a:cxn ang="0">
                <a:pos x="344" y="0"/>
              </a:cxn>
              <a:cxn ang="0">
                <a:pos x="360" y="14"/>
              </a:cxn>
              <a:cxn ang="0">
                <a:pos x="360" y="148"/>
              </a:cxn>
            </a:cxnLst>
            <a:rect l="0" t="0" r="r" b="b"/>
            <a:pathLst>
              <a:path w="360" h="163">
                <a:moveTo>
                  <a:pt x="360" y="148"/>
                </a:moveTo>
                <a:cubicBezTo>
                  <a:pt x="360" y="156"/>
                  <a:pt x="353" y="163"/>
                  <a:pt x="344" y="163"/>
                </a:cubicBezTo>
                <a:cubicBezTo>
                  <a:pt x="17" y="163"/>
                  <a:pt x="17" y="163"/>
                  <a:pt x="17" y="163"/>
                </a:cubicBezTo>
                <a:cubicBezTo>
                  <a:pt x="7" y="163"/>
                  <a:pt x="0" y="156"/>
                  <a:pt x="0" y="148"/>
                </a:cubicBezTo>
                <a:cubicBezTo>
                  <a:pt x="0" y="14"/>
                  <a:pt x="0" y="14"/>
                  <a:pt x="0" y="14"/>
                </a:cubicBezTo>
                <a:cubicBezTo>
                  <a:pt x="0" y="6"/>
                  <a:pt x="7" y="0"/>
                  <a:pt x="17" y="0"/>
                </a:cubicBezTo>
                <a:cubicBezTo>
                  <a:pt x="344" y="0"/>
                  <a:pt x="344" y="0"/>
                  <a:pt x="344" y="0"/>
                </a:cubicBezTo>
                <a:cubicBezTo>
                  <a:pt x="353" y="0"/>
                  <a:pt x="360" y="6"/>
                  <a:pt x="360" y="14"/>
                </a:cubicBezTo>
                <a:lnTo>
                  <a:pt x="360" y="148"/>
                </a:lnTo>
                <a:close/>
              </a:path>
            </a:pathLst>
          </a:custGeom>
          <a:solidFill>
            <a:srgbClr val="00B0F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500" b="1" dirty="0" smtClean="0">
                <a:solidFill>
                  <a:srgbClr val="FFFFFF"/>
                </a:solidFill>
                <a:latin typeface="Century Gothic" pitchFamily="34" charset="0"/>
                <a:ea typeface="MS PGothic" panose="020B0600070205080204" pitchFamily="34" charset="-128"/>
                <a:cs typeface=""/>
              </a:rPr>
              <a:t>コントローラ</a:t>
            </a:r>
          </a:p>
          <a:p>
            <a:pPr algn="ctr" defTabSz="456915" fontAlgn="auto">
              <a:lnSpc>
                <a:spcPct val="90000"/>
              </a:lnSpc>
              <a:spcBef>
                <a:spcPts val="0"/>
              </a:spcBef>
              <a:spcAft>
                <a:spcPts val="0"/>
              </a:spcAft>
            </a:pPr>
            <a:r>
              <a:rPr lang="en-US" altLang="ja-JP" sz="500" b="1" dirty="0" smtClean="0">
                <a:solidFill>
                  <a:srgbClr val="FFFFFF"/>
                </a:solidFill>
                <a:latin typeface="Century Gothic" pitchFamily="34" charset="0"/>
                <a:ea typeface="MS PGothic" panose="020B0600070205080204" pitchFamily="34" charset="-128"/>
                <a:cs typeface=""/>
              </a:rPr>
              <a:t>VM</a:t>
            </a:r>
            <a:endParaRPr lang="en-US" altLang="ja-JP" sz="500" b="1" dirty="0">
              <a:solidFill>
                <a:srgbClr val="FFFFFF"/>
              </a:solidFill>
              <a:latin typeface="Century Gothic" pitchFamily="34" charset="0"/>
              <a:ea typeface="MS PGothic" panose="020B0600070205080204" pitchFamily="34" charset="-128"/>
              <a:cs typeface=""/>
            </a:endParaRPr>
          </a:p>
        </p:txBody>
      </p:sp>
      <p:sp>
        <p:nvSpPr>
          <p:cNvPr id="96" name="Freeform 10"/>
          <p:cNvSpPr>
            <a:spLocks/>
          </p:cNvSpPr>
          <p:nvPr/>
        </p:nvSpPr>
        <p:spPr bwMode="auto">
          <a:xfrm>
            <a:off x="7336160" y="1458567"/>
            <a:ext cx="1151733" cy="279571"/>
          </a:xfrm>
          <a:custGeom>
            <a:avLst/>
            <a:gdLst/>
            <a:ahLst/>
            <a:cxnLst>
              <a:cxn ang="0">
                <a:pos x="600" y="148"/>
              </a:cxn>
              <a:cxn ang="0">
                <a:pos x="584" y="163"/>
              </a:cxn>
              <a:cxn ang="0">
                <a:pos x="17" y="163"/>
              </a:cxn>
              <a:cxn ang="0">
                <a:pos x="0" y="148"/>
              </a:cxn>
              <a:cxn ang="0">
                <a:pos x="0" y="14"/>
              </a:cxn>
              <a:cxn ang="0">
                <a:pos x="17" y="0"/>
              </a:cxn>
              <a:cxn ang="0">
                <a:pos x="584" y="0"/>
              </a:cxn>
              <a:cxn ang="0">
                <a:pos x="600" y="14"/>
              </a:cxn>
              <a:cxn ang="0">
                <a:pos x="600" y="148"/>
              </a:cxn>
            </a:cxnLst>
            <a:rect l="0" t="0" r="r" b="b"/>
            <a:pathLst>
              <a:path w="600" h="163">
                <a:moveTo>
                  <a:pt x="600" y="148"/>
                </a:moveTo>
                <a:cubicBezTo>
                  <a:pt x="600" y="156"/>
                  <a:pt x="593" y="163"/>
                  <a:pt x="584" y="163"/>
                </a:cubicBezTo>
                <a:cubicBezTo>
                  <a:pt x="17" y="163"/>
                  <a:pt x="17" y="163"/>
                  <a:pt x="17" y="163"/>
                </a:cubicBezTo>
                <a:cubicBezTo>
                  <a:pt x="8" y="163"/>
                  <a:pt x="0" y="156"/>
                  <a:pt x="0" y="148"/>
                </a:cubicBezTo>
                <a:cubicBezTo>
                  <a:pt x="0" y="14"/>
                  <a:pt x="0" y="14"/>
                  <a:pt x="0" y="14"/>
                </a:cubicBezTo>
                <a:cubicBezTo>
                  <a:pt x="0" y="6"/>
                  <a:pt x="8" y="0"/>
                  <a:pt x="17" y="0"/>
                </a:cubicBezTo>
                <a:cubicBezTo>
                  <a:pt x="584" y="0"/>
                  <a:pt x="584" y="0"/>
                  <a:pt x="584" y="0"/>
                </a:cubicBezTo>
                <a:cubicBezTo>
                  <a:pt x="593" y="0"/>
                  <a:pt x="600" y="6"/>
                  <a:pt x="600" y="14"/>
                </a:cubicBezTo>
                <a:lnTo>
                  <a:pt x="600" y="148"/>
                </a:lnTo>
                <a:close/>
              </a:path>
            </a:pathLst>
          </a:custGeom>
          <a:solidFill>
            <a:srgbClr val="00B050"/>
          </a:solidFill>
          <a:ln w="9525">
            <a:noFill/>
            <a:round/>
            <a:headEnd/>
            <a:tailEnd/>
          </a:ln>
        </p:spPr>
        <p:txBody>
          <a:bodyPr vert="horz" wrap="square" lIns="0" tIns="0" rIns="0" bIns="0" numCol="1" anchor="ctr" anchorCtr="0" compatLnSpc="1">
            <a:prstTxWarp prst="textNoShape">
              <a:avLst/>
            </a:prstTxWarp>
          </a:bodyPr>
          <a:lstStyle/>
          <a:p>
            <a:pPr algn="ctr" defTabSz="456915" fontAlgn="auto">
              <a:lnSpc>
                <a:spcPct val="90000"/>
              </a:lnSpc>
              <a:spcBef>
                <a:spcPts val="0"/>
              </a:spcBef>
              <a:spcAft>
                <a:spcPts val="0"/>
              </a:spcAft>
            </a:pPr>
            <a:r>
              <a:rPr lang="ja-JP" altLang="en-US" sz="800" b="1" dirty="0" smtClean="0">
                <a:solidFill>
                  <a:srgbClr val="FFFFFF"/>
                </a:solidFill>
                <a:latin typeface="Century Gothic" pitchFamily="34" charset="0"/>
                <a:ea typeface="MS PGothic" panose="020B0600070205080204" pitchFamily="34" charset="-128"/>
                <a:cs typeface=""/>
              </a:rPr>
              <a:t>ハイパーバイザ</a:t>
            </a:r>
            <a:endParaRPr lang="ja-JP" altLang="en-US" sz="800" b="1" dirty="0">
              <a:solidFill>
                <a:srgbClr val="FFFFFF"/>
              </a:solidFill>
              <a:latin typeface="Century Gothic" pitchFamily="34" charset="0"/>
              <a:ea typeface="MS PGothic" panose="020B0600070205080204" pitchFamily="34" charset="-128"/>
              <a:cs typeface=""/>
            </a:endParaRPr>
          </a:p>
        </p:txBody>
      </p:sp>
      <p:sp>
        <p:nvSpPr>
          <p:cNvPr id="97" name="Shape 545"/>
          <p:cNvSpPr/>
          <p:nvPr/>
        </p:nvSpPr>
        <p:spPr>
          <a:xfrm>
            <a:off x="7336159" y="1265312"/>
            <a:ext cx="242471" cy="153564"/>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98" name="Shape 545"/>
          <p:cNvSpPr/>
          <p:nvPr/>
        </p:nvSpPr>
        <p:spPr>
          <a:xfrm>
            <a:off x="7639245" y="1265312"/>
            <a:ext cx="242471" cy="153564"/>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99" name="Shape 545"/>
          <p:cNvSpPr/>
          <p:nvPr/>
        </p:nvSpPr>
        <p:spPr>
          <a:xfrm>
            <a:off x="7942335" y="1265312"/>
            <a:ext cx="242471" cy="153564"/>
          </a:xfrm>
          <a:prstGeom prst="roundRect">
            <a:avLst>
              <a:gd name="adj" fmla="val 21699"/>
            </a:avLst>
          </a:prstGeom>
          <a:solidFill>
            <a:srgbClr val="FFFFFF">
              <a:lumMod val="50000"/>
            </a:srgbClr>
          </a:solidFill>
          <a:ln w="12700" cap="flat">
            <a:noFill/>
            <a:miter lim="400000"/>
          </a:ln>
          <a:effectLst/>
        </p:spPr>
        <p:txBody>
          <a:bodyPr wrap="square" lIns="0" tIns="0" rIns="0" bIns="0" numCol="1" anchor="ctr">
            <a:noAutofit/>
          </a:bodyPr>
          <a:lstStyle/>
          <a:p>
            <a:pPr marL="0" marR="0" lvl="0" indent="0" algn="ctr" defTabSz="456915" eaLnBrk="1" fontAlgn="auto" latinLnBrk="0" hangingPunct="1">
              <a:lnSpc>
                <a:spcPct val="90000"/>
              </a:lnSpc>
              <a:spcBef>
                <a:spcPts val="0"/>
              </a:spcBef>
              <a:spcAft>
                <a:spcPts val="0"/>
              </a:spcAft>
              <a:buClrTx/>
              <a:buSzTx/>
              <a:buFontTx/>
              <a:buNone/>
              <a:tabLst/>
              <a:defRPr sz="1800" b="0">
                <a:solidFill>
                  <a:srgbClr val="000000"/>
                </a:solidFill>
              </a:defRPr>
            </a:pPr>
            <a:r>
              <a:rPr kumimoji="0" lang="en-US" altLang="ja-JP" sz="600" b="0" i="0" u="none" strike="noStrike" kern="0" cap="none" spc="0" normalizeH="0" baseline="0" noProof="0" dirty="0" smtClean="0">
                <a:ln>
                  <a:noFill/>
                </a:ln>
                <a:solidFill>
                  <a:srgbClr val="FFFFFF"/>
                </a:solidFill>
                <a:effectLst/>
                <a:uLnTx/>
                <a:uFillTx/>
                <a:latin typeface="Century Gothic" pitchFamily="34" charset="0"/>
                <a:ea typeface="MS PGothic" panose="020B0600070205080204" pitchFamily="34" charset="-128"/>
                <a:cs typeface=""/>
              </a:rPr>
              <a:t>VM</a:t>
            </a:r>
            <a:endParaRPr kumimoji="0" lang="en-US" altLang="ja-JP" sz="600" b="0" i="0" u="none" strike="noStrike" kern="0" cap="none" spc="0" normalizeH="0" baseline="0" noProof="0" dirty="0">
              <a:ln>
                <a:noFill/>
              </a:ln>
              <a:solidFill>
                <a:srgbClr val="FFFFFF"/>
              </a:solidFill>
              <a:effectLst/>
              <a:uLnTx/>
              <a:uFillTx/>
              <a:latin typeface="Century Gothic" pitchFamily="34" charset="0"/>
              <a:ea typeface="MS PGothic" panose="020B0600070205080204" pitchFamily="34" charset="-128"/>
              <a:cs typeface=""/>
            </a:endParaRPr>
          </a:p>
        </p:txBody>
      </p:sp>
      <p:sp>
        <p:nvSpPr>
          <p:cNvPr id="100" name="Content Placeholder 98"/>
          <p:cNvSpPr txBox="1">
            <a:spLocks/>
          </p:cNvSpPr>
          <p:nvPr/>
        </p:nvSpPr>
        <p:spPr>
          <a:xfrm>
            <a:off x="464152" y="3568779"/>
            <a:ext cx="3954285" cy="1074952"/>
          </a:xfrm>
          <a:prstGeom prst="rect">
            <a:avLst/>
          </a:prstGeom>
        </p:spPr>
        <p:txBody>
          <a:bodyPr/>
          <a:lstStyle/>
          <a:p>
            <a:pPr marL="285645" indent="-285645" defTabSz="914065" fontAlgn="auto">
              <a:lnSpc>
                <a:spcPct val="90000"/>
              </a:lnSpc>
              <a:spcBef>
                <a:spcPts val="500"/>
              </a:spcBef>
              <a:spcAft>
                <a:spcPts val="0"/>
              </a:spcAft>
              <a:buClr>
                <a:srgbClr val="272848"/>
              </a:buClr>
              <a:buSzPct val="100000"/>
              <a:buFont typeface="Arial" charset="0"/>
              <a:buChar char="•"/>
              <a:defRPr/>
            </a:pP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複数のサーバに </a:t>
            </a:r>
            <a:r>
              <a:rPr lang="en-US" altLang="ja-JP" sz="1400" dirty="0" smtClean="0">
                <a:solidFill>
                  <a:srgbClr val="000000">
                    <a:lumMod val="50000"/>
                  </a:srgbClr>
                </a:solidFill>
                <a:latin typeface="Hiragino Maru Gothic Pro W4" charset="-128"/>
                <a:ea typeface="Hiragino Maru Gothic Pro W4" charset="-128"/>
                <a:cs typeface="Hiragino Maru Gothic Pro W4" charset="-128"/>
              </a:rPr>
              <a:t>1 </a:t>
            </a: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ファイルを複数ブロックに分けてストライピング</a:t>
            </a:r>
          </a:p>
          <a:p>
            <a:pPr marL="285645" indent="-285645" defTabSz="914065" fontAlgn="auto">
              <a:lnSpc>
                <a:spcPct val="90000"/>
              </a:lnSpc>
              <a:spcBef>
                <a:spcPts val="500"/>
              </a:spcBef>
              <a:spcAft>
                <a:spcPts val="0"/>
              </a:spcAft>
              <a:buClr>
                <a:srgbClr val="272848"/>
              </a:buClr>
              <a:buSzPct val="100000"/>
              <a:buFont typeface="Arial" charset="0"/>
              <a:buChar char="•"/>
              <a:defRPr/>
            </a:pPr>
            <a:r>
              <a:rPr lang="en-US" altLang="ja-JP" sz="1400" dirty="0" smtClean="0">
                <a:solidFill>
                  <a:srgbClr val="000000">
                    <a:lumMod val="50000"/>
                  </a:srgbClr>
                </a:solidFill>
                <a:latin typeface="Hiragino Maru Gothic Pro W4" charset="-128"/>
                <a:ea typeface="Hiragino Maru Gothic Pro W4" charset="-128"/>
                <a:cs typeface="Hiragino Maru Gothic Pro W4" charset="-128"/>
              </a:rPr>
              <a:t>1 </a:t>
            </a: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つまたは </a:t>
            </a:r>
            <a:r>
              <a:rPr lang="en-US" altLang="ja-JP" sz="1400" dirty="0" smtClean="0">
                <a:solidFill>
                  <a:srgbClr val="000000">
                    <a:lumMod val="50000"/>
                  </a:srgbClr>
                </a:solidFill>
                <a:latin typeface="Hiragino Maru Gothic Pro W4" charset="-128"/>
                <a:ea typeface="Hiragino Maru Gothic Pro W4" charset="-128"/>
                <a:cs typeface="Hiragino Maru Gothic Pro W4" charset="-128"/>
              </a:rPr>
              <a:t>2 </a:t>
            </a: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つの追加コピーを他のサーバに複製</a:t>
            </a:r>
          </a:p>
          <a:p>
            <a:pPr marL="285645" indent="-285645" defTabSz="914065" fontAlgn="auto">
              <a:lnSpc>
                <a:spcPct val="90000"/>
              </a:lnSpc>
              <a:spcBef>
                <a:spcPts val="500"/>
              </a:spcBef>
              <a:spcAft>
                <a:spcPts val="0"/>
              </a:spcAft>
              <a:buClr>
                <a:srgbClr val="272848"/>
              </a:buClr>
              <a:buSzPct val="100000"/>
              <a:buFont typeface="Arial" charset="0"/>
              <a:buChar char="•"/>
              <a:defRPr/>
            </a:pP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サーバまたはディスク全体の障害に対応</a:t>
            </a:r>
            <a:endParaRPr lang="ja-JP" altLang="en-US" sz="1400" dirty="0">
              <a:solidFill>
                <a:srgbClr val="000000">
                  <a:lumMod val="50000"/>
                </a:srgbClr>
              </a:solidFill>
              <a:latin typeface="Hiragino Maru Gothic Pro W4" charset="-128"/>
              <a:ea typeface="Hiragino Maru Gothic Pro W4" charset="-128"/>
              <a:cs typeface="Hiragino Maru Gothic Pro W4" charset="-128"/>
            </a:endParaRPr>
          </a:p>
        </p:txBody>
      </p:sp>
      <p:sp>
        <p:nvSpPr>
          <p:cNvPr id="101" name="Content Placeholder 98"/>
          <p:cNvSpPr txBox="1">
            <a:spLocks/>
          </p:cNvSpPr>
          <p:nvPr/>
        </p:nvSpPr>
        <p:spPr bwMode="auto">
          <a:xfrm>
            <a:off x="4495218" y="3568779"/>
            <a:ext cx="4570347" cy="1074952"/>
          </a:xfrm>
          <a:prstGeom prst="rect">
            <a:avLst/>
          </a:prstGeom>
          <a:noFill/>
          <a:ln w="9525">
            <a:noFill/>
            <a:miter lim="800000"/>
            <a:headEnd/>
            <a:tailEnd/>
          </a:ln>
        </p:spPr>
        <p:txBody>
          <a:bodyPr vert="horz" wrap="square" lIns="0" tIns="45703" rIns="91407" bIns="45703" numCol="1" anchor="t" anchorCtr="0" compatLnSpc="1">
            <a:prstTxWarp prst="textNoShape">
              <a:avLst/>
            </a:prstTxWarp>
          </a:bodyPr>
          <a:lstStyle/>
          <a:p>
            <a:pPr marL="285645" indent="-285645" defTabSz="914065" fontAlgn="auto">
              <a:lnSpc>
                <a:spcPct val="90000"/>
              </a:lnSpc>
              <a:spcBef>
                <a:spcPts val="500"/>
              </a:spcBef>
              <a:spcAft>
                <a:spcPts val="0"/>
              </a:spcAft>
              <a:buClr>
                <a:srgbClr val="000000"/>
              </a:buClr>
              <a:buSzPct val="90000"/>
              <a:buFont typeface="Arial" charset="0"/>
              <a:buChar char="•"/>
              <a:defRPr/>
            </a:pP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元と同じ数のコピーに復元</a:t>
            </a:r>
          </a:p>
          <a:p>
            <a:pPr marL="285645" indent="-285645" defTabSz="914065" fontAlgn="auto">
              <a:lnSpc>
                <a:spcPct val="90000"/>
              </a:lnSpc>
              <a:spcBef>
                <a:spcPts val="500"/>
              </a:spcBef>
              <a:spcAft>
                <a:spcPts val="0"/>
              </a:spcAft>
              <a:buClr>
                <a:srgbClr val="000000"/>
              </a:buClr>
              <a:buSzPct val="90000"/>
              <a:buFont typeface="Arial" charset="0"/>
              <a:buChar char="•"/>
              <a:defRPr/>
            </a:pPr>
            <a:r>
              <a:rPr lang="en-US" altLang="ja-JP" sz="1400" dirty="0" smtClean="0">
                <a:solidFill>
                  <a:srgbClr val="000000">
                    <a:lumMod val="50000"/>
                  </a:srgbClr>
                </a:solidFill>
                <a:latin typeface="Hiragino Maru Gothic Pro W4" charset="-128"/>
                <a:ea typeface="Hiragino Maru Gothic Pro W4" charset="-128"/>
                <a:cs typeface="Hiragino Maru Gothic Pro W4" charset="-128"/>
              </a:rPr>
              <a:t>VM </a:t>
            </a: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およびデータを交換後に再調整</a:t>
            </a:r>
          </a:p>
          <a:p>
            <a:pPr marL="285645" indent="-285645" defTabSz="914065" fontAlgn="auto">
              <a:lnSpc>
                <a:spcPct val="90000"/>
              </a:lnSpc>
              <a:spcBef>
                <a:spcPts val="500"/>
              </a:spcBef>
              <a:spcAft>
                <a:spcPts val="0"/>
              </a:spcAft>
              <a:buClr>
                <a:srgbClr val="000000"/>
              </a:buClr>
              <a:buSzPct val="90000"/>
              <a:buFont typeface="Arial" charset="0"/>
              <a:buChar char="•"/>
              <a:defRPr/>
            </a:pPr>
            <a:r>
              <a:rPr lang="ja-JP" altLang="en-US" sz="1400" dirty="0" smtClean="0">
                <a:solidFill>
                  <a:srgbClr val="000000">
                    <a:lumMod val="50000"/>
                  </a:srgbClr>
                </a:solidFill>
                <a:latin typeface="Hiragino Maru Gothic Pro W4" charset="-128"/>
                <a:ea typeface="Hiragino Maru Gothic Pro W4" charset="-128"/>
                <a:cs typeface="Hiragino Maru Gothic Pro W4" charset="-128"/>
              </a:rPr>
              <a:t>メンテナンス時などにも柔軟に対応</a:t>
            </a:r>
            <a:endParaRPr lang="ja-JP" altLang="en-US" sz="1400" dirty="0">
              <a:solidFill>
                <a:srgbClr val="000000">
                  <a:lumMod val="50000"/>
                </a:srgbClr>
              </a:solidFill>
              <a:latin typeface="Hiragino Maru Gothic Pro W4" charset="-128"/>
              <a:ea typeface="Hiragino Maru Gothic Pro W4" charset="-128"/>
              <a:cs typeface="Hiragino Maru Gothic Pro W4" charset="-128"/>
            </a:endParaRPr>
          </a:p>
        </p:txBody>
      </p:sp>
      <p:sp>
        <p:nvSpPr>
          <p:cNvPr id="102" name="TextBox 139"/>
          <p:cNvSpPr txBox="1"/>
          <p:nvPr/>
        </p:nvSpPr>
        <p:spPr>
          <a:xfrm flipH="1">
            <a:off x="118631" y="2158030"/>
            <a:ext cx="617369" cy="134121"/>
          </a:xfrm>
          <a:prstGeom prst="rect">
            <a:avLst/>
          </a:prstGeom>
          <a:noFill/>
        </p:spPr>
        <p:txBody>
          <a:bodyPr wrap="square" lIns="0" tIns="0" rIns="0" bIns="0" rtlCol="0" anchor="ctr" anchorCtr="0">
            <a:noAutofit/>
          </a:bodyPr>
          <a:lstStyle/>
          <a:p>
            <a:pPr defTabSz="456915" fontAlgn="auto">
              <a:lnSpc>
                <a:spcPct val="90000"/>
              </a:lnSpc>
              <a:spcBef>
                <a:spcPts val="0"/>
              </a:spcBef>
              <a:spcAft>
                <a:spcPts val="0"/>
              </a:spcAft>
            </a:pPr>
            <a:r>
              <a:rPr lang="en-US" altLang="ja-JP" sz="999" dirty="0" err="1" smtClean="0">
                <a:solidFill>
                  <a:srgbClr val="272A48"/>
                </a:solidFill>
                <a:ea typeface="Arial" charset="0"/>
                <a:cs typeface="Arial" charset="0"/>
              </a:rPr>
              <a:t>File.vmdk</a:t>
            </a:r>
            <a:endParaRPr lang="ja-JP" altLang="en-US" sz="999" dirty="0">
              <a:solidFill>
                <a:srgbClr val="272A48"/>
              </a:solidFill>
              <a:ea typeface="Arial" charset="0"/>
              <a:cs typeface="Arial" charset="0"/>
            </a:endParaRPr>
          </a:p>
        </p:txBody>
      </p:sp>
      <p:cxnSp>
        <p:nvCxnSpPr>
          <p:cNvPr id="103" name="Straight Connector 148"/>
          <p:cNvCxnSpPr/>
          <p:nvPr/>
        </p:nvCxnSpPr>
        <p:spPr>
          <a:xfrm flipV="1">
            <a:off x="656751" y="2340264"/>
            <a:ext cx="767178" cy="268738"/>
          </a:xfrm>
          <a:prstGeom prst="line">
            <a:avLst/>
          </a:prstGeom>
          <a:noFill/>
          <a:ln w="19050" cap="flat" cmpd="sng" algn="ctr">
            <a:solidFill>
              <a:srgbClr val="52526D"/>
            </a:solidFill>
            <a:prstDash val="dash"/>
          </a:ln>
          <a:effectLst/>
        </p:spPr>
      </p:cxnSp>
      <p:cxnSp>
        <p:nvCxnSpPr>
          <p:cNvPr id="104" name="Straight Connector 149"/>
          <p:cNvCxnSpPr/>
          <p:nvPr/>
        </p:nvCxnSpPr>
        <p:spPr>
          <a:xfrm flipV="1">
            <a:off x="2921183" y="2340264"/>
            <a:ext cx="268738" cy="268738"/>
          </a:xfrm>
          <a:prstGeom prst="line">
            <a:avLst/>
          </a:prstGeom>
          <a:noFill/>
          <a:ln w="19050" cap="flat" cmpd="sng" algn="ctr">
            <a:solidFill>
              <a:srgbClr val="52526D"/>
            </a:solidFill>
            <a:prstDash val="dash"/>
          </a:ln>
          <a:effectLst/>
        </p:spPr>
      </p:cxnSp>
      <p:cxnSp>
        <p:nvCxnSpPr>
          <p:cNvPr id="105" name="Straight Connector 150"/>
          <p:cNvCxnSpPr/>
          <p:nvPr/>
        </p:nvCxnSpPr>
        <p:spPr>
          <a:xfrm flipV="1">
            <a:off x="5186256" y="2301872"/>
            <a:ext cx="2" cy="307129"/>
          </a:xfrm>
          <a:prstGeom prst="line">
            <a:avLst/>
          </a:prstGeom>
          <a:noFill/>
          <a:ln w="19050" cap="flat" cmpd="sng" algn="ctr">
            <a:solidFill>
              <a:srgbClr val="52526D"/>
            </a:solidFill>
            <a:prstDash val="dash"/>
          </a:ln>
          <a:effectLst/>
        </p:spPr>
      </p:cxnSp>
      <p:cxnSp>
        <p:nvCxnSpPr>
          <p:cNvPr id="106" name="Straight Connector 152"/>
          <p:cNvCxnSpPr/>
          <p:nvPr/>
        </p:nvCxnSpPr>
        <p:spPr>
          <a:xfrm flipH="1" flipV="1">
            <a:off x="6606731" y="2340264"/>
            <a:ext cx="1151514" cy="268738"/>
          </a:xfrm>
          <a:prstGeom prst="line">
            <a:avLst/>
          </a:prstGeom>
          <a:noFill/>
          <a:ln w="19050" cap="flat" cmpd="sng" algn="ctr">
            <a:solidFill>
              <a:srgbClr val="52526D"/>
            </a:solidFill>
            <a:prstDash val="dash"/>
          </a:ln>
          <a:effectLst/>
        </p:spPr>
      </p:cxnSp>
      <p:cxnSp>
        <p:nvCxnSpPr>
          <p:cNvPr id="107" name="Straight Connector 153"/>
          <p:cNvCxnSpPr/>
          <p:nvPr/>
        </p:nvCxnSpPr>
        <p:spPr>
          <a:xfrm flipV="1">
            <a:off x="8087833" y="2340264"/>
            <a:ext cx="54540" cy="268737"/>
          </a:xfrm>
          <a:prstGeom prst="line">
            <a:avLst/>
          </a:prstGeom>
          <a:noFill/>
          <a:ln w="19050" cap="flat" cmpd="sng" algn="ctr">
            <a:solidFill>
              <a:srgbClr val="52526D"/>
            </a:solidFill>
            <a:prstDash val="dash"/>
          </a:ln>
          <a:effectLst/>
        </p:spPr>
      </p:cxnSp>
      <p:cxnSp>
        <p:nvCxnSpPr>
          <p:cNvPr id="108" name="Straight Connector 170"/>
          <p:cNvCxnSpPr/>
          <p:nvPr/>
        </p:nvCxnSpPr>
        <p:spPr>
          <a:xfrm flipV="1">
            <a:off x="5877298" y="2340264"/>
            <a:ext cx="499085" cy="268738"/>
          </a:xfrm>
          <a:prstGeom prst="line">
            <a:avLst/>
          </a:prstGeom>
          <a:noFill/>
          <a:ln w="19050" cap="flat" cmpd="sng" algn="ctr">
            <a:solidFill>
              <a:srgbClr val="52526D"/>
            </a:solidFill>
            <a:prstDash val="dash"/>
          </a:ln>
          <a:effectLst/>
        </p:spPr>
      </p:cxnSp>
      <p:cxnSp>
        <p:nvCxnSpPr>
          <p:cNvPr id="109" name="Straight Connector 171"/>
          <p:cNvCxnSpPr/>
          <p:nvPr/>
        </p:nvCxnSpPr>
        <p:spPr>
          <a:xfrm flipV="1">
            <a:off x="6222818" y="2340265"/>
            <a:ext cx="1804383" cy="268737"/>
          </a:xfrm>
          <a:prstGeom prst="line">
            <a:avLst/>
          </a:prstGeom>
          <a:noFill/>
          <a:ln w="19050" cap="flat" cmpd="sng" algn="ctr">
            <a:solidFill>
              <a:srgbClr val="52526D"/>
            </a:solidFill>
            <a:prstDash val="dash"/>
          </a:ln>
          <a:effectLst/>
        </p:spPr>
      </p:cxnSp>
      <p:sp>
        <p:nvSpPr>
          <p:cNvPr id="110" name="Rounded Rectangle 142"/>
          <p:cNvSpPr/>
          <p:nvPr/>
        </p:nvSpPr>
        <p:spPr bwMode="auto">
          <a:xfrm flipH="1">
            <a:off x="7604898" y="2609001"/>
            <a:ext cx="306695"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D</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1" name="Rounded Rectangle 143"/>
          <p:cNvSpPr/>
          <p:nvPr/>
        </p:nvSpPr>
        <p:spPr bwMode="auto">
          <a:xfrm flipH="1">
            <a:off x="7950419"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E</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2" name="Rounded Rectangle 145"/>
          <p:cNvSpPr/>
          <p:nvPr/>
        </p:nvSpPr>
        <p:spPr bwMode="auto">
          <a:xfrm flipH="1">
            <a:off x="502542" y="2609002"/>
            <a:ext cx="308419"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A</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3" name="Rounded Rectangle 146"/>
          <p:cNvSpPr/>
          <p:nvPr/>
        </p:nvSpPr>
        <p:spPr bwMode="auto">
          <a:xfrm flipH="1">
            <a:off x="2767618"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B</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4" name="Rounded Rectangle 147"/>
          <p:cNvSpPr/>
          <p:nvPr/>
        </p:nvSpPr>
        <p:spPr bwMode="auto">
          <a:xfrm flipH="1">
            <a:off x="5032693" y="2609001"/>
            <a:ext cx="307128"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C</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15" name="Rounded Rectangle 155"/>
          <p:cNvSpPr/>
          <p:nvPr/>
        </p:nvSpPr>
        <p:spPr bwMode="auto">
          <a:xfrm flipH="1">
            <a:off x="849210" y="2609002"/>
            <a:ext cx="307272"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B</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16" name="Rounded Rectangle 156"/>
          <p:cNvSpPr/>
          <p:nvPr/>
        </p:nvSpPr>
        <p:spPr bwMode="auto">
          <a:xfrm flipH="1">
            <a:off x="3113138"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A</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17" name="Rounded Rectangle 157"/>
          <p:cNvSpPr/>
          <p:nvPr/>
        </p:nvSpPr>
        <p:spPr bwMode="auto">
          <a:xfrm flipH="1">
            <a:off x="5378213"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A</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18" name="Rounded Rectangle 158"/>
          <p:cNvSpPr/>
          <p:nvPr/>
        </p:nvSpPr>
        <p:spPr bwMode="auto">
          <a:xfrm flipH="1">
            <a:off x="1194727" y="2609003"/>
            <a:ext cx="307272"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C</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19" name="Rounded Rectangle 159"/>
          <p:cNvSpPr/>
          <p:nvPr/>
        </p:nvSpPr>
        <p:spPr bwMode="auto">
          <a:xfrm flipH="1">
            <a:off x="3458658"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C</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0" name="Rounded Rectangle 160"/>
          <p:cNvSpPr/>
          <p:nvPr/>
        </p:nvSpPr>
        <p:spPr bwMode="auto">
          <a:xfrm flipH="1">
            <a:off x="5723733"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D</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21" name="Rounded Rectangle 161"/>
          <p:cNvSpPr/>
          <p:nvPr/>
        </p:nvSpPr>
        <p:spPr bwMode="auto">
          <a:xfrm flipH="1">
            <a:off x="1540244" y="2609002"/>
            <a:ext cx="307272"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D</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2" name="Rounded Rectangle 162"/>
          <p:cNvSpPr/>
          <p:nvPr/>
        </p:nvSpPr>
        <p:spPr bwMode="auto">
          <a:xfrm flipH="1">
            <a:off x="6069253"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E</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2</a:t>
            </a:r>
          </a:p>
        </p:txBody>
      </p:sp>
      <p:sp>
        <p:nvSpPr>
          <p:cNvPr id="123" name="Rounded Rectangle 163"/>
          <p:cNvSpPr/>
          <p:nvPr/>
        </p:nvSpPr>
        <p:spPr bwMode="auto">
          <a:xfrm flipH="1">
            <a:off x="3804178"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E</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4" name="Rounded Rectangle 165"/>
          <p:cNvSpPr/>
          <p:nvPr/>
        </p:nvSpPr>
        <p:spPr bwMode="auto">
          <a:xfrm flipH="1">
            <a:off x="4149697"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D</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25" name="Rounded Rectangle 166"/>
          <p:cNvSpPr/>
          <p:nvPr/>
        </p:nvSpPr>
        <p:spPr bwMode="auto">
          <a:xfrm flipH="1">
            <a:off x="1885762" y="2609002"/>
            <a:ext cx="307273" cy="230346"/>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E</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1</a:t>
            </a:r>
          </a:p>
        </p:txBody>
      </p:sp>
      <p:sp>
        <p:nvSpPr>
          <p:cNvPr id="126" name="Rounded Rectangle 167"/>
          <p:cNvSpPr/>
          <p:nvPr/>
        </p:nvSpPr>
        <p:spPr bwMode="auto">
          <a:xfrm flipH="1">
            <a:off x="6414773"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B</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7" name="Rounded Rectangle 168"/>
          <p:cNvSpPr/>
          <p:nvPr/>
        </p:nvSpPr>
        <p:spPr bwMode="auto">
          <a:xfrm flipH="1">
            <a:off x="8295939" y="2609001"/>
            <a:ext cx="307129" cy="230347"/>
          </a:xfrm>
          <a:prstGeom prst="roundRect">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800" b="0" i="0" u="none" strike="noStrike" kern="0" cap="none" spc="0" normalizeH="0" baseline="0" noProof="0" dirty="0" smtClean="0">
                <a:ln>
                  <a:noFill/>
                </a:ln>
                <a:solidFill>
                  <a:srgbClr val="272A48"/>
                </a:solidFill>
                <a:effectLst/>
                <a:uLnTx/>
                <a:uFillTx/>
                <a:latin typeface="Arial"/>
                <a:ea typeface="MS PGothic" panose="020B0600070205080204" pitchFamily="34" charset="-128"/>
                <a:cs typeface=""/>
              </a:rPr>
              <a:t>B</a:t>
            </a:r>
            <a:r>
              <a:rPr kumimoji="0" lang="en-US" altLang="ja-JP" sz="800" b="0" i="0" u="none" strike="noStrike" kern="0" cap="none" spc="0" normalizeH="0" baseline="-25000" noProof="0" dirty="0" smtClean="0">
                <a:ln>
                  <a:noFill/>
                </a:ln>
                <a:solidFill>
                  <a:srgbClr val="272A48"/>
                </a:solidFill>
                <a:effectLst/>
                <a:uLnTx/>
                <a:uFillTx/>
                <a:latin typeface="Arial"/>
                <a:ea typeface="MS PGothic" panose="020B0600070205080204" pitchFamily="34" charset="-128"/>
                <a:cs typeface=""/>
              </a:rPr>
              <a:t>3</a:t>
            </a:r>
          </a:p>
        </p:txBody>
      </p:sp>
      <p:sp>
        <p:nvSpPr>
          <p:cNvPr id="128" name="Shape 537"/>
          <p:cNvSpPr/>
          <p:nvPr/>
        </p:nvSpPr>
        <p:spPr>
          <a:xfrm>
            <a:off x="7336160"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E</a:t>
            </a:r>
          </a:p>
        </p:txBody>
      </p:sp>
      <p:sp>
        <p:nvSpPr>
          <p:cNvPr id="129" name="Shape 537"/>
          <p:cNvSpPr/>
          <p:nvPr/>
        </p:nvSpPr>
        <p:spPr>
          <a:xfrm>
            <a:off x="5685343"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D</a:t>
            </a:r>
          </a:p>
        </p:txBody>
      </p:sp>
      <p:sp>
        <p:nvSpPr>
          <p:cNvPr id="130" name="Shape 537"/>
          <p:cNvSpPr/>
          <p:nvPr/>
        </p:nvSpPr>
        <p:spPr>
          <a:xfrm>
            <a:off x="4034525"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C</a:t>
            </a:r>
          </a:p>
        </p:txBody>
      </p:sp>
      <p:sp>
        <p:nvSpPr>
          <p:cNvPr id="131" name="Shape 537"/>
          <p:cNvSpPr/>
          <p:nvPr/>
        </p:nvSpPr>
        <p:spPr>
          <a:xfrm>
            <a:off x="2383708"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B</a:t>
            </a:r>
          </a:p>
        </p:txBody>
      </p:sp>
      <p:sp>
        <p:nvSpPr>
          <p:cNvPr id="132" name="Shape 537"/>
          <p:cNvSpPr/>
          <p:nvPr/>
        </p:nvSpPr>
        <p:spPr>
          <a:xfrm>
            <a:off x="732890" y="2109917"/>
            <a:ext cx="1612426" cy="230347"/>
          </a:xfrm>
          <a:prstGeom prst="roundRect">
            <a:avLst>
              <a:gd name="adj" fmla="val 21242"/>
            </a:avLst>
          </a:prstGeom>
          <a:gradFill rotWithShape="1">
            <a:gsLst>
              <a:gs pos="0">
                <a:srgbClr val="00B0F0"/>
              </a:gs>
              <a:gs pos="83000">
                <a:srgbClr val="52526D"/>
              </a:gs>
            </a:gsLst>
            <a:path path="circle">
              <a:fillToRect l="50000" t="50000" r="50000" b="50000"/>
            </a:path>
          </a:gradFill>
          <a:ln w="12700" cmpd="sng">
            <a:noFill/>
            <a:headEnd type="none" w="med" len="med"/>
            <a:tailEnd type="none" w="med" len="med"/>
          </a:ln>
          <a:effectLst/>
          <a:scene3d>
            <a:camera prst="orthographicFront">
              <a:rot lat="0" lon="0" rev="0"/>
            </a:camera>
            <a:lightRig rig="threePt" dir="t">
              <a:rot lat="0" lon="0" rev="1200000"/>
            </a:lightRig>
          </a:scene3d>
          <a:sp3d/>
        </p:spPr>
        <p:txBody>
          <a:bodyPr vert="horz" wrap="square" lIns="0" tIns="0" rIns="0" bIns="0" numCol="1" rtlCol="0" anchor="ctr" anchorCtr="0" compatLnSpc="1">
            <a:prstTxWarp prst="textNoShape">
              <a:avLst/>
            </a:prstTxWarp>
          </a:bodyPr>
          <a:lstStyle/>
          <a:p>
            <a:pPr marL="0" marR="0" lvl="0" indent="0" algn="ctr" defTabSz="913764" eaLnBrk="1" fontAlgn="auto" latinLnBrk="0" hangingPunct="1">
              <a:lnSpc>
                <a:spcPct val="90000"/>
              </a:lnSpc>
              <a:spcBef>
                <a:spcPts val="0"/>
              </a:spcBef>
              <a:spcAft>
                <a:spcPts val="0"/>
              </a:spcAft>
              <a:buClrTx/>
              <a:buSzTx/>
              <a:buFontTx/>
              <a:buNone/>
              <a:tabLst/>
              <a:defRPr/>
            </a:pPr>
            <a:r>
              <a:rPr kumimoji="0" lang="en-US" altLang="ja-JP" sz="1399" b="0" i="0" u="none" strike="noStrike" kern="0" cap="none" spc="0" normalizeH="0" baseline="0" noProof="0" dirty="0" smtClean="0">
                <a:ln>
                  <a:noFill/>
                </a:ln>
                <a:solidFill>
                  <a:srgbClr val="272A48"/>
                </a:solidFill>
                <a:effectLst/>
                <a:uLnTx/>
                <a:uFillTx/>
                <a:latin typeface="Arial" charset="0"/>
                <a:ea typeface="Arial" charset="0"/>
                <a:cs typeface="Arial" charset="0"/>
              </a:rPr>
              <a:t>A</a:t>
            </a:r>
          </a:p>
        </p:txBody>
      </p:sp>
      <p:sp>
        <p:nvSpPr>
          <p:cNvPr id="133"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altLang="ja-JP" dirty="0" smtClean="0">
                <a:ea typeface="Hiragino Maru Gothic Pro W4" charset="-128"/>
                <a:cs typeface="Hiragino Maru Gothic Pro W4" charset="-128"/>
              </a:rPr>
              <a:t>Cisco HyperFlex System </a:t>
            </a:r>
            <a:r>
              <a:rPr lang="ja-JP" altLang="en-US" dirty="0" smtClean="0">
                <a:latin typeface="Meiryo" charset="-128"/>
                <a:ea typeface="Meiryo" charset="-128"/>
                <a:cs typeface="Meiryo" charset="-128"/>
              </a:rPr>
              <a:t>の特徴</a:t>
            </a:r>
            <a:r>
              <a:rPr altLang="ja-JP" dirty="0" smtClean="0">
                <a:latin typeface="Meiryo" charset="-128"/>
                <a:ea typeface="Meiryo" charset="-128"/>
                <a:cs typeface="Meiryo" charset="-128"/>
              </a:rPr>
              <a:t/>
            </a:r>
            <a:br>
              <a:rPr altLang="ja-JP" dirty="0" smtClean="0">
                <a:latin typeface="Meiryo" charset="-128"/>
                <a:ea typeface="Meiryo" charset="-128"/>
                <a:cs typeface="Meiryo" charset="-128"/>
              </a:rPr>
            </a:br>
            <a:r>
              <a:rPr lang="ja-JP" altLang="en-US" sz="2000" dirty="0" smtClean="0">
                <a:solidFill>
                  <a:srgbClr val="FF6600"/>
                </a:solidFill>
                <a:latin typeface="Meiryo" charset="-128"/>
                <a:ea typeface="Meiryo" charset="-128"/>
                <a:cs typeface="Meiryo" charset="-128"/>
              </a:rPr>
              <a:t>レプリケーション</a:t>
            </a:r>
            <a:r>
              <a:rPr lang="en-US" altLang="ja-JP" sz="2000" dirty="0" smtClean="0">
                <a:solidFill>
                  <a:srgbClr val="FF6600"/>
                </a:solidFill>
                <a:latin typeface="Meiryo" charset="-128"/>
                <a:ea typeface="Meiryo" charset="-128"/>
                <a:cs typeface="Meiryo" charset="-128"/>
              </a:rPr>
              <a:t> </a:t>
            </a:r>
            <a:r>
              <a:rPr lang="ja-JP" altLang="en-US" sz="2000" dirty="0" smtClean="0">
                <a:solidFill>
                  <a:srgbClr val="FF6600"/>
                </a:solidFill>
                <a:latin typeface="Meiryo" charset="-128"/>
                <a:ea typeface="Meiryo" charset="-128"/>
                <a:cs typeface="Meiryo" charset="-128"/>
              </a:rPr>
              <a:t>ファクター</a:t>
            </a:r>
            <a:r>
              <a:rPr lang="ja-JP" altLang="en-US" sz="2000" dirty="0" smtClean="0">
                <a:solidFill>
                  <a:srgbClr val="FF6600"/>
                </a:solidFill>
                <a:latin typeface="Meiryo" charset="-128"/>
                <a:ea typeface="Meiryo" charset="-128"/>
                <a:cs typeface="Meiryo" charset="-128"/>
              </a:rPr>
              <a:t>でのデータ冗長確保</a:t>
            </a:r>
            <a:endParaRPr altLang="ja-JP" sz="2000" dirty="0">
              <a:solidFill>
                <a:srgbClr val="FFC000"/>
              </a:solidFill>
              <a:latin typeface="Meiryo" charset="-128"/>
              <a:ea typeface="Meiryo" charset="-128"/>
              <a:cs typeface="Meiryo" charset="-128"/>
            </a:endParaRPr>
          </a:p>
        </p:txBody>
      </p:sp>
    </p:spTree>
    <p:extLst>
      <p:ext uri="{BB962C8B-B14F-4D97-AF65-F5344CB8AC3E}">
        <p14:creationId xmlns:p14="http://schemas.microsoft.com/office/powerpoint/2010/main" val="182358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fade">
                                      <p:cBhvr>
                                        <p:cTn id="16" dur="500"/>
                                        <p:tgtEl>
                                          <p:spTgt spid="1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500"/>
                                        <p:tgtEl>
                                          <p:spTgt spid="1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fade">
                                      <p:cBhvr>
                                        <p:cTn id="25" dur="500"/>
                                        <p:tgtEl>
                                          <p:spTgt spid="1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fade">
                                      <p:cBhvr>
                                        <p:cTn id="33" dur="500"/>
                                        <p:tgtEl>
                                          <p:spTgt spid="1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par>
                                <p:cTn id="43" presetID="22" presetClass="entr" presetSubtype="1" fill="hold" nodeType="with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wipe(up)">
                                      <p:cBhvr>
                                        <p:cTn id="45" dur="500"/>
                                        <p:tgtEl>
                                          <p:spTgt spid="103"/>
                                        </p:tgtEl>
                                      </p:cBhvr>
                                    </p:animEffect>
                                  </p:childTnLst>
                                </p:cTn>
                              </p:par>
                              <p:par>
                                <p:cTn id="46" presetID="22" presetClass="entr" presetSubtype="1" fill="hold" nodeType="with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wipe(up)">
                                      <p:cBhvr>
                                        <p:cTn id="48" dur="500"/>
                                        <p:tgtEl>
                                          <p:spTgt spid="104"/>
                                        </p:tgtEl>
                                      </p:cBhvr>
                                    </p:animEffect>
                                  </p:childTnLst>
                                </p:cTn>
                              </p:par>
                              <p:par>
                                <p:cTn id="49" presetID="22" presetClass="entr" presetSubtype="1"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wipe(up)">
                                      <p:cBhvr>
                                        <p:cTn id="51" dur="500"/>
                                        <p:tgtEl>
                                          <p:spTgt spid="105"/>
                                        </p:tgtEl>
                                      </p:cBhvr>
                                    </p:animEffect>
                                  </p:childTnLst>
                                </p:cTn>
                              </p:par>
                              <p:par>
                                <p:cTn id="52" presetID="22" presetClass="entr" presetSubtype="1" fill="hold" nodeType="withEffect">
                                  <p:stCondLst>
                                    <p:cond delay="0"/>
                                  </p:stCondLst>
                                  <p:childTnLst>
                                    <p:set>
                                      <p:cBhvr>
                                        <p:cTn id="53" dur="1" fill="hold">
                                          <p:stCondLst>
                                            <p:cond delay="0"/>
                                          </p:stCondLst>
                                        </p:cTn>
                                        <p:tgtEl>
                                          <p:spTgt spid="107"/>
                                        </p:tgtEl>
                                        <p:attrNameLst>
                                          <p:attrName>style.visibility</p:attrName>
                                        </p:attrNameLst>
                                      </p:cBhvr>
                                      <p:to>
                                        <p:strVal val="visible"/>
                                      </p:to>
                                    </p:set>
                                    <p:animEffect transition="in" filter="wipe(up)">
                                      <p:cBhvr>
                                        <p:cTn id="54" dur="500"/>
                                        <p:tgtEl>
                                          <p:spTgt spid="107"/>
                                        </p:tgtEl>
                                      </p:cBhvr>
                                    </p:animEffect>
                                  </p:childTnLst>
                                </p:cTn>
                              </p:par>
                              <p:par>
                                <p:cTn id="55" presetID="22" presetClass="entr" presetSubtype="1"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up)">
                                      <p:cBhvr>
                                        <p:cTn id="57" dur="500"/>
                                        <p:tgtEl>
                                          <p:spTgt spid="106"/>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00">
                                            <p:txEl>
                                              <p:pRg st="0" end="0"/>
                                            </p:txEl>
                                          </p:spTgt>
                                        </p:tgtEl>
                                        <p:attrNameLst>
                                          <p:attrName>style.visibility</p:attrName>
                                        </p:attrNameLst>
                                      </p:cBhvr>
                                      <p:to>
                                        <p:strVal val="visible"/>
                                      </p:to>
                                    </p:set>
                                    <p:animEffect transition="in" filter="fade">
                                      <p:cBhvr>
                                        <p:cTn id="61" dur="500"/>
                                        <p:tgtEl>
                                          <p:spTgt spid="100">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0">
                                            <p:txEl>
                                              <p:pRg st="1" end="1"/>
                                            </p:txEl>
                                          </p:spTgt>
                                        </p:tgtEl>
                                        <p:attrNameLst>
                                          <p:attrName>style.visibility</p:attrName>
                                        </p:attrNameLst>
                                      </p:cBhvr>
                                      <p:to>
                                        <p:strVal val="visible"/>
                                      </p:to>
                                    </p:set>
                                    <p:animEffect transition="in" filter="fade">
                                      <p:cBhvr>
                                        <p:cTn id="66" dur="500"/>
                                        <p:tgtEl>
                                          <p:spTgt spid="100">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5"/>
                                        </p:tgtEl>
                                        <p:attrNameLst>
                                          <p:attrName>style.visibility</p:attrName>
                                        </p:attrNameLst>
                                      </p:cBhvr>
                                      <p:to>
                                        <p:strVal val="visible"/>
                                      </p:to>
                                    </p:set>
                                    <p:animEffect transition="in" filter="fade">
                                      <p:cBhvr>
                                        <p:cTn id="71" dur="500"/>
                                        <p:tgtEl>
                                          <p:spTgt spid="1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8"/>
                                        </p:tgtEl>
                                        <p:attrNameLst>
                                          <p:attrName>style.visibility</p:attrName>
                                        </p:attrNameLst>
                                      </p:cBhvr>
                                      <p:to>
                                        <p:strVal val="visible"/>
                                      </p:to>
                                    </p:set>
                                    <p:animEffect transition="in" filter="fade">
                                      <p:cBhvr>
                                        <p:cTn id="74" dur="500"/>
                                        <p:tgtEl>
                                          <p:spTgt spid="11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6"/>
                                        </p:tgtEl>
                                        <p:attrNameLst>
                                          <p:attrName>style.visibility</p:attrName>
                                        </p:attrNameLst>
                                      </p:cBhvr>
                                      <p:to>
                                        <p:strVal val="visible"/>
                                      </p:to>
                                    </p:set>
                                    <p:animEffect transition="in" filter="fade">
                                      <p:cBhvr>
                                        <p:cTn id="80" dur="500"/>
                                        <p:tgtEl>
                                          <p:spTgt spid="11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9"/>
                                        </p:tgtEl>
                                        <p:attrNameLst>
                                          <p:attrName>style.visibility</p:attrName>
                                        </p:attrNameLst>
                                      </p:cBhvr>
                                      <p:to>
                                        <p:strVal val="visible"/>
                                      </p:to>
                                    </p:set>
                                    <p:animEffect transition="in" filter="fade">
                                      <p:cBhvr>
                                        <p:cTn id="83" dur="500"/>
                                        <p:tgtEl>
                                          <p:spTgt spid="1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23"/>
                                        </p:tgtEl>
                                        <p:attrNameLst>
                                          <p:attrName>style.visibility</p:attrName>
                                        </p:attrNameLst>
                                      </p:cBhvr>
                                      <p:to>
                                        <p:strVal val="visible"/>
                                      </p:to>
                                    </p:set>
                                    <p:animEffect transition="in" filter="fade">
                                      <p:cBhvr>
                                        <p:cTn id="86" dur="500"/>
                                        <p:tgtEl>
                                          <p:spTgt spid="12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7"/>
                                        </p:tgtEl>
                                        <p:attrNameLst>
                                          <p:attrName>style.visibility</p:attrName>
                                        </p:attrNameLst>
                                      </p:cBhvr>
                                      <p:to>
                                        <p:strVal val="visible"/>
                                      </p:to>
                                    </p:set>
                                    <p:animEffect transition="in" filter="fade">
                                      <p:cBhvr>
                                        <p:cTn id="89" dur="500"/>
                                        <p:tgtEl>
                                          <p:spTgt spid="11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0"/>
                                        </p:tgtEl>
                                        <p:attrNameLst>
                                          <p:attrName>style.visibility</p:attrName>
                                        </p:attrNameLst>
                                      </p:cBhvr>
                                      <p:to>
                                        <p:strVal val="visible"/>
                                      </p:to>
                                    </p:set>
                                    <p:animEffect transition="in" filter="fade">
                                      <p:cBhvr>
                                        <p:cTn id="92" dur="500"/>
                                        <p:tgtEl>
                                          <p:spTgt spid="12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22"/>
                                        </p:tgtEl>
                                        <p:attrNameLst>
                                          <p:attrName>style.visibility</p:attrName>
                                        </p:attrNameLst>
                                      </p:cBhvr>
                                      <p:to>
                                        <p:strVal val="visible"/>
                                      </p:to>
                                    </p:set>
                                    <p:animEffect transition="in" filter="fade">
                                      <p:cBhvr>
                                        <p:cTn id="95" dur="500"/>
                                        <p:tgtEl>
                                          <p:spTgt spid="12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27"/>
                                        </p:tgtEl>
                                        <p:attrNameLst>
                                          <p:attrName>style.visibility</p:attrName>
                                        </p:attrNameLst>
                                      </p:cBhvr>
                                      <p:to>
                                        <p:strVal val="visible"/>
                                      </p:to>
                                    </p:set>
                                    <p:animEffect transition="in" filter="fade">
                                      <p:cBhvr>
                                        <p:cTn id="98" dur="500"/>
                                        <p:tgtEl>
                                          <p:spTgt spid="12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96"/>
                                        </p:tgtEl>
                                      </p:cBhvr>
                                    </p:animEffect>
                                    <p:set>
                                      <p:cBhvr>
                                        <p:cTn id="103" dur="1" fill="hold">
                                          <p:stCondLst>
                                            <p:cond delay="499"/>
                                          </p:stCondLst>
                                        </p:cTn>
                                        <p:tgtEl>
                                          <p:spTgt spid="96"/>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22" presetClass="exit" presetSubtype="2" fill="hold" grpId="0" nodeType="withEffect">
                                  <p:stCondLst>
                                    <p:cond delay="0"/>
                                  </p:stCondLst>
                                  <p:childTnLst>
                                    <p:animEffect transition="out" filter="wipe(right)">
                                      <p:cBhvr>
                                        <p:cTn id="108" dur="1000"/>
                                        <p:tgtEl>
                                          <p:spTgt spid="69"/>
                                        </p:tgtEl>
                                      </p:cBhvr>
                                    </p:animEffect>
                                    <p:set>
                                      <p:cBhvr>
                                        <p:cTn id="109" dur="1" fill="hold">
                                          <p:stCondLst>
                                            <p:cond delay="999"/>
                                          </p:stCondLst>
                                        </p:cTn>
                                        <p:tgtEl>
                                          <p:spTgt spid="69"/>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72"/>
                                        </p:tgtEl>
                                        <p:attrNameLst>
                                          <p:attrName>style.visibility</p:attrName>
                                        </p:attrNameLst>
                                      </p:cBhvr>
                                      <p:to>
                                        <p:strVal val="visible"/>
                                      </p:to>
                                    </p:set>
                                    <p:animEffect transition="in" filter="fade">
                                      <p:cBhvr>
                                        <p:cTn id="112" dur="500"/>
                                        <p:tgtEl>
                                          <p:spTgt spid="7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00">
                                            <p:txEl>
                                              <p:pRg st="2" end="2"/>
                                            </p:txEl>
                                          </p:spTgt>
                                        </p:tgtEl>
                                        <p:attrNameLst>
                                          <p:attrName>style.visibility</p:attrName>
                                        </p:attrNameLst>
                                      </p:cBhvr>
                                      <p:to>
                                        <p:strVal val="visible"/>
                                      </p:to>
                                    </p:set>
                                    <p:animEffect transition="in" filter="fade">
                                      <p:cBhvr>
                                        <p:cTn id="117" dur="500"/>
                                        <p:tgtEl>
                                          <p:spTgt spid="100">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5" presetClass="path" presetSubtype="0" accel="50000" decel="50000" fill="hold" grpId="0" nodeType="clickEffect">
                                  <p:stCondLst>
                                    <p:cond delay="0"/>
                                  </p:stCondLst>
                                  <p:childTnLst>
                                    <p:animMotion origin="layout" path="M 5E-6 4.07407E-6 L -0.65591 4.07407E-6 " pathEditMode="relative" rAng="0" ptsTypes="AA">
                                      <p:cBhvr>
                                        <p:cTn id="121" dur="1000" fill="hold"/>
                                        <p:tgtEl>
                                          <p:spTgt spid="97"/>
                                        </p:tgtEl>
                                        <p:attrNameLst>
                                          <p:attrName>ppt_x</p:attrName>
                                          <p:attrName>ppt_y</p:attrName>
                                        </p:attrNameLst>
                                      </p:cBhvr>
                                      <p:rCtr x="-328" y="0"/>
                                    </p:animMotion>
                                  </p:childTnLst>
                                </p:cTn>
                              </p:par>
                              <p:par>
                                <p:cTn id="122" presetID="35" presetClass="path" presetSubtype="0" accel="50000" decel="50000" fill="hold" grpId="0" nodeType="withEffect">
                                  <p:stCondLst>
                                    <p:cond delay="0"/>
                                  </p:stCondLst>
                                  <p:childTnLst>
                                    <p:animMotion origin="layout" path="M -4.72222E-6 4.07407E-6 L -0.43697 4.07407E-6 " pathEditMode="relative" rAng="0" ptsTypes="AA">
                                      <p:cBhvr>
                                        <p:cTn id="123" dur="1000" fill="hold"/>
                                        <p:tgtEl>
                                          <p:spTgt spid="98"/>
                                        </p:tgtEl>
                                        <p:attrNameLst>
                                          <p:attrName>ppt_x</p:attrName>
                                          <p:attrName>ppt_y</p:attrName>
                                        </p:attrNameLst>
                                      </p:cBhvr>
                                      <p:rCtr x="-219" y="0"/>
                                    </p:animMotion>
                                  </p:childTnLst>
                                </p:cTn>
                              </p:par>
                              <p:par>
                                <p:cTn id="124" presetID="35" presetClass="path" presetSubtype="0" accel="50000" decel="50000" fill="hold" grpId="0" nodeType="withEffect">
                                  <p:stCondLst>
                                    <p:cond delay="0"/>
                                  </p:stCondLst>
                                  <p:childTnLst>
                                    <p:animMotion origin="layout" path="M -4.44444E-6 4.07407E-6 L -0.21388 4.07407E-6 " pathEditMode="relative" rAng="0" ptsTypes="AA">
                                      <p:cBhvr>
                                        <p:cTn id="125" dur="1000" fill="hold"/>
                                        <p:tgtEl>
                                          <p:spTgt spid="99"/>
                                        </p:tgtEl>
                                        <p:attrNameLst>
                                          <p:attrName>ppt_x</p:attrName>
                                          <p:attrName>ppt_y</p:attrName>
                                        </p:attrNameLst>
                                      </p:cBhvr>
                                      <p:rCtr x="-107" y="0"/>
                                    </p:animMotion>
                                  </p:childTnLst>
                                </p:cTn>
                              </p:par>
                              <p:par>
                                <p:cTn id="126" presetID="22" presetClass="exit" presetSubtype="4" fill="hold" nodeType="withEffect">
                                  <p:stCondLst>
                                    <p:cond delay="0"/>
                                  </p:stCondLst>
                                  <p:childTnLst>
                                    <p:animEffect transition="out" filter="wipe(down)">
                                      <p:cBhvr>
                                        <p:cTn id="127" dur="500"/>
                                        <p:tgtEl>
                                          <p:spTgt spid="107"/>
                                        </p:tgtEl>
                                      </p:cBhvr>
                                    </p:animEffect>
                                    <p:set>
                                      <p:cBhvr>
                                        <p:cTn id="128" dur="1" fill="hold">
                                          <p:stCondLst>
                                            <p:cond delay="499"/>
                                          </p:stCondLst>
                                        </p:cTn>
                                        <p:tgtEl>
                                          <p:spTgt spid="10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10"/>
                                        </p:tgtEl>
                                      </p:cBhvr>
                                    </p:animEffect>
                                    <p:set>
                                      <p:cBhvr>
                                        <p:cTn id="131" dur="1" fill="hold">
                                          <p:stCondLst>
                                            <p:cond delay="499"/>
                                          </p:stCondLst>
                                        </p:cTn>
                                        <p:tgtEl>
                                          <p:spTgt spid="11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27"/>
                                        </p:tgtEl>
                                      </p:cBhvr>
                                    </p:animEffect>
                                    <p:set>
                                      <p:cBhvr>
                                        <p:cTn id="137" dur="1" fill="hold">
                                          <p:stCondLst>
                                            <p:cond delay="499"/>
                                          </p:stCondLst>
                                        </p:cTn>
                                        <p:tgtEl>
                                          <p:spTgt spid="127"/>
                                        </p:tgtEl>
                                        <p:attrNameLst>
                                          <p:attrName>style.visibility</p:attrName>
                                        </p:attrNameLst>
                                      </p:cBhvr>
                                      <p:to>
                                        <p:strVal val="hidden"/>
                                      </p:to>
                                    </p:set>
                                  </p:childTnLst>
                                </p:cTn>
                              </p:par>
                              <p:par>
                                <p:cTn id="138" presetID="22" presetClass="exit" presetSubtype="4" fill="hold" nodeType="withEffect">
                                  <p:stCondLst>
                                    <p:cond delay="0"/>
                                  </p:stCondLst>
                                  <p:childTnLst>
                                    <p:animEffect transition="out" filter="wipe(down)">
                                      <p:cBhvr>
                                        <p:cTn id="139" dur="500"/>
                                        <p:tgtEl>
                                          <p:spTgt spid="106"/>
                                        </p:tgtEl>
                                      </p:cBhvr>
                                    </p:animEffect>
                                    <p:set>
                                      <p:cBhvr>
                                        <p:cTn id="140" dur="1" fill="hold">
                                          <p:stCondLst>
                                            <p:cond delay="499"/>
                                          </p:stCondLst>
                                        </p:cTn>
                                        <p:tgtEl>
                                          <p:spTgt spid="106"/>
                                        </p:tgtEl>
                                        <p:attrNameLst>
                                          <p:attrName>style.visibility</p:attrName>
                                        </p:attrNameLst>
                                      </p:cBhvr>
                                      <p:to>
                                        <p:strVal val="hidden"/>
                                      </p:to>
                                    </p:set>
                                  </p:childTnLst>
                                </p:cTn>
                              </p:par>
                            </p:childTnLst>
                          </p:cTn>
                        </p:par>
                        <p:par>
                          <p:cTn id="141" fill="hold">
                            <p:stCondLst>
                              <p:cond delay="1000"/>
                            </p:stCondLst>
                            <p:childTnLst>
                              <p:par>
                                <p:cTn id="142" presetID="22" presetClass="entr" presetSubtype="1" fill="hold" nodeType="afterEffect">
                                  <p:stCondLst>
                                    <p:cond delay="0"/>
                                  </p:stCondLst>
                                  <p:childTnLst>
                                    <p:set>
                                      <p:cBhvr>
                                        <p:cTn id="143" dur="1" fill="hold">
                                          <p:stCondLst>
                                            <p:cond delay="0"/>
                                          </p:stCondLst>
                                        </p:cTn>
                                        <p:tgtEl>
                                          <p:spTgt spid="108"/>
                                        </p:tgtEl>
                                        <p:attrNameLst>
                                          <p:attrName>style.visibility</p:attrName>
                                        </p:attrNameLst>
                                      </p:cBhvr>
                                      <p:to>
                                        <p:strVal val="visible"/>
                                      </p:to>
                                    </p:set>
                                    <p:animEffect transition="in" filter="wipe(up)">
                                      <p:cBhvr>
                                        <p:cTn id="144" dur="500"/>
                                        <p:tgtEl>
                                          <p:spTgt spid="108"/>
                                        </p:tgtEl>
                                      </p:cBhvr>
                                    </p:animEffect>
                                  </p:childTnLst>
                                </p:cTn>
                              </p:par>
                              <p:par>
                                <p:cTn id="145" presetID="22" presetClass="entr" presetSubtype="1" fill="hold" nodeType="withEffect">
                                  <p:stCondLst>
                                    <p:cond delay="0"/>
                                  </p:stCondLst>
                                  <p:childTnLst>
                                    <p:set>
                                      <p:cBhvr>
                                        <p:cTn id="146" dur="1" fill="hold">
                                          <p:stCondLst>
                                            <p:cond delay="0"/>
                                          </p:stCondLst>
                                        </p:cTn>
                                        <p:tgtEl>
                                          <p:spTgt spid="109"/>
                                        </p:tgtEl>
                                        <p:attrNameLst>
                                          <p:attrName>style.visibility</p:attrName>
                                        </p:attrNameLst>
                                      </p:cBhvr>
                                      <p:to>
                                        <p:strVal val="visible"/>
                                      </p:to>
                                    </p:set>
                                    <p:animEffect transition="in" filter="wipe(up)">
                                      <p:cBhvr>
                                        <p:cTn id="147" dur="500"/>
                                        <p:tgtEl>
                                          <p:spTgt spid="10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125"/>
                                        </p:tgtEl>
                                        <p:attrNameLst>
                                          <p:attrName>style.visibility</p:attrName>
                                        </p:attrNameLst>
                                      </p:cBhvr>
                                      <p:to>
                                        <p:strVal val="visible"/>
                                      </p:to>
                                    </p:set>
                                    <p:animEffect transition="in" filter="fade">
                                      <p:cBhvr>
                                        <p:cTn id="152" dur="500"/>
                                        <p:tgtEl>
                                          <p:spTgt spid="12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24"/>
                                        </p:tgtEl>
                                        <p:attrNameLst>
                                          <p:attrName>style.visibility</p:attrName>
                                        </p:attrNameLst>
                                      </p:cBhvr>
                                      <p:to>
                                        <p:strVal val="visible"/>
                                      </p:to>
                                    </p:set>
                                    <p:animEffect transition="in" filter="fade">
                                      <p:cBhvr>
                                        <p:cTn id="155" dur="500"/>
                                        <p:tgtEl>
                                          <p:spTgt spid="124"/>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26"/>
                                        </p:tgtEl>
                                        <p:attrNameLst>
                                          <p:attrName>style.visibility</p:attrName>
                                        </p:attrNameLst>
                                      </p:cBhvr>
                                      <p:to>
                                        <p:strVal val="visible"/>
                                      </p:to>
                                    </p:set>
                                    <p:animEffect transition="in" filter="fade">
                                      <p:cBhvr>
                                        <p:cTn id="158" dur="500"/>
                                        <p:tgtEl>
                                          <p:spTgt spid="126"/>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01">
                                            <p:txEl>
                                              <p:pRg st="0" end="0"/>
                                            </p:txEl>
                                          </p:spTgt>
                                        </p:tgtEl>
                                        <p:attrNameLst>
                                          <p:attrName>style.visibility</p:attrName>
                                        </p:attrNameLst>
                                      </p:cBhvr>
                                      <p:to>
                                        <p:strVal val="visible"/>
                                      </p:to>
                                    </p:set>
                                    <p:animEffect transition="in" filter="fade">
                                      <p:cBhvr>
                                        <p:cTn id="161" dur="1000"/>
                                        <p:tgtEl>
                                          <p:spTgt spid="101">
                                            <p:txEl>
                                              <p:pRg st="0" end="0"/>
                                            </p:txEl>
                                          </p:spTgt>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1" nodeType="clickEffect">
                                  <p:stCondLst>
                                    <p:cond delay="0"/>
                                  </p:stCondLst>
                                  <p:childTnLst>
                                    <p:animEffect transition="out" filter="fade">
                                      <p:cBhvr>
                                        <p:cTn id="165" dur="500"/>
                                        <p:tgtEl>
                                          <p:spTgt spid="72"/>
                                        </p:tgtEl>
                                      </p:cBhvr>
                                    </p:animEffect>
                                    <p:set>
                                      <p:cBhvr>
                                        <p:cTn id="166" dur="1" fill="hold">
                                          <p:stCondLst>
                                            <p:cond delay="499"/>
                                          </p:stCondLst>
                                        </p:cTn>
                                        <p:tgtEl>
                                          <p:spTgt spid="72"/>
                                        </p:tgtEl>
                                        <p:attrNameLst>
                                          <p:attrName>style.visibility</p:attrName>
                                        </p:attrNameLst>
                                      </p:cBhvr>
                                      <p:to>
                                        <p:strVal val="hidden"/>
                                      </p:to>
                                    </p:set>
                                  </p:childTnLst>
                                </p:cTn>
                              </p:par>
                            </p:childTnLst>
                          </p:cTn>
                        </p:par>
                        <p:par>
                          <p:cTn id="167" fill="hold">
                            <p:stCondLst>
                              <p:cond delay="500"/>
                            </p:stCondLst>
                            <p:childTnLst>
                              <p:par>
                                <p:cTn id="168" presetID="22" presetClass="entr" presetSubtype="8" fill="hold" grpId="1" nodeType="afterEffect">
                                  <p:stCondLst>
                                    <p:cond delay="0"/>
                                  </p:stCondLst>
                                  <p:childTnLst>
                                    <p:set>
                                      <p:cBhvr>
                                        <p:cTn id="169" dur="1" fill="hold">
                                          <p:stCondLst>
                                            <p:cond delay="0"/>
                                          </p:stCondLst>
                                        </p:cTn>
                                        <p:tgtEl>
                                          <p:spTgt spid="69"/>
                                        </p:tgtEl>
                                        <p:attrNameLst>
                                          <p:attrName>style.visibility</p:attrName>
                                        </p:attrNameLst>
                                      </p:cBhvr>
                                      <p:to>
                                        <p:strVal val="visible"/>
                                      </p:to>
                                    </p:set>
                                    <p:animEffect transition="in" filter="wipe(left)">
                                      <p:cBhvr>
                                        <p:cTn id="170" dur="1000"/>
                                        <p:tgtEl>
                                          <p:spTgt spid="69"/>
                                        </p:tgtEl>
                                      </p:cBhvr>
                                    </p:animEffect>
                                  </p:childTnLst>
                                </p:cTn>
                              </p:par>
                            </p:childTnLst>
                          </p:cTn>
                        </p:par>
                        <p:par>
                          <p:cTn id="171" fill="hold">
                            <p:stCondLst>
                              <p:cond delay="1500"/>
                            </p:stCondLst>
                            <p:childTnLst>
                              <p:par>
                                <p:cTn id="172" presetID="10" presetClass="entr" presetSubtype="0" fill="hold" grpId="1" nodeType="afterEffect">
                                  <p:stCondLst>
                                    <p:cond delay="0"/>
                                  </p:stCondLst>
                                  <p:childTnLst>
                                    <p:set>
                                      <p:cBhvr>
                                        <p:cTn id="173" dur="1" fill="hold">
                                          <p:stCondLst>
                                            <p:cond delay="0"/>
                                          </p:stCondLst>
                                        </p:cTn>
                                        <p:tgtEl>
                                          <p:spTgt spid="96"/>
                                        </p:tgtEl>
                                        <p:attrNameLst>
                                          <p:attrName>style.visibility</p:attrName>
                                        </p:attrNameLst>
                                      </p:cBhvr>
                                      <p:to>
                                        <p:strVal val="visible"/>
                                      </p:to>
                                    </p:set>
                                    <p:animEffect transition="in" filter="fade">
                                      <p:cBhvr>
                                        <p:cTn id="174" dur="500"/>
                                        <p:tgtEl>
                                          <p:spTgt spid="96"/>
                                        </p:tgtEl>
                                      </p:cBhvr>
                                    </p:animEffect>
                                  </p:childTnLst>
                                </p:cTn>
                              </p:par>
                              <p:par>
                                <p:cTn id="175" presetID="10" presetClass="entr" presetSubtype="0" fill="hold" grpId="1" nodeType="withEffect">
                                  <p:stCondLst>
                                    <p:cond delay="0"/>
                                  </p:stCondLst>
                                  <p:childTnLst>
                                    <p:set>
                                      <p:cBhvr>
                                        <p:cTn id="176" dur="1" fill="hold">
                                          <p:stCondLst>
                                            <p:cond delay="0"/>
                                          </p:stCondLst>
                                        </p:cTn>
                                        <p:tgtEl>
                                          <p:spTgt spid="95"/>
                                        </p:tgtEl>
                                        <p:attrNameLst>
                                          <p:attrName>style.visibility</p:attrName>
                                        </p:attrNameLst>
                                      </p:cBhvr>
                                      <p:to>
                                        <p:strVal val="visible"/>
                                      </p:to>
                                    </p:set>
                                    <p:animEffect transition="in" filter="fade">
                                      <p:cBhvr>
                                        <p:cTn id="177" dur="500"/>
                                        <p:tgtEl>
                                          <p:spTgt spid="95"/>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01">
                                            <p:txEl>
                                              <p:pRg st="1" end="1"/>
                                            </p:txEl>
                                          </p:spTgt>
                                        </p:tgtEl>
                                        <p:attrNameLst>
                                          <p:attrName>style.visibility</p:attrName>
                                        </p:attrNameLst>
                                      </p:cBhvr>
                                      <p:to>
                                        <p:strVal val="visible"/>
                                      </p:to>
                                    </p:set>
                                    <p:animEffect transition="in" filter="fade">
                                      <p:cBhvr>
                                        <p:cTn id="182" dur="1000"/>
                                        <p:tgtEl>
                                          <p:spTgt spid="101">
                                            <p:txEl>
                                              <p:pRg st="1" end="1"/>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63" presetClass="path" presetSubtype="0" accel="50000" decel="50000" fill="hold" grpId="1" nodeType="clickEffect">
                                  <p:stCondLst>
                                    <p:cond delay="0"/>
                                  </p:stCondLst>
                                  <p:childTnLst>
                                    <p:animMotion origin="layout" path="M -0.65591 1.48148E-6 L -0.0007 1.48148E-6 " pathEditMode="relative" rAng="0" ptsTypes="AA">
                                      <p:cBhvr>
                                        <p:cTn id="186" dur="1000" fill="hold"/>
                                        <p:tgtEl>
                                          <p:spTgt spid="97"/>
                                        </p:tgtEl>
                                        <p:attrNameLst>
                                          <p:attrName>ppt_x</p:attrName>
                                          <p:attrName>ppt_y</p:attrName>
                                        </p:attrNameLst>
                                      </p:cBhvr>
                                      <p:rCtr x="328" y="0"/>
                                    </p:animMotion>
                                  </p:childTnLst>
                                </p:cTn>
                              </p:par>
                              <p:par>
                                <p:cTn id="187" presetID="63" presetClass="path" presetSubtype="0" accel="50000" decel="50000" fill="hold" grpId="1" nodeType="withEffect">
                                  <p:stCondLst>
                                    <p:cond delay="0"/>
                                  </p:stCondLst>
                                  <p:childTnLst>
                                    <p:animMotion origin="layout" path="M -0.43697 1.48148E-6 L -0.00017 1.48148E-6 " pathEditMode="relative" rAng="0" ptsTypes="AA">
                                      <p:cBhvr>
                                        <p:cTn id="188" dur="1000" fill="hold"/>
                                        <p:tgtEl>
                                          <p:spTgt spid="98"/>
                                        </p:tgtEl>
                                        <p:attrNameLst>
                                          <p:attrName>ppt_x</p:attrName>
                                          <p:attrName>ppt_y</p:attrName>
                                        </p:attrNameLst>
                                      </p:cBhvr>
                                      <p:rCtr x="218" y="0"/>
                                    </p:animMotion>
                                  </p:childTnLst>
                                </p:cTn>
                              </p:par>
                              <p:par>
                                <p:cTn id="189" presetID="63" presetClass="path" presetSubtype="0" accel="50000" decel="50000" fill="hold" grpId="1" nodeType="withEffect">
                                  <p:stCondLst>
                                    <p:cond delay="0"/>
                                  </p:stCondLst>
                                  <p:childTnLst>
                                    <p:animMotion origin="layout" path="M -0.21388 1.48148E-6 L 0.00035 1.48148E-6 " pathEditMode="relative" rAng="0" ptsTypes="AA">
                                      <p:cBhvr>
                                        <p:cTn id="190" dur="1000" fill="hold"/>
                                        <p:tgtEl>
                                          <p:spTgt spid="99"/>
                                        </p:tgtEl>
                                        <p:attrNameLst>
                                          <p:attrName>ppt_x</p:attrName>
                                          <p:attrName>ppt_y</p:attrName>
                                        </p:attrNameLst>
                                      </p:cBhvr>
                                      <p:rCtr x="107" y="0"/>
                                    </p:animMotion>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125"/>
                                        </p:tgtEl>
                                      </p:cBhvr>
                                    </p:animEffect>
                                    <p:set>
                                      <p:cBhvr>
                                        <p:cTn id="195" dur="1" fill="hold">
                                          <p:stCondLst>
                                            <p:cond delay="499"/>
                                          </p:stCondLst>
                                        </p:cTn>
                                        <p:tgtEl>
                                          <p:spTgt spid="125"/>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124"/>
                                        </p:tgtEl>
                                      </p:cBhvr>
                                    </p:animEffect>
                                    <p:set>
                                      <p:cBhvr>
                                        <p:cTn id="198" dur="1" fill="hold">
                                          <p:stCondLst>
                                            <p:cond delay="499"/>
                                          </p:stCondLst>
                                        </p:cTn>
                                        <p:tgtEl>
                                          <p:spTgt spid="124"/>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500"/>
                                        <p:tgtEl>
                                          <p:spTgt spid="126"/>
                                        </p:tgtEl>
                                      </p:cBhvr>
                                    </p:animEffect>
                                    <p:set>
                                      <p:cBhvr>
                                        <p:cTn id="201" dur="1" fill="hold">
                                          <p:stCondLst>
                                            <p:cond delay="499"/>
                                          </p:stCondLst>
                                        </p:cTn>
                                        <p:tgtEl>
                                          <p:spTgt spid="126"/>
                                        </p:tgtEl>
                                        <p:attrNameLst>
                                          <p:attrName>style.visibility</p:attrName>
                                        </p:attrNameLst>
                                      </p:cBhvr>
                                      <p:to>
                                        <p:strVal val="hidden"/>
                                      </p:to>
                                    </p:set>
                                  </p:childTnLst>
                                </p:cTn>
                              </p:par>
                              <p:par>
                                <p:cTn id="202" presetID="22" presetClass="exit" presetSubtype="4" fill="hold" nodeType="withEffect">
                                  <p:stCondLst>
                                    <p:cond delay="0"/>
                                  </p:stCondLst>
                                  <p:childTnLst>
                                    <p:animEffect transition="out" filter="wipe(down)">
                                      <p:cBhvr>
                                        <p:cTn id="203" dur="500"/>
                                        <p:tgtEl>
                                          <p:spTgt spid="109"/>
                                        </p:tgtEl>
                                      </p:cBhvr>
                                    </p:animEffect>
                                    <p:set>
                                      <p:cBhvr>
                                        <p:cTn id="204" dur="1" fill="hold">
                                          <p:stCondLst>
                                            <p:cond delay="499"/>
                                          </p:stCondLst>
                                        </p:cTn>
                                        <p:tgtEl>
                                          <p:spTgt spid="109"/>
                                        </p:tgtEl>
                                        <p:attrNameLst>
                                          <p:attrName>style.visibility</p:attrName>
                                        </p:attrNameLst>
                                      </p:cBhvr>
                                      <p:to>
                                        <p:strVal val="hidden"/>
                                      </p:to>
                                    </p:set>
                                  </p:childTnLst>
                                </p:cTn>
                              </p:par>
                              <p:par>
                                <p:cTn id="205" presetID="22" presetClass="exit" presetSubtype="4" fill="hold" nodeType="withEffect">
                                  <p:stCondLst>
                                    <p:cond delay="0"/>
                                  </p:stCondLst>
                                  <p:childTnLst>
                                    <p:animEffect transition="out" filter="wipe(down)">
                                      <p:cBhvr>
                                        <p:cTn id="206" dur="500"/>
                                        <p:tgtEl>
                                          <p:spTgt spid="108"/>
                                        </p:tgtEl>
                                      </p:cBhvr>
                                    </p:animEffect>
                                    <p:set>
                                      <p:cBhvr>
                                        <p:cTn id="207" dur="1" fill="hold">
                                          <p:stCondLst>
                                            <p:cond delay="499"/>
                                          </p:stCondLst>
                                        </p:cTn>
                                        <p:tgtEl>
                                          <p:spTgt spid="108"/>
                                        </p:tgtEl>
                                        <p:attrNameLst>
                                          <p:attrName>style.visibility</p:attrName>
                                        </p:attrNameLst>
                                      </p:cBhvr>
                                      <p:to>
                                        <p:strVal val="hidden"/>
                                      </p:to>
                                    </p:set>
                                  </p:childTnLst>
                                </p:cTn>
                              </p:par>
                              <p:par>
                                <p:cTn id="208" presetID="10" presetClass="entr" presetSubtype="0" fill="hold" grpId="2" nodeType="withEffect">
                                  <p:stCondLst>
                                    <p:cond delay="0"/>
                                  </p:stCondLst>
                                  <p:childTnLst>
                                    <p:set>
                                      <p:cBhvr>
                                        <p:cTn id="209" dur="1" fill="hold">
                                          <p:stCondLst>
                                            <p:cond delay="0"/>
                                          </p:stCondLst>
                                        </p:cTn>
                                        <p:tgtEl>
                                          <p:spTgt spid="110"/>
                                        </p:tgtEl>
                                        <p:attrNameLst>
                                          <p:attrName>style.visibility</p:attrName>
                                        </p:attrNameLst>
                                      </p:cBhvr>
                                      <p:to>
                                        <p:strVal val="visible"/>
                                      </p:to>
                                    </p:set>
                                    <p:animEffect transition="in" filter="fade">
                                      <p:cBhvr>
                                        <p:cTn id="210" dur="500"/>
                                        <p:tgtEl>
                                          <p:spTgt spid="110"/>
                                        </p:tgtEl>
                                      </p:cBhvr>
                                    </p:animEffect>
                                  </p:childTnLst>
                                </p:cTn>
                              </p:par>
                              <p:par>
                                <p:cTn id="211" presetID="10" presetClass="entr" presetSubtype="0" fill="hold" grpId="2" nodeType="withEffect">
                                  <p:stCondLst>
                                    <p:cond delay="0"/>
                                  </p:stCondLst>
                                  <p:childTnLst>
                                    <p:set>
                                      <p:cBhvr>
                                        <p:cTn id="212" dur="1" fill="hold">
                                          <p:stCondLst>
                                            <p:cond delay="0"/>
                                          </p:stCondLst>
                                        </p:cTn>
                                        <p:tgtEl>
                                          <p:spTgt spid="111"/>
                                        </p:tgtEl>
                                        <p:attrNameLst>
                                          <p:attrName>style.visibility</p:attrName>
                                        </p:attrNameLst>
                                      </p:cBhvr>
                                      <p:to>
                                        <p:strVal val="visible"/>
                                      </p:to>
                                    </p:set>
                                    <p:animEffect transition="in" filter="fade">
                                      <p:cBhvr>
                                        <p:cTn id="213" dur="500"/>
                                        <p:tgtEl>
                                          <p:spTgt spid="111"/>
                                        </p:tgtEl>
                                      </p:cBhvr>
                                    </p:animEffect>
                                  </p:childTnLst>
                                </p:cTn>
                              </p:par>
                              <p:par>
                                <p:cTn id="214" presetID="10" presetClass="entr" presetSubtype="0" fill="hold" grpId="2" nodeType="withEffect">
                                  <p:stCondLst>
                                    <p:cond delay="0"/>
                                  </p:stCondLst>
                                  <p:childTnLst>
                                    <p:set>
                                      <p:cBhvr>
                                        <p:cTn id="215" dur="1" fill="hold">
                                          <p:stCondLst>
                                            <p:cond delay="0"/>
                                          </p:stCondLst>
                                        </p:cTn>
                                        <p:tgtEl>
                                          <p:spTgt spid="127"/>
                                        </p:tgtEl>
                                        <p:attrNameLst>
                                          <p:attrName>style.visibility</p:attrName>
                                        </p:attrNameLst>
                                      </p:cBhvr>
                                      <p:to>
                                        <p:strVal val="visible"/>
                                      </p:to>
                                    </p:set>
                                    <p:animEffect transition="in" filter="fade">
                                      <p:cBhvr>
                                        <p:cTn id="216" dur="500"/>
                                        <p:tgtEl>
                                          <p:spTgt spid="127"/>
                                        </p:tgtEl>
                                      </p:cBhvr>
                                    </p:animEffect>
                                  </p:childTnLst>
                                </p:cTn>
                              </p:par>
                            </p:childTnLst>
                          </p:cTn>
                        </p:par>
                        <p:par>
                          <p:cTn id="217" fill="hold">
                            <p:stCondLst>
                              <p:cond delay="500"/>
                            </p:stCondLst>
                            <p:childTnLst>
                              <p:par>
                                <p:cTn id="218" presetID="22" presetClass="entr" presetSubtype="1" fill="hold" nodeType="afterEffect">
                                  <p:stCondLst>
                                    <p:cond delay="0"/>
                                  </p:stCondLst>
                                  <p:childTnLst>
                                    <p:set>
                                      <p:cBhvr>
                                        <p:cTn id="219" dur="1" fill="hold">
                                          <p:stCondLst>
                                            <p:cond delay="0"/>
                                          </p:stCondLst>
                                        </p:cTn>
                                        <p:tgtEl>
                                          <p:spTgt spid="106"/>
                                        </p:tgtEl>
                                        <p:attrNameLst>
                                          <p:attrName>style.visibility</p:attrName>
                                        </p:attrNameLst>
                                      </p:cBhvr>
                                      <p:to>
                                        <p:strVal val="visible"/>
                                      </p:to>
                                    </p:set>
                                    <p:animEffect transition="in" filter="wipe(up)">
                                      <p:cBhvr>
                                        <p:cTn id="220" dur="500"/>
                                        <p:tgtEl>
                                          <p:spTgt spid="106"/>
                                        </p:tgtEl>
                                      </p:cBhvr>
                                    </p:animEffect>
                                  </p:childTnLst>
                                </p:cTn>
                              </p:par>
                              <p:par>
                                <p:cTn id="221" presetID="22" presetClass="entr" presetSubtype="1" fill="hold" nodeType="withEffect">
                                  <p:stCondLst>
                                    <p:cond delay="0"/>
                                  </p:stCondLst>
                                  <p:childTnLst>
                                    <p:set>
                                      <p:cBhvr>
                                        <p:cTn id="222" dur="1" fill="hold">
                                          <p:stCondLst>
                                            <p:cond delay="0"/>
                                          </p:stCondLst>
                                        </p:cTn>
                                        <p:tgtEl>
                                          <p:spTgt spid="107"/>
                                        </p:tgtEl>
                                        <p:attrNameLst>
                                          <p:attrName>style.visibility</p:attrName>
                                        </p:attrNameLst>
                                      </p:cBhvr>
                                      <p:to>
                                        <p:strVal val="visible"/>
                                      </p:to>
                                    </p:set>
                                    <p:animEffect transition="in" filter="wipe(up)">
                                      <p:cBhvr>
                                        <p:cTn id="223" dur="500"/>
                                        <p:tgtEl>
                                          <p:spTgt spid="107"/>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01">
                                            <p:txEl>
                                              <p:pRg st="2" end="2"/>
                                            </p:txEl>
                                          </p:spTgt>
                                        </p:tgtEl>
                                        <p:attrNameLst>
                                          <p:attrName>style.visibility</p:attrName>
                                        </p:attrNameLst>
                                      </p:cBhvr>
                                      <p:to>
                                        <p:strVal val="visible"/>
                                      </p:to>
                                    </p:set>
                                    <p:animEffect transition="in" filter="fade">
                                      <p:cBhvr>
                                        <p:cTn id="228" dur="500"/>
                                        <p:tgtEl>
                                          <p:spTgt spid="1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72" grpId="0" animBg="1"/>
      <p:bldP spid="72" grpId="1" animBg="1"/>
      <p:bldP spid="73" grpId="0"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build="p"/>
      <p:bldP spid="101" grpId="0" build="p"/>
      <p:bldP spid="102" grpId="0"/>
      <p:bldP spid="110" grpId="0" animBg="1"/>
      <p:bldP spid="110" grpId="1" animBg="1"/>
      <p:bldP spid="110" grpId="2" animBg="1"/>
      <p:bldP spid="111" grpId="0" animBg="1"/>
      <p:bldP spid="111" grpId="1" animBg="1"/>
      <p:bldP spid="111" grpId="2"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4" grpId="1" animBg="1"/>
      <p:bldP spid="125" grpId="0" animBg="1"/>
      <p:bldP spid="125" grpId="1" animBg="1"/>
      <p:bldP spid="126" grpId="0" animBg="1"/>
      <p:bldP spid="126" grpId="1" animBg="1"/>
      <p:bldP spid="127" grpId="0" animBg="1"/>
      <p:bldP spid="127" grpId="1" animBg="1"/>
      <p:bldP spid="127" grpId="2" animBg="1"/>
      <p:bldP spid="128" grpId="0" animBg="1"/>
      <p:bldP spid="129" grpId="0" animBg="1"/>
      <p:bldP spid="130" grpId="0" animBg="1"/>
      <p:bldP spid="131" grpId="0" animBg="1"/>
      <p:bldP spid="1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40"/>
          <p:cNvSpPr/>
          <p:nvPr/>
        </p:nvSpPr>
        <p:spPr bwMode="auto">
          <a:xfrm>
            <a:off x="392851" y="2026203"/>
            <a:ext cx="8394502" cy="1228848"/>
          </a:xfrm>
          <a:prstGeom prst="rect">
            <a:avLst/>
          </a:prstGeom>
          <a:solidFill>
            <a:srgbClr val="CCFFCC">
              <a:alpha val="62000"/>
            </a:srgbClr>
          </a:solidFill>
          <a:ln w="19050" cap="flat" cmpd="sng" algn="ctr">
            <a:noFill/>
            <a:prstDash val="solid"/>
            <a:miter lim="800000"/>
          </a:ln>
          <a:effectLst/>
        </p:spPr>
        <p:txBody>
          <a:bodyPr lIns="0" tIns="0" rIns="0" bIns="0" rtlCol="0" anchor="ctr"/>
          <a:lstStyle/>
          <a:p>
            <a:pPr algn="ctr" defTabSz="914194" fontAlgn="auto">
              <a:spcBef>
                <a:spcPts val="0"/>
              </a:spcBef>
              <a:spcAft>
                <a:spcPts val="0"/>
              </a:spcAft>
              <a:defRPr/>
            </a:pPr>
            <a:endParaRPr lang="en-US" sz="1600" kern="0" dirty="0">
              <a:solidFill>
                <a:srgbClr val="FFFFFF"/>
              </a:solidFill>
              <a:latin typeface="Arial"/>
              <a:ea typeface=""/>
              <a:cs typeface=""/>
            </a:endParaRPr>
          </a:p>
        </p:txBody>
      </p:sp>
      <p:sp>
        <p:nvSpPr>
          <p:cNvPr id="66" name="Rectangle 25"/>
          <p:cNvSpPr/>
          <p:nvPr/>
        </p:nvSpPr>
        <p:spPr bwMode="auto">
          <a:xfrm>
            <a:off x="776403" y="1255899"/>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完成度の高い</a:t>
            </a:r>
            <a:r>
              <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rPr>
              <a:t/>
            </a:r>
            <a:br>
              <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rPr>
            </a:b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ソリューション</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67" name="Title 1"/>
          <p:cNvSpPr txBox="1">
            <a:spLocks/>
          </p:cNvSpPr>
          <p:nvPr/>
        </p:nvSpPr>
        <p:spPr>
          <a:xfrm>
            <a:off x="416502" y="304796"/>
            <a:ext cx="8345488" cy="493831"/>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lang="en-US" sz="2800" dirty="0" smtClean="0">
                <a:ea typeface="Hiragino Maru Gothic Pro W4" charset="-128"/>
                <a:cs typeface="Hiragino Maru Gothic Pro W4" charset="-128"/>
              </a:rPr>
              <a:t>Cisco </a:t>
            </a:r>
            <a:r>
              <a:rPr lang="en-US" altLang="ja-JP" sz="2800" dirty="0" smtClean="0">
                <a:ea typeface="Hiragino Maru Gothic Pro W4" charset="-128"/>
                <a:cs typeface="Hiragino Maru Gothic Pro W4" charset="-128"/>
              </a:rPr>
              <a:t>HyperFlex </a:t>
            </a:r>
            <a:r>
              <a:rPr lang="ja-JP" altLang="en-US" sz="2800" dirty="0" smtClean="0">
                <a:latin typeface="Meiryo" charset="-128"/>
                <a:ea typeface="Meiryo" charset="-128"/>
                <a:cs typeface="Meiryo" charset="-128"/>
              </a:rPr>
              <a:t>と他の </a:t>
            </a:r>
            <a:r>
              <a:rPr lang="en-US" sz="2800" dirty="0" smtClean="0">
                <a:ea typeface="Hiragino Maru Gothic Pro W4" charset="-128"/>
                <a:cs typeface="Hiragino Maru Gothic Pro W4" charset="-128"/>
              </a:rPr>
              <a:t>HCI Solution</a:t>
            </a:r>
            <a:r>
              <a:rPr lang="en-US" altLang="ja-JP" sz="2800" dirty="0" smtClean="0">
                <a:ea typeface="Hiragino Maru Gothic Pro W4" charset="-128"/>
                <a:cs typeface="Hiragino Maru Gothic Pro W4" charset="-128"/>
              </a:rPr>
              <a:t> </a:t>
            </a:r>
            <a:r>
              <a:rPr lang="ja-JP" altLang="en-US" sz="2800" dirty="0" smtClean="0">
                <a:latin typeface="Meiryo" charset="-128"/>
                <a:ea typeface="Meiryo" charset="-128"/>
                <a:cs typeface="Meiryo" charset="-128"/>
              </a:rPr>
              <a:t>の違い</a:t>
            </a:r>
            <a:endParaRPr lang="en-US" sz="2800" dirty="0">
              <a:latin typeface="Meiryo" charset="-128"/>
              <a:ea typeface="Meiryo" charset="-128"/>
              <a:cs typeface="Meiryo" charset="-128"/>
            </a:endParaRPr>
          </a:p>
        </p:txBody>
      </p:sp>
      <p:sp>
        <p:nvSpPr>
          <p:cNvPr id="68" name="Rectangle 27"/>
          <p:cNvSpPr/>
          <p:nvPr/>
        </p:nvSpPr>
        <p:spPr bwMode="auto">
          <a:xfrm>
            <a:off x="776403" y="2026203"/>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サーバ</a:t>
            </a:r>
            <a:endParaRPr lang="en-US"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a:solidFill>
                  <a:srgbClr val="FFFFFF"/>
                </a:solidFill>
                <a:latin typeface="メイリオ"/>
                <a:ea typeface="メイリオ"/>
                <a:cs typeface="メイリオ"/>
              </a:rPr>
              <a:t>ストレージ</a:t>
            </a:r>
            <a:endParaRPr lang="en-US"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ネットワーク</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en-US" sz="900" dirty="0" smtClean="0">
                <a:solidFill>
                  <a:srgbClr val="FFFFFF"/>
                </a:solidFill>
                <a:latin typeface="メイリオ"/>
                <a:ea typeface="メイリオ"/>
                <a:cs typeface="メイリオ"/>
              </a:rPr>
              <a:t>HCI</a:t>
            </a:r>
            <a:r>
              <a:rPr lang="ja-JP" altLang="en-US" sz="900" dirty="0" smtClean="0">
                <a:solidFill>
                  <a:srgbClr val="FFFFFF"/>
                </a:solidFill>
                <a:latin typeface="メイリオ"/>
                <a:ea typeface="メイリオ"/>
                <a:cs typeface="メイリオ"/>
              </a:rPr>
              <a:t>ソフトウェア</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すべて最適化されたオールインワンのパッケージ</a:t>
            </a:r>
            <a:endParaRPr lang="en-US" sz="900" dirty="0">
              <a:solidFill>
                <a:srgbClr val="FFFF00"/>
              </a:solidFill>
              <a:latin typeface="メイリオ"/>
              <a:ea typeface="メイリオ"/>
              <a:cs typeface="メイリオ"/>
            </a:endParaRPr>
          </a:p>
        </p:txBody>
      </p:sp>
      <p:sp>
        <p:nvSpPr>
          <p:cNvPr id="69" name="Rectangle 46"/>
          <p:cNvSpPr/>
          <p:nvPr/>
        </p:nvSpPr>
        <p:spPr>
          <a:xfrm rot="16200000">
            <a:off x="338288" y="2498308"/>
            <a:ext cx="569462" cy="276999"/>
          </a:xfrm>
          <a:prstGeom prst="rect">
            <a:avLst/>
          </a:prstGeom>
          <a:noFill/>
        </p:spPr>
        <p:txBody>
          <a:bodyPr wrap="none">
            <a:spAutoFit/>
          </a:bodyPr>
          <a:lstStyle/>
          <a:p>
            <a:pPr marL="112713" indent="-112713" algn="ctr" defTabSz="456915" fontAlgn="t">
              <a:spcBef>
                <a:spcPts val="0"/>
              </a:spcBef>
              <a:spcAft>
                <a:spcPts val="0"/>
              </a:spcAft>
            </a:pPr>
            <a:r>
              <a:rPr lang="en-US" sz="1200" dirty="0" smtClean="0">
                <a:solidFill>
                  <a:srgbClr val="000000"/>
                </a:solidFill>
                <a:latin typeface="Meiryo" charset="-128"/>
                <a:ea typeface="Meiryo" charset="-128"/>
                <a:cs typeface="Meiryo" charset="-128"/>
              </a:rPr>
              <a:t>Cisco</a:t>
            </a:r>
            <a:endParaRPr lang="en-US" sz="1200" dirty="0">
              <a:solidFill>
                <a:srgbClr val="000000"/>
              </a:solidFill>
              <a:latin typeface="Meiryo" charset="-128"/>
              <a:ea typeface="Meiryo" charset="-128"/>
              <a:cs typeface="Meiryo" charset="-128"/>
            </a:endParaRPr>
          </a:p>
        </p:txBody>
      </p:sp>
      <p:sp>
        <p:nvSpPr>
          <p:cNvPr id="70" name="Rectangle 47"/>
          <p:cNvSpPr/>
          <p:nvPr/>
        </p:nvSpPr>
        <p:spPr bwMode="auto">
          <a:xfrm>
            <a:off x="387012" y="3337323"/>
            <a:ext cx="8394502" cy="1228848"/>
          </a:xfrm>
          <a:prstGeom prst="rect">
            <a:avLst/>
          </a:prstGeom>
          <a:solidFill>
            <a:srgbClr val="FA661C">
              <a:alpha val="61000"/>
            </a:srgbClr>
          </a:solidFill>
          <a:ln w="19050" cap="flat" cmpd="sng" algn="ctr">
            <a:noFill/>
            <a:prstDash val="solid"/>
            <a:miter lim="800000"/>
          </a:ln>
          <a:effectLst/>
        </p:spPr>
        <p:txBody>
          <a:bodyPr lIns="0" tIns="0" rIns="0" bIns="0" rtlCol="0" anchor="ctr"/>
          <a:lstStyle/>
          <a:p>
            <a:pPr algn="ctr" defTabSz="914194" fontAlgn="auto">
              <a:spcBef>
                <a:spcPts val="0"/>
              </a:spcBef>
              <a:spcAft>
                <a:spcPts val="0"/>
              </a:spcAft>
              <a:defRPr/>
            </a:pPr>
            <a:endParaRPr lang="en-US" sz="1600" kern="0" dirty="0">
              <a:solidFill>
                <a:srgbClr val="FFFFFF"/>
              </a:solidFill>
              <a:latin typeface="Arial"/>
              <a:ea typeface=""/>
              <a:cs typeface=""/>
            </a:endParaRPr>
          </a:p>
        </p:txBody>
      </p:sp>
      <p:sp>
        <p:nvSpPr>
          <p:cNvPr id="71" name="Rectangle 48"/>
          <p:cNvSpPr/>
          <p:nvPr/>
        </p:nvSpPr>
        <p:spPr bwMode="auto">
          <a:xfrm>
            <a:off x="777653" y="3337323"/>
            <a:ext cx="1287168" cy="1228848"/>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サーバ</a:t>
            </a:r>
            <a:endParaRPr lang="en-US" altLang="ja-JP" sz="900" dirty="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ストレージ</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en-US" sz="900" dirty="0" smtClean="0">
                <a:solidFill>
                  <a:srgbClr val="FFFFFF"/>
                </a:solidFill>
                <a:latin typeface="メイリオ"/>
                <a:ea typeface="メイリオ"/>
                <a:cs typeface="メイリオ"/>
              </a:rPr>
              <a:t>HCI</a:t>
            </a:r>
            <a:r>
              <a:rPr lang="ja-JP" altLang="en-US" sz="900" dirty="0" smtClean="0">
                <a:solidFill>
                  <a:srgbClr val="FFFFFF"/>
                </a:solidFill>
                <a:latin typeface="メイリオ"/>
                <a:ea typeface="メイリオ"/>
                <a:cs typeface="メイリオ"/>
              </a:rPr>
              <a:t>ソフトウェア</a:t>
            </a:r>
            <a:endParaRPr lang="en-US"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u="sng" dirty="0" smtClean="0">
                <a:solidFill>
                  <a:srgbClr val="FFFFFF"/>
                </a:solidFill>
                <a:latin typeface="メイリオ"/>
                <a:ea typeface="メイリオ"/>
                <a:cs typeface="メイリオ"/>
              </a:rPr>
              <a:t>ネットワークは別設定、最適な</a:t>
            </a:r>
            <a:r>
              <a:rPr lang="en-US" altLang="ja-JP" sz="900" u="sng" dirty="0" err="1" smtClean="0">
                <a:solidFill>
                  <a:srgbClr val="FFFFFF"/>
                </a:solidFill>
                <a:latin typeface="メイリオ"/>
                <a:ea typeface="メイリオ"/>
                <a:cs typeface="メイリオ"/>
              </a:rPr>
              <a:t>QoS</a:t>
            </a:r>
            <a:r>
              <a:rPr lang="ja-JP" altLang="en-US" sz="900" u="sng" dirty="0" smtClean="0">
                <a:solidFill>
                  <a:srgbClr val="FFFFFF"/>
                </a:solidFill>
                <a:latin typeface="メイリオ"/>
                <a:ea typeface="メイリオ"/>
                <a:cs typeface="メイリオ"/>
              </a:rPr>
              <a:t>設定などは？</a:t>
            </a:r>
            <a:endParaRPr lang="en-US" sz="850" u="sng" dirty="0">
              <a:solidFill>
                <a:srgbClr val="FFFFFF"/>
              </a:solidFill>
              <a:latin typeface="メイリオ"/>
              <a:ea typeface="メイリオ"/>
              <a:cs typeface="メイリオ"/>
            </a:endParaRPr>
          </a:p>
        </p:txBody>
      </p:sp>
      <p:sp>
        <p:nvSpPr>
          <p:cNvPr id="72" name="Rectangle 53"/>
          <p:cNvSpPr/>
          <p:nvPr/>
        </p:nvSpPr>
        <p:spPr>
          <a:xfrm rot="16200000">
            <a:off x="205669" y="3831865"/>
            <a:ext cx="831724" cy="276999"/>
          </a:xfrm>
          <a:prstGeom prst="rect">
            <a:avLst/>
          </a:prstGeom>
          <a:noFill/>
        </p:spPr>
        <p:txBody>
          <a:bodyPr wrap="square">
            <a:spAutoFit/>
          </a:bodyPr>
          <a:lstStyle/>
          <a:p>
            <a:pPr marL="112713" indent="-112713" algn="ctr" defTabSz="456915" fontAlgn="t">
              <a:spcBef>
                <a:spcPts val="0"/>
              </a:spcBef>
              <a:spcAft>
                <a:spcPts val="0"/>
              </a:spcAft>
            </a:pPr>
            <a:r>
              <a:rPr lang="ja-JP" altLang="en-US" sz="1200" smtClean="0">
                <a:solidFill>
                  <a:srgbClr val="676767"/>
                </a:solidFill>
                <a:latin typeface="Meiryo" charset="-128"/>
                <a:ea typeface="Meiryo" charset="-128"/>
                <a:cs typeface="Meiryo" charset="-128"/>
              </a:rPr>
              <a:t>他の </a:t>
            </a:r>
            <a:r>
              <a:rPr lang="en-US" altLang="ja-JP" sz="1200" smtClean="0">
                <a:solidFill>
                  <a:srgbClr val="676767"/>
                </a:solidFill>
                <a:latin typeface="Meiryo" charset="-128"/>
                <a:ea typeface="Meiryo" charset="-128"/>
                <a:cs typeface="Meiryo" charset="-128"/>
              </a:rPr>
              <a:t>HCI</a:t>
            </a:r>
            <a:endParaRPr lang="en-US" sz="1200" dirty="0">
              <a:solidFill>
                <a:srgbClr val="676767"/>
              </a:solidFill>
              <a:latin typeface="Meiryo" charset="-128"/>
              <a:ea typeface="Meiryo" charset="-128"/>
              <a:cs typeface="Meiryo" charset="-128"/>
            </a:endParaRPr>
          </a:p>
        </p:txBody>
      </p:sp>
      <p:grpSp>
        <p:nvGrpSpPr>
          <p:cNvPr id="73" name="Group 7"/>
          <p:cNvGrpSpPr/>
          <p:nvPr/>
        </p:nvGrpSpPr>
        <p:grpSpPr>
          <a:xfrm>
            <a:off x="1096390" y="896733"/>
            <a:ext cx="631360" cy="631360"/>
            <a:chOff x="1222180" y="904430"/>
            <a:chExt cx="631360" cy="631360"/>
          </a:xfrm>
        </p:grpSpPr>
        <p:sp>
          <p:nvSpPr>
            <p:cNvPr id="74" name="Oval 6"/>
            <p:cNvSpPr/>
            <p:nvPr/>
          </p:nvSpPr>
          <p:spPr>
            <a:xfrm>
              <a:off x="1222180" y="904430"/>
              <a:ext cx="631360" cy="631360"/>
            </a:xfrm>
            <a:prstGeom prst="ellipse">
              <a:avLst/>
            </a:prstGeom>
            <a:solidFill>
              <a:srgbClr val="FFFFFF">
                <a:lumMod val="50000"/>
              </a:srgbClr>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grpSp>
          <p:nvGrpSpPr>
            <p:cNvPr id="75" name="Group 5"/>
            <p:cNvGrpSpPr/>
            <p:nvPr/>
          </p:nvGrpSpPr>
          <p:grpSpPr>
            <a:xfrm>
              <a:off x="1283120" y="1048514"/>
              <a:ext cx="484078" cy="363059"/>
              <a:chOff x="1283120" y="1048514"/>
              <a:chExt cx="484078" cy="363059"/>
            </a:xfrm>
          </p:grpSpPr>
          <p:pic>
            <p:nvPicPr>
              <p:cNvPr id="76"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20" y="1048514"/>
                <a:ext cx="484078" cy="363059"/>
              </a:xfrm>
              <a:prstGeom prst="rect">
                <a:avLst/>
              </a:prstGeom>
            </p:spPr>
          </p:pic>
          <p:sp>
            <p:nvSpPr>
              <p:cNvPr id="77" name="Oval 4"/>
              <p:cNvSpPr/>
              <p:nvPr/>
            </p:nvSpPr>
            <p:spPr>
              <a:xfrm>
                <a:off x="1331356" y="1169506"/>
                <a:ext cx="122678" cy="122678"/>
              </a:xfrm>
              <a:prstGeom prst="ellipse">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grpSp>
      </p:grpSp>
      <p:sp>
        <p:nvSpPr>
          <p:cNvPr id="78" name="Rectangle 73"/>
          <p:cNvSpPr/>
          <p:nvPr/>
        </p:nvSpPr>
        <p:spPr>
          <a:xfrm>
            <a:off x="2902382" y="3801444"/>
            <a:ext cx="575147" cy="707886"/>
          </a:xfrm>
          <a:prstGeom prst="rect">
            <a:avLst/>
          </a:prstGeom>
        </p:spPr>
        <p:txBody>
          <a:bodyPr wrap="none">
            <a:spAutoFit/>
          </a:bodyPr>
          <a:lstStyle/>
          <a:p>
            <a:pPr defTabSz="456915" fontAlgn="auto">
              <a:spcBef>
                <a:spcPts val="0"/>
              </a:spcBef>
              <a:spcAft>
                <a:spcPts val="0"/>
              </a:spcAft>
            </a:pPr>
            <a:r>
              <a:rPr lang="en-US" sz="4000" dirty="0" smtClean="0">
                <a:solidFill>
                  <a:srgbClr val="E95056"/>
                </a:solidFill>
                <a:latin typeface="Zapf Dingbats"/>
                <a:ea typeface="Zapf Dingbats"/>
                <a:cs typeface="Zapf Dingbats"/>
                <a:sym typeface="Zapf Dingbats"/>
              </a:rPr>
              <a:t>✖</a:t>
            </a:r>
            <a:endParaRPr lang="en-US" sz="4000" dirty="0">
              <a:solidFill>
                <a:srgbClr val="E95056"/>
              </a:solidFill>
              <a:latin typeface="CiscoSansTT Light"/>
              <a:ea typeface=""/>
              <a:cs typeface=""/>
            </a:endParaRPr>
          </a:p>
        </p:txBody>
      </p:sp>
      <p:sp>
        <p:nvSpPr>
          <p:cNvPr id="79" name="Rectangle 74"/>
          <p:cNvSpPr/>
          <p:nvPr/>
        </p:nvSpPr>
        <p:spPr>
          <a:xfrm>
            <a:off x="2814291" y="2472672"/>
            <a:ext cx="618729" cy="707886"/>
          </a:xfrm>
          <a:prstGeom prst="rect">
            <a:avLst/>
          </a:prstGeom>
        </p:spPr>
        <p:txBody>
          <a:bodyPr wrap="none">
            <a:spAutoFit/>
          </a:bodyPr>
          <a:lstStyle/>
          <a:p>
            <a:pPr defTabSz="456915" fontAlgn="auto">
              <a:spcBef>
                <a:spcPts val="0"/>
              </a:spcBef>
              <a:spcAft>
                <a:spcPts val="0"/>
              </a:spcAft>
            </a:pPr>
            <a:r>
              <a:rPr lang="en-US" sz="4000" dirty="0" smtClean="0">
                <a:solidFill>
                  <a:srgbClr val="D3D3DA">
                    <a:lumMod val="40000"/>
                    <a:lumOff val="60000"/>
                  </a:srgbClr>
                </a:solidFill>
                <a:latin typeface="Zapf Dingbats"/>
                <a:ea typeface="Zapf Dingbats"/>
                <a:cs typeface="Zapf Dingbats"/>
              </a:rPr>
              <a:t>✔</a:t>
            </a:r>
            <a:endParaRPr lang="en-US" sz="4000" dirty="0">
              <a:solidFill>
                <a:srgbClr val="D3D3DA">
                  <a:lumMod val="40000"/>
                  <a:lumOff val="60000"/>
                </a:srgbClr>
              </a:solidFill>
              <a:latin typeface="CiscoSansTT Light"/>
              <a:ea typeface=""/>
              <a:cs typeface=""/>
            </a:endParaRPr>
          </a:p>
        </p:txBody>
      </p:sp>
      <p:sp>
        <p:nvSpPr>
          <p:cNvPr id="80" name="Rectangle 78"/>
          <p:cNvSpPr/>
          <p:nvPr/>
        </p:nvSpPr>
        <p:spPr bwMode="auto">
          <a:xfrm>
            <a:off x="2155096" y="1264886"/>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拡張性</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grpSp>
        <p:nvGrpSpPr>
          <p:cNvPr id="81" name="Group 70"/>
          <p:cNvGrpSpPr/>
          <p:nvPr/>
        </p:nvGrpSpPr>
        <p:grpSpPr>
          <a:xfrm>
            <a:off x="2455982" y="889644"/>
            <a:ext cx="631360" cy="631360"/>
            <a:chOff x="2837665" y="904430"/>
            <a:chExt cx="631360" cy="631360"/>
          </a:xfrm>
        </p:grpSpPr>
        <p:sp>
          <p:nvSpPr>
            <p:cNvPr id="82" name="Oval 11"/>
            <p:cNvSpPr/>
            <p:nvPr/>
          </p:nvSpPr>
          <p:spPr>
            <a:xfrm>
              <a:off x="2837665" y="904430"/>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grpSp>
          <p:nvGrpSpPr>
            <p:cNvPr id="83" name="Group 68"/>
            <p:cNvGrpSpPr/>
            <p:nvPr/>
          </p:nvGrpSpPr>
          <p:grpSpPr>
            <a:xfrm>
              <a:off x="3000194" y="1075025"/>
              <a:ext cx="312196" cy="305431"/>
              <a:chOff x="3004951" y="1075025"/>
              <a:chExt cx="312196" cy="305431"/>
            </a:xfrm>
          </p:grpSpPr>
          <p:grpSp>
            <p:nvGrpSpPr>
              <p:cNvPr id="84" name="Group 13"/>
              <p:cNvGrpSpPr/>
              <p:nvPr/>
            </p:nvGrpSpPr>
            <p:grpSpPr>
              <a:xfrm>
                <a:off x="3004955" y="1228726"/>
                <a:ext cx="155091" cy="151730"/>
                <a:chOff x="3011485" y="1499986"/>
                <a:chExt cx="204918" cy="200477"/>
              </a:xfrm>
            </p:grpSpPr>
            <p:sp>
              <p:nvSpPr>
                <p:cNvPr id="87" name="Rounded Rectangle 45"/>
                <p:cNvSpPr/>
                <p:nvPr/>
              </p:nvSpPr>
              <p:spPr>
                <a:xfrm>
                  <a:off x="3011485" y="1499986"/>
                  <a:ext cx="204918" cy="200477"/>
                </a:xfrm>
                <a:prstGeom prst="roundRect">
                  <a:avLst>
                    <a:gd name="adj" fmla="val 29234"/>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88" name="Isosceles Triangle 54"/>
                <p:cNvSpPr/>
                <p:nvPr/>
              </p:nvSpPr>
              <p:spPr>
                <a:xfrm rot="5400000">
                  <a:off x="3068657" y="1558183"/>
                  <a:ext cx="102689" cy="88527"/>
                </a:xfrm>
                <a:prstGeom prst="triangle">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grpSp>
          <p:sp>
            <p:nvSpPr>
              <p:cNvPr id="85" name="Rounded Rectangle 56"/>
              <p:cNvSpPr/>
              <p:nvPr/>
            </p:nvSpPr>
            <p:spPr>
              <a:xfrm>
                <a:off x="3004952" y="1155076"/>
                <a:ext cx="230373" cy="225380"/>
              </a:xfrm>
              <a:prstGeom prst="roundRect">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86" name="Rounded Rectangle 58"/>
              <p:cNvSpPr/>
              <p:nvPr/>
            </p:nvSpPr>
            <p:spPr>
              <a:xfrm>
                <a:off x="3004951" y="1075025"/>
                <a:ext cx="312196" cy="305431"/>
              </a:xfrm>
              <a:prstGeom prst="roundRect">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grpSp>
      </p:grpSp>
      <p:sp>
        <p:nvSpPr>
          <p:cNvPr id="89" name="Rectangle 79"/>
          <p:cNvSpPr/>
          <p:nvPr/>
        </p:nvSpPr>
        <p:spPr bwMode="auto">
          <a:xfrm>
            <a:off x="2147196" y="2026203"/>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サーバとストレージの独立した拡張にも対応</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サーバリソースのみ追加可能</a:t>
            </a:r>
            <a:endParaRPr lang="en-US" altLang="ja-JP" sz="900" dirty="0" smtClean="0">
              <a:solidFill>
                <a:srgbClr val="FFFF00"/>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外部ストレージ接続可能</a:t>
            </a:r>
            <a:endParaRPr lang="en-US" altLang="ja-JP" sz="900" dirty="0" smtClean="0">
              <a:solidFill>
                <a:srgbClr val="FFFF00"/>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endParaRPr lang="en-US" sz="900" dirty="0">
              <a:solidFill>
                <a:srgbClr val="FFFFFF"/>
              </a:solidFill>
              <a:latin typeface="メイリオ"/>
              <a:ea typeface="メイリオ"/>
              <a:cs typeface="メイリオ"/>
            </a:endParaRPr>
          </a:p>
        </p:txBody>
      </p:sp>
      <p:sp>
        <p:nvSpPr>
          <p:cNvPr id="90" name="Rectangle 80"/>
          <p:cNvSpPr/>
          <p:nvPr/>
        </p:nvSpPr>
        <p:spPr bwMode="auto">
          <a:xfrm>
            <a:off x="2149361" y="3346309"/>
            <a:ext cx="1287168" cy="1219861"/>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ノード毎のリニアな拡張</a:t>
            </a:r>
            <a:endParaRPr lang="en-US" altLang="ja-JP" sz="900" dirty="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ストレージノードのみの拡張は可能</a:t>
            </a:r>
            <a:r>
              <a:rPr lang="en-US" altLang="ja-JP" sz="850" dirty="0">
                <a:solidFill>
                  <a:srgbClr val="FFFFFF"/>
                </a:solidFill>
                <a:latin typeface="メイリオ"/>
                <a:ea typeface="メイリオ"/>
                <a:cs typeface="メイリオ"/>
              </a:rPr>
              <a:t/>
            </a:r>
            <a:br>
              <a:rPr lang="en-US" altLang="ja-JP" sz="850" dirty="0">
                <a:solidFill>
                  <a:srgbClr val="FFFFFF"/>
                </a:solidFill>
                <a:latin typeface="メイリオ"/>
                <a:ea typeface="メイリオ"/>
                <a:cs typeface="メイリオ"/>
              </a:rPr>
            </a:br>
            <a:r>
              <a:rPr lang="ja-JP" altLang="en-US" sz="850" dirty="0" smtClean="0">
                <a:solidFill>
                  <a:srgbClr val="FFFFFF"/>
                </a:solidFill>
                <a:latin typeface="メイリオ"/>
                <a:ea typeface="メイリオ"/>
                <a:cs typeface="メイリオ"/>
              </a:rPr>
              <a:t>（外部ストレージは不可）</a:t>
            </a:r>
            <a:endParaRPr lang="en-US" altLang="ja-JP" sz="900" dirty="0" smtClean="0">
              <a:solidFill>
                <a:srgbClr val="FFFFFF"/>
              </a:solidFill>
              <a:latin typeface="メイリオ"/>
              <a:ea typeface="メイリオ"/>
              <a:cs typeface="メイリオ"/>
            </a:endParaRPr>
          </a:p>
        </p:txBody>
      </p:sp>
      <p:sp>
        <p:nvSpPr>
          <p:cNvPr id="91" name="Rectangle 82"/>
          <p:cNvSpPr/>
          <p:nvPr/>
        </p:nvSpPr>
        <p:spPr bwMode="auto">
          <a:xfrm>
            <a:off x="3525889" y="1262927"/>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データの</a:t>
            </a:r>
            <a:endPar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endParaRPr>
          </a:p>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可用性</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92" name="Rectangle 83"/>
          <p:cNvSpPr/>
          <p:nvPr/>
        </p:nvSpPr>
        <p:spPr bwMode="auto">
          <a:xfrm>
            <a:off x="3525889" y="2033231"/>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データの分散配置</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en-US" sz="900" dirty="0" smtClean="0">
                <a:solidFill>
                  <a:srgbClr val="FFFF00"/>
                </a:solidFill>
                <a:latin typeface="メイリオ"/>
                <a:ea typeface="メイリオ"/>
                <a:cs typeface="メイリオ"/>
              </a:rPr>
              <a:t>VM</a:t>
            </a:r>
            <a:r>
              <a:rPr lang="ja-JP" altLang="en-US" sz="900" dirty="0" smtClean="0">
                <a:solidFill>
                  <a:srgbClr val="FFFF00"/>
                </a:solidFill>
                <a:latin typeface="メイリオ"/>
                <a:ea typeface="メイリオ"/>
                <a:cs typeface="メイリオ"/>
              </a:rPr>
              <a:t>移動時にもパフォーマンスを落とさない</a:t>
            </a:r>
            <a:endParaRPr lang="en-US" altLang="ja-JP" sz="900" dirty="0" smtClean="0">
              <a:solidFill>
                <a:srgbClr val="FFFF00"/>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ネットワークボトルネックなし</a:t>
            </a:r>
            <a:endParaRPr lang="en-US" sz="900" dirty="0">
              <a:solidFill>
                <a:srgbClr val="FFFF00"/>
              </a:solidFill>
              <a:latin typeface="メイリオ"/>
              <a:ea typeface="メイリオ"/>
              <a:cs typeface="メイリオ"/>
            </a:endParaRPr>
          </a:p>
        </p:txBody>
      </p:sp>
      <p:sp>
        <p:nvSpPr>
          <p:cNvPr id="93" name="Rectangle 84"/>
          <p:cNvSpPr/>
          <p:nvPr/>
        </p:nvSpPr>
        <p:spPr bwMode="auto">
          <a:xfrm>
            <a:off x="3527139" y="3344351"/>
            <a:ext cx="1287168" cy="1221819"/>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データはローカリティに基づく</a:t>
            </a:r>
            <a:r>
              <a:rPr lang="en-US" altLang="ja-JP" sz="900" dirty="0" smtClean="0">
                <a:solidFill>
                  <a:srgbClr val="FFFFFF"/>
                </a:solidFill>
                <a:latin typeface="メイリオ"/>
                <a:ea typeface="メイリオ"/>
                <a:cs typeface="メイリオ"/>
              </a:rPr>
              <a:t/>
            </a:r>
            <a:br>
              <a:rPr lang="en-US" altLang="ja-JP" sz="900" dirty="0" smtClean="0">
                <a:solidFill>
                  <a:srgbClr val="FFFFFF"/>
                </a:solidFill>
                <a:latin typeface="メイリオ"/>
                <a:ea typeface="メイリオ"/>
                <a:cs typeface="メイリオ"/>
              </a:rPr>
            </a:br>
            <a:r>
              <a:rPr lang="ja-JP" altLang="en-US" sz="900" u="sng" dirty="0" smtClean="0">
                <a:solidFill>
                  <a:srgbClr val="FFFFFF"/>
                </a:solidFill>
                <a:latin typeface="メイリオ"/>
                <a:ea typeface="メイリオ"/>
                <a:cs typeface="メイリオ"/>
              </a:rPr>
              <a:t>（</a:t>
            </a:r>
            <a:r>
              <a:rPr lang="ja-JP" altLang="en-US" sz="900" u="sng" dirty="0" smtClean="0">
                <a:solidFill>
                  <a:srgbClr val="FFFFFF"/>
                </a:solidFill>
                <a:latin typeface="メイリオ"/>
                <a:ea typeface="メイリオ"/>
                <a:cs typeface="メイリオ"/>
              </a:rPr>
              <a:t>ネットワーク</a:t>
            </a:r>
            <a:r>
              <a:rPr lang="en-US" altLang="ja-JP" sz="900" u="sng" dirty="0" smtClean="0">
                <a:solidFill>
                  <a:srgbClr val="FFFFFF"/>
                </a:solidFill>
                <a:latin typeface="メイリオ"/>
                <a:ea typeface="メイリオ"/>
                <a:cs typeface="メイリオ"/>
              </a:rPr>
              <a:t> </a:t>
            </a:r>
            <a:r>
              <a:rPr lang="ja-JP" altLang="en-US" sz="900" u="sng" dirty="0" smtClean="0">
                <a:solidFill>
                  <a:srgbClr val="FFFFFF"/>
                </a:solidFill>
                <a:latin typeface="メイリオ"/>
                <a:ea typeface="メイリオ"/>
                <a:cs typeface="メイリオ"/>
              </a:rPr>
              <a:t>ボトルネック</a:t>
            </a:r>
            <a:r>
              <a:rPr lang="ja-JP" altLang="en-US" sz="900" u="sng" dirty="0" smtClean="0">
                <a:solidFill>
                  <a:srgbClr val="FFFFFF"/>
                </a:solidFill>
                <a:latin typeface="メイリオ"/>
                <a:ea typeface="メイリオ"/>
                <a:cs typeface="メイリオ"/>
              </a:rPr>
              <a:t>、</a:t>
            </a:r>
            <a:r>
              <a:rPr lang="ja-JP" altLang="en-US" sz="900" u="sng" dirty="0" smtClean="0">
                <a:solidFill>
                  <a:srgbClr val="FFFFFF"/>
                </a:solidFill>
                <a:latin typeface="メイリオ"/>
                <a:ea typeface="メイリオ"/>
                <a:cs typeface="メイリオ"/>
              </a:rPr>
              <a:t>パフォーマンス</a:t>
            </a:r>
            <a:r>
              <a:rPr lang="ja-JP" altLang="en-US" sz="900" u="sng" dirty="0" smtClean="0">
                <a:solidFill>
                  <a:srgbClr val="FFFFFF"/>
                </a:solidFill>
                <a:latin typeface="メイリオ"/>
                <a:ea typeface="メイリオ"/>
                <a:cs typeface="メイリオ"/>
              </a:rPr>
              <a:t>への不安）</a:t>
            </a:r>
            <a:endParaRPr lang="en-US" altLang="ja-JP" sz="900" u="sng"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en-US" altLang="ja-JP" sz="850" dirty="0" smtClean="0">
                <a:solidFill>
                  <a:srgbClr val="FFFFFF"/>
                </a:solidFill>
                <a:latin typeface="メイリオ"/>
                <a:ea typeface="メイリオ"/>
                <a:cs typeface="メイリオ"/>
              </a:rPr>
              <a:t>VM</a:t>
            </a:r>
            <a:r>
              <a:rPr lang="ja-JP" altLang="en-US" sz="850" dirty="0" smtClean="0">
                <a:solidFill>
                  <a:srgbClr val="FFFFFF"/>
                </a:solidFill>
                <a:latin typeface="メイリオ"/>
                <a:ea typeface="メイリオ"/>
                <a:cs typeface="メイリオ"/>
              </a:rPr>
              <a:t> 移動は？</a:t>
            </a:r>
            <a:endParaRPr lang="en-US" sz="850" dirty="0">
              <a:solidFill>
                <a:srgbClr val="FFFFFF"/>
              </a:solidFill>
              <a:latin typeface="メイリオ"/>
              <a:ea typeface="メイリオ"/>
              <a:cs typeface="メイリオ"/>
            </a:endParaRPr>
          </a:p>
        </p:txBody>
      </p:sp>
      <p:sp>
        <p:nvSpPr>
          <p:cNvPr id="94" name="Rectangle 92"/>
          <p:cNvSpPr/>
          <p:nvPr/>
        </p:nvSpPr>
        <p:spPr>
          <a:xfrm>
            <a:off x="5651868" y="3808472"/>
            <a:ext cx="575147" cy="707886"/>
          </a:xfrm>
          <a:prstGeom prst="rect">
            <a:avLst/>
          </a:prstGeom>
        </p:spPr>
        <p:txBody>
          <a:bodyPr wrap="none">
            <a:spAutoFit/>
          </a:bodyPr>
          <a:lstStyle/>
          <a:p>
            <a:pPr defTabSz="456915" fontAlgn="auto">
              <a:spcBef>
                <a:spcPts val="0"/>
              </a:spcBef>
              <a:spcAft>
                <a:spcPts val="0"/>
              </a:spcAft>
            </a:pPr>
            <a:r>
              <a:rPr lang="en-US" sz="4000" dirty="0" smtClean="0">
                <a:solidFill>
                  <a:srgbClr val="E95056"/>
                </a:solidFill>
                <a:latin typeface="Zapf Dingbats"/>
                <a:ea typeface="Zapf Dingbats"/>
                <a:cs typeface="Zapf Dingbats"/>
                <a:sym typeface="Zapf Dingbats"/>
              </a:rPr>
              <a:t>✖</a:t>
            </a:r>
            <a:endParaRPr lang="en-US" sz="4000" dirty="0">
              <a:solidFill>
                <a:srgbClr val="E95056"/>
              </a:solidFill>
              <a:latin typeface="CiscoSansTT Light"/>
              <a:ea typeface=""/>
              <a:cs typeface=""/>
            </a:endParaRPr>
          </a:p>
        </p:txBody>
      </p:sp>
      <p:sp>
        <p:nvSpPr>
          <p:cNvPr id="95" name="Rectangle 93"/>
          <p:cNvSpPr/>
          <p:nvPr/>
        </p:nvSpPr>
        <p:spPr>
          <a:xfrm>
            <a:off x="5563777" y="2479700"/>
            <a:ext cx="618729" cy="707886"/>
          </a:xfrm>
          <a:prstGeom prst="rect">
            <a:avLst/>
          </a:prstGeom>
        </p:spPr>
        <p:txBody>
          <a:bodyPr wrap="none">
            <a:spAutoFit/>
          </a:bodyPr>
          <a:lstStyle/>
          <a:p>
            <a:pPr defTabSz="456915" fontAlgn="auto">
              <a:spcBef>
                <a:spcPts val="0"/>
              </a:spcBef>
              <a:spcAft>
                <a:spcPts val="0"/>
              </a:spcAft>
            </a:pPr>
            <a:r>
              <a:rPr lang="en-US" sz="4000" dirty="0" smtClean="0">
                <a:solidFill>
                  <a:srgbClr val="D3D3DA">
                    <a:lumMod val="40000"/>
                    <a:lumOff val="60000"/>
                  </a:srgbClr>
                </a:solidFill>
                <a:latin typeface="Zapf Dingbats"/>
                <a:ea typeface="Zapf Dingbats"/>
                <a:cs typeface="Zapf Dingbats"/>
              </a:rPr>
              <a:t>✔</a:t>
            </a:r>
            <a:endParaRPr lang="en-US" sz="4000" dirty="0">
              <a:solidFill>
                <a:srgbClr val="D3D3DA">
                  <a:lumMod val="40000"/>
                  <a:lumOff val="60000"/>
                </a:srgbClr>
              </a:solidFill>
              <a:latin typeface="CiscoSansTT Light"/>
              <a:ea typeface=""/>
              <a:cs typeface=""/>
            </a:endParaRPr>
          </a:p>
        </p:txBody>
      </p:sp>
      <p:sp>
        <p:nvSpPr>
          <p:cNvPr id="96" name="Rectangle 94"/>
          <p:cNvSpPr/>
          <p:nvPr/>
        </p:nvSpPr>
        <p:spPr bwMode="auto">
          <a:xfrm>
            <a:off x="4904582" y="1271914"/>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運用管理の</a:t>
            </a:r>
            <a:endPar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endParaRPr>
          </a:p>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簡素化</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97" name="Rectangle 103"/>
          <p:cNvSpPr/>
          <p:nvPr/>
        </p:nvSpPr>
        <p:spPr bwMode="auto">
          <a:xfrm>
            <a:off x="4896682" y="2033231"/>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操作に慣れた</a:t>
            </a:r>
            <a:r>
              <a:rPr lang="en-US" altLang="ja-JP" sz="900" dirty="0" smtClean="0">
                <a:solidFill>
                  <a:srgbClr val="FFFFFF"/>
                </a:solidFill>
                <a:latin typeface="メイリオ"/>
                <a:ea typeface="メイリオ"/>
                <a:cs typeface="メイリオ"/>
              </a:rPr>
              <a:t/>
            </a:r>
            <a:br>
              <a:rPr lang="en-US" altLang="ja-JP" sz="900" dirty="0" smtClean="0">
                <a:solidFill>
                  <a:srgbClr val="FFFFFF"/>
                </a:solidFill>
                <a:latin typeface="メイリオ"/>
                <a:ea typeface="メイリオ"/>
                <a:cs typeface="メイリオ"/>
              </a:rPr>
            </a:br>
            <a:r>
              <a:rPr lang="en-US" sz="900" dirty="0" smtClean="0">
                <a:solidFill>
                  <a:srgbClr val="FFFFFF"/>
                </a:solidFill>
                <a:latin typeface="メイリオ"/>
                <a:ea typeface="メイリオ"/>
                <a:cs typeface="メイリオ"/>
              </a:rPr>
              <a:t>vCenter</a:t>
            </a:r>
            <a:r>
              <a:rPr lang="ja-JP" altLang="en-US" sz="900" dirty="0" smtClean="0">
                <a:solidFill>
                  <a:srgbClr val="FFFFFF"/>
                </a:solidFill>
                <a:latin typeface="メイリオ"/>
                <a:ea typeface="メイリオ"/>
                <a:cs typeface="メイリオ"/>
              </a:rPr>
              <a:t> ベースの</a:t>
            </a:r>
            <a:r>
              <a:rPr lang="en-US" altLang="ja-JP" sz="900" dirty="0" smtClean="0">
                <a:solidFill>
                  <a:srgbClr val="FFFFFF"/>
                </a:solidFill>
                <a:latin typeface="メイリオ"/>
                <a:ea typeface="メイリオ"/>
                <a:cs typeface="メイリオ"/>
              </a:rPr>
              <a:t/>
            </a:r>
            <a:br>
              <a:rPr lang="en-US" altLang="ja-JP" sz="900" dirty="0" smtClean="0">
                <a:solidFill>
                  <a:srgbClr val="FFFFFF"/>
                </a:solidFill>
                <a:latin typeface="メイリオ"/>
                <a:ea typeface="メイリオ"/>
                <a:cs typeface="メイリオ"/>
              </a:rPr>
            </a:br>
            <a:r>
              <a:rPr lang="ja-JP" altLang="en-US" sz="900" dirty="0" smtClean="0">
                <a:solidFill>
                  <a:srgbClr val="FFFFFF"/>
                </a:solidFill>
                <a:latin typeface="メイリオ"/>
                <a:ea typeface="メイリオ"/>
                <a:cs typeface="メイリオ"/>
              </a:rPr>
              <a:t>運用</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00"/>
                </a:solidFill>
                <a:latin typeface="メイリオ"/>
                <a:ea typeface="メイリオ"/>
                <a:cs typeface="メイリオ"/>
              </a:rPr>
              <a:t>ポインタ</a:t>
            </a:r>
            <a:r>
              <a:rPr lang="en-US" altLang="ja-JP" sz="900" dirty="0" smtClean="0">
                <a:solidFill>
                  <a:srgbClr val="FFFF00"/>
                </a:solidFill>
                <a:latin typeface="メイリオ"/>
                <a:ea typeface="メイリオ"/>
                <a:cs typeface="メイリオ"/>
              </a:rPr>
              <a:t> </a:t>
            </a:r>
            <a:r>
              <a:rPr lang="ja-JP" altLang="en-US" sz="900" dirty="0" smtClean="0">
                <a:solidFill>
                  <a:srgbClr val="FFFF00"/>
                </a:solidFill>
                <a:latin typeface="メイリオ"/>
                <a:ea typeface="メイリオ"/>
                <a:cs typeface="メイリオ"/>
              </a:rPr>
              <a:t>ベース</a:t>
            </a:r>
            <a:r>
              <a:rPr lang="ja-JP" altLang="en-US" sz="900" dirty="0" smtClean="0">
                <a:solidFill>
                  <a:srgbClr val="FFFF00"/>
                </a:solidFill>
                <a:latin typeface="メイリオ"/>
                <a:ea typeface="メイリオ"/>
                <a:cs typeface="メイリオ"/>
              </a:rPr>
              <a:t>のスナップショット</a:t>
            </a:r>
            <a:endParaRPr lang="en-US" sz="900" dirty="0">
              <a:solidFill>
                <a:srgbClr val="FFFF00"/>
              </a:solidFill>
              <a:latin typeface="メイリオ"/>
              <a:ea typeface="メイリオ"/>
              <a:cs typeface="メイリオ"/>
            </a:endParaRPr>
          </a:p>
        </p:txBody>
      </p:sp>
      <p:sp>
        <p:nvSpPr>
          <p:cNvPr id="98" name="Rectangle 104"/>
          <p:cNvSpPr/>
          <p:nvPr/>
        </p:nvSpPr>
        <p:spPr bwMode="auto">
          <a:xfrm>
            <a:off x="4898847" y="3353337"/>
            <a:ext cx="1287168" cy="1212833"/>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ストレージの切り出しは別ツール</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スナップ</a:t>
            </a:r>
            <a:r>
              <a:rPr lang="en-US" altLang="ja-JP" sz="900" dirty="0" smtClean="0">
                <a:solidFill>
                  <a:srgbClr val="FFFFFF"/>
                </a:solidFill>
                <a:latin typeface="メイリオ"/>
                <a:ea typeface="メイリオ"/>
                <a:cs typeface="メイリオ"/>
              </a:rPr>
              <a:t> </a:t>
            </a:r>
            <a:r>
              <a:rPr lang="ja-JP" altLang="en-US" sz="900" dirty="0" smtClean="0">
                <a:solidFill>
                  <a:srgbClr val="FFFFFF"/>
                </a:solidFill>
                <a:latin typeface="メイリオ"/>
                <a:ea typeface="メイリオ"/>
                <a:cs typeface="メイリオ"/>
              </a:rPr>
              <a:t>ショット</a:t>
            </a:r>
            <a:r>
              <a:rPr lang="ja-JP" altLang="en-US" sz="900" dirty="0" smtClean="0">
                <a:solidFill>
                  <a:srgbClr val="FFFFFF"/>
                </a:solidFill>
                <a:latin typeface="メイリオ"/>
                <a:ea typeface="メイリオ"/>
                <a:cs typeface="メイリオ"/>
              </a:rPr>
              <a:t>は別ツール</a:t>
            </a:r>
            <a:endParaRPr lang="en-US" sz="850" dirty="0">
              <a:solidFill>
                <a:srgbClr val="FFFFFF"/>
              </a:solidFill>
              <a:latin typeface="メイリオ"/>
              <a:ea typeface="メイリオ"/>
              <a:cs typeface="メイリオ"/>
            </a:endParaRPr>
          </a:p>
        </p:txBody>
      </p:sp>
      <p:sp>
        <p:nvSpPr>
          <p:cNvPr id="99" name="Rectangle 106"/>
          <p:cNvSpPr/>
          <p:nvPr/>
        </p:nvSpPr>
        <p:spPr bwMode="auto">
          <a:xfrm>
            <a:off x="6261740" y="1272481"/>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考え抜かれた</a:t>
            </a:r>
            <a:endPar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endParaRPr>
          </a:p>
          <a:p>
            <a:pPr marL="0" marR="0" lvl="0" indent="0" algn="ctr" defTabSz="914194" eaLnBrk="1" fontAlgn="auto" latinLnBrk="0" hangingPunct="1">
              <a:lnSpc>
                <a:spcPct val="85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アーキテクチャ</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100" name="Rectangle 107"/>
          <p:cNvSpPr/>
          <p:nvPr/>
        </p:nvSpPr>
        <p:spPr bwMode="auto">
          <a:xfrm>
            <a:off x="6261740" y="2042785"/>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en-US" sz="900" dirty="0" smtClean="0">
                <a:solidFill>
                  <a:srgbClr val="FFFFFF"/>
                </a:solidFill>
                <a:latin typeface="メイリオ"/>
                <a:ea typeface="メイリオ"/>
                <a:cs typeface="メイリオ"/>
              </a:rPr>
              <a:t>H/W </a:t>
            </a:r>
            <a:r>
              <a:rPr lang="ja-JP" altLang="en-US" sz="900" dirty="0" smtClean="0">
                <a:solidFill>
                  <a:srgbClr val="FFFFFF"/>
                </a:solidFill>
                <a:latin typeface="メイリオ"/>
                <a:ea typeface="メイリオ"/>
                <a:cs typeface="メイリオ"/>
              </a:rPr>
              <a:t>と </a:t>
            </a:r>
            <a:r>
              <a:rPr lang="en-US" sz="900" dirty="0" smtClean="0">
                <a:solidFill>
                  <a:srgbClr val="FFFFFF"/>
                </a:solidFill>
                <a:latin typeface="メイリオ"/>
                <a:ea typeface="メイリオ"/>
                <a:cs typeface="メイリオ"/>
              </a:rPr>
              <a:t>S/W</a:t>
            </a:r>
            <a:r>
              <a:rPr lang="ja-JP" altLang="en-US" sz="900" dirty="0" smtClean="0">
                <a:solidFill>
                  <a:srgbClr val="FFFFFF"/>
                </a:solidFill>
                <a:latin typeface="メイリオ"/>
                <a:ea typeface="メイリオ"/>
                <a:cs typeface="メイリオ"/>
              </a:rPr>
              <a:t> は自社製のため最新のテクノロジーにいち早く対応</a:t>
            </a:r>
            <a:endParaRPr lang="en-US" altLang="ja-JP" sz="900" dirty="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最新のテクノロジーを採用</a:t>
            </a:r>
            <a:endParaRPr lang="en-US" altLang="ja-JP" sz="900" dirty="0" smtClean="0">
              <a:solidFill>
                <a:srgbClr val="FFFFFF"/>
              </a:solidFill>
              <a:latin typeface="メイリオ"/>
              <a:ea typeface="メイリオ"/>
              <a:cs typeface="メイリオ"/>
            </a:endParaRPr>
          </a:p>
        </p:txBody>
      </p:sp>
      <p:sp>
        <p:nvSpPr>
          <p:cNvPr id="101" name="Rectangle 108"/>
          <p:cNvSpPr/>
          <p:nvPr/>
        </p:nvSpPr>
        <p:spPr bwMode="auto">
          <a:xfrm>
            <a:off x="6241726" y="3353905"/>
            <a:ext cx="1321567" cy="1212265"/>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ホワイトボックス </a:t>
            </a:r>
            <a:r>
              <a:rPr lang="en-US" altLang="ja-JP" sz="900" dirty="0" smtClean="0">
                <a:solidFill>
                  <a:srgbClr val="FFFFFF"/>
                </a:solidFill>
                <a:latin typeface="メイリオ"/>
                <a:ea typeface="メイリオ"/>
                <a:cs typeface="メイリオ"/>
              </a:rPr>
              <a:t>H/</a:t>
            </a:r>
            <a:r>
              <a:rPr lang="en-US" sz="900" dirty="0" smtClean="0">
                <a:solidFill>
                  <a:srgbClr val="FFFFFF"/>
                </a:solidFill>
                <a:latin typeface="メイリオ"/>
                <a:ea typeface="メイリオ"/>
                <a:cs typeface="メイリオ"/>
              </a:rPr>
              <a:t>W</a:t>
            </a:r>
          </a:p>
          <a:p>
            <a:pPr marL="112713" indent="-112713" defTabSz="456915" fontAlgn="t">
              <a:lnSpc>
                <a:spcPct val="90000"/>
              </a:lnSpc>
              <a:spcBef>
                <a:spcPts val="0"/>
              </a:spcBef>
              <a:spcAft>
                <a:spcPts val="400"/>
              </a:spcAft>
              <a:buFont typeface="Arial"/>
              <a:buChar char="•"/>
            </a:pPr>
            <a:r>
              <a:rPr lang="ja-JP" altLang="en-US" sz="850" dirty="0" smtClean="0">
                <a:solidFill>
                  <a:srgbClr val="FFFFFF"/>
                </a:solidFill>
                <a:latin typeface="メイリオ"/>
                <a:ea typeface="メイリオ"/>
                <a:cs typeface="メイリオ"/>
              </a:rPr>
              <a:t>オープン</a:t>
            </a:r>
            <a:r>
              <a:rPr lang="en-US" altLang="ja-JP" sz="850" dirty="0" smtClean="0">
                <a:solidFill>
                  <a:srgbClr val="FFFFFF"/>
                </a:solidFill>
                <a:latin typeface="メイリオ"/>
                <a:ea typeface="メイリオ"/>
                <a:cs typeface="メイリオ"/>
              </a:rPr>
              <a:t> </a:t>
            </a:r>
            <a:r>
              <a:rPr lang="ja-JP" altLang="en-US" sz="850" dirty="0" smtClean="0">
                <a:solidFill>
                  <a:srgbClr val="FFFFFF"/>
                </a:solidFill>
                <a:latin typeface="メイリオ"/>
                <a:ea typeface="メイリオ"/>
                <a:cs typeface="メイリオ"/>
              </a:rPr>
              <a:t>ソース </a:t>
            </a:r>
            <a:r>
              <a:rPr lang="en-US" sz="850" dirty="0" smtClean="0">
                <a:solidFill>
                  <a:srgbClr val="FFFFFF"/>
                </a:solidFill>
                <a:latin typeface="メイリオ"/>
                <a:ea typeface="メイリオ"/>
                <a:cs typeface="メイリオ"/>
              </a:rPr>
              <a:t>S/W</a:t>
            </a:r>
            <a:endParaRPr lang="en-US" sz="850" dirty="0">
              <a:solidFill>
                <a:srgbClr val="FFFFFF"/>
              </a:solidFill>
              <a:latin typeface="メイリオ"/>
              <a:ea typeface="メイリオ"/>
              <a:cs typeface="メイリオ"/>
            </a:endParaRPr>
          </a:p>
        </p:txBody>
      </p:sp>
      <p:sp>
        <p:nvSpPr>
          <p:cNvPr id="102" name="Rectangle 116"/>
          <p:cNvSpPr/>
          <p:nvPr/>
        </p:nvSpPr>
        <p:spPr>
          <a:xfrm>
            <a:off x="8387719" y="3818026"/>
            <a:ext cx="575147" cy="707886"/>
          </a:xfrm>
          <a:prstGeom prst="rect">
            <a:avLst/>
          </a:prstGeom>
        </p:spPr>
        <p:txBody>
          <a:bodyPr wrap="none">
            <a:spAutoFit/>
          </a:bodyPr>
          <a:lstStyle/>
          <a:p>
            <a:pPr defTabSz="456915" fontAlgn="auto">
              <a:spcBef>
                <a:spcPts val="0"/>
              </a:spcBef>
              <a:spcAft>
                <a:spcPts val="0"/>
              </a:spcAft>
            </a:pPr>
            <a:r>
              <a:rPr lang="en-US" sz="4000" dirty="0" smtClean="0">
                <a:solidFill>
                  <a:srgbClr val="E95056"/>
                </a:solidFill>
                <a:latin typeface="Zapf Dingbats"/>
                <a:ea typeface="Zapf Dingbats"/>
                <a:cs typeface="Zapf Dingbats"/>
                <a:sym typeface="Zapf Dingbats"/>
              </a:rPr>
              <a:t>✖</a:t>
            </a:r>
            <a:endParaRPr lang="en-US" sz="4000" dirty="0">
              <a:solidFill>
                <a:srgbClr val="E95056"/>
              </a:solidFill>
              <a:latin typeface="CiscoSansTT Light"/>
              <a:ea typeface=""/>
              <a:cs typeface=""/>
            </a:endParaRPr>
          </a:p>
        </p:txBody>
      </p:sp>
      <p:sp>
        <p:nvSpPr>
          <p:cNvPr id="103" name="Rectangle 117"/>
          <p:cNvSpPr/>
          <p:nvPr/>
        </p:nvSpPr>
        <p:spPr>
          <a:xfrm>
            <a:off x="8299628" y="2489254"/>
            <a:ext cx="618729" cy="707886"/>
          </a:xfrm>
          <a:prstGeom prst="rect">
            <a:avLst/>
          </a:prstGeom>
        </p:spPr>
        <p:txBody>
          <a:bodyPr wrap="none">
            <a:spAutoFit/>
          </a:bodyPr>
          <a:lstStyle/>
          <a:p>
            <a:pPr defTabSz="456915" fontAlgn="auto">
              <a:spcBef>
                <a:spcPts val="0"/>
              </a:spcBef>
              <a:spcAft>
                <a:spcPts val="0"/>
              </a:spcAft>
            </a:pPr>
            <a:r>
              <a:rPr lang="en-US" sz="4000" dirty="0" smtClean="0">
                <a:solidFill>
                  <a:srgbClr val="D3D3DA">
                    <a:lumMod val="40000"/>
                    <a:lumOff val="60000"/>
                  </a:srgbClr>
                </a:solidFill>
                <a:latin typeface="Zapf Dingbats"/>
                <a:ea typeface="Zapf Dingbats"/>
                <a:cs typeface="Zapf Dingbats"/>
              </a:rPr>
              <a:t>✔</a:t>
            </a:r>
            <a:endParaRPr lang="en-US" sz="4000" dirty="0">
              <a:solidFill>
                <a:srgbClr val="D3D3DA">
                  <a:lumMod val="40000"/>
                  <a:lumOff val="60000"/>
                </a:srgbClr>
              </a:solidFill>
              <a:latin typeface="CiscoSansTT Light"/>
              <a:ea typeface=""/>
              <a:cs typeface=""/>
            </a:endParaRPr>
          </a:p>
        </p:txBody>
      </p:sp>
      <p:sp>
        <p:nvSpPr>
          <p:cNvPr id="104" name="Rectangle 118"/>
          <p:cNvSpPr/>
          <p:nvPr/>
        </p:nvSpPr>
        <p:spPr bwMode="auto">
          <a:xfrm>
            <a:off x="7640433" y="1281468"/>
            <a:ext cx="1273533" cy="3310271"/>
          </a:xfrm>
          <a:prstGeom prst="rect">
            <a:avLst/>
          </a:prstGeom>
          <a:solidFill>
            <a:srgbClr val="FFFFFF">
              <a:lumMod val="20000"/>
              <a:lumOff val="80000"/>
            </a:srgbClr>
          </a:solidFill>
          <a:ln w="19050" cap="flat" cmpd="sng" algn="ctr">
            <a:noFill/>
            <a:prstDash val="solid"/>
            <a:miter lim="800000"/>
          </a:ln>
          <a:effectLst/>
        </p:spPr>
        <p:txBody>
          <a:bodyPr lIns="0" tIns="320040" rIns="0" bIns="91440" rtlCol="0" anchor="t" anchorCtr="0"/>
          <a:lstStyle/>
          <a:p>
            <a:pPr marL="0" marR="0" lvl="0" indent="0" algn="ctr" defTabSz="914194" eaLnBrk="1" fontAlgn="auto" latinLnBrk="0" hangingPunct="1">
              <a:lnSpc>
                <a:spcPct val="85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rPr>
              <a:t>TCO</a:t>
            </a:r>
            <a:br>
              <a:rPr kumimoji="0" lang="en-US" altLang="ja-JP" sz="1050" b="0" i="0" u="none" strike="noStrike" kern="0" cap="none" spc="0" normalizeH="0" baseline="0" noProof="0" dirty="0" smtClean="0">
                <a:ln>
                  <a:noFill/>
                </a:ln>
                <a:solidFill>
                  <a:srgbClr val="000000"/>
                </a:solidFill>
                <a:effectLst/>
                <a:uLnTx/>
                <a:uFillTx/>
                <a:latin typeface="メイリオ"/>
                <a:ea typeface="メイリオ"/>
                <a:cs typeface="メイリオ"/>
              </a:rPr>
            </a:br>
            <a:r>
              <a:rPr kumimoji="0" lang="ja-JP" altLang="en-US" sz="1050" b="0" i="0" u="none" strike="noStrike" kern="0" cap="none" spc="0" normalizeH="0" baseline="0" noProof="0" dirty="0" smtClean="0">
                <a:ln>
                  <a:noFill/>
                </a:ln>
                <a:solidFill>
                  <a:srgbClr val="000000"/>
                </a:solidFill>
                <a:effectLst/>
                <a:uLnTx/>
                <a:uFillTx/>
                <a:latin typeface="メイリオ"/>
                <a:ea typeface="メイリオ"/>
                <a:cs typeface="メイリオ"/>
              </a:rPr>
              <a:t>削減</a:t>
            </a:r>
            <a:endParaRPr kumimoji="0" lang="en-US" sz="1050" b="0" i="0" u="none" strike="noStrike" kern="0" cap="none" spc="0" normalizeH="0" baseline="0" noProof="0" dirty="0" smtClean="0">
              <a:ln>
                <a:noFill/>
              </a:ln>
              <a:solidFill>
                <a:srgbClr val="000000"/>
              </a:solidFill>
              <a:effectLst/>
              <a:uLnTx/>
              <a:uFillTx/>
              <a:latin typeface="メイリオ"/>
              <a:ea typeface="メイリオ"/>
              <a:cs typeface="メイリオ"/>
            </a:endParaRPr>
          </a:p>
        </p:txBody>
      </p:sp>
      <p:sp>
        <p:nvSpPr>
          <p:cNvPr id="105" name="Rectangle 127"/>
          <p:cNvSpPr/>
          <p:nvPr/>
        </p:nvSpPr>
        <p:spPr bwMode="auto">
          <a:xfrm>
            <a:off x="7632533" y="2042785"/>
            <a:ext cx="1273533" cy="1228848"/>
          </a:xfrm>
          <a:prstGeom prst="rect">
            <a:avLst/>
          </a:prstGeom>
          <a:solidFill>
            <a:srgbClr val="008000"/>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価格優位性</a:t>
            </a:r>
            <a:endParaRPr lang="en-US" altLang="ja-JP" sz="900" dirty="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dirty="0" smtClean="0">
                <a:solidFill>
                  <a:srgbClr val="FFFFFF"/>
                </a:solidFill>
                <a:latin typeface="メイリオ"/>
                <a:ea typeface="メイリオ"/>
                <a:cs typeface="メイリオ"/>
              </a:rPr>
              <a:t>運用コスト</a:t>
            </a:r>
            <a:endParaRPr lang="en-US" altLang="ja-JP" sz="900" dirty="0">
              <a:solidFill>
                <a:srgbClr val="FFFFFF"/>
              </a:solidFill>
              <a:latin typeface="メイリオ"/>
              <a:ea typeface="メイリオ"/>
              <a:cs typeface="メイリオ"/>
            </a:endParaRPr>
          </a:p>
        </p:txBody>
      </p:sp>
      <p:sp>
        <p:nvSpPr>
          <p:cNvPr id="106" name="Rectangle 128"/>
          <p:cNvSpPr/>
          <p:nvPr/>
        </p:nvSpPr>
        <p:spPr bwMode="auto">
          <a:xfrm>
            <a:off x="7634698" y="3362891"/>
            <a:ext cx="1287168" cy="1203279"/>
          </a:xfrm>
          <a:prstGeom prst="rect">
            <a:avLst/>
          </a:prstGeom>
          <a:solidFill>
            <a:srgbClr val="FA661C"/>
          </a:solidFill>
          <a:ln w="19050" cap="flat" cmpd="sng" algn="ctr">
            <a:noFill/>
            <a:prstDash val="solid"/>
            <a:miter lim="800000"/>
          </a:ln>
          <a:effectLst/>
        </p:spPr>
        <p:txBody>
          <a:bodyPr lIns="91440" tIns="91440" rIns="91440" bIns="45720" rtlCol="0" anchor="t" anchorCtr="0"/>
          <a:lstStyle/>
          <a:p>
            <a:pPr marL="112713" indent="-112713" defTabSz="456915" fontAlgn="t">
              <a:lnSpc>
                <a:spcPct val="90000"/>
              </a:lnSpc>
              <a:spcBef>
                <a:spcPts val="0"/>
              </a:spcBef>
              <a:spcAft>
                <a:spcPts val="400"/>
              </a:spcAft>
              <a:buFont typeface="Arial"/>
              <a:buChar char="•"/>
            </a:pPr>
            <a:r>
              <a:rPr lang="ja-JP" altLang="en-US" sz="900" smtClean="0">
                <a:solidFill>
                  <a:srgbClr val="FFFFFF"/>
                </a:solidFill>
                <a:latin typeface="メイリオ"/>
                <a:ea typeface="メイリオ"/>
                <a:cs typeface="メイリオ"/>
              </a:rPr>
              <a:t>拡張によるコスト</a:t>
            </a:r>
            <a:endParaRPr lang="en-US" altLang="ja-JP" sz="900" smtClean="0">
              <a:solidFill>
                <a:srgbClr val="FFFFFF"/>
              </a:solidFill>
              <a:latin typeface="メイリオ"/>
              <a:ea typeface="メイリオ"/>
              <a:cs typeface="メイリオ"/>
            </a:endParaRPr>
          </a:p>
          <a:p>
            <a:pPr marL="112713" indent="-112713" defTabSz="456915" fontAlgn="t">
              <a:lnSpc>
                <a:spcPct val="90000"/>
              </a:lnSpc>
              <a:spcBef>
                <a:spcPts val="0"/>
              </a:spcBef>
              <a:spcAft>
                <a:spcPts val="400"/>
              </a:spcAft>
              <a:buFont typeface="Arial"/>
              <a:buChar char="•"/>
            </a:pPr>
            <a:r>
              <a:rPr lang="ja-JP" altLang="en-US" sz="900" smtClean="0">
                <a:solidFill>
                  <a:srgbClr val="FFFFFF"/>
                </a:solidFill>
                <a:latin typeface="メイリオ"/>
                <a:ea typeface="メイリオ"/>
                <a:cs typeface="メイリオ"/>
              </a:rPr>
              <a:t>サポートは？</a:t>
            </a:r>
            <a:endParaRPr lang="en-US" sz="850" dirty="0">
              <a:solidFill>
                <a:srgbClr val="FFFFFF"/>
              </a:solidFill>
              <a:latin typeface="メイリオ"/>
              <a:ea typeface="メイリオ"/>
              <a:cs typeface="メイリオ"/>
            </a:endParaRPr>
          </a:p>
        </p:txBody>
      </p:sp>
      <p:grpSp>
        <p:nvGrpSpPr>
          <p:cNvPr id="107" name="Group 131"/>
          <p:cNvGrpSpPr/>
          <p:nvPr/>
        </p:nvGrpSpPr>
        <p:grpSpPr>
          <a:xfrm>
            <a:off x="5214901" y="889644"/>
            <a:ext cx="631360" cy="631360"/>
            <a:chOff x="4453150" y="904430"/>
            <a:chExt cx="631360" cy="631360"/>
          </a:xfrm>
        </p:grpSpPr>
        <p:sp>
          <p:nvSpPr>
            <p:cNvPr id="108" name="Oval 132"/>
            <p:cNvSpPr/>
            <p:nvPr/>
          </p:nvSpPr>
          <p:spPr>
            <a:xfrm>
              <a:off x="4453150" y="904430"/>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pic>
          <p:nvPicPr>
            <p:cNvPr id="109" name="Picture 1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425" y="1003300"/>
              <a:ext cx="444500" cy="444500"/>
            </a:xfrm>
            <a:prstGeom prst="rect">
              <a:avLst/>
            </a:prstGeom>
          </p:spPr>
        </p:pic>
      </p:grpSp>
      <p:grpSp>
        <p:nvGrpSpPr>
          <p:cNvPr id="110" name="Group 134"/>
          <p:cNvGrpSpPr/>
          <p:nvPr/>
        </p:nvGrpSpPr>
        <p:grpSpPr>
          <a:xfrm>
            <a:off x="3842489" y="882079"/>
            <a:ext cx="631360" cy="631360"/>
            <a:chOff x="6068635" y="904430"/>
            <a:chExt cx="631360" cy="631360"/>
          </a:xfrm>
        </p:grpSpPr>
        <p:sp>
          <p:nvSpPr>
            <p:cNvPr id="111" name="Oval 135"/>
            <p:cNvSpPr/>
            <p:nvPr/>
          </p:nvSpPr>
          <p:spPr>
            <a:xfrm>
              <a:off x="6068635" y="904430"/>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grpSp>
          <p:nvGrpSpPr>
            <p:cNvPr id="112" name="Group 136"/>
            <p:cNvGrpSpPr/>
            <p:nvPr/>
          </p:nvGrpSpPr>
          <p:grpSpPr>
            <a:xfrm>
              <a:off x="6188075" y="1009652"/>
              <a:ext cx="427409" cy="449177"/>
              <a:chOff x="6184900" y="1009652"/>
              <a:chExt cx="427409" cy="449177"/>
            </a:xfrm>
          </p:grpSpPr>
          <p:pic>
            <p:nvPicPr>
              <p:cNvPr id="113" name="Picture 137" descr="enterpri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900" y="1068957"/>
                <a:ext cx="427409" cy="389872"/>
              </a:xfrm>
              <a:prstGeom prst="rect">
                <a:avLst/>
              </a:prstGeom>
            </p:spPr>
          </p:pic>
          <p:grpSp>
            <p:nvGrpSpPr>
              <p:cNvPr id="114" name="Group 138"/>
              <p:cNvGrpSpPr/>
              <p:nvPr/>
            </p:nvGrpSpPr>
            <p:grpSpPr>
              <a:xfrm>
                <a:off x="6282930" y="1009652"/>
                <a:ext cx="201168" cy="199517"/>
                <a:chOff x="6295630" y="1019177"/>
                <a:chExt cx="201168" cy="199517"/>
              </a:xfrm>
            </p:grpSpPr>
            <p:sp>
              <p:nvSpPr>
                <p:cNvPr id="115" name="Oval 139"/>
                <p:cNvSpPr/>
                <p:nvPr/>
              </p:nvSpPr>
              <p:spPr>
                <a:xfrm>
                  <a:off x="6295630" y="1019177"/>
                  <a:ext cx="201168" cy="199517"/>
                </a:xfrm>
                <a:prstGeom prst="ellipse">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16" name="Oval 140"/>
                <p:cNvSpPr/>
                <p:nvPr/>
              </p:nvSpPr>
              <p:spPr>
                <a:xfrm>
                  <a:off x="6340526" y="1064071"/>
                  <a:ext cx="111377" cy="109728"/>
                </a:xfrm>
                <a:prstGeom prst="ellipse">
                  <a:avLst/>
                </a:prstGeom>
                <a:solidFill>
                  <a:srgbClr val="FFFFFF"/>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grpSp>
        </p:grpSp>
      </p:grpSp>
      <p:grpSp>
        <p:nvGrpSpPr>
          <p:cNvPr id="117" name="Group 15"/>
          <p:cNvGrpSpPr/>
          <p:nvPr/>
        </p:nvGrpSpPr>
        <p:grpSpPr>
          <a:xfrm>
            <a:off x="6586485" y="882079"/>
            <a:ext cx="631360" cy="631360"/>
            <a:chOff x="7684118" y="904430"/>
            <a:chExt cx="631360" cy="631360"/>
          </a:xfrm>
        </p:grpSpPr>
        <p:sp>
          <p:nvSpPr>
            <p:cNvPr id="118" name="Oval 141"/>
            <p:cNvSpPr/>
            <p:nvPr/>
          </p:nvSpPr>
          <p:spPr>
            <a:xfrm>
              <a:off x="7684118" y="904430"/>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19" name="Rounded Rectangle 142"/>
            <p:cNvSpPr/>
            <p:nvPr/>
          </p:nvSpPr>
          <p:spPr>
            <a:xfrm>
              <a:off x="7799206" y="1276350"/>
              <a:ext cx="78186" cy="107280"/>
            </a:xfrm>
            <a:prstGeom prst="roundRect">
              <a:avLst>
                <a:gd name="adj" fmla="val 15173"/>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20" name="Rounded Rectangle 143"/>
            <p:cNvSpPr/>
            <p:nvPr/>
          </p:nvSpPr>
          <p:spPr>
            <a:xfrm>
              <a:off x="7962609" y="1336675"/>
              <a:ext cx="78186" cy="107280"/>
            </a:xfrm>
            <a:prstGeom prst="roundRect">
              <a:avLst>
                <a:gd name="adj" fmla="val 15173"/>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21" name="Rounded Rectangle 144"/>
            <p:cNvSpPr/>
            <p:nvPr/>
          </p:nvSpPr>
          <p:spPr>
            <a:xfrm>
              <a:off x="8126231" y="1276350"/>
              <a:ext cx="78186" cy="107280"/>
            </a:xfrm>
            <a:prstGeom prst="roundRect">
              <a:avLst>
                <a:gd name="adj" fmla="val 15173"/>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22" name="Rounded Rectangle 145"/>
            <p:cNvSpPr/>
            <p:nvPr/>
          </p:nvSpPr>
          <p:spPr>
            <a:xfrm>
              <a:off x="7945255" y="990600"/>
              <a:ext cx="112895" cy="180306"/>
            </a:xfrm>
            <a:prstGeom prst="roundRect">
              <a:avLst>
                <a:gd name="adj" fmla="val 15173"/>
              </a:avLst>
            </a:prstGeom>
            <a:noFill/>
            <a:ln w="25400" cap="flat" cmpd="sng" algn="ctr">
              <a:solidFill>
                <a:srgbClr val="FFFFFF"/>
              </a:soli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cxnSp>
          <p:nvCxnSpPr>
            <p:cNvPr id="123" name="Straight Arrow Connector 146"/>
            <p:cNvCxnSpPr/>
            <p:nvPr/>
          </p:nvCxnSpPr>
          <p:spPr>
            <a:xfrm flipV="1">
              <a:off x="7845425" y="1187451"/>
              <a:ext cx="85725" cy="85724"/>
            </a:xfrm>
            <a:prstGeom prst="straightConnector1">
              <a:avLst/>
            </a:prstGeom>
            <a:noFill/>
            <a:ln w="25400" cap="flat" cmpd="sng" algn="ctr">
              <a:solidFill>
                <a:srgbClr val="FFFFFF"/>
              </a:solidFill>
              <a:prstDash val="solid"/>
              <a:tailEnd type="triangle" w="med" len="sm"/>
            </a:ln>
            <a:effectLst/>
          </p:spPr>
        </p:cxnSp>
        <p:cxnSp>
          <p:nvCxnSpPr>
            <p:cNvPr id="124" name="Straight Arrow Connector 147"/>
            <p:cNvCxnSpPr/>
            <p:nvPr/>
          </p:nvCxnSpPr>
          <p:spPr>
            <a:xfrm flipH="1" flipV="1">
              <a:off x="8077200" y="1184276"/>
              <a:ext cx="85725" cy="85724"/>
            </a:xfrm>
            <a:prstGeom prst="straightConnector1">
              <a:avLst/>
            </a:prstGeom>
            <a:noFill/>
            <a:ln w="25400" cap="flat" cmpd="sng" algn="ctr">
              <a:solidFill>
                <a:srgbClr val="FFFFFF"/>
              </a:solidFill>
              <a:prstDash val="solid"/>
              <a:tailEnd type="triangle" w="med" len="sm"/>
            </a:ln>
            <a:effectLst/>
          </p:spPr>
        </p:cxnSp>
        <p:cxnSp>
          <p:nvCxnSpPr>
            <p:cNvPr id="125" name="Straight Arrow Connector 148"/>
            <p:cNvCxnSpPr/>
            <p:nvPr/>
          </p:nvCxnSpPr>
          <p:spPr>
            <a:xfrm flipV="1">
              <a:off x="8001702" y="1196306"/>
              <a:ext cx="1" cy="137160"/>
            </a:xfrm>
            <a:prstGeom prst="straightConnector1">
              <a:avLst/>
            </a:prstGeom>
            <a:noFill/>
            <a:ln w="25400" cap="flat" cmpd="sng" algn="ctr">
              <a:solidFill>
                <a:srgbClr val="FFFFFF"/>
              </a:solidFill>
              <a:prstDash val="solid"/>
              <a:tailEnd type="triangle" w="med" len="sm"/>
            </a:ln>
            <a:effectLst/>
          </p:spPr>
        </p:cxnSp>
      </p:grpSp>
      <p:sp>
        <p:nvSpPr>
          <p:cNvPr id="126" name="Oval 76"/>
          <p:cNvSpPr/>
          <p:nvPr/>
        </p:nvSpPr>
        <p:spPr>
          <a:xfrm>
            <a:off x="7949216" y="896733"/>
            <a:ext cx="631360" cy="631360"/>
          </a:xfrm>
          <a:prstGeom prst="ellipse">
            <a:avLst/>
          </a:prstGeom>
          <a:solidFill>
            <a:srgbClr val="7F7F7F"/>
          </a:solidFill>
          <a:ln w="28575" cap="flat" cmpd="sng" algn="ctr">
            <a:solidFill>
              <a:srgbClr val="FFFFFF"/>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127" name="TextBox 8"/>
          <p:cNvSpPr txBox="1"/>
          <p:nvPr/>
        </p:nvSpPr>
        <p:spPr>
          <a:xfrm>
            <a:off x="8051142" y="873072"/>
            <a:ext cx="476265" cy="646331"/>
          </a:xfrm>
          <a:prstGeom prst="rect">
            <a:avLst/>
          </a:prstGeom>
          <a:noFill/>
        </p:spPr>
        <p:txBody>
          <a:bodyPr wrap="square" rtlCol="0">
            <a:spAutoFit/>
          </a:bodyPr>
          <a:lstStyle/>
          <a:p>
            <a:pPr defTabSz="456915" fontAlgn="auto">
              <a:spcBef>
                <a:spcPts val="0"/>
              </a:spcBef>
              <a:spcAft>
                <a:spcPts val="0"/>
              </a:spcAft>
            </a:pPr>
            <a:r>
              <a:rPr lang="en-US" sz="3600" dirty="0" smtClean="0">
                <a:solidFill>
                  <a:srgbClr val="FFFFFF"/>
                </a:solidFill>
                <a:latin typeface="CiscoSansTT Light"/>
                <a:ea typeface=""/>
                <a:cs typeface=""/>
              </a:rPr>
              <a:t>$</a:t>
            </a:r>
            <a:endParaRPr lang="en-US" sz="3600" dirty="0">
              <a:solidFill>
                <a:srgbClr val="FFFFFF"/>
              </a:solidFill>
              <a:latin typeface="CiscoSansTT Light"/>
              <a:ea typeface=""/>
              <a:cs typeface=""/>
            </a:endParaRPr>
          </a:p>
        </p:txBody>
      </p:sp>
      <p:sp>
        <p:nvSpPr>
          <p:cNvPr id="128" name="円/楕円 127"/>
          <p:cNvSpPr/>
          <p:nvPr/>
        </p:nvSpPr>
        <p:spPr>
          <a:xfrm>
            <a:off x="3584339" y="1986307"/>
            <a:ext cx="1143602" cy="1223340"/>
          </a:xfrm>
          <a:prstGeom prst="ellipse">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49505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p:cNvSpPr txBox="1">
            <a:spLocks/>
          </p:cNvSpPr>
          <p:nvPr/>
        </p:nvSpPr>
        <p:spPr>
          <a:xfrm>
            <a:off x="259742" y="264152"/>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kumimoji="1" altLang="ja-JP" dirty="0" smtClean="0">
                <a:ea typeface="Meiryo" charset="-128"/>
                <a:cs typeface="Meiryo" charset="-128"/>
              </a:rPr>
              <a:t>HyperFlex </a:t>
            </a:r>
            <a:r>
              <a:rPr kumimoji="1" lang="ja-JP" altLang="en-US" dirty="0" smtClean="0">
                <a:ea typeface="Meiryo" charset="-128"/>
                <a:cs typeface="Meiryo" charset="-128"/>
              </a:rPr>
              <a:t>パフォーマンス比較</a:t>
            </a:r>
            <a:r>
              <a:rPr kumimoji="1" altLang="ja-JP" dirty="0" smtClean="0">
                <a:ea typeface="Meiryo" charset="-128"/>
                <a:cs typeface="Meiryo" charset="-128"/>
              </a:rPr>
              <a:t/>
            </a:r>
            <a:br>
              <a:rPr kumimoji="1" altLang="ja-JP" dirty="0" smtClean="0">
                <a:ea typeface="Meiryo" charset="-128"/>
                <a:cs typeface="Meiryo" charset="-128"/>
              </a:rPr>
            </a:br>
            <a:r>
              <a:rPr kumimoji="1" lang="ja-JP" altLang="en-US" sz="1800" dirty="0" smtClean="0">
                <a:solidFill>
                  <a:srgbClr val="FFC000"/>
                </a:solidFill>
                <a:ea typeface="Meiryo" charset="-128"/>
                <a:cs typeface="Meiryo" charset="-128"/>
              </a:rPr>
              <a:t>第三者機関における検証データ</a:t>
            </a:r>
            <a:r>
              <a:rPr kumimoji="1" altLang="ja-JP" sz="1800" dirty="0">
                <a:solidFill>
                  <a:srgbClr val="FFC000"/>
                </a:solidFill>
                <a:ea typeface="Meiryo" charset="-128"/>
                <a:cs typeface="Meiryo" charset="-128"/>
              </a:rPr>
              <a:t> (http://</a:t>
            </a:r>
            <a:r>
              <a:rPr kumimoji="1" altLang="ja-JP" sz="1800" dirty="0" smtClean="0">
                <a:solidFill>
                  <a:srgbClr val="FFC000"/>
                </a:solidFill>
                <a:ea typeface="Meiryo" charset="-128"/>
                <a:cs typeface="Meiryo" charset="-128"/>
              </a:rPr>
              <a:t>www.esg-global.com/cisco-hyperflex)</a:t>
            </a:r>
            <a:endParaRPr kumimoji="1" altLang="ja-JP" sz="1800" dirty="0">
              <a:solidFill>
                <a:srgbClr val="FFC000"/>
              </a:solidFill>
              <a:ea typeface="Meiryo" charset="-128"/>
              <a:cs typeface="Meiryo" charset="-128"/>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72" y="1098805"/>
            <a:ext cx="6894576" cy="3819398"/>
          </a:xfrm>
          <a:prstGeom prst="rect">
            <a:avLst/>
          </a:prstGeom>
        </p:spPr>
      </p:pic>
      <p:sp>
        <p:nvSpPr>
          <p:cNvPr id="7" name="テキスト ボックス 6"/>
          <p:cNvSpPr txBox="1"/>
          <p:nvPr/>
        </p:nvSpPr>
        <p:spPr>
          <a:xfrm>
            <a:off x="7306056" y="3566160"/>
            <a:ext cx="1746504" cy="1015663"/>
          </a:xfrm>
          <a:prstGeom prst="rect">
            <a:avLst/>
          </a:prstGeom>
          <a:noFill/>
        </p:spPr>
        <p:txBody>
          <a:bodyPr wrap="square" rtlCol="0">
            <a:spAutoFit/>
          </a:bodyPr>
          <a:lstStyle/>
          <a:p>
            <a:pPr defTabSz="456915" fontAlgn="auto">
              <a:spcBef>
                <a:spcPts val="0"/>
              </a:spcBef>
              <a:spcAft>
                <a:spcPts val="0"/>
              </a:spcAft>
            </a:pPr>
            <a:r>
              <a:rPr kumimoji="1" lang="en-US" altLang="ja-JP" sz="1200" dirty="0" smtClean="0">
                <a:solidFill>
                  <a:srgbClr val="000000"/>
                </a:solidFill>
                <a:latin typeface="Meiryo" charset="-128"/>
                <a:ea typeface="Meiryo" charset="-128"/>
                <a:cs typeface="Meiryo" charset="-128"/>
              </a:rPr>
              <a:t>4</a:t>
            </a:r>
            <a:r>
              <a:rPr kumimoji="1" lang="ja-JP" altLang="en-US" sz="1200" dirty="0" smtClean="0">
                <a:solidFill>
                  <a:srgbClr val="000000"/>
                </a:solidFill>
                <a:latin typeface="Meiryo" charset="-128"/>
                <a:ea typeface="Meiryo" charset="-128"/>
                <a:cs typeface="Meiryo" charset="-128"/>
              </a:rPr>
              <a:t>ノード</a:t>
            </a:r>
            <a:r>
              <a:rPr kumimoji="1" lang="en-US" altLang="ja-JP" sz="1200" dirty="0" smtClean="0">
                <a:solidFill>
                  <a:srgbClr val="000000"/>
                </a:solidFill>
                <a:latin typeface="Meiryo" charset="-128"/>
                <a:ea typeface="Meiryo" charset="-128"/>
                <a:cs typeface="Meiryo" charset="-128"/>
              </a:rPr>
              <a:t> </a:t>
            </a:r>
            <a:r>
              <a:rPr kumimoji="1" lang="ja-JP" altLang="en-US" sz="1200" dirty="0" smtClean="0">
                <a:solidFill>
                  <a:srgbClr val="000000"/>
                </a:solidFill>
                <a:latin typeface="Meiryo" charset="-128"/>
                <a:ea typeface="Meiryo" charset="-128"/>
                <a:cs typeface="Meiryo" charset="-128"/>
              </a:rPr>
              <a:t>クラスタ</a:t>
            </a:r>
            <a:endParaRPr kumimoji="1" lang="en-US" altLang="ja-JP" sz="1200" dirty="0" smtClean="0">
              <a:solidFill>
                <a:srgbClr val="000000"/>
              </a:solidFill>
              <a:latin typeface="Meiryo" charset="-128"/>
              <a:ea typeface="Meiryo" charset="-128"/>
              <a:cs typeface="Meiryo" charset="-128"/>
            </a:endParaRPr>
          </a:p>
          <a:p>
            <a:pPr defTabSz="456915" fontAlgn="auto">
              <a:spcBef>
                <a:spcPts val="0"/>
              </a:spcBef>
              <a:spcAft>
                <a:spcPts val="0"/>
              </a:spcAft>
            </a:pPr>
            <a:r>
              <a:rPr kumimoji="1" lang="en-US" altLang="ja-JP" sz="1200" dirty="0" smtClean="0">
                <a:solidFill>
                  <a:srgbClr val="000000"/>
                </a:solidFill>
                <a:latin typeface="Meiryo" charset="-128"/>
                <a:ea typeface="Meiryo" charset="-128"/>
                <a:cs typeface="Meiryo" charset="-128"/>
              </a:rPr>
              <a:t>(</a:t>
            </a:r>
            <a:r>
              <a:rPr kumimoji="1" lang="ja-JP" altLang="en-US" sz="1200" dirty="0" smtClean="0">
                <a:solidFill>
                  <a:srgbClr val="000000"/>
                </a:solidFill>
                <a:latin typeface="Meiryo" charset="-128"/>
                <a:ea typeface="Meiryo" charset="-128"/>
                <a:cs typeface="Meiryo" charset="-128"/>
              </a:rPr>
              <a:t>ハイブリッド構成）</a:t>
            </a:r>
            <a:endParaRPr kumimoji="1" lang="en-US" altLang="ja-JP" sz="1200" dirty="0" smtClean="0">
              <a:solidFill>
                <a:srgbClr val="000000"/>
              </a:solidFill>
              <a:latin typeface="Meiryo" charset="-128"/>
              <a:ea typeface="Meiryo" charset="-128"/>
              <a:cs typeface="Meiryo" charset="-128"/>
            </a:endParaRPr>
          </a:p>
          <a:p>
            <a:pPr defTabSz="456915" fontAlgn="auto">
              <a:spcBef>
                <a:spcPts val="0"/>
              </a:spcBef>
              <a:spcAft>
                <a:spcPts val="0"/>
              </a:spcAft>
            </a:pPr>
            <a:r>
              <a:rPr kumimoji="1" lang="en-US" altLang="ja-JP" sz="1200" dirty="0" smtClean="0">
                <a:solidFill>
                  <a:srgbClr val="000000"/>
                </a:solidFill>
                <a:latin typeface="Meiryo" charset="-128"/>
                <a:ea typeface="Meiryo" charset="-128"/>
                <a:cs typeface="Meiryo" charset="-128"/>
              </a:rPr>
              <a:t>140VM</a:t>
            </a:r>
            <a:r>
              <a:rPr kumimoji="1" lang="ja-JP" altLang="en-US" sz="1200" dirty="0" smtClean="0">
                <a:solidFill>
                  <a:srgbClr val="000000"/>
                </a:solidFill>
                <a:latin typeface="Meiryo" charset="-128"/>
                <a:ea typeface="Meiryo" charset="-128"/>
                <a:cs typeface="Meiryo" charset="-128"/>
              </a:rPr>
              <a:t>搭載時の</a:t>
            </a:r>
            <a:r>
              <a:rPr kumimoji="1" lang="en-US" altLang="ja-JP" sz="1200" dirty="0" smtClean="0">
                <a:solidFill>
                  <a:srgbClr val="000000"/>
                </a:solidFill>
                <a:latin typeface="Meiryo" charset="-128"/>
                <a:ea typeface="Meiryo" charset="-128"/>
                <a:cs typeface="Meiryo" charset="-128"/>
              </a:rPr>
              <a:t>IOPS</a:t>
            </a:r>
            <a:r>
              <a:rPr kumimoji="1" lang="ja-JP" altLang="en-US" sz="1200" dirty="0" smtClean="0">
                <a:solidFill>
                  <a:srgbClr val="000000"/>
                </a:solidFill>
                <a:latin typeface="Meiryo" charset="-128"/>
                <a:ea typeface="Meiryo" charset="-128"/>
                <a:cs typeface="Meiryo" charset="-128"/>
              </a:rPr>
              <a:t>と遅延比較</a:t>
            </a:r>
            <a:endParaRPr kumimoji="1" lang="en-US" altLang="ja-JP" sz="1200" dirty="0" smtClean="0">
              <a:solidFill>
                <a:srgbClr val="000000"/>
              </a:solidFill>
              <a:latin typeface="Meiryo" charset="-128"/>
              <a:ea typeface="Meiryo" charset="-128"/>
              <a:cs typeface="Meiryo" charset="-128"/>
            </a:endParaRPr>
          </a:p>
          <a:p>
            <a:pPr defTabSz="456915" fontAlgn="auto">
              <a:spcBef>
                <a:spcPts val="0"/>
              </a:spcBef>
              <a:spcAft>
                <a:spcPts val="0"/>
              </a:spcAft>
            </a:pPr>
            <a:endParaRPr kumimoji="1" lang="ja-JP" altLang="en-US" sz="1200" dirty="0">
              <a:solidFill>
                <a:srgbClr val="000000"/>
              </a:solidFill>
              <a:latin typeface="Meiryo" charset="-128"/>
              <a:ea typeface="Meiryo" charset="-128"/>
              <a:cs typeface="Meiryo" charset="-128"/>
            </a:endParaRPr>
          </a:p>
        </p:txBody>
      </p:sp>
    </p:spTree>
    <p:extLst>
      <p:ext uri="{BB962C8B-B14F-4D97-AF65-F5344CB8AC3E}">
        <p14:creationId xmlns:p14="http://schemas.microsoft.com/office/powerpoint/2010/main" val="11040401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676767"/>
              </a:solidFill>
              <a:effectLst/>
              <a:uLnTx/>
              <a:uFillTx/>
              <a:latin typeface="Arial"/>
              <a:ea typeface="ＭＳ Ｐゴシック" charset="0"/>
              <a:cs typeface="CiscoSans"/>
            </a:endParaRPr>
          </a:p>
        </p:txBody>
      </p:sp>
      <p:pic>
        <p:nvPicPr>
          <p:cNvPr id="5" name="Section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438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pic>
        <p:nvPicPr>
          <p:cNvPr id="5" name="Section0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7923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676767"/>
              </a:solidFill>
              <a:effectLst/>
              <a:uLnTx/>
              <a:uFillTx/>
              <a:latin typeface="Arial"/>
              <a:ea typeface="ＭＳ Ｐゴシック" charset="0"/>
              <a:cs typeface="CiscoSans"/>
            </a:endParaRPr>
          </a:p>
        </p:txBody>
      </p:sp>
      <p:pic>
        <p:nvPicPr>
          <p:cNvPr id="5" name="Section0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322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p:cNvPicPr>
            <a:picLocks noChangeAspect="1"/>
          </p:cNvPicPr>
          <p:nvPr/>
        </p:nvPicPr>
        <p:blipFill>
          <a:blip r:embed="rId2"/>
          <a:stretch>
            <a:fillRect/>
          </a:stretch>
        </p:blipFill>
        <p:spPr>
          <a:xfrm>
            <a:off x="6699687" y="1756536"/>
            <a:ext cx="2001768" cy="3002651"/>
          </a:xfrm>
          <a:prstGeom prst="rect">
            <a:avLst/>
          </a:prstGeom>
          <a:ln w="19050">
            <a:solidFill>
              <a:srgbClr val="FFFFFF"/>
            </a:solidFill>
          </a:ln>
        </p:spPr>
      </p:pic>
      <p:sp>
        <p:nvSpPr>
          <p:cNvPr id="37" name="正方形/長方形 36"/>
          <p:cNvSpPr/>
          <p:nvPr/>
        </p:nvSpPr>
        <p:spPr>
          <a:xfrm>
            <a:off x="1288240" y="411596"/>
            <a:ext cx="5547386" cy="707886"/>
          </a:xfrm>
          <a:prstGeom prst="rect">
            <a:avLst/>
          </a:prstGeom>
        </p:spPr>
        <p:txBody>
          <a:bodyPr wrap="square">
            <a:spAutoFit/>
          </a:bodyPr>
          <a:lstStyle/>
          <a:p>
            <a:pPr defTabSz="456915" fontAlgn="auto">
              <a:spcBef>
                <a:spcPts val="0"/>
              </a:spcBef>
              <a:spcAft>
                <a:spcPts val="0"/>
              </a:spcAft>
            </a:pPr>
            <a:r>
              <a:rPr lang="ja-JP" altLang="en-US" sz="2000" b="1" dirty="0">
                <a:solidFill>
                  <a:srgbClr val="000000"/>
                </a:solidFill>
                <a:latin typeface="MS PGothic" charset="-128"/>
                <a:ea typeface="MS PGothic" charset="-128"/>
                <a:cs typeface="MS PGothic" charset="-128"/>
              </a:rPr>
              <a:t>日本初の情報セキュリティ学科のシステムに</a:t>
            </a:r>
          </a:p>
          <a:p>
            <a:pPr defTabSz="456915" fontAlgn="auto">
              <a:spcBef>
                <a:spcPts val="0"/>
              </a:spcBef>
              <a:spcAft>
                <a:spcPts val="0"/>
              </a:spcAft>
            </a:pPr>
            <a:r>
              <a:rPr lang="ja-JP" altLang="en-US" sz="2000" b="1" dirty="0">
                <a:solidFill>
                  <a:srgbClr val="000000"/>
                </a:solidFill>
                <a:latin typeface="MS PGothic" charset="-128"/>
                <a:ea typeface="MS PGothic" charset="-128"/>
                <a:cs typeface="MS PGothic" charset="-128"/>
              </a:rPr>
              <a:t>最新</a:t>
            </a:r>
            <a:r>
              <a:rPr lang="ja-JP" altLang="en-US" sz="2000" b="1" dirty="0" smtClean="0">
                <a:solidFill>
                  <a:srgbClr val="000000"/>
                </a:solidFill>
                <a:latin typeface="MS PGothic" charset="-128"/>
                <a:ea typeface="MS PGothic" charset="-128"/>
                <a:cs typeface="MS PGothic" charset="-128"/>
              </a:rPr>
              <a:t>のハイパーコンバージド インフラを</a:t>
            </a:r>
            <a:r>
              <a:rPr lang="ja-JP" altLang="en-US" sz="2000" b="1" dirty="0">
                <a:solidFill>
                  <a:srgbClr val="000000"/>
                </a:solidFill>
                <a:latin typeface="MS PGothic" charset="-128"/>
                <a:ea typeface="MS PGothic" charset="-128"/>
                <a:cs typeface="MS PGothic" charset="-128"/>
              </a:rPr>
              <a:t>採用</a:t>
            </a:r>
            <a:endParaRPr lang="ja-JP" altLang="en-US" sz="2000" b="1" kern="100" dirty="0">
              <a:solidFill>
                <a:srgbClr val="000000"/>
              </a:solidFill>
              <a:latin typeface="MS PGothic" charset="-128"/>
              <a:ea typeface="MS PGothic" charset="-128"/>
              <a:cs typeface="MS PGothic" charset="-128"/>
            </a:endParaRPr>
          </a:p>
        </p:txBody>
      </p:sp>
      <p:sp>
        <p:nvSpPr>
          <p:cNvPr id="38" name="正方形/長方形 37"/>
          <p:cNvSpPr/>
          <p:nvPr/>
        </p:nvSpPr>
        <p:spPr>
          <a:xfrm>
            <a:off x="1288240" y="1143228"/>
            <a:ext cx="5325653" cy="600164"/>
          </a:xfrm>
          <a:prstGeom prst="rect">
            <a:avLst/>
          </a:prstGeom>
        </p:spPr>
        <p:txBody>
          <a:bodyPr wrap="square">
            <a:spAutoFit/>
          </a:bodyPr>
          <a:lstStyle/>
          <a:p>
            <a:pPr defTabSz="456915" fontAlgn="auto">
              <a:spcBef>
                <a:spcPts val="0"/>
              </a:spcBef>
              <a:spcAft>
                <a:spcPts val="0"/>
              </a:spcAft>
            </a:pPr>
            <a:r>
              <a:rPr lang="ja-JP" altLang="en-US" sz="1100" dirty="0">
                <a:solidFill>
                  <a:srgbClr val="000000"/>
                </a:solidFill>
                <a:latin typeface="MS PGothic" charset="-128"/>
                <a:ea typeface="MS PGothic" charset="-128"/>
                <a:cs typeface="MS PGothic" charset="-128"/>
              </a:rPr>
              <a:t>長崎県立大学は </a:t>
            </a:r>
            <a:r>
              <a:rPr lang="en-US" altLang="ja-JP" sz="1100" dirty="0">
                <a:solidFill>
                  <a:srgbClr val="000000"/>
                </a:solidFill>
                <a:latin typeface="CiscoSansTT Light"/>
                <a:ea typeface="Arial" charset="0"/>
                <a:cs typeface="Arial" charset="0"/>
              </a:rPr>
              <a:t>2016</a:t>
            </a:r>
            <a:r>
              <a:rPr lang="en-US" altLang="ja-JP" sz="1100" dirty="0">
                <a:solidFill>
                  <a:srgbClr val="000000"/>
                </a:solidFill>
                <a:latin typeface="MS PGothic" charset="-128"/>
                <a:ea typeface="MS PGothic" charset="-128"/>
                <a:cs typeface="MS PGothic" charset="-128"/>
              </a:rPr>
              <a:t> </a:t>
            </a:r>
            <a:r>
              <a:rPr lang="ja-JP" altLang="en-US" sz="1100" dirty="0">
                <a:solidFill>
                  <a:srgbClr val="000000"/>
                </a:solidFill>
                <a:latin typeface="MS PGothic" charset="-128"/>
                <a:ea typeface="MS PGothic" charset="-128"/>
                <a:cs typeface="MS PGothic" charset="-128"/>
              </a:rPr>
              <a:t>年の学部</a:t>
            </a:r>
            <a:r>
              <a:rPr lang="en-US" altLang="ja-JP" sz="1100" dirty="0">
                <a:solidFill>
                  <a:srgbClr val="000000"/>
                </a:solidFill>
                <a:latin typeface="MS PGothic" charset="-128"/>
                <a:ea typeface="MS PGothic" charset="-128"/>
                <a:cs typeface="MS PGothic" charset="-128"/>
              </a:rPr>
              <a:t>/ </a:t>
            </a:r>
            <a:r>
              <a:rPr lang="ja-JP" altLang="en-US" sz="1100" dirty="0">
                <a:solidFill>
                  <a:srgbClr val="000000"/>
                </a:solidFill>
                <a:latin typeface="MS PGothic" charset="-128"/>
                <a:ea typeface="MS PGothic" charset="-128"/>
                <a:cs typeface="MS PGothic" charset="-128"/>
              </a:rPr>
              <a:t>学科の再編で日本の大学として初となる「情報セキュリティ学科」を設立しました。その授業や研究などで用いるシステムを新たに構築しており、</a:t>
            </a:r>
            <a:r>
              <a:rPr lang="en-US" altLang="ja-JP" sz="1100" b="1" dirty="0">
                <a:solidFill>
                  <a:srgbClr val="0070C0"/>
                </a:solidFill>
                <a:latin typeface="CiscoSansTT Light"/>
                <a:ea typeface="Arial" charset="0"/>
                <a:cs typeface="Arial" charset="0"/>
              </a:rPr>
              <a:t>Cisco HyperFlex </a:t>
            </a:r>
            <a:r>
              <a:rPr lang="ja-JP" altLang="en-US" sz="1100" dirty="0" smtClean="0">
                <a:solidFill>
                  <a:srgbClr val="000000"/>
                </a:solidFill>
                <a:latin typeface="MS PGothic" charset="-128"/>
                <a:ea typeface="MS PGothic" charset="-128"/>
                <a:cs typeface="MS PGothic" charset="-128"/>
              </a:rPr>
              <a:t>に</a:t>
            </a:r>
            <a:r>
              <a:rPr lang="ja-JP" altLang="en-US" sz="1100" dirty="0">
                <a:solidFill>
                  <a:srgbClr val="000000"/>
                </a:solidFill>
                <a:latin typeface="MS PGothic" charset="-128"/>
                <a:ea typeface="MS PGothic" charset="-128"/>
                <a:cs typeface="MS PGothic" charset="-128"/>
              </a:rPr>
              <a:t>よって高いパフォーマンスと可用性を実現しています。</a:t>
            </a:r>
            <a:endParaRPr lang="en-US" altLang="ja-JP" sz="1100" kern="100" dirty="0">
              <a:solidFill>
                <a:srgbClr val="000000"/>
              </a:solidFill>
              <a:latin typeface="MS PGothic" charset="-128"/>
              <a:ea typeface="MS PGothic" charset="-128"/>
              <a:cs typeface="MS PGothic" charset="-128"/>
            </a:endParaRPr>
          </a:p>
        </p:txBody>
      </p:sp>
      <p:sp>
        <p:nvSpPr>
          <p:cNvPr id="39" name="正方形/長方形 38"/>
          <p:cNvSpPr/>
          <p:nvPr/>
        </p:nvSpPr>
        <p:spPr>
          <a:xfrm>
            <a:off x="0" y="213755"/>
            <a:ext cx="1288240" cy="312883"/>
          </a:xfrm>
          <a:prstGeom prst="rect">
            <a:avLst/>
          </a:prstGeom>
          <a:solidFill>
            <a:srgbClr val="36A4D7"/>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40" name="テキスト ボックス 39"/>
          <p:cNvSpPr txBox="1"/>
          <p:nvPr/>
        </p:nvSpPr>
        <p:spPr>
          <a:xfrm>
            <a:off x="46437" y="197871"/>
            <a:ext cx="1199367" cy="338554"/>
          </a:xfrm>
          <a:prstGeom prst="rect">
            <a:avLst/>
          </a:prstGeom>
          <a:noFill/>
        </p:spPr>
        <p:txBody>
          <a:bodyPr wrap="none" rtlCol="0">
            <a:spAutoFit/>
          </a:bodyPr>
          <a:lstStyle/>
          <a:p>
            <a:pPr defTabSz="456915" fontAlgn="auto">
              <a:spcBef>
                <a:spcPts val="0"/>
              </a:spcBef>
              <a:spcAft>
                <a:spcPts val="0"/>
              </a:spcAft>
            </a:pPr>
            <a:r>
              <a:rPr kumimoji="1" lang="ja-JP" altLang="en-US" sz="1600" b="1" dirty="0" smtClean="0">
                <a:solidFill>
                  <a:srgbClr val="FFFFFF"/>
                </a:solidFill>
                <a:latin typeface="MS PGothic" charset="-128"/>
                <a:ea typeface="MS PGothic" charset="-128"/>
                <a:cs typeface="MS PGothic" charset="-128"/>
              </a:rPr>
              <a:t>お客様事例</a:t>
            </a:r>
            <a:endParaRPr kumimoji="1" lang="ja-JP" altLang="en-US" sz="1600" b="1" dirty="0">
              <a:solidFill>
                <a:srgbClr val="FFFFFF"/>
              </a:solidFill>
              <a:latin typeface="MS PGothic" charset="-128"/>
              <a:ea typeface="MS PGothic" charset="-128"/>
              <a:cs typeface="MS PGothic" charset="-128"/>
            </a:endParaRPr>
          </a:p>
        </p:txBody>
      </p:sp>
      <p:grpSp>
        <p:nvGrpSpPr>
          <p:cNvPr id="41" name="グループ化 39"/>
          <p:cNvGrpSpPr/>
          <p:nvPr/>
        </p:nvGrpSpPr>
        <p:grpSpPr>
          <a:xfrm>
            <a:off x="177282" y="1831532"/>
            <a:ext cx="2107001" cy="1862570"/>
            <a:chOff x="205275" y="1710231"/>
            <a:chExt cx="2107001" cy="1862570"/>
          </a:xfrm>
        </p:grpSpPr>
        <p:sp>
          <p:nvSpPr>
            <p:cNvPr id="42" name="正方形/長方形 41"/>
            <p:cNvSpPr/>
            <p:nvPr/>
          </p:nvSpPr>
          <p:spPr>
            <a:xfrm>
              <a:off x="205275" y="1956974"/>
              <a:ext cx="2107001" cy="1615827"/>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地域的に落雷が多く、従来のシステム構成では停電や瞬断によるシステム再起動に数時間要しており、可用性の向上を検討</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・大学として必要なパフォーマンスを満たす際、ハードウェア構成がパッケージ化されている製品では物理的な台数の増加が生じ、コスト負担が増すことを懸念</a:t>
              </a:r>
              <a:endParaRPr kumimoji="0" lang="ja-JP" altLang="en-US" sz="11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43" name="正方形/長方形 42"/>
            <p:cNvSpPr/>
            <p:nvPr/>
          </p:nvSpPr>
          <p:spPr>
            <a:xfrm>
              <a:off x="257628" y="1710231"/>
              <a:ext cx="1980000" cy="239486"/>
            </a:xfrm>
            <a:prstGeom prst="rect">
              <a:avLst/>
            </a:prstGeom>
            <a:solidFill>
              <a:srgbClr val="00206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課題</a:t>
              </a:r>
            </a:p>
          </p:txBody>
        </p:sp>
      </p:grpSp>
      <p:grpSp>
        <p:nvGrpSpPr>
          <p:cNvPr id="44" name="グループ化 40"/>
          <p:cNvGrpSpPr/>
          <p:nvPr/>
        </p:nvGrpSpPr>
        <p:grpSpPr>
          <a:xfrm>
            <a:off x="2311109" y="1831532"/>
            <a:ext cx="2206280" cy="1693293"/>
            <a:chOff x="2339102" y="1710231"/>
            <a:chExt cx="2206280" cy="1693293"/>
          </a:xfrm>
        </p:grpSpPr>
        <p:sp>
          <p:nvSpPr>
            <p:cNvPr id="45" name="正方形/長方形 44"/>
            <p:cNvSpPr/>
            <p:nvPr/>
          </p:nvSpPr>
          <p:spPr>
            <a:xfrm>
              <a:off x="2339102" y="1956974"/>
              <a:ext cx="2206280" cy="1446550"/>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・ハイパーコンバージド インフラの </a:t>
              </a:r>
              <a:r>
                <a:rPr kumimoji="0" lang="en-US" altLang="ja-JP" sz="1100" b="1" i="0" u="none" strike="noStrike" kern="0" cap="none" spc="0" normalizeH="0" baseline="0" noProof="0" dirty="0" smtClean="0">
                  <a:ln>
                    <a:noFill/>
                  </a:ln>
                  <a:solidFill>
                    <a:srgbClr val="0070C0"/>
                  </a:solidFill>
                  <a:effectLst/>
                  <a:uLnTx/>
                  <a:uFillTx/>
                  <a:latin typeface="CiscoSansTT Light"/>
                  <a:ea typeface="Arial" charset="0"/>
                  <a:cs typeface="Arial" charset="0"/>
                </a:rPr>
                <a:t>Cisco HyperFlex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により、</a:t>
              </a:r>
              <a:r>
                <a:rPr kumimoji="0" lang="ja-JP" altLang="en-US" sz="1100" b="1"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再起動の所要時間を十数分程度と大幅に短縮</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し、可用性の向上を実現</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en-US" altLang="ja-JP" sz="1100" b="1" i="0" u="none" strike="noStrike" kern="0" cap="none" spc="0" normalizeH="0" baseline="0" noProof="0" dirty="0" smtClean="0">
                  <a:ln>
                    <a:noFill/>
                  </a:ln>
                  <a:solidFill>
                    <a:srgbClr val="0070C0"/>
                  </a:solidFill>
                  <a:effectLst/>
                  <a:uLnTx/>
                  <a:uFillTx/>
                  <a:latin typeface="CiscoSansTT Light"/>
                  <a:ea typeface="Arial" charset="0"/>
                  <a:cs typeface="Arial" charset="0"/>
                </a:rPr>
                <a:t>Cisco HyperFlex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はハードウェア構成を柔軟に選択できるため、パフォーマンスの引き上げと機器数の抑制によるコスト削減を両立</a:t>
              </a:r>
            </a:p>
          </p:txBody>
        </p:sp>
        <p:sp>
          <p:nvSpPr>
            <p:cNvPr id="46" name="正方形/長方形 45"/>
            <p:cNvSpPr/>
            <p:nvPr/>
          </p:nvSpPr>
          <p:spPr>
            <a:xfrm>
              <a:off x="2434494" y="1710231"/>
              <a:ext cx="1980000" cy="239486"/>
            </a:xfrm>
            <a:prstGeom prst="rect">
              <a:avLst/>
            </a:prstGeom>
            <a:solidFill>
              <a:srgbClr val="36A4D7"/>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ソリューション</a:t>
              </a:r>
            </a:p>
          </p:txBody>
        </p:sp>
      </p:grpSp>
      <p:grpSp>
        <p:nvGrpSpPr>
          <p:cNvPr id="47" name="グループ化 41"/>
          <p:cNvGrpSpPr/>
          <p:nvPr/>
        </p:nvGrpSpPr>
        <p:grpSpPr>
          <a:xfrm>
            <a:off x="4517389" y="1831532"/>
            <a:ext cx="2092632" cy="1862570"/>
            <a:chOff x="4545382" y="1710231"/>
            <a:chExt cx="2092632" cy="1862570"/>
          </a:xfrm>
        </p:grpSpPr>
        <p:sp>
          <p:nvSpPr>
            <p:cNvPr id="48" name="正方形/長方形 47"/>
            <p:cNvSpPr/>
            <p:nvPr/>
          </p:nvSpPr>
          <p:spPr>
            <a:xfrm>
              <a:off x="4545382" y="1956974"/>
              <a:ext cx="2092632" cy="1615827"/>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・コンフィグレーションの簡単さ、スケールアウトの容易さを活かし、学生のセキュリティ演習および学内システムの基盤として活用</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・セキュリティ学科として広範な知識と実践的な教育を提供し、サイバー セキュリティに関する国や企業の施策への貢献を目指す</a:t>
              </a:r>
              <a:endParaRPr kumimoji="0" lang="ja-JP" altLang="en-US" sz="11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49" name="正方形/長方形 48"/>
            <p:cNvSpPr/>
            <p:nvPr/>
          </p:nvSpPr>
          <p:spPr>
            <a:xfrm>
              <a:off x="4611359" y="1710231"/>
              <a:ext cx="1980000" cy="239486"/>
            </a:xfrm>
            <a:prstGeom prst="rect">
              <a:avLst/>
            </a:prstGeom>
            <a:solidFill>
              <a:srgbClr val="FF930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結果～今後</a:t>
              </a:r>
            </a:p>
          </p:txBody>
        </p:sp>
      </p:grpSp>
      <p:sp>
        <p:nvSpPr>
          <p:cNvPr id="50" name="正方形/長方形 49"/>
          <p:cNvSpPr/>
          <p:nvPr/>
        </p:nvSpPr>
        <p:spPr>
          <a:xfrm>
            <a:off x="6588125" y="481923"/>
            <a:ext cx="2490562" cy="1277273"/>
          </a:xfrm>
          <a:prstGeom prst="rect">
            <a:avLst/>
          </a:prstGeom>
        </p:spPr>
        <p:txBody>
          <a:bodyPr wrap="square">
            <a:spAutoFit/>
          </a:bodyPr>
          <a:lstStyle/>
          <a:p>
            <a:pPr algn="just" defTabSz="456915" fontAlgn="auto">
              <a:spcBef>
                <a:spcPts val="0"/>
              </a:spcBef>
              <a:spcAft>
                <a:spcPts val="0"/>
              </a:spcAft>
            </a:pPr>
            <a:r>
              <a:rPr lang="ja-JP" altLang="en-US" sz="1400" b="1" kern="100" dirty="0">
                <a:solidFill>
                  <a:srgbClr val="000000"/>
                </a:solidFill>
                <a:latin typeface="MS PGothic" charset="-128"/>
                <a:ea typeface="MS PGothic" charset="-128"/>
                <a:cs typeface="MS PGothic" charset="-128"/>
              </a:rPr>
              <a:t>長崎県立大学</a:t>
            </a:r>
            <a:endParaRPr lang="en-US" altLang="ja-JP" sz="1400" b="1"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800" kern="100" dirty="0">
                <a:solidFill>
                  <a:srgbClr val="000000"/>
                </a:solidFill>
                <a:latin typeface="MS PGothic" charset="-128"/>
                <a:ea typeface="MS PGothic" charset="-128"/>
                <a:cs typeface="MS PGothic" charset="-128"/>
              </a:rPr>
              <a:t>　</a:t>
            </a:r>
            <a:r>
              <a:rPr lang="ja-JP" altLang="en-US" sz="900" kern="100" dirty="0">
                <a:solidFill>
                  <a:srgbClr val="000000"/>
                </a:solidFill>
                <a:latin typeface="MS PGothic" charset="-128"/>
                <a:ea typeface="MS PGothic" charset="-128"/>
                <a:cs typeface="MS PGothic" charset="-128"/>
              </a:rPr>
              <a:t>規模：</a:t>
            </a:r>
            <a:r>
              <a:rPr lang="zh-CN" altLang="en-US" sz="900" dirty="0">
                <a:solidFill>
                  <a:srgbClr val="000000"/>
                </a:solidFill>
                <a:latin typeface="MS PGothic" charset="-128"/>
                <a:ea typeface="MS PGothic" charset="-128"/>
                <a:cs typeface="MS PGothic" charset="-128"/>
              </a:rPr>
              <a:t>学生数 </a:t>
            </a:r>
            <a:r>
              <a:rPr lang="en-US" altLang="zh-CN" sz="900" dirty="0">
                <a:solidFill>
                  <a:srgbClr val="000000"/>
                </a:solidFill>
                <a:latin typeface="MS PGothic" charset="-128"/>
                <a:ea typeface="MS PGothic" charset="-128"/>
                <a:cs typeface="MS PGothic" charset="-128"/>
              </a:rPr>
              <a:t>3,046 </a:t>
            </a:r>
            <a:r>
              <a:rPr lang="zh-CN" altLang="en-US" sz="900" dirty="0">
                <a:solidFill>
                  <a:srgbClr val="000000"/>
                </a:solidFill>
                <a:latin typeface="MS PGothic" charset="-128"/>
                <a:ea typeface="MS PGothic" charset="-128"/>
                <a:cs typeface="MS PGothic" charset="-128"/>
              </a:rPr>
              <a:t>名</a:t>
            </a: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a:t>
            </a:r>
            <a:r>
              <a:rPr lang="zh-CN" altLang="en-US" sz="900" dirty="0">
                <a:solidFill>
                  <a:srgbClr val="000000"/>
                </a:solidFill>
                <a:latin typeface="MS PGothic" charset="-128"/>
                <a:ea typeface="MS PGothic" charset="-128"/>
                <a:cs typeface="MS PGothic" charset="-128"/>
              </a:rPr>
              <a:t>（</a:t>
            </a:r>
            <a:r>
              <a:rPr lang="en-US" altLang="zh-CN" sz="900" dirty="0">
                <a:solidFill>
                  <a:srgbClr val="000000"/>
                </a:solidFill>
                <a:latin typeface="MS PGothic" charset="-128"/>
                <a:ea typeface="MS PGothic" charset="-128"/>
                <a:cs typeface="MS PGothic" charset="-128"/>
              </a:rPr>
              <a:t>2016 </a:t>
            </a:r>
            <a:r>
              <a:rPr lang="zh-CN" altLang="en-US" sz="900" dirty="0">
                <a:solidFill>
                  <a:srgbClr val="000000"/>
                </a:solidFill>
                <a:latin typeface="MS PGothic" charset="-128"/>
                <a:ea typeface="MS PGothic" charset="-128"/>
                <a:cs typeface="MS PGothic" charset="-128"/>
              </a:rPr>
              <a:t>年 </a:t>
            </a:r>
            <a:r>
              <a:rPr lang="en-US" altLang="zh-CN" sz="900" dirty="0">
                <a:solidFill>
                  <a:srgbClr val="000000"/>
                </a:solidFill>
                <a:latin typeface="MS PGothic" charset="-128"/>
                <a:ea typeface="MS PGothic" charset="-128"/>
                <a:cs typeface="MS PGothic" charset="-128"/>
              </a:rPr>
              <a:t>5 </a:t>
            </a:r>
            <a:r>
              <a:rPr lang="zh-CN" altLang="en-US" sz="900" dirty="0">
                <a:solidFill>
                  <a:srgbClr val="000000"/>
                </a:solidFill>
                <a:latin typeface="MS PGothic" charset="-128"/>
                <a:ea typeface="MS PGothic" charset="-128"/>
                <a:cs typeface="MS PGothic" charset="-128"/>
              </a:rPr>
              <a:t>月 </a:t>
            </a:r>
            <a:r>
              <a:rPr lang="en-US" altLang="zh-CN" sz="900" dirty="0">
                <a:solidFill>
                  <a:srgbClr val="000000"/>
                </a:solidFill>
                <a:latin typeface="MS PGothic" charset="-128"/>
                <a:ea typeface="MS PGothic" charset="-128"/>
                <a:cs typeface="MS PGothic" charset="-128"/>
              </a:rPr>
              <a:t>1 </a:t>
            </a:r>
            <a:r>
              <a:rPr lang="zh-CN" altLang="en-US" sz="900" dirty="0">
                <a:solidFill>
                  <a:srgbClr val="000000"/>
                </a:solidFill>
                <a:latin typeface="MS PGothic" charset="-128"/>
                <a:ea typeface="MS PGothic" charset="-128"/>
                <a:cs typeface="MS PGothic" charset="-128"/>
              </a:rPr>
              <a:t>日現在　学部、大学院 総計）</a:t>
            </a: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a:t>
            </a:r>
            <a:r>
              <a:rPr lang="zh-CN" altLang="en-US" sz="900" dirty="0">
                <a:solidFill>
                  <a:srgbClr val="000000"/>
                </a:solidFill>
                <a:latin typeface="MS PGothic" charset="-128"/>
                <a:ea typeface="MS PGothic" charset="-128"/>
                <a:cs typeface="MS PGothic" charset="-128"/>
              </a:rPr>
              <a:t>学部</a:t>
            </a:r>
            <a:r>
              <a:rPr lang="en-US" altLang="zh-CN" sz="900" dirty="0">
                <a:solidFill>
                  <a:srgbClr val="000000"/>
                </a:solidFill>
                <a:latin typeface="MS PGothic" charset="-128"/>
                <a:ea typeface="MS PGothic" charset="-128"/>
                <a:cs typeface="MS PGothic" charset="-128"/>
              </a:rPr>
              <a:t>/ </a:t>
            </a:r>
            <a:r>
              <a:rPr lang="zh-CN" altLang="en-US" sz="900" dirty="0">
                <a:solidFill>
                  <a:srgbClr val="000000"/>
                </a:solidFill>
                <a:latin typeface="MS PGothic" charset="-128"/>
                <a:ea typeface="MS PGothic" charset="-128"/>
                <a:cs typeface="MS PGothic" charset="-128"/>
              </a:rPr>
              <a:t>学科数　</a:t>
            </a:r>
            <a:r>
              <a:rPr lang="en-US" altLang="zh-CN" sz="900" dirty="0">
                <a:solidFill>
                  <a:srgbClr val="000000"/>
                </a:solidFill>
                <a:latin typeface="MS PGothic" charset="-128"/>
                <a:ea typeface="MS PGothic" charset="-128"/>
                <a:cs typeface="MS PGothic" charset="-128"/>
              </a:rPr>
              <a:t>5 </a:t>
            </a:r>
            <a:r>
              <a:rPr lang="zh-CN" altLang="en-US" sz="900" dirty="0">
                <a:solidFill>
                  <a:srgbClr val="000000"/>
                </a:solidFill>
                <a:latin typeface="MS PGothic" charset="-128"/>
                <a:ea typeface="MS PGothic" charset="-128"/>
                <a:cs typeface="MS PGothic" charset="-128"/>
              </a:rPr>
              <a:t>学部 </a:t>
            </a:r>
            <a:r>
              <a:rPr lang="en-US" altLang="zh-CN" sz="900" dirty="0">
                <a:solidFill>
                  <a:srgbClr val="000000"/>
                </a:solidFill>
                <a:latin typeface="MS PGothic" charset="-128"/>
                <a:ea typeface="MS PGothic" charset="-128"/>
                <a:cs typeface="MS PGothic" charset="-128"/>
              </a:rPr>
              <a:t>9 </a:t>
            </a:r>
            <a:r>
              <a:rPr lang="zh-CN" altLang="en-US" sz="900" dirty="0">
                <a:solidFill>
                  <a:srgbClr val="000000"/>
                </a:solidFill>
                <a:latin typeface="MS PGothic" charset="-128"/>
                <a:ea typeface="MS PGothic" charset="-128"/>
                <a:cs typeface="MS PGothic" charset="-128"/>
              </a:rPr>
              <a:t>学科</a:t>
            </a: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a:t>
            </a:r>
            <a:r>
              <a:rPr lang="zh-CN" altLang="en-US" sz="900" dirty="0">
                <a:solidFill>
                  <a:srgbClr val="000000"/>
                </a:solidFill>
                <a:latin typeface="MS PGothic" charset="-128"/>
                <a:ea typeface="MS PGothic" charset="-128"/>
                <a:cs typeface="MS PGothic" charset="-128"/>
              </a:rPr>
              <a:t>大学院　</a:t>
            </a:r>
            <a:r>
              <a:rPr lang="en-US" altLang="zh-CN" sz="900" dirty="0">
                <a:solidFill>
                  <a:srgbClr val="000000"/>
                </a:solidFill>
                <a:latin typeface="MS PGothic" charset="-128"/>
                <a:ea typeface="MS PGothic" charset="-128"/>
                <a:cs typeface="MS PGothic" charset="-128"/>
              </a:rPr>
              <a:t>3 </a:t>
            </a:r>
            <a:r>
              <a:rPr lang="zh-CN" altLang="en-US" sz="900" dirty="0">
                <a:solidFill>
                  <a:srgbClr val="000000"/>
                </a:solidFill>
                <a:latin typeface="MS PGothic" charset="-128"/>
                <a:ea typeface="MS PGothic" charset="-128"/>
                <a:cs typeface="MS PGothic" charset="-128"/>
              </a:rPr>
              <a:t>研究科</a:t>
            </a:r>
            <a:endParaRPr lang="en-US" altLang="zh-CN"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所在地：長崎県</a:t>
            </a:r>
            <a:endParaRPr lang="en-US" altLang="ja-JP" sz="900"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業種：</a:t>
            </a:r>
            <a:r>
              <a:rPr lang="ja-JP" altLang="en-US" sz="900" dirty="0">
                <a:solidFill>
                  <a:srgbClr val="000000"/>
                </a:solidFill>
                <a:latin typeface="MS PGothic" charset="-128"/>
                <a:ea typeface="MS PGothic" charset="-128"/>
                <a:cs typeface="MS PGothic" charset="-128"/>
              </a:rPr>
              <a:t>教育</a:t>
            </a:r>
            <a:endParaRPr lang="en-US" altLang="ja-JP"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創立</a:t>
            </a:r>
            <a:r>
              <a:rPr lang="ja-JP" altLang="en-US" sz="900" dirty="0">
                <a:solidFill>
                  <a:srgbClr val="000000"/>
                </a:solidFill>
                <a:latin typeface="MS PGothic" charset="-128"/>
                <a:ea typeface="MS PGothic" charset="-128"/>
                <a:cs typeface="MS PGothic" charset="-128"/>
              </a:rPr>
              <a:t>：</a:t>
            </a:r>
            <a:r>
              <a:rPr lang="en-US" altLang="ja-JP" sz="900" dirty="0">
                <a:solidFill>
                  <a:srgbClr val="000000"/>
                </a:solidFill>
                <a:latin typeface="MS PGothic" charset="-128"/>
                <a:ea typeface="MS PGothic" charset="-128"/>
                <a:cs typeface="MS PGothic" charset="-128"/>
              </a:rPr>
              <a:t>1902</a:t>
            </a:r>
            <a:r>
              <a:rPr lang="ja-JP" altLang="en-US" sz="900" dirty="0">
                <a:solidFill>
                  <a:srgbClr val="000000"/>
                </a:solidFill>
                <a:latin typeface="MS PGothic" charset="-128"/>
                <a:ea typeface="MS PGothic" charset="-128"/>
                <a:cs typeface="MS PGothic" charset="-128"/>
              </a:rPr>
              <a:t>（明治 </a:t>
            </a:r>
            <a:r>
              <a:rPr lang="en-US" altLang="ja-JP" sz="900" dirty="0">
                <a:solidFill>
                  <a:srgbClr val="000000"/>
                </a:solidFill>
                <a:latin typeface="MS PGothic" charset="-128"/>
                <a:ea typeface="MS PGothic" charset="-128"/>
                <a:cs typeface="MS PGothic" charset="-128"/>
              </a:rPr>
              <a:t>35</a:t>
            </a:r>
            <a:r>
              <a:rPr lang="ja-JP" altLang="en-US" sz="900" dirty="0">
                <a:solidFill>
                  <a:srgbClr val="000000"/>
                </a:solidFill>
                <a:latin typeface="MS PGothic" charset="-128"/>
                <a:ea typeface="MS PGothic" charset="-128"/>
                <a:cs typeface="MS PGothic" charset="-128"/>
              </a:rPr>
              <a:t>）年</a:t>
            </a:r>
            <a:endParaRPr lang="en-US" altLang="ja-JP" sz="900" dirty="0">
              <a:solidFill>
                <a:srgbClr val="000000"/>
              </a:solidFill>
              <a:latin typeface="MS PGothic" charset="-128"/>
              <a:ea typeface="MS PGothic" charset="-128"/>
              <a:cs typeface="MS PGothic" charset="-128"/>
            </a:endParaRPr>
          </a:p>
        </p:txBody>
      </p:sp>
      <p:sp>
        <p:nvSpPr>
          <p:cNvPr id="51" name="二等辺三角形 24"/>
          <p:cNvSpPr>
            <a:spLocks noChangeAspect="1"/>
          </p:cNvSpPr>
          <p:nvPr/>
        </p:nvSpPr>
        <p:spPr>
          <a:xfrm rot="5400000">
            <a:off x="2236401" y="1889493"/>
            <a:ext cx="143334" cy="123564"/>
          </a:xfrm>
          <a:prstGeom prst="triangle">
            <a:avLst/>
          </a:prstGeom>
          <a:gradFill rotWithShape="1">
            <a:gsLst>
              <a:gs pos="0">
                <a:srgbClr val="272A48">
                  <a:tint val="50000"/>
                  <a:satMod val="300000"/>
                </a:srgbClr>
              </a:gs>
              <a:gs pos="35000">
                <a:srgbClr val="272A48">
                  <a:tint val="37000"/>
                  <a:satMod val="300000"/>
                </a:srgbClr>
              </a:gs>
              <a:gs pos="100000">
                <a:srgbClr val="272A48">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52" name="二等辺三角形 25"/>
          <p:cNvSpPr>
            <a:spLocks noChangeAspect="1"/>
          </p:cNvSpPr>
          <p:nvPr/>
        </p:nvSpPr>
        <p:spPr>
          <a:xfrm rot="5400000">
            <a:off x="4413267" y="1889493"/>
            <a:ext cx="143334" cy="123564"/>
          </a:xfrm>
          <a:prstGeom prst="triangle">
            <a:avLst/>
          </a:prstGeom>
          <a:gradFill rotWithShape="1">
            <a:gsLst>
              <a:gs pos="0">
                <a:srgbClr val="52526D">
                  <a:tint val="50000"/>
                  <a:satMod val="300000"/>
                </a:srgbClr>
              </a:gs>
              <a:gs pos="35000">
                <a:srgbClr val="52526D">
                  <a:tint val="37000"/>
                  <a:satMod val="300000"/>
                </a:srgbClr>
              </a:gs>
              <a:gs pos="100000">
                <a:srgbClr val="52526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cxnSp>
        <p:nvCxnSpPr>
          <p:cNvPr id="53" name="直線コネクタ 52"/>
          <p:cNvCxnSpPr/>
          <p:nvPr/>
        </p:nvCxnSpPr>
        <p:spPr>
          <a:xfrm>
            <a:off x="1351703" y="407068"/>
            <a:ext cx="6239182" cy="0"/>
          </a:xfrm>
          <a:prstGeom prst="line">
            <a:avLst/>
          </a:prstGeom>
          <a:noFill/>
          <a:ln w="9525" cap="flat" cmpd="sng" algn="ctr">
            <a:solidFill>
              <a:srgbClr val="52526D"/>
            </a:solidFill>
            <a:prstDash val="solid"/>
          </a:ln>
          <a:effectLst/>
        </p:spPr>
      </p:cxnSp>
      <p:grpSp>
        <p:nvGrpSpPr>
          <p:cNvPr id="54" name="グループ化 42"/>
          <p:cNvGrpSpPr/>
          <p:nvPr/>
        </p:nvGrpSpPr>
        <p:grpSpPr>
          <a:xfrm>
            <a:off x="-1" y="3839977"/>
            <a:ext cx="6654200" cy="1000862"/>
            <a:chOff x="-1" y="3587013"/>
            <a:chExt cx="6654200" cy="1000862"/>
          </a:xfrm>
        </p:grpSpPr>
        <p:sp>
          <p:nvSpPr>
            <p:cNvPr id="55" name="Rectangle 630"/>
            <p:cNvSpPr>
              <a:spLocks noChangeArrowheads="1"/>
            </p:cNvSpPr>
            <p:nvPr/>
          </p:nvSpPr>
          <p:spPr bwMode="auto">
            <a:xfrm flipV="1">
              <a:off x="-1" y="3587013"/>
              <a:ext cx="6588125" cy="1000862"/>
            </a:xfrm>
            <a:prstGeom prst="rect">
              <a:avLst/>
            </a:prstGeom>
            <a:gradFill rotWithShape="1">
              <a:gsLst>
                <a:gs pos="0">
                  <a:srgbClr val="33828D">
                    <a:shade val="51000"/>
                    <a:satMod val="130000"/>
                  </a:srgbClr>
                </a:gs>
                <a:gs pos="80000">
                  <a:srgbClr val="33828D">
                    <a:shade val="93000"/>
                    <a:satMod val="130000"/>
                  </a:srgbClr>
                </a:gs>
                <a:gs pos="100000">
                  <a:srgbClr val="33828D">
                    <a:shade val="94000"/>
                    <a:satMod val="135000"/>
                  </a:srgbClr>
                </a:gs>
              </a:gsLst>
              <a:lin ang="16200000" scaled="0"/>
            </a:gradFill>
            <a:ln w="9525" cap="flat" cmpd="sng" algn="ctr">
              <a:solidFill>
                <a:srgbClr val="33828D">
                  <a:shade val="95000"/>
                  <a:satMod val="105000"/>
                </a:srgbClr>
              </a:solidFill>
              <a:prstDash val="solid"/>
              <a:headEnd/>
              <a:tailEnd/>
            </a:ln>
            <a:effectLst>
              <a:outerShdw blurRad="40000" dist="23000" dir="5400000" rotWithShape="0">
                <a:srgbClr val="000000">
                  <a:alpha val="35000"/>
                </a:srgbClr>
              </a:outerShdw>
            </a:effectLst>
          </p:spPr>
          <p:txBody>
            <a:bodyPr wrap="none" lIns="73025" tIns="36511" rIns="73025" bIns="3651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grpSp>
          <p:nvGrpSpPr>
            <p:cNvPr id="56" name="グループ化 3"/>
            <p:cNvGrpSpPr/>
            <p:nvPr/>
          </p:nvGrpSpPr>
          <p:grpSpPr>
            <a:xfrm>
              <a:off x="685295" y="3671672"/>
              <a:ext cx="806492" cy="806492"/>
              <a:chOff x="1647825" y="5186363"/>
              <a:chExt cx="1428750" cy="1428750"/>
            </a:xfrm>
          </p:grpSpPr>
          <p:sp>
            <p:nvSpPr>
              <p:cNvPr id="62" name="Oval 20"/>
              <p:cNvSpPr>
                <a:spLocks noChangeArrowheads="1"/>
              </p:cNvSpPr>
              <p:nvPr/>
            </p:nvSpPr>
            <p:spPr bwMode="auto">
              <a:xfrm>
                <a:off x="1647825" y="5186363"/>
                <a:ext cx="1428750" cy="1428750"/>
              </a:xfrm>
              <a:prstGeom prst="ellipse">
                <a:avLst/>
              </a:prstGeom>
              <a:gradFill rotWithShape="1">
                <a:gsLst>
                  <a:gs pos="0">
                    <a:srgbClr val="215163">
                      <a:alpha val="0"/>
                    </a:srgbClr>
                  </a:gs>
                  <a:gs pos="100000">
                    <a:srgbClr val="3CBBB9">
                      <a:alpha val="10999"/>
                    </a:srgbClr>
                  </a:gs>
                </a:gsLst>
                <a:path path="shape">
                  <a:fillToRect l="50000" t="50000" r="50000" b="50000"/>
                </a:path>
              </a:gradFill>
              <a:ln w="9525">
                <a:noFill/>
                <a:round/>
                <a:headEnd/>
                <a:tailEnd/>
              </a:ln>
            </p:spPr>
            <p:txBody>
              <a:bodyPr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63" name="Oval 21"/>
              <p:cNvSpPr>
                <a:spLocks noChangeArrowheads="1"/>
              </p:cNvSpPr>
              <p:nvPr/>
            </p:nvSpPr>
            <p:spPr bwMode="auto">
              <a:xfrm>
                <a:off x="1895991" y="5434529"/>
                <a:ext cx="932417" cy="932417"/>
              </a:xfrm>
              <a:prstGeom prst="ellipse">
                <a:avLst/>
              </a:prstGeom>
              <a:gradFill rotWithShape="1">
                <a:gsLst>
                  <a:gs pos="0">
                    <a:srgbClr val="255E76">
                      <a:alpha val="0"/>
                    </a:srgbClr>
                  </a:gs>
                  <a:gs pos="100000">
                    <a:srgbClr val="50CCFE">
                      <a:alpha val="28000"/>
                    </a:srgbClr>
                  </a:gs>
                </a:gsLst>
                <a:path path="shape">
                  <a:fillToRect l="50000" t="50000" r="50000" b="50000"/>
                </a:path>
              </a:gradFill>
              <a:ln w="9525">
                <a:noFill/>
                <a:round/>
                <a:headEnd/>
                <a:tailEnd/>
              </a:ln>
            </p:spPr>
            <p:txBody>
              <a:bodyPr wrap="none"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grpSp>
          <p:nvGrpSpPr>
            <p:cNvPr id="57" name="グループ化 6"/>
            <p:cNvGrpSpPr/>
            <p:nvPr/>
          </p:nvGrpSpPr>
          <p:grpSpPr>
            <a:xfrm>
              <a:off x="67702" y="3646412"/>
              <a:ext cx="1419993" cy="871854"/>
              <a:chOff x="67702" y="3661250"/>
              <a:chExt cx="1419993" cy="871854"/>
            </a:xfrm>
          </p:grpSpPr>
          <p:sp>
            <p:nvSpPr>
              <p:cNvPr id="60" name="Text Box 23"/>
              <p:cNvSpPr txBox="1">
                <a:spLocks noChangeArrowheads="1"/>
              </p:cNvSpPr>
              <p:nvPr/>
            </p:nvSpPr>
            <p:spPr bwMode="auto">
              <a:xfrm>
                <a:off x="67702" y="3661250"/>
                <a:ext cx="815069" cy="452256"/>
              </a:xfrm>
              <a:prstGeom prst="rect">
                <a:avLst/>
              </a:prstGeom>
              <a:noFill/>
              <a:ln w="9525">
                <a:noFill/>
                <a:miter lim="800000"/>
                <a:headEnd/>
                <a:tailEnd/>
              </a:ln>
            </p:spPr>
            <p:txBody>
              <a:bodyPr wrap="none" lIns="82124" tIns="41061" rIns="82124" bIns="41061">
                <a:spAutoFit/>
              </a:bodyPr>
              <a:lstStyle/>
              <a:p>
                <a:pPr marL="0" marR="0" lvl="0" indent="0" defTabSz="814388"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srgbClr val="FFFFFF"/>
                    </a:solidFill>
                    <a:effectLst/>
                    <a:uLnTx/>
                    <a:uFillTx/>
                    <a:latin typeface="CiscoSansTT Light"/>
                    <a:ea typeface="Arial" charset="0"/>
                    <a:cs typeface="Arial" charset="0"/>
                  </a:rPr>
                  <a:t>Why</a:t>
                </a:r>
              </a:p>
            </p:txBody>
          </p:sp>
          <p:sp>
            <p:nvSpPr>
              <p:cNvPr id="61" name="Text Box 24"/>
              <p:cNvSpPr txBox="1">
                <a:spLocks noChangeArrowheads="1"/>
              </p:cNvSpPr>
              <p:nvPr/>
            </p:nvSpPr>
            <p:spPr bwMode="auto">
              <a:xfrm>
                <a:off x="295921" y="4080848"/>
                <a:ext cx="1191774" cy="452256"/>
              </a:xfrm>
              <a:prstGeom prst="rect">
                <a:avLst/>
              </a:prstGeom>
              <a:noFill/>
              <a:ln w="9525">
                <a:noFill/>
                <a:miter lim="800000"/>
                <a:headEnd/>
                <a:tailEnd/>
              </a:ln>
            </p:spPr>
            <p:txBody>
              <a:bodyPr wrap="none" lIns="82124" tIns="41061" rIns="82124" bIns="41061">
                <a:spAutoFit/>
              </a:bodyPr>
              <a:lstStyle/>
              <a:p>
                <a:pPr marL="0" marR="0" lvl="0" indent="0" defTabSz="814388"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srgbClr val="FFFFFF"/>
                    </a:solidFill>
                    <a:effectLst/>
                    <a:uLnTx/>
                    <a:uFillTx/>
                    <a:latin typeface="CiscoSansTT Light"/>
                    <a:ea typeface="Arial" charset="0"/>
                    <a:cs typeface="Arial" charset="0"/>
                  </a:rPr>
                  <a:t>Cisco?</a:t>
                </a:r>
              </a:p>
            </p:txBody>
          </p:sp>
        </p:grpSp>
        <p:sp>
          <p:nvSpPr>
            <p:cNvPr id="58" name="正方形/長方形 57"/>
            <p:cNvSpPr/>
            <p:nvPr/>
          </p:nvSpPr>
          <p:spPr>
            <a:xfrm>
              <a:off x="1457830" y="3628564"/>
              <a:ext cx="5196369" cy="923330"/>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「情報資産を安全に維持し、支えるのが情報セキュリティ技術です。その専門家を育てていくために必要な設備として、活用していけるよう期待しています。</a:t>
              </a:r>
              <a:r>
                <a:rPr kumimoji="0" lang="ja-JP" altLang="ja-JP"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a:t>
              </a:r>
            </a:p>
            <a:p>
              <a:pPr marL="0" marR="0" lvl="0" indent="0" defTabSz="456915" eaLnBrk="1" fontAlgn="auto" latinLnBrk="0" hangingPunct="1">
                <a:lnSpc>
                  <a:spcPct val="100000"/>
                </a:lnSpc>
                <a:spcBef>
                  <a:spcPts val="0"/>
                </a:spcBef>
                <a:spcAft>
                  <a:spcPts val="0"/>
                </a:spcAft>
                <a:buClrTx/>
                <a:buSzTx/>
                <a:buFontTx/>
                <a:buNone/>
                <a:tabLst/>
                <a:defRPr/>
              </a:pPr>
              <a:endParaRPr kumimoji="0" lang="en-US" altLang="ja-JP" sz="1000" b="0"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長崎県立大学 情報システム学部 情報セキュリティ学科</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学科長 教授 博士（情報学）　小松 文子 氏</a:t>
              </a:r>
              <a:endParaRPr kumimoji="0" lang="ja-JP" altLang="en-US" sz="1000" b="0"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59" name="Line 17"/>
            <p:cNvSpPr>
              <a:spLocks noChangeShapeType="1"/>
            </p:cNvSpPr>
            <p:nvPr/>
          </p:nvSpPr>
          <p:spPr bwMode="auto">
            <a:xfrm>
              <a:off x="1485640" y="3713525"/>
              <a:ext cx="0" cy="747839"/>
            </a:xfrm>
            <a:prstGeom prst="line">
              <a:avLst/>
            </a:prstGeom>
            <a:noFill/>
            <a:ln w="9525">
              <a:solidFill>
                <a:srgbClr val="C5D4E9"/>
              </a:solidFill>
              <a:round/>
              <a:headEnd/>
              <a:tailEnd/>
            </a:ln>
          </p:spPr>
          <p:txBody>
            <a:bodyPr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sp>
        <p:nvSpPr>
          <p:cNvPr id="64" name="テキスト ボックス 63"/>
          <p:cNvSpPr txBox="1"/>
          <p:nvPr/>
        </p:nvSpPr>
        <p:spPr>
          <a:xfrm>
            <a:off x="7565050" y="272519"/>
            <a:ext cx="274434" cy="253916"/>
          </a:xfrm>
          <a:prstGeom prst="rect">
            <a:avLst/>
          </a:prstGeom>
          <a:noFill/>
        </p:spPr>
        <p:txBody>
          <a:bodyPr wrap="none" rtlCol="0">
            <a:spAutoFit/>
          </a:bodyPr>
          <a:lstStyle/>
          <a:p>
            <a:pPr defTabSz="456915" fontAlgn="auto">
              <a:spcBef>
                <a:spcPts val="0"/>
              </a:spcBef>
              <a:spcAft>
                <a:spcPts val="0"/>
              </a:spcAft>
            </a:pPr>
            <a:r>
              <a:rPr kumimoji="1" lang="ja-JP" altLang="en-US" sz="1050" dirty="0">
                <a:solidFill>
                  <a:srgbClr val="000000"/>
                </a:solidFill>
                <a:latin typeface="MS PGothic" charset="-128"/>
                <a:ea typeface="MS PGothic" charset="-128"/>
                <a:cs typeface="MS PGothic" charset="-128"/>
              </a:rPr>
              <a:t>　</a:t>
            </a:r>
            <a:endParaRPr kumimoji="1" lang="en-US" altLang="ja-JP" sz="1050" dirty="0">
              <a:solidFill>
                <a:srgbClr val="000000"/>
              </a:solidFill>
              <a:latin typeface="MS PGothic" charset="-128"/>
              <a:ea typeface="MS PGothic" charset="-128"/>
              <a:cs typeface="MS PGothic" charset="-128"/>
            </a:endParaRPr>
          </a:p>
        </p:txBody>
      </p:sp>
      <p:pic>
        <p:nvPicPr>
          <p:cNvPr id="65" name="図 64"/>
          <p:cNvPicPr>
            <a:picLocks noChangeAspect="1"/>
          </p:cNvPicPr>
          <p:nvPr/>
        </p:nvPicPr>
        <p:blipFill>
          <a:blip r:embed="rId3"/>
          <a:stretch>
            <a:fillRect/>
          </a:stretch>
        </p:blipFill>
        <p:spPr>
          <a:xfrm>
            <a:off x="6675646" y="3888956"/>
            <a:ext cx="2232523" cy="902903"/>
          </a:xfrm>
          <a:prstGeom prst="rect">
            <a:avLst/>
          </a:prstGeom>
        </p:spPr>
      </p:pic>
      <p:sp>
        <p:nvSpPr>
          <p:cNvPr id="66" name="正方形/長方形 65"/>
          <p:cNvSpPr/>
          <p:nvPr/>
        </p:nvSpPr>
        <p:spPr>
          <a:xfrm>
            <a:off x="7150000" y="2925443"/>
            <a:ext cx="288032" cy="288032"/>
          </a:xfrm>
          <a:prstGeom prst="rect">
            <a:avLst/>
          </a:prstGeom>
          <a:no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67" name="正方形/長方形 66"/>
          <p:cNvSpPr/>
          <p:nvPr/>
        </p:nvSpPr>
        <p:spPr>
          <a:xfrm>
            <a:off x="7550762" y="3756199"/>
            <a:ext cx="288032" cy="288032"/>
          </a:xfrm>
          <a:prstGeom prst="rect">
            <a:avLst/>
          </a:prstGeom>
          <a:no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69" name="図 6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636366"/>
            <a:ext cx="1266098" cy="1055081"/>
          </a:xfrm>
          <a:prstGeom prst="rect">
            <a:avLst/>
          </a:prstGeom>
        </p:spPr>
      </p:pic>
    </p:spTree>
    <p:extLst>
      <p:ext uri="{BB962C8B-B14F-4D97-AF65-F5344CB8AC3E}">
        <p14:creationId xmlns:p14="http://schemas.microsoft.com/office/powerpoint/2010/main" val="368699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 xmlns:a16="http://schemas.microsoft.com/office/drawing/2014/main" id="{9FB3ED5A-F599-48A9-B4FB-0F0EFCF2571B}"/>
              </a:ext>
            </a:extLst>
          </p:cNvPr>
          <p:cNvPicPr>
            <a:picLocks noChangeAspect="1"/>
          </p:cNvPicPr>
          <p:nvPr/>
        </p:nvPicPr>
        <p:blipFill>
          <a:blip r:embed="rId2"/>
          <a:stretch>
            <a:fillRect/>
          </a:stretch>
        </p:blipFill>
        <p:spPr>
          <a:xfrm>
            <a:off x="5948092" y="2626682"/>
            <a:ext cx="3195908" cy="1783123"/>
          </a:xfrm>
          <a:prstGeom prst="rect">
            <a:avLst/>
          </a:prstGeom>
        </p:spPr>
      </p:pic>
      <p:sp>
        <p:nvSpPr>
          <p:cNvPr id="36" name="正方形/長方形 35"/>
          <p:cNvSpPr/>
          <p:nvPr/>
        </p:nvSpPr>
        <p:spPr>
          <a:xfrm>
            <a:off x="1101567" y="295742"/>
            <a:ext cx="5582048" cy="707886"/>
          </a:xfrm>
          <a:prstGeom prst="rect">
            <a:avLst/>
          </a:prstGeom>
        </p:spPr>
        <p:txBody>
          <a:bodyPr wrap="square">
            <a:spAutoFit/>
          </a:bodyPr>
          <a:lstStyle/>
          <a:p>
            <a:pPr defTabSz="456915" fontAlgn="auto">
              <a:spcBef>
                <a:spcPts val="0"/>
              </a:spcBef>
              <a:spcAft>
                <a:spcPts val="0"/>
              </a:spcAft>
            </a:pPr>
            <a:r>
              <a:rPr lang="ja-JP" altLang="en-US" sz="2000" b="1" dirty="0">
                <a:solidFill>
                  <a:srgbClr val="000000"/>
                </a:solidFill>
                <a:latin typeface="MS PGothic" charset="-128"/>
                <a:ea typeface="MS PGothic" charset="-128"/>
                <a:cs typeface="MS PGothic" charset="-128"/>
              </a:rPr>
              <a:t>全社員を対象とした </a:t>
            </a:r>
            <a:r>
              <a:rPr lang="en-US" altLang="ja-JP" sz="2000" b="1" dirty="0">
                <a:solidFill>
                  <a:srgbClr val="000000"/>
                </a:solidFill>
                <a:latin typeface="CiscoSansTT Light"/>
                <a:ea typeface="Arial" charset="0"/>
                <a:cs typeface="Arial" charset="0"/>
              </a:rPr>
              <a:t>VDI</a:t>
            </a:r>
            <a:r>
              <a:rPr lang="en-US" altLang="ja-JP" sz="2000" b="1" dirty="0">
                <a:solidFill>
                  <a:srgbClr val="000000"/>
                </a:solidFill>
                <a:latin typeface="MS PGothic" charset="-128"/>
                <a:ea typeface="MS PGothic" charset="-128"/>
                <a:cs typeface="MS PGothic" charset="-128"/>
              </a:rPr>
              <a:t> </a:t>
            </a:r>
            <a:r>
              <a:rPr lang="ja-JP" altLang="en-US" sz="2000" b="1" dirty="0">
                <a:solidFill>
                  <a:srgbClr val="000000"/>
                </a:solidFill>
                <a:latin typeface="MS PGothic" charset="-128"/>
                <a:ea typeface="MS PGothic" charset="-128"/>
                <a:cs typeface="MS PGothic" charset="-128"/>
              </a:rPr>
              <a:t>環境を</a:t>
            </a:r>
          </a:p>
          <a:p>
            <a:pPr defTabSz="456915" fontAlgn="auto">
              <a:spcBef>
                <a:spcPts val="0"/>
              </a:spcBef>
              <a:spcAft>
                <a:spcPts val="0"/>
              </a:spcAft>
            </a:pPr>
            <a:r>
              <a:rPr lang="ja-JP" altLang="en-US" sz="2000" b="1" dirty="0">
                <a:solidFill>
                  <a:srgbClr val="000000"/>
                </a:solidFill>
                <a:latin typeface="MS PGothic" charset="-128"/>
                <a:ea typeface="MS PGothic" charset="-128"/>
                <a:cs typeface="MS PGothic" charset="-128"/>
              </a:rPr>
              <a:t>ハイパーコンバージド インフラで増強</a:t>
            </a:r>
            <a:endParaRPr lang="ja-JP" altLang="en-US" sz="2000" b="1" kern="100" dirty="0">
              <a:solidFill>
                <a:srgbClr val="000000"/>
              </a:solidFill>
              <a:latin typeface="MS PGothic" charset="-128"/>
              <a:ea typeface="MS PGothic" charset="-128"/>
              <a:cs typeface="MS PGothic" charset="-128"/>
            </a:endParaRPr>
          </a:p>
        </p:txBody>
      </p:sp>
      <p:sp>
        <p:nvSpPr>
          <p:cNvPr id="37" name="正方形/長方形 36"/>
          <p:cNvSpPr/>
          <p:nvPr/>
        </p:nvSpPr>
        <p:spPr>
          <a:xfrm>
            <a:off x="1100546" y="995778"/>
            <a:ext cx="5584432" cy="600164"/>
          </a:xfrm>
          <a:prstGeom prst="rect">
            <a:avLst/>
          </a:prstGeom>
        </p:spPr>
        <p:txBody>
          <a:bodyPr wrap="square">
            <a:spAutoFit/>
          </a:bodyPr>
          <a:lstStyle/>
          <a:p>
            <a:pPr defTabSz="456915" fontAlgn="auto">
              <a:spcBef>
                <a:spcPts val="0"/>
              </a:spcBef>
              <a:spcAft>
                <a:spcPts val="0"/>
              </a:spcAft>
            </a:pPr>
            <a:r>
              <a:rPr lang="ja-JP" altLang="en-US" sz="1100" dirty="0">
                <a:solidFill>
                  <a:srgbClr val="000000"/>
                </a:solidFill>
                <a:latin typeface="MS PGothic" charset="-128"/>
                <a:ea typeface="MS PGothic" charset="-128"/>
                <a:cs typeface="MS PGothic" charset="-128"/>
              </a:rPr>
              <a:t>アズワン株式会社は理化学機器の総合商社で、サービス向上につながる情報システム構築を積極的に行っています。効率的な業務環境の実現にもいち早く取り組み、今回 </a:t>
            </a:r>
            <a:r>
              <a:rPr lang="en-US" altLang="ja-JP" sz="1100" dirty="0">
                <a:solidFill>
                  <a:srgbClr val="000000"/>
                </a:solidFill>
                <a:latin typeface="CiscoSansTT Light"/>
                <a:ea typeface="Arial" charset="0"/>
                <a:cs typeface="Arial" charset="0"/>
              </a:rPr>
              <a:t>400</a:t>
            </a:r>
            <a:r>
              <a:rPr lang="en-US" altLang="ja-JP" sz="1100" dirty="0">
                <a:solidFill>
                  <a:srgbClr val="000000"/>
                </a:solidFill>
                <a:latin typeface="MS PGothic" charset="-128"/>
                <a:ea typeface="MS PGothic" charset="-128"/>
                <a:cs typeface="MS PGothic" charset="-128"/>
              </a:rPr>
              <a:t> </a:t>
            </a:r>
            <a:r>
              <a:rPr lang="ja-JP" altLang="en-US" sz="1100" dirty="0">
                <a:solidFill>
                  <a:srgbClr val="000000"/>
                </a:solidFill>
                <a:latin typeface="MS PGothic" charset="-128"/>
                <a:ea typeface="MS PGothic" charset="-128"/>
                <a:cs typeface="MS PGothic" charset="-128"/>
              </a:rPr>
              <a:t>人以上の全社員を対象とした</a:t>
            </a:r>
            <a:r>
              <a:rPr lang="ja-JP" altLang="en-US" sz="1100" dirty="0">
                <a:solidFill>
                  <a:srgbClr val="000000"/>
                </a:solidFill>
                <a:latin typeface="CiscoSansTT Light"/>
                <a:ea typeface="Arial" charset="0"/>
                <a:cs typeface="Arial" charset="0"/>
              </a:rPr>
              <a:t> </a:t>
            </a:r>
            <a:r>
              <a:rPr lang="en-US" altLang="ja-JP" sz="1100" dirty="0">
                <a:solidFill>
                  <a:srgbClr val="000000"/>
                </a:solidFill>
                <a:latin typeface="CiscoSansTT Light"/>
                <a:ea typeface="Arial" charset="0"/>
                <a:cs typeface="Arial" charset="0"/>
              </a:rPr>
              <a:t>VDI </a:t>
            </a:r>
            <a:r>
              <a:rPr lang="ja-JP" altLang="en-US" sz="1100" dirty="0">
                <a:solidFill>
                  <a:srgbClr val="000000"/>
                </a:solidFill>
                <a:latin typeface="MS PGothic" charset="-128"/>
                <a:ea typeface="MS PGothic" charset="-128"/>
                <a:cs typeface="MS PGothic" charset="-128"/>
              </a:rPr>
              <a:t>を展開するために </a:t>
            </a:r>
            <a:r>
              <a:rPr lang="en-US" altLang="ja-JP" sz="1100" b="1" dirty="0">
                <a:solidFill>
                  <a:srgbClr val="0070C0"/>
                </a:solidFill>
                <a:latin typeface="CiscoSansTT Light"/>
                <a:ea typeface="Arial" charset="0"/>
                <a:cs typeface="Arial" charset="0"/>
              </a:rPr>
              <a:t>Cisco HyperFlex </a:t>
            </a:r>
            <a:r>
              <a:rPr lang="ja-JP" altLang="en-US" sz="1100" dirty="0">
                <a:solidFill>
                  <a:srgbClr val="000000"/>
                </a:solidFill>
                <a:latin typeface="MS PGothic" charset="-128"/>
                <a:ea typeface="MS PGothic" charset="-128"/>
                <a:cs typeface="MS PGothic" charset="-128"/>
              </a:rPr>
              <a:t>システムを採用しました。</a:t>
            </a:r>
            <a:endParaRPr lang="en-US" altLang="ja-JP" sz="1100" kern="100" dirty="0">
              <a:solidFill>
                <a:srgbClr val="000000"/>
              </a:solidFill>
              <a:latin typeface="MS PGothic" charset="-128"/>
              <a:ea typeface="MS PGothic" charset="-128"/>
              <a:cs typeface="MS PGothic" charset="-128"/>
            </a:endParaRPr>
          </a:p>
        </p:txBody>
      </p:sp>
      <p:sp>
        <p:nvSpPr>
          <p:cNvPr id="38" name="正方形/長方形 37"/>
          <p:cNvSpPr/>
          <p:nvPr/>
        </p:nvSpPr>
        <p:spPr>
          <a:xfrm>
            <a:off x="-15655" y="167965"/>
            <a:ext cx="1090799" cy="330479"/>
          </a:xfrm>
          <a:prstGeom prst="rect">
            <a:avLst/>
          </a:prstGeom>
          <a:solidFill>
            <a:srgbClr val="36A4D7"/>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39" name="テキスト ボックス 38"/>
          <p:cNvSpPr txBox="1"/>
          <p:nvPr/>
        </p:nvSpPr>
        <p:spPr>
          <a:xfrm>
            <a:off x="1077516" y="153986"/>
            <a:ext cx="822661" cy="253916"/>
          </a:xfrm>
          <a:prstGeom prst="rect">
            <a:avLst/>
          </a:prstGeom>
          <a:noFill/>
        </p:spPr>
        <p:txBody>
          <a:bodyPr wrap="none" rtlCol="0">
            <a:spAutoFit/>
          </a:bodyPr>
          <a:lstStyle/>
          <a:p>
            <a:pPr defTabSz="456915" fontAlgn="auto">
              <a:spcBef>
                <a:spcPts val="0"/>
              </a:spcBef>
              <a:spcAft>
                <a:spcPts val="0"/>
              </a:spcAft>
            </a:pPr>
            <a:r>
              <a:rPr kumimoji="1" lang="ja-JP" altLang="en-US" sz="1050" dirty="0">
                <a:solidFill>
                  <a:srgbClr val="000000"/>
                </a:solidFill>
                <a:latin typeface="MS PGothic" charset="-128"/>
                <a:ea typeface="MS PGothic" charset="-128"/>
                <a:cs typeface="MS PGothic" charset="-128"/>
              </a:rPr>
              <a:t>サービス業</a:t>
            </a:r>
          </a:p>
        </p:txBody>
      </p:sp>
      <p:grpSp>
        <p:nvGrpSpPr>
          <p:cNvPr id="40" name="グループ化 39"/>
          <p:cNvGrpSpPr/>
          <p:nvPr/>
        </p:nvGrpSpPr>
        <p:grpSpPr>
          <a:xfrm>
            <a:off x="214438" y="1710231"/>
            <a:ext cx="1988467" cy="1862570"/>
            <a:chOff x="257628" y="1710231"/>
            <a:chExt cx="1988467" cy="1862570"/>
          </a:xfrm>
        </p:grpSpPr>
        <p:sp>
          <p:nvSpPr>
            <p:cNvPr id="41" name="正方形/長方形 40"/>
            <p:cNvSpPr/>
            <p:nvPr/>
          </p:nvSpPr>
          <p:spPr>
            <a:xfrm>
              <a:off x="257628" y="1956974"/>
              <a:ext cx="1980000" cy="1615827"/>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en-US" altLang="ja-JP" sz="1100" b="0" i="0" u="none" strike="noStrike" kern="0" cap="none" spc="0" normalizeH="0" baseline="0" noProof="0" dirty="0" smtClean="0">
                  <a:ln>
                    <a:noFill/>
                  </a:ln>
                  <a:solidFill>
                    <a:srgbClr val="000000"/>
                  </a:solidFill>
                  <a:effectLst/>
                  <a:uLnTx/>
                  <a:uFillTx/>
                  <a:latin typeface="CiscoSansTT Light"/>
                  <a:ea typeface="Arial" charset="0"/>
                  <a:cs typeface="Arial" charset="0"/>
                </a:rPr>
                <a:t>400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人以上の全社員を対象とした仮想デスクトップ環境（</a:t>
              </a:r>
              <a:r>
                <a:rPr kumimoji="0" lang="en-US" altLang="ja-JP" sz="1100" b="0" i="0" u="none" strike="noStrike" kern="0" cap="none" spc="0" normalizeH="0" baseline="0" noProof="0" dirty="0" smtClean="0">
                  <a:ln>
                    <a:noFill/>
                  </a:ln>
                  <a:solidFill>
                    <a:srgbClr val="000000"/>
                  </a:solidFill>
                  <a:effectLst/>
                  <a:uLnTx/>
                  <a:uFillTx/>
                  <a:latin typeface="CiscoSansTT Light"/>
                  <a:ea typeface="Arial" charset="0"/>
                  <a:cs typeface="Arial" charset="0"/>
                </a:rPr>
                <a:t>VDI</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）の構築に伴い、パフォーマンスと運用管理性が高い製品を検討</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・サーバ、ストレージなど個々の製品の組み合わせによる構築時の工数とコストや、運用管理にかかる負担の削減</a:t>
              </a:r>
            </a:p>
          </p:txBody>
        </p:sp>
        <p:sp>
          <p:nvSpPr>
            <p:cNvPr id="42" name="正方形/長方形 41"/>
            <p:cNvSpPr/>
            <p:nvPr/>
          </p:nvSpPr>
          <p:spPr>
            <a:xfrm>
              <a:off x="266095" y="1710231"/>
              <a:ext cx="1980000" cy="239486"/>
            </a:xfrm>
            <a:prstGeom prst="rect">
              <a:avLst/>
            </a:prstGeom>
            <a:solidFill>
              <a:srgbClr val="00206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課題</a:t>
              </a:r>
            </a:p>
          </p:txBody>
        </p:sp>
      </p:grpSp>
      <p:grpSp>
        <p:nvGrpSpPr>
          <p:cNvPr id="43" name="グループ化 40"/>
          <p:cNvGrpSpPr/>
          <p:nvPr/>
        </p:nvGrpSpPr>
        <p:grpSpPr>
          <a:xfrm>
            <a:off x="2334521" y="1710231"/>
            <a:ext cx="2195287" cy="2201124"/>
            <a:chOff x="2334521" y="1710231"/>
            <a:chExt cx="2195287" cy="2201124"/>
          </a:xfrm>
        </p:grpSpPr>
        <p:sp>
          <p:nvSpPr>
            <p:cNvPr id="44" name="正方形/長方形 43"/>
            <p:cNvSpPr/>
            <p:nvPr/>
          </p:nvSpPr>
          <p:spPr>
            <a:xfrm>
              <a:off x="2334521" y="1956974"/>
              <a:ext cx="2195287" cy="1954381"/>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ハイパーコンバージド インフラ製品に着目し、</a:t>
              </a:r>
              <a:r>
                <a:rPr kumimoji="0" lang="en-US" altLang="ja-JP" sz="1100" b="1" i="0" u="none" strike="noStrike" kern="0" cap="none" spc="0" normalizeH="0" baseline="0" noProof="0" dirty="0" smtClean="0">
                  <a:ln>
                    <a:noFill/>
                  </a:ln>
                  <a:solidFill>
                    <a:srgbClr val="0070C0"/>
                  </a:solidFill>
                  <a:effectLst/>
                  <a:uLnTx/>
                  <a:uFillTx/>
                  <a:latin typeface="CiscoSansTT Light"/>
                  <a:ea typeface="Arial" charset="0"/>
                  <a:cs typeface="Arial" charset="0"/>
                </a:rPr>
                <a:t>Cisco HyperFlex</a:t>
              </a:r>
              <a:r>
                <a:rPr kumimoji="0" lang="en-US" altLang="ja-JP" sz="1100" b="1" i="0" u="none" strike="noStrike" kern="0" cap="none" spc="0" normalizeH="0" baseline="0" noProof="0" dirty="0" smtClean="0">
                  <a:ln>
                    <a:noFill/>
                  </a:ln>
                  <a:solidFill>
                    <a:srgbClr val="0070C0"/>
                  </a:solidFill>
                  <a:effectLst/>
                  <a:uLnTx/>
                  <a:uFillTx/>
                  <a:latin typeface="MS PGothic" charset="-128"/>
                  <a:ea typeface="MS PGothic" charset="-128"/>
                  <a:cs typeface="MS PGothic" charset="-128"/>
                </a:rPr>
                <a:t>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システムを採用</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・構築時に要する期間を、従来のシステム構成からほぼ半減</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・ハードウェアの設置後、</a:t>
              </a:r>
              <a:r>
                <a:rPr kumimoji="0" lang="en-US" altLang="ja-JP" sz="1100" b="1" i="0" u="none" strike="noStrike" kern="0" cap="none" spc="0" normalizeH="0" baseline="0" noProof="0" dirty="0" smtClean="0">
                  <a:ln>
                    <a:noFill/>
                  </a:ln>
                  <a:solidFill>
                    <a:srgbClr val="FF0000"/>
                  </a:solidFill>
                  <a:effectLst/>
                  <a:uLnTx/>
                  <a:uFillTx/>
                  <a:latin typeface="CiscoSansTT Light"/>
                  <a:ea typeface="Arial" charset="0"/>
                  <a:cs typeface="Arial" charset="0"/>
                </a:rPr>
                <a:t>30</a:t>
              </a:r>
              <a:r>
                <a:rPr kumimoji="0" lang="en-US" altLang="ja-JP" sz="1100" b="1"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 </a:t>
              </a:r>
              <a:r>
                <a:rPr kumimoji="0" lang="ja-JP" altLang="en-US" sz="1100" b="1"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分ほどでシステムのセットアップを完了</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でき、スピーディな展開が可能</a:t>
              </a: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・管理コンソールで各コンポーネントの状態を一括して把握でき、運用管理の負担を削減</a:t>
              </a:r>
            </a:p>
          </p:txBody>
        </p:sp>
        <p:sp>
          <p:nvSpPr>
            <p:cNvPr id="45" name="正方形/長方形 44"/>
            <p:cNvSpPr/>
            <p:nvPr/>
          </p:nvSpPr>
          <p:spPr>
            <a:xfrm>
              <a:off x="2434494" y="1710231"/>
              <a:ext cx="1980000" cy="239486"/>
            </a:xfrm>
            <a:prstGeom prst="rect">
              <a:avLst/>
            </a:prstGeom>
            <a:solidFill>
              <a:srgbClr val="36A4D7"/>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ソリューション</a:t>
              </a:r>
            </a:p>
          </p:txBody>
        </p:sp>
      </p:grpSp>
      <p:grpSp>
        <p:nvGrpSpPr>
          <p:cNvPr id="46" name="グループ化 41"/>
          <p:cNvGrpSpPr/>
          <p:nvPr/>
        </p:nvGrpSpPr>
        <p:grpSpPr>
          <a:xfrm>
            <a:off x="4611359" y="1710231"/>
            <a:ext cx="1980000" cy="846907"/>
            <a:chOff x="4611359" y="1710231"/>
            <a:chExt cx="1980000" cy="846907"/>
          </a:xfrm>
        </p:grpSpPr>
        <p:sp>
          <p:nvSpPr>
            <p:cNvPr id="47" name="正方形/長方形 46"/>
            <p:cNvSpPr/>
            <p:nvPr/>
          </p:nvSpPr>
          <p:spPr>
            <a:xfrm>
              <a:off x="4611359" y="1956974"/>
              <a:ext cx="1980000" cy="600164"/>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en-US" altLang="ja-JP" sz="1100" b="0" i="0" u="none" strike="noStrike" kern="0" cap="none" spc="0" normalizeH="0" baseline="0" noProof="0" dirty="0" smtClean="0">
                  <a:ln>
                    <a:noFill/>
                  </a:ln>
                  <a:solidFill>
                    <a:srgbClr val="000000"/>
                  </a:solidFill>
                  <a:effectLst/>
                  <a:uLnTx/>
                  <a:uFillTx/>
                  <a:latin typeface="CiscoSansTT Light"/>
                  <a:ea typeface="Arial" charset="0"/>
                  <a:cs typeface="Arial" charset="0"/>
                </a:rPr>
                <a:t>VDI </a:t>
              </a: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環境をさらに増強して、年度内に全社員の端末を対応予定</a:t>
              </a:r>
              <a:endParaRPr kumimoji="0" lang="ja-JP" altLang="en-US" sz="11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48" name="正方形/長方形 47"/>
            <p:cNvSpPr/>
            <p:nvPr/>
          </p:nvSpPr>
          <p:spPr>
            <a:xfrm>
              <a:off x="4611359" y="1710231"/>
              <a:ext cx="1980000" cy="239486"/>
            </a:xfrm>
            <a:prstGeom prst="rect">
              <a:avLst/>
            </a:prstGeom>
            <a:solidFill>
              <a:srgbClr val="FF9300"/>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結果～今後</a:t>
              </a:r>
            </a:p>
          </p:txBody>
        </p:sp>
      </p:grpSp>
      <p:sp>
        <p:nvSpPr>
          <p:cNvPr id="49" name="正方形/長方形 48"/>
          <p:cNvSpPr/>
          <p:nvPr/>
        </p:nvSpPr>
        <p:spPr>
          <a:xfrm>
            <a:off x="6591359" y="564866"/>
            <a:ext cx="2552641" cy="1415772"/>
          </a:xfrm>
          <a:prstGeom prst="rect">
            <a:avLst/>
          </a:prstGeom>
        </p:spPr>
        <p:txBody>
          <a:bodyPr wrap="square">
            <a:spAutoFit/>
          </a:bodyPr>
          <a:lstStyle/>
          <a:p>
            <a:pPr algn="just" defTabSz="456915" fontAlgn="auto">
              <a:spcBef>
                <a:spcPts val="0"/>
              </a:spcBef>
              <a:spcAft>
                <a:spcPts val="0"/>
              </a:spcAft>
            </a:pPr>
            <a:r>
              <a:rPr lang="ja-JP" altLang="en-US" sz="1400" b="1" kern="100" dirty="0">
                <a:solidFill>
                  <a:srgbClr val="000000"/>
                </a:solidFill>
                <a:latin typeface="MS PGothic" charset="-128"/>
                <a:ea typeface="MS PGothic" charset="-128"/>
                <a:cs typeface="MS PGothic" charset="-128"/>
              </a:rPr>
              <a:t>アズワン株式会社</a:t>
            </a:r>
            <a:endParaRPr lang="en-US" altLang="ja-JP" sz="1400" b="1"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700" kern="100" dirty="0">
                <a:solidFill>
                  <a:srgbClr val="000000"/>
                </a:solidFill>
                <a:latin typeface="MS PGothic" charset="-128"/>
                <a:ea typeface="MS PGothic" charset="-128"/>
                <a:cs typeface="MS PGothic" charset="-128"/>
              </a:rPr>
              <a:t>　</a:t>
            </a:r>
            <a:r>
              <a:rPr lang="ja-JP" altLang="en-US" sz="900" kern="100" dirty="0">
                <a:solidFill>
                  <a:srgbClr val="000000"/>
                </a:solidFill>
                <a:latin typeface="MS PGothic" charset="-128"/>
                <a:ea typeface="MS PGothic" charset="-128"/>
                <a:cs typeface="MS PGothic" charset="-128"/>
              </a:rPr>
              <a:t>規模：</a:t>
            </a:r>
            <a:r>
              <a:rPr lang="zh-TW" altLang="en-US" sz="900" dirty="0">
                <a:solidFill>
                  <a:srgbClr val="000000"/>
                </a:solidFill>
                <a:latin typeface="MS PGothic" charset="-128"/>
                <a:ea typeface="MS PGothic" charset="-128"/>
                <a:cs typeface="MS PGothic" charset="-128"/>
              </a:rPr>
              <a:t>従業員数</a:t>
            </a:r>
            <a:r>
              <a:rPr lang="ja-JP" altLang="en-US" sz="900" dirty="0">
                <a:solidFill>
                  <a:srgbClr val="000000"/>
                </a:solidFill>
                <a:latin typeface="MS PGothic" charset="-128"/>
                <a:ea typeface="MS PGothic" charset="-128"/>
                <a:cs typeface="MS PGothic" charset="-128"/>
              </a:rPr>
              <a:t> </a:t>
            </a:r>
            <a:r>
              <a:rPr lang="en-US" altLang="ja-JP" sz="900" dirty="0">
                <a:solidFill>
                  <a:srgbClr val="000000"/>
                </a:solidFill>
                <a:latin typeface="MS PGothic" charset="-128"/>
                <a:ea typeface="MS PGothic" charset="-128"/>
                <a:cs typeface="MS PGothic" charset="-128"/>
              </a:rPr>
              <a:t>485 </a:t>
            </a:r>
            <a:r>
              <a:rPr lang="ja-JP" altLang="en-US" sz="900" dirty="0">
                <a:solidFill>
                  <a:srgbClr val="000000"/>
                </a:solidFill>
                <a:latin typeface="MS PGothic" charset="-128"/>
                <a:ea typeface="MS PGothic" charset="-128"/>
                <a:cs typeface="MS PGothic" charset="-128"/>
              </a:rPr>
              <a:t>名</a:t>
            </a:r>
            <a:endParaRPr lang="en-US" altLang="ja-JP"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（連結、</a:t>
            </a:r>
            <a:r>
              <a:rPr lang="en-US" altLang="ja-JP" sz="900" dirty="0">
                <a:solidFill>
                  <a:srgbClr val="000000"/>
                </a:solidFill>
                <a:latin typeface="MS PGothic" charset="-128"/>
                <a:ea typeface="MS PGothic" charset="-128"/>
                <a:cs typeface="MS PGothic" charset="-128"/>
              </a:rPr>
              <a:t>2017 </a:t>
            </a:r>
            <a:r>
              <a:rPr lang="ja-JP" altLang="en-US" sz="900" dirty="0">
                <a:solidFill>
                  <a:srgbClr val="000000"/>
                </a:solidFill>
                <a:latin typeface="MS PGothic" charset="-128"/>
                <a:ea typeface="MS PGothic" charset="-128"/>
                <a:cs typeface="MS PGothic" charset="-128"/>
              </a:rPr>
              <a:t>年 </a:t>
            </a:r>
            <a:r>
              <a:rPr lang="en-US" altLang="ja-JP" sz="900" dirty="0">
                <a:solidFill>
                  <a:srgbClr val="000000"/>
                </a:solidFill>
                <a:latin typeface="MS PGothic" charset="-128"/>
                <a:ea typeface="MS PGothic" charset="-128"/>
                <a:cs typeface="MS PGothic" charset="-128"/>
              </a:rPr>
              <a:t>3 </a:t>
            </a:r>
            <a:r>
              <a:rPr lang="ja-JP" altLang="en-US" sz="900" dirty="0">
                <a:solidFill>
                  <a:srgbClr val="000000"/>
                </a:solidFill>
                <a:latin typeface="MS PGothic" charset="-128"/>
                <a:ea typeface="MS PGothic" charset="-128"/>
                <a:cs typeface="MS PGothic" charset="-128"/>
              </a:rPr>
              <a:t>月末現在）</a:t>
            </a: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所在地：大阪府大阪市</a:t>
            </a:r>
            <a:endParaRPr lang="en-US" altLang="ja-JP" sz="900"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業種：</a:t>
            </a:r>
            <a:r>
              <a:rPr lang="ja-JP" altLang="en-US" sz="900" dirty="0">
                <a:solidFill>
                  <a:srgbClr val="000000"/>
                </a:solidFill>
                <a:latin typeface="MS PGothic" charset="-128"/>
                <a:ea typeface="MS PGothic" charset="-128"/>
                <a:cs typeface="MS PGothic" charset="-128"/>
              </a:rPr>
              <a:t>卸売業</a:t>
            </a: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研究用機器機材、看護・介護用品、その他</a:t>
            </a:r>
            <a:endParaRPr lang="en-US" altLang="ja-JP"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dirty="0">
                <a:solidFill>
                  <a:srgbClr val="000000"/>
                </a:solidFill>
                <a:latin typeface="MS PGothic" charset="-128"/>
                <a:ea typeface="MS PGothic" charset="-128"/>
                <a:cs typeface="MS PGothic" charset="-128"/>
              </a:rPr>
              <a:t>　　　　科学機器の販売</a:t>
            </a:r>
            <a:endParaRPr lang="en-US" altLang="ja-JP" sz="9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a:t>
            </a:r>
            <a:r>
              <a:rPr lang="zh-TW" altLang="en-US" sz="900" kern="100" dirty="0">
                <a:solidFill>
                  <a:srgbClr val="000000"/>
                </a:solidFill>
                <a:latin typeface="MS PGothic" charset="-128"/>
                <a:ea typeface="MS PGothic" charset="-128"/>
                <a:cs typeface="MS PGothic" charset="-128"/>
              </a:rPr>
              <a:t>設立</a:t>
            </a:r>
            <a:r>
              <a:rPr lang="ja-JP" altLang="en-US" sz="900" kern="100" dirty="0">
                <a:solidFill>
                  <a:srgbClr val="000000"/>
                </a:solidFill>
                <a:latin typeface="MS PGothic" charset="-128"/>
                <a:ea typeface="MS PGothic" charset="-128"/>
                <a:cs typeface="MS PGothic" charset="-128"/>
              </a:rPr>
              <a:t>：</a:t>
            </a:r>
            <a:r>
              <a:rPr lang="en-US" altLang="zh-TW" sz="900" kern="100" dirty="0">
                <a:solidFill>
                  <a:srgbClr val="000000"/>
                </a:solidFill>
                <a:latin typeface="MS PGothic" charset="-128"/>
                <a:ea typeface="MS PGothic" charset="-128"/>
                <a:cs typeface="MS PGothic" charset="-128"/>
              </a:rPr>
              <a:t>1962 </a:t>
            </a:r>
            <a:r>
              <a:rPr lang="zh-TW" altLang="en-US" sz="900" kern="100" dirty="0">
                <a:solidFill>
                  <a:srgbClr val="000000"/>
                </a:solidFill>
                <a:latin typeface="MS PGothic" charset="-128"/>
                <a:ea typeface="MS PGothic" charset="-128"/>
                <a:cs typeface="MS PGothic" charset="-128"/>
              </a:rPr>
              <a:t>年</a:t>
            </a:r>
            <a:r>
              <a:rPr lang="ja-JP" altLang="en-US" sz="900" kern="100" dirty="0">
                <a:solidFill>
                  <a:srgbClr val="000000"/>
                </a:solidFill>
                <a:latin typeface="MS PGothic" charset="-128"/>
                <a:ea typeface="MS PGothic" charset="-128"/>
                <a:cs typeface="MS PGothic" charset="-128"/>
              </a:rPr>
              <a:t>（昭和 </a:t>
            </a:r>
            <a:r>
              <a:rPr lang="en-US" altLang="ja-JP" sz="900" kern="100" dirty="0">
                <a:solidFill>
                  <a:srgbClr val="000000"/>
                </a:solidFill>
                <a:latin typeface="MS PGothic" charset="-128"/>
                <a:ea typeface="MS PGothic" charset="-128"/>
                <a:cs typeface="MS PGothic" charset="-128"/>
              </a:rPr>
              <a:t>37 </a:t>
            </a:r>
            <a:r>
              <a:rPr lang="ja-JP" altLang="en-US" sz="900" kern="100" dirty="0">
                <a:solidFill>
                  <a:srgbClr val="000000"/>
                </a:solidFill>
                <a:latin typeface="MS PGothic" charset="-128"/>
                <a:ea typeface="MS PGothic" charset="-128"/>
                <a:cs typeface="MS PGothic" charset="-128"/>
              </a:rPr>
              <a:t>年）</a:t>
            </a:r>
            <a:r>
              <a:rPr lang="en-US" altLang="ja-JP" sz="900" kern="100" dirty="0">
                <a:solidFill>
                  <a:srgbClr val="000000"/>
                </a:solidFill>
                <a:latin typeface="MS PGothic" charset="-128"/>
                <a:ea typeface="MS PGothic" charset="-128"/>
                <a:cs typeface="MS PGothic" charset="-128"/>
              </a:rPr>
              <a:t>6</a:t>
            </a:r>
            <a:r>
              <a:rPr lang="en-US" altLang="zh-TW" sz="900" kern="100" dirty="0">
                <a:solidFill>
                  <a:srgbClr val="000000"/>
                </a:solidFill>
                <a:latin typeface="MS PGothic" charset="-128"/>
                <a:ea typeface="MS PGothic" charset="-128"/>
                <a:cs typeface="MS PGothic" charset="-128"/>
              </a:rPr>
              <a:t> </a:t>
            </a:r>
            <a:r>
              <a:rPr lang="zh-TW" altLang="en-US" sz="900" kern="100" dirty="0">
                <a:solidFill>
                  <a:srgbClr val="000000"/>
                </a:solidFill>
                <a:latin typeface="MS PGothic" charset="-128"/>
                <a:ea typeface="MS PGothic" charset="-128"/>
                <a:cs typeface="MS PGothic" charset="-128"/>
              </a:rPr>
              <a:t>月 </a:t>
            </a:r>
            <a:r>
              <a:rPr lang="en-US" altLang="zh-TW" sz="900" kern="100" dirty="0">
                <a:solidFill>
                  <a:srgbClr val="000000"/>
                </a:solidFill>
                <a:latin typeface="MS PGothic" charset="-128"/>
                <a:ea typeface="MS PGothic" charset="-128"/>
                <a:cs typeface="MS PGothic" charset="-128"/>
              </a:rPr>
              <a:t>1 </a:t>
            </a:r>
            <a:r>
              <a:rPr lang="zh-TW" altLang="en-US" sz="900" kern="100" dirty="0">
                <a:solidFill>
                  <a:srgbClr val="000000"/>
                </a:solidFill>
                <a:latin typeface="MS PGothic" charset="-128"/>
                <a:ea typeface="MS PGothic" charset="-128"/>
                <a:cs typeface="MS PGothic" charset="-128"/>
              </a:rPr>
              <a:t>日</a:t>
            </a:r>
            <a:endParaRPr lang="en-US" altLang="zh-TW" sz="900" kern="100" dirty="0">
              <a:solidFill>
                <a:srgbClr val="000000"/>
              </a:solidFill>
              <a:latin typeface="MS PGothic" charset="-128"/>
              <a:ea typeface="MS PGothic" charset="-128"/>
              <a:cs typeface="MS PGothic" charset="-128"/>
            </a:endParaRPr>
          </a:p>
          <a:p>
            <a:pPr algn="just" defTabSz="456915" fontAlgn="auto">
              <a:spcBef>
                <a:spcPts val="0"/>
              </a:spcBef>
              <a:spcAft>
                <a:spcPts val="0"/>
              </a:spcAft>
            </a:pPr>
            <a:r>
              <a:rPr lang="ja-JP" altLang="en-US" sz="900" kern="100" dirty="0">
                <a:solidFill>
                  <a:srgbClr val="000000"/>
                </a:solidFill>
                <a:latin typeface="MS PGothic" charset="-128"/>
                <a:ea typeface="MS PGothic" charset="-128"/>
                <a:cs typeface="MS PGothic" charset="-128"/>
              </a:rPr>
              <a:t>　資本金：</a:t>
            </a:r>
            <a:r>
              <a:rPr lang="en-US" altLang="zh-TW" sz="900" dirty="0">
                <a:solidFill>
                  <a:srgbClr val="000000"/>
                </a:solidFill>
                <a:latin typeface="MS PGothic" charset="-128"/>
                <a:ea typeface="MS PGothic" charset="-128"/>
                <a:cs typeface="MS PGothic" charset="-128"/>
              </a:rPr>
              <a:t>50 </a:t>
            </a:r>
            <a:r>
              <a:rPr lang="zh-TW" altLang="en-US" sz="900" dirty="0">
                <a:solidFill>
                  <a:srgbClr val="000000"/>
                </a:solidFill>
                <a:latin typeface="MS PGothic" charset="-128"/>
                <a:ea typeface="MS PGothic" charset="-128"/>
                <a:cs typeface="MS PGothic" charset="-128"/>
              </a:rPr>
              <a:t>億 </a:t>
            </a:r>
            <a:r>
              <a:rPr lang="en-US" altLang="zh-TW" sz="900" dirty="0">
                <a:solidFill>
                  <a:srgbClr val="000000"/>
                </a:solidFill>
                <a:latin typeface="MS PGothic" charset="-128"/>
                <a:ea typeface="MS PGothic" charset="-128"/>
                <a:cs typeface="MS PGothic" charset="-128"/>
              </a:rPr>
              <a:t>7500 </a:t>
            </a:r>
            <a:r>
              <a:rPr lang="zh-TW" altLang="en-US" sz="900" dirty="0">
                <a:solidFill>
                  <a:srgbClr val="000000"/>
                </a:solidFill>
                <a:latin typeface="MS PGothic" charset="-128"/>
                <a:ea typeface="MS PGothic" charset="-128"/>
                <a:cs typeface="MS PGothic" charset="-128"/>
              </a:rPr>
              <a:t>万円（</a:t>
            </a:r>
            <a:r>
              <a:rPr lang="en-US" altLang="zh-TW" sz="900" dirty="0">
                <a:solidFill>
                  <a:srgbClr val="000000"/>
                </a:solidFill>
                <a:latin typeface="MS PGothic" charset="-128"/>
                <a:ea typeface="MS PGothic" charset="-128"/>
                <a:cs typeface="MS PGothic" charset="-128"/>
              </a:rPr>
              <a:t>2017 </a:t>
            </a:r>
            <a:r>
              <a:rPr lang="zh-TW" altLang="en-US" sz="900" dirty="0">
                <a:solidFill>
                  <a:srgbClr val="000000"/>
                </a:solidFill>
                <a:latin typeface="MS PGothic" charset="-128"/>
                <a:ea typeface="MS PGothic" charset="-128"/>
                <a:cs typeface="MS PGothic" charset="-128"/>
              </a:rPr>
              <a:t>年 </a:t>
            </a:r>
            <a:r>
              <a:rPr lang="en-US" altLang="zh-TW" sz="900" dirty="0">
                <a:solidFill>
                  <a:srgbClr val="000000"/>
                </a:solidFill>
                <a:latin typeface="MS PGothic" charset="-128"/>
                <a:ea typeface="MS PGothic" charset="-128"/>
                <a:cs typeface="MS PGothic" charset="-128"/>
              </a:rPr>
              <a:t>3 </a:t>
            </a:r>
            <a:r>
              <a:rPr lang="zh-TW" altLang="en-US" sz="900" dirty="0">
                <a:solidFill>
                  <a:srgbClr val="000000"/>
                </a:solidFill>
                <a:latin typeface="MS PGothic" charset="-128"/>
                <a:ea typeface="MS PGothic" charset="-128"/>
                <a:cs typeface="MS PGothic" charset="-128"/>
              </a:rPr>
              <a:t>月末現在）</a:t>
            </a:r>
            <a:endParaRPr lang="ja-JP" altLang="ja-JP" sz="900" kern="100" dirty="0">
              <a:solidFill>
                <a:srgbClr val="000000"/>
              </a:solidFill>
              <a:latin typeface="MS PGothic" charset="-128"/>
              <a:ea typeface="MS PGothic" charset="-128"/>
              <a:cs typeface="MS PGothic" charset="-128"/>
            </a:endParaRPr>
          </a:p>
        </p:txBody>
      </p:sp>
      <p:sp>
        <p:nvSpPr>
          <p:cNvPr id="50" name="二等辺三角形 24"/>
          <p:cNvSpPr>
            <a:spLocks noChangeAspect="1"/>
          </p:cNvSpPr>
          <p:nvPr/>
        </p:nvSpPr>
        <p:spPr>
          <a:xfrm rot="5400000">
            <a:off x="2264394" y="1768192"/>
            <a:ext cx="143334" cy="123564"/>
          </a:xfrm>
          <a:prstGeom prst="triangle">
            <a:avLst/>
          </a:prstGeom>
          <a:gradFill rotWithShape="1">
            <a:gsLst>
              <a:gs pos="0">
                <a:srgbClr val="272A48">
                  <a:tint val="50000"/>
                  <a:satMod val="300000"/>
                </a:srgbClr>
              </a:gs>
              <a:gs pos="35000">
                <a:srgbClr val="272A48">
                  <a:tint val="37000"/>
                  <a:satMod val="300000"/>
                </a:srgbClr>
              </a:gs>
              <a:gs pos="100000">
                <a:srgbClr val="272A48">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51" name="二等辺三角形 25"/>
          <p:cNvSpPr>
            <a:spLocks noChangeAspect="1"/>
          </p:cNvSpPr>
          <p:nvPr/>
        </p:nvSpPr>
        <p:spPr>
          <a:xfrm rot="5400000">
            <a:off x="4441260" y="1768192"/>
            <a:ext cx="143334" cy="123564"/>
          </a:xfrm>
          <a:prstGeom prst="triangle">
            <a:avLst/>
          </a:prstGeom>
          <a:gradFill rotWithShape="1">
            <a:gsLst>
              <a:gs pos="0">
                <a:srgbClr val="52526D">
                  <a:tint val="50000"/>
                  <a:satMod val="300000"/>
                </a:srgbClr>
              </a:gs>
              <a:gs pos="35000">
                <a:srgbClr val="52526D">
                  <a:tint val="37000"/>
                  <a:satMod val="300000"/>
                </a:srgbClr>
              </a:gs>
              <a:gs pos="100000">
                <a:srgbClr val="52526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cxnSp>
        <p:nvCxnSpPr>
          <p:cNvPr id="52" name="直線コネクタ 51"/>
          <p:cNvCxnSpPr>
            <a:stCxn id="42" idx="3"/>
          </p:cNvCxnSpPr>
          <p:nvPr/>
        </p:nvCxnSpPr>
        <p:spPr>
          <a:xfrm>
            <a:off x="1900177" y="280944"/>
            <a:ext cx="5664873" cy="0"/>
          </a:xfrm>
          <a:prstGeom prst="line">
            <a:avLst/>
          </a:prstGeom>
          <a:noFill/>
          <a:ln w="9525" cap="flat" cmpd="sng" algn="ctr">
            <a:solidFill>
              <a:srgbClr val="52526D"/>
            </a:solidFill>
            <a:prstDash val="solid"/>
          </a:ln>
          <a:effectLst/>
        </p:spPr>
      </p:cxnSp>
      <p:grpSp>
        <p:nvGrpSpPr>
          <p:cNvPr id="53" name="グループ化 42"/>
          <p:cNvGrpSpPr/>
          <p:nvPr/>
        </p:nvGrpSpPr>
        <p:grpSpPr>
          <a:xfrm>
            <a:off x="0" y="3951081"/>
            <a:ext cx="6714620" cy="1000862"/>
            <a:chOff x="0" y="3587013"/>
            <a:chExt cx="6232234" cy="1000862"/>
          </a:xfrm>
        </p:grpSpPr>
        <p:sp>
          <p:nvSpPr>
            <p:cNvPr id="54" name="Rectangle 630"/>
            <p:cNvSpPr>
              <a:spLocks noChangeArrowheads="1"/>
            </p:cNvSpPr>
            <p:nvPr/>
          </p:nvSpPr>
          <p:spPr bwMode="auto">
            <a:xfrm flipV="1">
              <a:off x="0" y="3587013"/>
              <a:ext cx="6232234" cy="1000862"/>
            </a:xfrm>
            <a:prstGeom prst="rect">
              <a:avLst/>
            </a:prstGeom>
            <a:gradFill rotWithShape="1">
              <a:gsLst>
                <a:gs pos="0">
                  <a:srgbClr val="33828D">
                    <a:shade val="51000"/>
                    <a:satMod val="130000"/>
                  </a:srgbClr>
                </a:gs>
                <a:gs pos="80000">
                  <a:srgbClr val="33828D">
                    <a:shade val="93000"/>
                    <a:satMod val="130000"/>
                  </a:srgbClr>
                </a:gs>
                <a:gs pos="100000">
                  <a:srgbClr val="33828D">
                    <a:shade val="94000"/>
                    <a:satMod val="135000"/>
                  </a:srgbClr>
                </a:gs>
              </a:gsLst>
              <a:lin ang="16200000" scaled="0"/>
            </a:gradFill>
            <a:ln w="9525" cap="flat" cmpd="sng" algn="ctr">
              <a:solidFill>
                <a:srgbClr val="33828D">
                  <a:shade val="95000"/>
                  <a:satMod val="105000"/>
                </a:srgbClr>
              </a:solidFill>
              <a:prstDash val="solid"/>
              <a:headEnd/>
              <a:tailEnd/>
            </a:ln>
            <a:effectLst>
              <a:outerShdw blurRad="40000" dist="23000" dir="5400000" rotWithShape="0">
                <a:srgbClr val="000000">
                  <a:alpha val="35000"/>
                </a:srgbClr>
              </a:outerShdw>
            </a:effectLst>
          </p:spPr>
          <p:txBody>
            <a:bodyPr wrap="none" lIns="73025" tIns="36511" rIns="73025" bIns="3651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smtClean="0">
                <a:ln>
                  <a:noFill/>
                </a:ln>
                <a:solidFill>
                  <a:srgbClr val="FFFFFF"/>
                </a:solidFill>
                <a:effectLst/>
                <a:uLnTx/>
                <a:uFillTx/>
                <a:latin typeface="MS PGothic" charset="-128"/>
                <a:ea typeface="MS PGothic" charset="-128"/>
                <a:cs typeface="MS PGothic" charset="-128"/>
              </a:endParaRPr>
            </a:p>
          </p:txBody>
        </p:sp>
        <p:grpSp>
          <p:nvGrpSpPr>
            <p:cNvPr id="55" name="グループ化 3"/>
            <p:cNvGrpSpPr/>
            <p:nvPr/>
          </p:nvGrpSpPr>
          <p:grpSpPr>
            <a:xfrm>
              <a:off x="685295" y="3671672"/>
              <a:ext cx="806492" cy="806492"/>
              <a:chOff x="1647825" y="5186363"/>
              <a:chExt cx="1428750" cy="1428750"/>
            </a:xfrm>
          </p:grpSpPr>
          <p:sp>
            <p:nvSpPr>
              <p:cNvPr id="61" name="Oval 20"/>
              <p:cNvSpPr>
                <a:spLocks noChangeArrowheads="1"/>
              </p:cNvSpPr>
              <p:nvPr/>
            </p:nvSpPr>
            <p:spPr bwMode="auto">
              <a:xfrm>
                <a:off x="1647825" y="5186363"/>
                <a:ext cx="1428750" cy="1428750"/>
              </a:xfrm>
              <a:prstGeom prst="ellipse">
                <a:avLst/>
              </a:prstGeom>
              <a:gradFill rotWithShape="1">
                <a:gsLst>
                  <a:gs pos="0">
                    <a:srgbClr val="215163">
                      <a:alpha val="0"/>
                    </a:srgbClr>
                  </a:gs>
                  <a:gs pos="100000">
                    <a:srgbClr val="3CBBB9">
                      <a:alpha val="10999"/>
                    </a:srgbClr>
                  </a:gs>
                </a:gsLst>
                <a:path path="shape">
                  <a:fillToRect l="50000" t="50000" r="50000" b="50000"/>
                </a:path>
              </a:gradFill>
              <a:ln w="9525">
                <a:noFill/>
                <a:round/>
                <a:headEnd/>
                <a:tailEnd/>
              </a:ln>
            </p:spPr>
            <p:txBody>
              <a:bodyPr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62" name="Oval 21"/>
              <p:cNvSpPr>
                <a:spLocks noChangeArrowheads="1"/>
              </p:cNvSpPr>
              <p:nvPr/>
            </p:nvSpPr>
            <p:spPr bwMode="auto">
              <a:xfrm>
                <a:off x="1895991" y="5434529"/>
                <a:ext cx="932417" cy="932417"/>
              </a:xfrm>
              <a:prstGeom prst="ellipse">
                <a:avLst/>
              </a:prstGeom>
              <a:gradFill rotWithShape="1">
                <a:gsLst>
                  <a:gs pos="0">
                    <a:srgbClr val="255E76">
                      <a:alpha val="0"/>
                    </a:srgbClr>
                  </a:gs>
                  <a:gs pos="100000">
                    <a:srgbClr val="50CCFE">
                      <a:alpha val="28000"/>
                    </a:srgbClr>
                  </a:gs>
                </a:gsLst>
                <a:path path="shape">
                  <a:fillToRect l="50000" t="50000" r="50000" b="50000"/>
                </a:path>
              </a:gradFill>
              <a:ln w="9525">
                <a:noFill/>
                <a:round/>
                <a:headEnd/>
                <a:tailEnd/>
              </a:ln>
            </p:spPr>
            <p:txBody>
              <a:bodyPr wrap="none"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grpSp>
          <p:nvGrpSpPr>
            <p:cNvPr id="56" name="グループ化 6"/>
            <p:cNvGrpSpPr/>
            <p:nvPr/>
          </p:nvGrpSpPr>
          <p:grpSpPr>
            <a:xfrm>
              <a:off x="106545" y="3644884"/>
              <a:ext cx="1449441" cy="866619"/>
              <a:chOff x="106545" y="3659722"/>
              <a:chExt cx="1449441" cy="866619"/>
            </a:xfrm>
          </p:grpSpPr>
          <p:sp>
            <p:nvSpPr>
              <p:cNvPr id="59" name="Text Box 23"/>
              <p:cNvSpPr txBox="1">
                <a:spLocks noChangeArrowheads="1"/>
              </p:cNvSpPr>
              <p:nvPr/>
            </p:nvSpPr>
            <p:spPr bwMode="auto">
              <a:xfrm>
                <a:off x="106545" y="3659722"/>
                <a:ext cx="815069" cy="452256"/>
              </a:xfrm>
              <a:prstGeom prst="rect">
                <a:avLst/>
              </a:prstGeom>
              <a:noFill/>
              <a:ln w="9525">
                <a:noFill/>
                <a:miter lim="800000"/>
                <a:headEnd/>
                <a:tailEnd/>
              </a:ln>
            </p:spPr>
            <p:txBody>
              <a:bodyPr wrap="none" lIns="82124" tIns="41061" rIns="82124" bIns="41061">
                <a:spAutoFit/>
              </a:bodyPr>
              <a:lstStyle/>
              <a:p>
                <a:pPr marL="0" marR="0" lvl="0" indent="0" defTabSz="814388"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srgbClr val="FFFFFF"/>
                    </a:solidFill>
                    <a:effectLst/>
                    <a:uLnTx/>
                    <a:uFillTx/>
                    <a:latin typeface="CiscoSansTT Light"/>
                    <a:ea typeface="Arial" charset="0"/>
                    <a:cs typeface="Arial" charset="0"/>
                  </a:rPr>
                  <a:t>Why</a:t>
                </a:r>
              </a:p>
            </p:txBody>
          </p:sp>
          <p:sp>
            <p:nvSpPr>
              <p:cNvPr id="60" name="Text Box 24"/>
              <p:cNvSpPr txBox="1">
                <a:spLocks noChangeArrowheads="1"/>
              </p:cNvSpPr>
              <p:nvPr/>
            </p:nvSpPr>
            <p:spPr bwMode="auto">
              <a:xfrm>
                <a:off x="364212" y="4074085"/>
                <a:ext cx="1191774" cy="452256"/>
              </a:xfrm>
              <a:prstGeom prst="rect">
                <a:avLst/>
              </a:prstGeom>
              <a:noFill/>
              <a:ln w="9525">
                <a:noFill/>
                <a:miter lim="800000"/>
                <a:headEnd/>
                <a:tailEnd/>
              </a:ln>
            </p:spPr>
            <p:txBody>
              <a:bodyPr wrap="none" lIns="82124" tIns="41061" rIns="82124" bIns="41061">
                <a:spAutoFit/>
              </a:bodyPr>
              <a:lstStyle/>
              <a:p>
                <a:pPr marL="0" marR="0" lvl="0" indent="0" defTabSz="814388"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srgbClr val="FFFFFF"/>
                    </a:solidFill>
                    <a:effectLst/>
                    <a:uLnTx/>
                    <a:uFillTx/>
                    <a:latin typeface="CiscoSansTT Light"/>
                    <a:ea typeface="Arial" charset="0"/>
                    <a:cs typeface="Arial" charset="0"/>
                  </a:rPr>
                  <a:t>Cisco?</a:t>
                </a:r>
              </a:p>
            </p:txBody>
          </p:sp>
        </p:grpSp>
        <p:sp>
          <p:nvSpPr>
            <p:cNvPr id="57" name="正方形/長方形 56"/>
            <p:cNvSpPr/>
            <p:nvPr/>
          </p:nvSpPr>
          <p:spPr>
            <a:xfrm>
              <a:off x="1560287" y="3622689"/>
              <a:ext cx="4671947" cy="923330"/>
            </a:xfrm>
            <a:prstGeom prst="rect">
              <a:avLst/>
            </a:prstGeom>
          </p:spPr>
          <p:txBody>
            <a:bodyPr wrap="square">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a:t>
              </a:r>
              <a:r>
                <a:rPr kumimoji="0" lang="en-US" altLang="ja-JP" sz="1200" b="1" i="0" u="none" strike="noStrike" kern="100" cap="none" spc="0" normalizeH="0" baseline="0" noProof="0" dirty="0" smtClean="0">
                  <a:ln>
                    <a:noFill/>
                  </a:ln>
                  <a:solidFill>
                    <a:srgbClr val="FFFFFF"/>
                  </a:solidFill>
                  <a:effectLst/>
                  <a:uLnTx/>
                  <a:uFillTx/>
                  <a:latin typeface="CiscoSansTT Light"/>
                  <a:ea typeface="Arial" charset="0"/>
                  <a:cs typeface="Arial" charset="0"/>
                </a:rPr>
                <a:t>Cisco HyperFlex </a:t>
              </a:r>
              <a:r>
                <a:rPr kumimoji="0" lang="ja-JP" altLang="en-US"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システムを導入して、パフォーマンスや運用管理性など、個々の製品の組み合わせでは実現できないメリットを実感しています。</a:t>
              </a:r>
              <a:r>
                <a:rPr kumimoji="0" lang="ja-JP" altLang="ja-JP" sz="1200" b="1"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rPr>
                <a:t>」</a:t>
              </a:r>
              <a:endParaRPr kumimoji="0" lang="en-US" altLang="ja-JP" sz="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456915"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アズワン株式会社 </a:t>
              </a:r>
              <a:r>
                <a:rPr kumimoji="0" lang="en-US" altLang="ja-JP"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IT</a:t>
              </a: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推進部</a:t>
              </a:r>
              <a:endParaRPr kumimoji="0" lang="en-US" altLang="ja-JP"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マネージャー　箱田 真一 氏</a:t>
              </a:r>
              <a:endParaRPr kumimoji="0" lang="ja-JP" altLang="en-US" sz="1000" b="0" i="0" u="none" strike="noStrike" kern="10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58" name="Line 17"/>
            <p:cNvSpPr>
              <a:spLocks noChangeShapeType="1"/>
            </p:cNvSpPr>
            <p:nvPr/>
          </p:nvSpPr>
          <p:spPr bwMode="auto">
            <a:xfrm>
              <a:off x="1560288" y="3713525"/>
              <a:ext cx="0" cy="747839"/>
            </a:xfrm>
            <a:prstGeom prst="line">
              <a:avLst/>
            </a:prstGeom>
            <a:noFill/>
            <a:ln w="9525">
              <a:solidFill>
                <a:srgbClr val="C5D4E9"/>
              </a:solidFill>
              <a:round/>
              <a:headEnd/>
              <a:tailEnd/>
            </a:ln>
          </p:spPr>
          <p:txBody>
            <a:bodyPr lIns="82124" tIns="41061" rIns="82124" bIns="41061" anchor="ctr"/>
            <a:lstStyle/>
            <a:p>
              <a:pPr marL="0" marR="0" lvl="0" indent="0" defTabSz="456915"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sp>
        <p:nvSpPr>
          <p:cNvPr id="63" name="テキスト ボックス 62"/>
          <p:cNvSpPr txBox="1"/>
          <p:nvPr/>
        </p:nvSpPr>
        <p:spPr>
          <a:xfrm>
            <a:off x="7565050" y="272519"/>
            <a:ext cx="274434" cy="253916"/>
          </a:xfrm>
          <a:prstGeom prst="rect">
            <a:avLst/>
          </a:prstGeom>
          <a:noFill/>
        </p:spPr>
        <p:txBody>
          <a:bodyPr wrap="none" rtlCol="0">
            <a:spAutoFit/>
          </a:bodyPr>
          <a:lstStyle/>
          <a:p>
            <a:pPr defTabSz="456915" fontAlgn="auto">
              <a:spcBef>
                <a:spcPts val="0"/>
              </a:spcBef>
              <a:spcAft>
                <a:spcPts val="0"/>
              </a:spcAft>
            </a:pPr>
            <a:r>
              <a:rPr kumimoji="1" lang="ja-JP" altLang="en-US" sz="1050" dirty="0">
                <a:solidFill>
                  <a:srgbClr val="000000"/>
                </a:solidFill>
                <a:latin typeface="MS PGothic" charset="-128"/>
                <a:ea typeface="MS PGothic" charset="-128"/>
                <a:cs typeface="MS PGothic" charset="-128"/>
              </a:rPr>
              <a:t>　</a:t>
            </a:r>
            <a:endParaRPr kumimoji="1" lang="en-US" altLang="ja-JP" sz="1050" dirty="0">
              <a:solidFill>
                <a:srgbClr val="000000"/>
              </a:solidFill>
              <a:latin typeface="MS PGothic" charset="-128"/>
              <a:ea typeface="MS PGothic" charset="-128"/>
              <a:cs typeface="MS PGothic" charset="-128"/>
            </a:endParaRPr>
          </a:p>
        </p:txBody>
      </p:sp>
      <p:sp>
        <p:nvSpPr>
          <p:cNvPr id="64" name="正方形/長方形 63"/>
          <p:cNvSpPr/>
          <p:nvPr/>
        </p:nvSpPr>
        <p:spPr>
          <a:xfrm>
            <a:off x="6732400" y="2026518"/>
            <a:ext cx="2214167" cy="600164"/>
          </a:xfrm>
          <a:prstGeom prst="rect">
            <a:avLst/>
          </a:prstGeom>
        </p:spPr>
        <p:txBody>
          <a:bodyPr wrap="square">
            <a:spAutoFit/>
          </a:bodyPr>
          <a:lstStyle/>
          <a:p>
            <a:pPr algn="ctr" defTabSz="456915" fontAlgn="auto">
              <a:spcBef>
                <a:spcPts val="0"/>
              </a:spcBef>
              <a:spcAft>
                <a:spcPts val="0"/>
              </a:spcAft>
            </a:pPr>
            <a:r>
              <a:rPr lang="en-US" altLang="ja-JP" sz="1100" dirty="0">
                <a:solidFill>
                  <a:srgbClr val="0070C0"/>
                </a:solidFill>
                <a:latin typeface="CiscoSansTT Light"/>
                <a:ea typeface="Arial" charset="0"/>
                <a:cs typeface="Arial" charset="0"/>
              </a:rPr>
              <a:t>VDI</a:t>
            </a:r>
            <a:r>
              <a:rPr lang="en-US" altLang="ja-JP" sz="1100" dirty="0">
                <a:solidFill>
                  <a:srgbClr val="0070C0"/>
                </a:solidFill>
                <a:latin typeface="MS PGothic" charset="-128"/>
                <a:ea typeface="MS PGothic" charset="-128"/>
                <a:cs typeface="MS PGothic" charset="-128"/>
              </a:rPr>
              <a:t> </a:t>
            </a:r>
            <a:r>
              <a:rPr lang="ja-JP" altLang="en-US" sz="1100" dirty="0">
                <a:solidFill>
                  <a:srgbClr val="0070C0"/>
                </a:solidFill>
                <a:latin typeface="MS PGothic" charset="-128"/>
                <a:ea typeface="MS PGothic" charset="-128"/>
                <a:cs typeface="MS PGothic" charset="-128"/>
              </a:rPr>
              <a:t>環境構成図</a:t>
            </a:r>
          </a:p>
          <a:p>
            <a:pPr algn="ctr" defTabSz="456915" fontAlgn="auto">
              <a:spcBef>
                <a:spcPts val="0"/>
              </a:spcBef>
              <a:spcAft>
                <a:spcPts val="0"/>
              </a:spcAft>
            </a:pPr>
            <a:r>
              <a:rPr lang="ja-JP" altLang="en-US" sz="1100" dirty="0">
                <a:solidFill>
                  <a:srgbClr val="0070C0"/>
                </a:solidFill>
                <a:latin typeface="MS PGothic" charset="-128"/>
                <a:ea typeface="MS PGothic" charset="-128"/>
                <a:cs typeface="MS PGothic" charset="-128"/>
              </a:rPr>
              <a:t>シンクライアント端末　約 </a:t>
            </a:r>
            <a:r>
              <a:rPr lang="en-US" altLang="ja-JP" sz="1100" dirty="0">
                <a:solidFill>
                  <a:srgbClr val="0070C0"/>
                </a:solidFill>
                <a:latin typeface="CiscoSansTT Light"/>
                <a:ea typeface="Arial" charset="0"/>
                <a:cs typeface="Arial" charset="0"/>
              </a:rPr>
              <a:t>100</a:t>
            </a:r>
            <a:r>
              <a:rPr lang="en-US" altLang="ja-JP" sz="1100" dirty="0">
                <a:solidFill>
                  <a:srgbClr val="0070C0"/>
                </a:solidFill>
                <a:latin typeface="MS PGothic" charset="-128"/>
                <a:ea typeface="MS PGothic" charset="-128"/>
                <a:cs typeface="MS PGothic" charset="-128"/>
              </a:rPr>
              <a:t> </a:t>
            </a:r>
            <a:r>
              <a:rPr lang="ja-JP" altLang="en-US" sz="1100" dirty="0">
                <a:solidFill>
                  <a:srgbClr val="0070C0"/>
                </a:solidFill>
                <a:latin typeface="MS PGothic" charset="-128"/>
                <a:ea typeface="MS PGothic" charset="-128"/>
                <a:cs typeface="MS PGothic" charset="-128"/>
              </a:rPr>
              <a:t>台</a:t>
            </a:r>
          </a:p>
          <a:p>
            <a:pPr algn="ctr" defTabSz="456915" fontAlgn="auto">
              <a:spcBef>
                <a:spcPts val="0"/>
              </a:spcBef>
              <a:spcAft>
                <a:spcPts val="0"/>
              </a:spcAft>
            </a:pPr>
            <a:r>
              <a:rPr lang="ja-JP" altLang="en-US" sz="1100" dirty="0">
                <a:solidFill>
                  <a:srgbClr val="0070C0"/>
                </a:solidFill>
                <a:latin typeface="MS PGothic" charset="-128"/>
                <a:ea typeface="MS PGothic" charset="-128"/>
                <a:cs typeface="MS PGothic" charset="-128"/>
              </a:rPr>
              <a:t>（</a:t>
            </a:r>
            <a:r>
              <a:rPr lang="en-US" altLang="ja-JP" sz="1100" dirty="0">
                <a:solidFill>
                  <a:srgbClr val="0070C0"/>
                </a:solidFill>
                <a:latin typeface="CiscoSansTT Light"/>
                <a:ea typeface="Arial" charset="0"/>
                <a:cs typeface="Arial" charset="0"/>
              </a:rPr>
              <a:t>2017</a:t>
            </a:r>
            <a:r>
              <a:rPr lang="en-US" altLang="ja-JP" sz="1100" dirty="0">
                <a:solidFill>
                  <a:srgbClr val="0070C0"/>
                </a:solidFill>
                <a:latin typeface="MS PGothic" charset="-128"/>
                <a:ea typeface="MS PGothic" charset="-128"/>
                <a:cs typeface="MS PGothic" charset="-128"/>
              </a:rPr>
              <a:t> </a:t>
            </a:r>
            <a:r>
              <a:rPr lang="ja-JP" altLang="en-US" sz="1100" dirty="0">
                <a:solidFill>
                  <a:srgbClr val="0070C0"/>
                </a:solidFill>
                <a:latin typeface="MS PGothic" charset="-128"/>
                <a:ea typeface="MS PGothic" charset="-128"/>
                <a:cs typeface="MS PGothic" charset="-128"/>
              </a:rPr>
              <a:t>年 </a:t>
            </a:r>
            <a:r>
              <a:rPr lang="en-US" altLang="ja-JP" sz="1100" dirty="0">
                <a:solidFill>
                  <a:srgbClr val="0070C0"/>
                </a:solidFill>
                <a:latin typeface="CiscoSansTT Light"/>
                <a:ea typeface="Arial" charset="0"/>
                <a:cs typeface="Arial" charset="0"/>
              </a:rPr>
              <a:t>4</a:t>
            </a:r>
            <a:r>
              <a:rPr lang="en-US" altLang="ja-JP" sz="1100" dirty="0">
                <a:solidFill>
                  <a:srgbClr val="0070C0"/>
                </a:solidFill>
                <a:latin typeface="MS PGothic" charset="-128"/>
                <a:ea typeface="MS PGothic" charset="-128"/>
                <a:cs typeface="MS PGothic" charset="-128"/>
              </a:rPr>
              <a:t> </a:t>
            </a:r>
            <a:r>
              <a:rPr lang="ja-JP" altLang="en-US" sz="1100" dirty="0">
                <a:solidFill>
                  <a:srgbClr val="0070C0"/>
                </a:solidFill>
                <a:latin typeface="MS PGothic" charset="-128"/>
                <a:ea typeface="MS PGothic" charset="-128"/>
                <a:cs typeface="MS PGothic" charset="-128"/>
              </a:rPr>
              <a:t>月時点）</a:t>
            </a:r>
          </a:p>
        </p:txBody>
      </p:sp>
      <p:pic>
        <p:nvPicPr>
          <p:cNvPr id="66" name="図 65">
            <a:extLst>
              <a:ext uri="{FF2B5EF4-FFF2-40B4-BE49-F238E27FC236}">
                <a16:creationId xmlns="" xmlns:a16="http://schemas.microsoft.com/office/drawing/2014/main" id="{E433B5D5-EE5D-47FF-A9F2-A25BF9788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86955"/>
            <a:ext cx="1080000" cy="900000"/>
          </a:xfrm>
          <a:prstGeom prst="rect">
            <a:avLst/>
          </a:prstGeom>
        </p:spPr>
      </p:pic>
      <p:sp>
        <p:nvSpPr>
          <p:cNvPr id="67" name="テキスト ボックス 66"/>
          <p:cNvSpPr txBox="1"/>
          <p:nvPr/>
        </p:nvSpPr>
        <p:spPr>
          <a:xfrm>
            <a:off x="-69940" y="154087"/>
            <a:ext cx="1199367" cy="338554"/>
          </a:xfrm>
          <a:prstGeom prst="rect">
            <a:avLst/>
          </a:prstGeom>
          <a:noFill/>
        </p:spPr>
        <p:txBody>
          <a:bodyPr wrap="none" rtlCol="0">
            <a:spAutoFit/>
          </a:bodyPr>
          <a:lstStyle/>
          <a:p>
            <a:pPr defTabSz="456915" fontAlgn="auto">
              <a:spcBef>
                <a:spcPts val="0"/>
              </a:spcBef>
              <a:spcAft>
                <a:spcPts val="0"/>
              </a:spcAft>
            </a:pPr>
            <a:r>
              <a:rPr kumimoji="1" lang="ja-JP" altLang="en-US" sz="1600" b="1" dirty="0" smtClean="0">
                <a:solidFill>
                  <a:srgbClr val="FFFFFF"/>
                </a:solidFill>
                <a:latin typeface="MS PGothic" charset="-128"/>
                <a:ea typeface="MS PGothic" charset="-128"/>
                <a:cs typeface="MS PGothic" charset="-128"/>
              </a:rPr>
              <a:t>お客様事例</a:t>
            </a:r>
            <a:endParaRPr kumimoji="1" lang="ja-JP" altLang="en-US" sz="1600" b="1" dirty="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1241132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457"/>
            <a:ext cx="9144000" cy="5142585"/>
          </a:xfrm>
          <a:prstGeom prst="rect">
            <a:avLst/>
          </a:prstGeom>
        </p:spPr>
      </p:pic>
      <p:sp>
        <p:nvSpPr>
          <p:cNvPr id="4" name="Rectangle 3"/>
          <p:cNvSpPr/>
          <p:nvPr/>
        </p:nvSpPr>
        <p:spPr>
          <a:xfrm flipH="1">
            <a:off x="0" y="457"/>
            <a:ext cx="9144000" cy="5143500"/>
          </a:xfrm>
          <a:prstGeom prst="rect">
            <a:avLst/>
          </a:prstGeom>
          <a:gradFill>
            <a:gsLst>
              <a:gs pos="0">
                <a:srgbClr val="000000">
                  <a:alpha val="0"/>
                </a:srgbClr>
              </a:gs>
              <a:gs pos="84000">
                <a:srgbClr val="000000">
                  <a:alpha val="56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5" name="Title Placeholder 5"/>
          <p:cNvSpPr txBox="1">
            <a:spLocks/>
          </p:cNvSpPr>
          <p:nvPr/>
        </p:nvSpPr>
        <p:spPr bwMode="auto">
          <a:xfrm>
            <a:off x="0" y="368300"/>
            <a:ext cx="9143999"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tx2"/>
                </a:solidFill>
                <a:latin typeface="+mj-lt"/>
                <a:ea typeface="ＭＳ Ｐゴシック" charset="0"/>
                <a:cs typeface="Tipo de letra del sistema Fina"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ja-JP" altLang="en-US" sz="4400" dirty="0">
                <a:solidFill>
                  <a:schemeClr val="bg2"/>
                </a:solidFill>
                <a:effectLst>
                  <a:outerShdw blurRad="50800" dist="38100" dir="2700000" algn="tl" rotWithShape="0">
                    <a:prstClr val="black">
                      <a:alpha val="40000"/>
                    </a:prstClr>
                  </a:outerShdw>
                </a:effectLst>
                <a:latin typeface="MS PGothic" charset="-128"/>
                <a:ea typeface="MS PGothic" charset="-128"/>
                <a:cs typeface="MS PGothic" charset="-128"/>
              </a:rPr>
              <a:t>マルチクラウド時代の</a:t>
            </a:r>
            <a:r>
              <a:rPr lang="en-US" altLang="ja-JP" sz="4400" dirty="0">
                <a:solidFill>
                  <a:schemeClr val="bg2"/>
                </a:solidFill>
                <a:effectLst>
                  <a:outerShdw blurRad="50800" dist="38100" dir="2700000" algn="tl" rotWithShape="0">
                    <a:prstClr val="black">
                      <a:alpha val="40000"/>
                    </a:prstClr>
                  </a:outerShdw>
                </a:effectLst>
                <a:latin typeface="MS PGothic" charset="-128"/>
                <a:ea typeface="MS PGothic" charset="-128"/>
                <a:cs typeface="MS PGothic" charset="-128"/>
              </a:rPr>
              <a:t>IT</a:t>
            </a:r>
            <a:r>
              <a:rPr lang="ja-JP" altLang="en-US" sz="4400" dirty="0">
                <a:solidFill>
                  <a:schemeClr val="bg2"/>
                </a:solidFill>
                <a:effectLst>
                  <a:outerShdw blurRad="50800" dist="38100" dir="2700000" algn="tl" rotWithShape="0">
                    <a:prstClr val="black">
                      <a:alpha val="40000"/>
                    </a:prstClr>
                  </a:outerShdw>
                </a:effectLst>
                <a:latin typeface="MS PGothic" charset="-128"/>
                <a:ea typeface="MS PGothic" charset="-128"/>
                <a:cs typeface="MS PGothic" charset="-128"/>
              </a:rPr>
              <a:t>インフラ</a:t>
            </a:r>
            <a:endParaRPr lang="en-US" sz="4400" dirty="0">
              <a:solidFill>
                <a:schemeClr val="bg2"/>
              </a:solidFill>
              <a:effectLst>
                <a:outerShdw blurRad="50800" dist="38100" dir="2700000" algn="tl" rotWithShape="0">
                  <a:prstClr val="black">
                    <a:alpha val="40000"/>
                  </a:prstClr>
                </a:outerShdw>
              </a:effectLst>
              <a:latin typeface="MS PGothic" charset="-128"/>
              <a:ea typeface="MS PGothic" charset="-128"/>
              <a:cs typeface="MS PGothic" charset="-128"/>
            </a:endParaRPr>
          </a:p>
        </p:txBody>
      </p:sp>
      <p:grpSp>
        <p:nvGrpSpPr>
          <p:cNvPr id="6" name="Group 5"/>
          <p:cNvGrpSpPr/>
          <p:nvPr/>
        </p:nvGrpSpPr>
        <p:grpSpPr>
          <a:xfrm>
            <a:off x="0" y="2565400"/>
            <a:ext cx="9144000" cy="2578100"/>
            <a:chOff x="0" y="2565400"/>
            <a:chExt cx="9144000" cy="2578100"/>
          </a:xfrm>
        </p:grpSpPr>
        <p:sp>
          <p:nvSpPr>
            <p:cNvPr id="7" name="Rectangle 6"/>
            <p:cNvSpPr/>
            <p:nvPr/>
          </p:nvSpPr>
          <p:spPr>
            <a:xfrm>
              <a:off x="0" y="2565400"/>
              <a:ext cx="9144000" cy="2578100"/>
            </a:xfrm>
            <a:prstGeom prst="rect">
              <a:avLst/>
            </a:prstGeom>
            <a:solidFill>
              <a:schemeClr val="tx2">
                <a:alpha val="5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cxnSp>
          <p:nvCxnSpPr>
            <p:cNvPr id="8" name="Straight Connector 7"/>
            <p:cNvCxnSpPr/>
            <p:nvPr/>
          </p:nvCxnSpPr>
          <p:spPr>
            <a:xfrm>
              <a:off x="0" y="256540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18872" y="3042863"/>
            <a:ext cx="3108960" cy="1400383"/>
          </a:xfrm>
          <a:prstGeom prst="rect">
            <a:avLst/>
          </a:prstGeom>
        </p:spPr>
        <p:txBody>
          <a:bodyPr wrap="square" anchor="ctr">
            <a:spAutoFit/>
          </a:bodyPr>
          <a:lstStyle/>
          <a:p>
            <a:pPr algn="ctr" defTabSz="457139">
              <a:spcBef>
                <a:spcPts val="300"/>
              </a:spcBef>
            </a:pPr>
            <a:r>
              <a:rPr lang="en-US" sz="4000" b="1" dirty="0">
                <a:solidFill>
                  <a:schemeClr val="bg2"/>
                </a:solidFill>
                <a:effectLst>
                  <a:outerShdw blurRad="50800" dist="38100" dir="2700000" algn="tl" rotWithShape="0">
                    <a:prstClr val="black">
                      <a:alpha val="40000"/>
                    </a:prstClr>
                  </a:outerShdw>
                </a:effectLst>
                <a:ea typeface="Arial" charset="0"/>
                <a:cs typeface="Arial" charset="0"/>
              </a:rPr>
              <a:t>81%</a:t>
            </a:r>
            <a:r>
              <a:rPr lang="en-US" sz="1200" b="1" dirty="0">
                <a:solidFill>
                  <a:schemeClr val="bg1"/>
                </a:solidFill>
                <a:effectLst>
                  <a:outerShdw blurRad="50800" dist="38100" dir="2700000" algn="tl" rotWithShape="0">
                    <a:prstClr val="black">
                      <a:alpha val="40000"/>
                    </a:prstClr>
                  </a:outerShdw>
                </a:effectLst>
                <a:ea typeface="Arial" charset="0"/>
                <a:cs typeface="Arial" charset="0"/>
              </a:rPr>
              <a:t> </a:t>
            </a:r>
          </a:p>
          <a:p>
            <a:pPr algn="ctr" defTabSz="457139">
              <a:spcBef>
                <a:spcPts val="300"/>
              </a:spcBef>
            </a:pPr>
            <a:r>
              <a:rPr lang="ja-JP" altLang="en-US" sz="2000" dirty="0" smtClean="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パブリック</a:t>
            </a:r>
            <a:r>
              <a:rPr lang="en-US" altLang="ja-JP" sz="2000" dirty="0" smtClean="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 </a:t>
            </a:r>
            <a:r>
              <a:rPr lang="ja-JP" altLang="en-US" sz="2000" dirty="0" smtClean="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クラウド</a:t>
            </a:r>
            <a:endParaRPr lang="en-US" altLang="ja-JP"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endParaRPr>
          </a:p>
          <a:p>
            <a:pPr algn="ctr" defTabSz="457139">
              <a:spcBef>
                <a:spcPts val="300"/>
              </a:spcBef>
            </a:pPr>
            <a:r>
              <a:rPr lang="ja-JP" altLang="en-US"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を検討または利用している</a:t>
            </a:r>
            <a:endParaRPr lang="en-US"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endParaRPr>
          </a:p>
        </p:txBody>
      </p:sp>
      <p:sp>
        <p:nvSpPr>
          <p:cNvPr id="10" name="Rectangle 9"/>
          <p:cNvSpPr/>
          <p:nvPr/>
        </p:nvSpPr>
        <p:spPr>
          <a:xfrm>
            <a:off x="3300984" y="3045973"/>
            <a:ext cx="2854489" cy="1400383"/>
          </a:xfrm>
          <a:prstGeom prst="rect">
            <a:avLst/>
          </a:prstGeom>
        </p:spPr>
        <p:txBody>
          <a:bodyPr wrap="square" anchor="ctr">
            <a:spAutoFit/>
          </a:bodyPr>
          <a:lstStyle/>
          <a:p>
            <a:pPr algn="ctr" defTabSz="457139">
              <a:spcBef>
                <a:spcPts val="300"/>
              </a:spcBef>
            </a:pPr>
            <a:r>
              <a:rPr lang="en-US" sz="4000" b="1" dirty="0">
                <a:solidFill>
                  <a:schemeClr val="bg2"/>
                </a:solidFill>
                <a:effectLst>
                  <a:outerShdw blurRad="50800" dist="38100" dir="2700000" algn="tl" rotWithShape="0">
                    <a:prstClr val="black">
                      <a:alpha val="40000"/>
                    </a:prstClr>
                  </a:outerShdw>
                </a:effectLst>
                <a:ea typeface="Arial" charset="0"/>
                <a:cs typeface="Arial" charset="0"/>
              </a:rPr>
              <a:t>73%</a:t>
            </a:r>
            <a:r>
              <a:rPr lang="en-US" sz="1200" b="1" dirty="0">
                <a:solidFill>
                  <a:schemeClr val="bg1"/>
                </a:solidFill>
                <a:effectLst>
                  <a:outerShdw blurRad="50800" dist="38100" dir="2700000" algn="tl" rotWithShape="0">
                    <a:prstClr val="black">
                      <a:alpha val="40000"/>
                    </a:prstClr>
                  </a:outerShdw>
                </a:effectLst>
                <a:ea typeface="Arial" charset="0"/>
                <a:cs typeface="Arial" charset="0"/>
              </a:rPr>
              <a:t> </a:t>
            </a:r>
          </a:p>
          <a:p>
            <a:pPr algn="ctr" defTabSz="457139">
              <a:spcBef>
                <a:spcPts val="300"/>
              </a:spcBef>
            </a:pPr>
            <a:r>
              <a:rPr lang="ja-JP" altLang="en-US" sz="2000" dirty="0" smtClean="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ハイブリッド</a:t>
            </a:r>
            <a:r>
              <a:rPr lang="en-US" altLang="ja-JP" sz="2000" dirty="0" smtClean="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 </a:t>
            </a:r>
            <a:r>
              <a:rPr lang="ja-JP" altLang="en-US" sz="2000" dirty="0" smtClean="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クラウド</a:t>
            </a:r>
            <a:r>
              <a:rPr lang="ja-JP" altLang="en-US"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戦略</a:t>
            </a:r>
            <a:endParaRPr lang="en-US" altLang="ja-JP"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endParaRPr>
          </a:p>
          <a:p>
            <a:pPr algn="ctr" defTabSz="457139">
              <a:spcBef>
                <a:spcPts val="300"/>
              </a:spcBef>
            </a:pPr>
            <a:r>
              <a:rPr lang="ja-JP" altLang="en-US"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を策定している</a:t>
            </a:r>
            <a:endParaRPr lang="en-US"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endParaRPr>
          </a:p>
        </p:txBody>
      </p:sp>
      <p:sp>
        <p:nvSpPr>
          <p:cNvPr id="11" name="Rectangle 10"/>
          <p:cNvSpPr/>
          <p:nvPr/>
        </p:nvSpPr>
        <p:spPr>
          <a:xfrm>
            <a:off x="0" y="5005313"/>
            <a:ext cx="4639442" cy="125031"/>
          </a:xfrm>
          <a:prstGeom prst="rect">
            <a:avLst/>
          </a:prstGeom>
        </p:spPr>
        <p:txBody>
          <a:bodyPr wrap="square" lIns="47619" tIns="23811" rIns="47619" bIns="23811" anchor="b">
            <a:spAutoFit/>
          </a:bodyPr>
          <a:lstStyle/>
          <a:p>
            <a:pPr defTabSz="564375"/>
            <a:r>
              <a:rPr lang="en-US" sz="500" dirty="0">
                <a:solidFill>
                  <a:schemeClr val="bg2"/>
                </a:solidFill>
              </a:rPr>
              <a:t>Source: Source: IDC InfoBrief, sponsored by Cisco, Cloud Going Mainstream. All Are Trying, Some Are Benefiting; Few Are Maximizing Value. September 2016</a:t>
            </a:r>
          </a:p>
        </p:txBody>
      </p:sp>
      <p:sp>
        <p:nvSpPr>
          <p:cNvPr id="12" name="Rectangle 11"/>
          <p:cNvSpPr/>
          <p:nvPr/>
        </p:nvSpPr>
        <p:spPr>
          <a:xfrm>
            <a:off x="6281554" y="3045973"/>
            <a:ext cx="2630502" cy="1400383"/>
          </a:xfrm>
          <a:prstGeom prst="rect">
            <a:avLst/>
          </a:prstGeom>
        </p:spPr>
        <p:txBody>
          <a:bodyPr wrap="square" anchor="ctr">
            <a:spAutoFit/>
          </a:bodyPr>
          <a:lstStyle/>
          <a:p>
            <a:pPr algn="ctr" defTabSz="457139">
              <a:spcBef>
                <a:spcPts val="300"/>
              </a:spcBef>
            </a:pPr>
            <a:r>
              <a:rPr lang="en-US" sz="4000" b="1" dirty="0">
                <a:solidFill>
                  <a:schemeClr val="bg2"/>
                </a:solidFill>
                <a:effectLst>
                  <a:outerShdw blurRad="50800" dist="38100" dir="2700000" algn="tl" rotWithShape="0">
                    <a:prstClr val="black">
                      <a:alpha val="40000"/>
                    </a:prstClr>
                  </a:outerShdw>
                </a:effectLst>
                <a:ea typeface="Arial" charset="0"/>
                <a:cs typeface="Arial" charset="0"/>
              </a:rPr>
              <a:t>84%</a:t>
            </a:r>
            <a:r>
              <a:rPr lang="en-US" sz="1200" b="1" dirty="0">
                <a:solidFill>
                  <a:schemeClr val="bg2"/>
                </a:solidFill>
                <a:effectLst>
                  <a:outerShdw blurRad="50800" dist="38100" dir="2700000" algn="tl" rotWithShape="0">
                    <a:prstClr val="black">
                      <a:alpha val="40000"/>
                    </a:prstClr>
                  </a:outerShdw>
                </a:effectLst>
                <a:ea typeface="Arial" charset="0"/>
                <a:cs typeface="Arial" charset="0"/>
              </a:rPr>
              <a:t> </a:t>
            </a:r>
          </a:p>
          <a:p>
            <a:pPr algn="ctr" defTabSz="457139">
              <a:spcBef>
                <a:spcPts val="300"/>
              </a:spcBef>
            </a:pPr>
            <a:r>
              <a:rPr lang="ja-JP" altLang="en-US" sz="2000" dirty="0" smtClean="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マルチ</a:t>
            </a:r>
            <a:r>
              <a:rPr lang="en-US" altLang="ja-JP" sz="2000" dirty="0" smtClean="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 </a:t>
            </a:r>
            <a:r>
              <a:rPr lang="ja-JP" altLang="en-US" sz="2000" dirty="0" smtClean="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クラウド</a:t>
            </a:r>
            <a:endParaRPr lang="en-US" altLang="ja-JP"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endParaRPr>
          </a:p>
          <a:p>
            <a:pPr algn="ctr" defTabSz="457139">
              <a:spcBef>
                <a:spcPts val="300"/>
              </a:spcBef>
            </a:pPr>
            <a:r>
              <a:rPr lang="ja-JP" altLang="en-US"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rPr>
              <a:t>の利用を予定している</a:t>
            </a:r>
            <a:endParaRPr lang="en-US" sz="2000" dirty="0">
              <a:solidFill>
                <a:schemeClr val="accent1"/>
              </a:solidFill>
              <a:effectLst>
                <a:outerShdw blurRad="50800" dist="38100" dir="2700000" algn="tl" rotWithShape="0">
                  <a:prstClr val="black">
                    <a:alpha val="40000"/>
                  </a:prstClr>
                </a:outerShdw>
              </a:effectLst>
              <a:latin typeface="MS PGothic" charset="-128"/>
              <a:ea typeface="MS PGothic" charset="-128"/>
              <a:cs typeface="MS PGothic" charset="-128"/>
            </a:endParaRPr>
          </a:p>
        </p:txBody>
      </p:sp>
    </p:spTree>
    <p:extLst>
      <p:ext uri="{BB962C8B-B14F-4D97-AF65-F5344CB8AC3E}">
        <p14:creationId xmlns:p14="http://schemas.microsoft.com/office/powerpoint/2010/main" val="488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175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
            <a:extLst>
              <a:ext uri="{FF2B5EF4-FFF2-40B4-BE49-F238E27FC236}">
                <a16:creationId xmlns="" xmlns:a16="http://schemas.microsoft.com/office/drawing/2014/main" id="{685F48A8-76A8-4F1C-8A17-57268BD3AD14}"/>
              </a:ext>
            </a:extLst>
          </p:cNvPr>
          <p:cNvGrpSpPr/>
          <p:nvPr/>
        </p:nvGrpSpPr>
        <p:grpSpPr>
          <a:xfrm>
            <a:off x="881937" y="3390896"/>
            <a:ext cx="5737114" cy="849697"/>
            <a:chOff x="688324" y="2984417"/>
            <a:chExt cx="7649485" cy="1132929"/>
          </a:xfrm>
        </p:grpSpPr>
        <p:sp>
          <p:nvSpPr>
            <p:cNvPr id="42" name="Rectangle 102"/>
            <p:cNvSpPr/>
            <p:nvPr/>
          </p:nvSpPr>
          <p:spPr>
            <a:xfrm>
              <a:off x="692661" y="2984417"/>
              <a:ext cx="7640814" cy="1132929"/>
            </a:xfrm>
            <a:prstGeom prst="rect">
              <a:avLst/>
            </a:prstGeom>
            <a:solidFill>
              <a:srgbClr val="58585B">
                <a:alpha val="65000"/>
              </a:srgbClr>
            </a:solidFill>
            <a:ln w="12700" cap="flat" cmpd="sng" algn="ctr">
              <a:solidFill>
                <a:srgbClr val="58585B"/>
              </a:solid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Arial"/>
                <a:ea typeface=""/>
                <a:cs typeface=""/>
              </a:endParaRPr>
            </a:p>
          </p:txBody>
        </p:sp>
        <p:pic>
          <p:nvPicPr>
            <p:cNvPr id="43" name="Picture 6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8324" y="2987878"/>
              <a:ext cx="7649485" cy="1126008"/>
            </a:xfrm>
            <a:prstGeom prst="rect">
              <a:avLst/>
            </a:prstGeom>
            <a:ln w="12700">
              <a:noFill/>
            </a:ln>
          </p:spPr>
        </p:pic>
        <p:grpSp>
          <p:nvGrpSpPr>
            <p:cNvPr id="44" name="Group 103"/>
            <p:cNvGrpSpPr/>
            <p:nvPr/>
          </p:nvGrpSpPr>
          <p:grpSpPr>
            <a:xfrm>
              <a:off x="1957668" y="3043635"/>
              <a:ext cx="5110802" cy="969644"/>
              <a:chOff x="4404718" y="2664653"/>
              <a:chExt cx="2520216" cy="684036"/>
            </a:xfrm>
          </p:grpSpPr>
          <p:sp>
            <p:nvSpPr>
              <p:cNvPr id="45" name="Rectangle 104"/>
              <p:cNvSpPr/>
              <p:nvPr/>
            </p:nvSpPr>
            <p:spPr>
              <a:xfrm>
                <a:off x="4415258" y="2664653"/>
                <a:ext cx="2499137" cy="347273"/>
              </a:xfrm>
              <a:prstGeom prst="rect">
                <a:avLst/>
              </a:prstGeom>
              <a:noFill/>
            </p:spPr>
            <p:txBody>
              <a:bodyPr wrap="none">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799" b="0" i="0" u="none" strike="noStrike" kern="0" cap="none" spc="0" normalizeH="0" baseline="0" noProof="0" dirty="0">
                    <a:ln>
                      <a:noFill/>
                    </a:ln>
                    <a:solidFill>
                      <a:srgbClr val="FFFFFF"/>
                    </a:solidFill>
                    <a:effectLst>
                      <a:outerShdw blurRad="254000" algn="ctr" rotWithShape="0">
                        <a:prstClr val="black">
                          <a:alpha val="70000"/>
                        </a:prstClr>
                      </a:outerShdw>
                    </a:effectLst>
                    <a:uLnTx/>
                    <a:uFillTx/>
                    <a:latin typeface="Arial"/>
                    <a:cs typeface=""/>
                  </a:rPr>
                  <a:t>Cisco HyperFlex: HX Data Platform</a:t>
                </a:r>
              </a:p>
            </p:txBody>
          </p:sp>
          <p:sp>
            <p:nvSpPr>
              <p:cNvPr id="46" name="Rectangle 105"/>
              <p:cNvSpPr/>
              <p:nvPr/>
            </p:nvSpPr>
            <p:spPr>
              <a:xfrm>
                <a:off x="4404718" y="3030245"/>
                <a:ext cx="2520216" cy="318444"/>
              </a:xfrm>
              <a:prstGeom prst="rect">
                <a:avLst/>
              </a:prstGeom>
            </p:spPr>
            <p:txBody>
              <a:bodyPr wrap="none">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outerShdw blurRad="254000" algn="ctr" rotWithShape="0">
                        <a:prstClr val="black">
                          <a:alpha val="70000"/>
                        </a:prstClr>
                      </a:outerShdw>
                    </a:effectLst>
                    <a:uLnTx/>
                    <a:uFillTx/>
                    <a:latin typeface="Arial"/>
                    <a:cs typeface=""/>
                  </a:rPr>
                  <a:t>Data Services and Storage Optimization</a:t>
                </a:r>
              </a:p>
            </p:txBody>
          </p:sp>
          <p:cxnSp>
            <p:nvCxnSpPr>
              <p:cNvPr id="47" name="Straight Connector 106"/>
              <p:cNvCxnSpPr/>
              <p:nvPr/>
            </p:nvCxnSpPr>
            <p:spPr>
              <a:xfrm>
                <a:off x="5397197" y="3018613"/>
                <a:ext cx="535258" cy="0"/>
              </a:xfrm>
              <a:prstGeom prst="line">
                <a:avLst/>
              </a:prstGeom>
              <a:noFill/>
              <a:ln w="12700" cap="flat" cmpd="sng" algn="ctr">
                <a:solidFill>
                  <a:srgbClr val="049FD9"/>
                </a:solidFill>
                <a:prstDash val="solid"/>
              </a:ln>
              <a:effectLst/>
            </p:spPr>
          </p:cxnSp>
        </p:grpSp>
      </p:grpSp>
      <p:grpSp>
        <p:nvGrpSpPr>
          <p:cNvPr id="48" name="Group 9"/>
          <p:cNvGrpSpPr/>
          <p:nvPr/>
        </p:nvGrpSpPr>
        <p:grpSpPr>
          <a:xfrm>
            <a:off x="6327241" y="4407735"/>
            <a:ext cx="2456014" cy="276999"/>
            <a:chOff x="2413763" y="4573051"/>
            <a:chExt cx="2456654" cy="277072"/>
          </a:xfrm>
        </p:grpSpPr>
        <p:grpSp>
          <p:nvGrpSpPr>
            <p:cNvPr id="49" name="Group 5"/>
            <p:cNvGrpSpPr/>
            <p:nvPr/>
          </p:nvGrpSpPr>
          <p:grpSpPr>
            <a:xfrm>
              <a:off x="3560174" y="4573051"/>
              <a:ext cx="1310243" cy="277072"/>
              <a:chOff x="1962675" y="1092242"/>
              <a:chExt cx="1310243" cy="277072"/>
            </a:xfrm>
          </p:grpSpPr>
          <p:sp>
            <p:nvSpPr>
              <p:cNvPr id="53" name="Shape 545"/>
              <p:cNvSpPr/>
              <p:nvPr/>
            </p:nvSpPr>
            <p:spPr>
              <a:xfrm>
                <a:off x="1962675" y="1134729"/>
                <a:ext cx="191956" cy="192024"/>
              </a:xfrm>
              <a:prstGeom prst="rect">
                <a:avLst/>
              </a:prstGeom>
              <a:solidFill>
                <a:srgbClr val="FFFFFF">
                  <a:lumMod val="50000"/>
                </a:srgbClr>
              </a:solidFill>
              <a:ln w="25400" cap="flat" cmpd="sng" algn="ctr">
                <a:noFill/>
                <a:prstDash val="solid"/>
              </a:ln>
              <a:effectLst/>
            </p:spPr>
            <p:txBody>
              <a:bodyPr rtlCol="0" anchor="ctr"/>
              <a:lstStyle/>
              <a:p>
                <a:pPr marL="0" marR="0" lvl="0" indent="0" algn="ctr" defTabSz="457086" eaLnBrk="1" fontAlgn="auto" latinLnBrk="0" hangingPunct="1">
                  <a:lnSpc>
                    <a:spcPct val="9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a typeface=""/>
                  <a:cs typeface=""/>
                </a:endParaRPr>
              </a:p>
            </p:txBody>
          </p:sp>
          <p:sp>
            <p:nvSpPr>
              <p:cNvPr id="54" name="TextBox 2"/>
              <p:cNvSpPr txBox="1"/>
              <p:nvPr/>
            </p:nvSpPr>
            <p:spPr>
              <a:xfrm>
                <a:off x="2125182" y="1092242"/>
                <a:ext cx="1147736" cy="277072"/>
              </a:xfrm>
              <a:prstGeom prst="rect">
                <a:avLst/>
              </a:prstGeom>
              <a:noFill/>
            </p:spPr>
            <p:txBody>
              <a:bodyPr wrap="square" rtlCol="0">
                <a:spAutoFit/>
              </a:bodyPr>
              <a:lstStyle/>
              <a:p>
                <a:pPr marL="0" marR="0" lvl="0" indent="0" defTabSz="45708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6595B"/>
                    </a:solidFill>
                    <a:effectLst/>
                    <a:uLnTx/>
                    <a:uFillTx/>
                    <a:latin typeface="Arial"/>
                    <a:cs typeface=""/>
                  </a:rPr>
                  <a:t>Coming Soon</a:t>
                </a:r>
              </a:p>
            </p:txBody>
          </p:sp>
        </p:grpSp>
        <p:grpSp>
          <p:nvGrpSpPr>
            <p:cNvPr id="50" name="Group 6"/>
            <p:cNvGrpSpPr/>
            <p:nvPr/>
          </p:nvGrpSpPr>
          <p:grpSpPr>
            <a:xfrm>
              <a:off x="2413763" y="4573051"/>
              <a:ext cx="903308" cy="277072"/>
              <a:chOff x="522883" y="1092242"/>
              <a:chExt cx="903308" cy="277072"/>
            </a:xfrm>
          </p:grpSpPr>
          <p:sp>
            <p:nvSpPr>
              <p:cNvPr id="51" name="Shape 545"/>
              <p:cNvSpPr/>
              <p:nvPr/>
            </p:nvSpPr>
            <p:spPr>
              <a:xfrm>
                <a:off x="522883" y="1134729"/>
                <a:ext cx="191956" cy="192024"/>
              </a:xfrm>
              <a:prstGeom prst="rect">
                <a:avLst/>
              </a:prstGeom>
              <a:solidFill>
                <a:srgbClr val="92D05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7086" eaLnBrk="1" fontAlgn="auto" latinLnBrk="0" hangingPunct="1">
                  <a:lnSpc>
                    <a:spcPct val="90000"/>
                  </a:lnSpc>
                  <a:spcBef>
                    <a:spcPts val="0"/>
                  </a:spcBef>
                  <a:spcAft>
                    <a:spcPts val="0"/>
                  </a:spcAft>
                  <a:buClrTx/>
                  <a:buSzTx/>
                  <a:buFontTx/>
                  <a:buNone/>
                  <a:tabLst/>
                  <a:defRPr/>
                </a:pPr>
                <a:endParaRPr kumimoji="0" lang="en-US" sz="700" b="1" i="0" u="none" strike="noStrike" kern="0" cap="none" spc="0" normalizeH="0" baseline="0" noProof="0" dirty="0">
                  <a:ln>
                    <a:noFill/>
                  </a:ln>
                  <a:solidFill>
                    <a:srgbClr val="FFFFFF"/>
                  </a:solidFill>
                  <a:effectLst/>
                  <a:uLnTx/>
                  <a:uFillTx/>
                  <a:latin typeface="Arial"/>
                </a:endParaRPr>
              </a:p>
            </p:txBody>
          </p:sp>
          <p:sp>
            <p:nvSpPr>
              <p:cNvPr id="52" name="TextBox 96"/>
              <p:cNvSpPr txBox="1"/>
              <p:nvPr/>
            </p:nvSpPr>
            <p:spPr>
              <a:xfrm>
                <a:off x="675674" y="1092242"/>
                <a:ext cx="750517" cy="277072"/>
              </a:xfrm>
              <a:prstGeom prst="rect">
                <a:avLst/>
              </a:prstGeom>
              <a:noFill/>
            </p:spPr>
            <p:txBody>
              <a:bodyPr wrap="square" rtlCol="0">
                <a:spAutoFit/>
              </a:bodyPr>
              <a:lstStyle/>
              <a:p>
                <a:pPr marL="0" marR="0" lvl="0" indent="0" defTabSz="45708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6595B"/>
                    </a:solidFill>
                    <a:effectLst/>
                    <a:uLnTx/>
                    <a:uFillTx/>
                    <a:latin typeface="Arial"/>
                    <a:cs typeface=""/>
                  </a:rPr>
                  <a:t>Current</a:t>
                </a:r>
              </a:p>
            </p:txBody>
          </p:sp>
        </p:grpSp>
      </p:grpSp>
      <p:sp>
        <p:nvSpPr>
          <p:cNvPr id="55" name="Shape 537"/>
          <p:cNvSpPr/>
          <p:nvPr/>
        </p:nvSpPr>
        <p:spPr>
          <a:xfrm>
            <a:off x="476783" y="1085850"/>
            <a:ext cx="5377491" cy="2102713"/>
          </a:xfrm>
          <a:prstGeom prst="rect">
            <a:avLst/>
          </a:prstGeom>
          <a:solidFill>
            <a:srgbClr val="004BAF"/>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Arial"/>
              <a:cs typeface=""/>
            </a:endParaRPr>
          </a:p>
        </p:txBody>
      </p:sp>
      <p:sp>
        <p:nvSpPr>
          <p:cNvPr id="56" name="Shape 537"/>
          <p:cNvSpPr/>
          <p:nvPr/>
        </p:nvSpPr>
        <p:spPr>
          <a:xfrm>
            <a:off x="521478" y="1119321"/>
            <a:ext cx="5250652" cy="347227"/>
          </a:xfrm>
          <a:prstGeom prst="rect">
            <a:avLst/>
          </a:prstGeom>
          <a:solidFill>
            <a:srgbClr val="004BAF">
              <a:lumMod val="50000"/>
            </a:srgbClr>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cs typeface=""/>
              </a:rPr>
              <a:t>WORKLOADS / APPLICATIONS</a:t>
            </a:r>
          </a:p>
        </p:txBody>
      </p:sp>
      <p:sp>
        <p:nvSpPr>
          <p:cNvPr id="57" name="Freeform 6"/>
          <p:cNvSpPr>
            <a:spLocks/>
          </p:cNvSpPr>
          <p:nvPr/>
        </p:nvSpPr>
        <p:spPr bwMode="auto">
          <a:xfrm>
            <a:off x="1857408" y="1597273"/>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VMWare Horizon</a:t>
            </a:r>
          </a:p>
        </p:txBody>
      </p:sp>
      <p:sp>
        <p:nvSpPr>
          <p:cNvPr id="58" name="Freeform 6"/>
          <p:cNvSpPr>
            <a:spLocks/>
          </p:cNvSpPr>
          <p:nvPr/>
        </p:nvSpPr>
        <p:spPr bwMode="auto">
          <a:xfrm>
            <a:off x="518268" y="1597273"/>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Citrix </a:t>
            </a:r>
            <a:r>
              <a:rPr lang="en-US" sz="1000" dirty="0" err="1">
                <a:solidFill>
                  <a:srgbClr val="FFFFFF"/>
                </a:solidFill>
                <a:latin typeface="Arial"/>
                <a:cs typeface=""/>
              </a:rPr>
              <a:t>XenDesktop</a:t>
            </a:r>
            <a:endParaRPr lang="en-US" sz="1000" dirty="0">
              <a:solidFill>
                <a:srgbClr val="FFFFFF"/>
              </a:solidFill>
              <a:latin typeface="Arial"/>
              <a:cs typeface=""/>
            </a:endParaRPr>
          </a:p>
        </p:txBody>
      </p:sp>
      <p:sp>
        <p:nvSpPr>
          <p:cNvPr id="59" name="Freeform 6">
            <a:extLst>
              <a:ext uri="{FF2B5EF4-FFF2-40B4-BE49-F238E27FC236}">
                <a16:creationId xmlns="" xmlns:a16="http://schemas.microsoft.com/office/drawing/2014/main" id="{AF5F40ED-4856-42FC-916E-6A508FC76F43}"/>
              </a:ext>
            </a:extLst>
          </p:cNvPr>
          <p:cNvSpPr>
            <a:spLocks/>
          </p:cNvSpPr>
          <p:nvPr/>
        </p:nvSpPr>
        <p:spPr bwMode="auto">
          <a:xfrm>
            <a:off x="525314" y="2135551"/>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VSI on HX</a:t>
            </a:r>
          </a:p>
        </p:txBody>
      </p:sp>
      <p:sp>
        <p:nvSpPr>
          <p:cNvPr id="60" name="Freeform 6">
            <a:extLst>
              <a:ext uri="{FF2B5EF4-FFF2-40B4-BE49-F238E27FC236}">
                <a16:creationId xmlns="" xmlns:a16="http://schemas.microsoft.com/office/drawing/2014/main" id="{6842A0FE-0082-4CDE-96A6-9290AD3C38EB}"/>
              </a:ext>
            </a:extLst>
          </p:cNvPr>
          <p:cNvSpPr>
            <a:spLocks/>
          </p:cNvSpPr>
          <p:nvPr/>
        </p:nvSpPr>
        <p:spPr bwMode="auto">
          <a:xfrm>
            <a:off x="4518795" y="1597273"/>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Cisco UC</a:t>
            </a:r>
          </a:p>
        </p:txBody>
      </p:sp>
      <p:sp>
        <p:nvSpPr>
          <p:cNvPr id="61" name="Freeform 6">
            <a:extLst>
              <a:ext uri="{FF2B5EF4-FFF2-40B4-BE49-F238E27FC236}">
                <a16:creationId xmlns="" xmlns:a16="http://schemas.microsoft.com/office/drawing/2014/main" id="{1DDBB3C1-7150-4864-8B77-F135101DD2F0}"/>
              </a:ext>
            </a:extLst>
          </p:cNvPr>
          <p:cNvSpPr>
            <a:spLocks/>
          </p:cNvSpPr>
          <p:nvPr/>
        </p:nvSpPr>
        <p:spPr bwMode="auto">
          <a:xfrm>
            <a:off x="1858777" y="2135551"/>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MS SQL</a:t>
            </a:r>
          </a:p>
        </p:txBody>
      </p:sp>
      <p:sp>
        <p:nvSpPr>
          <p:cNvPr id="62" name="Freeform 6">
            <a:extLst>
              <a:ext uri="{FF2B5EF4-FFF2-40B4-BE49-F238E27FC236}">
                <a16:creationId xmlns="" xmlns:a16="http://schemas.microsoft.com/office/drawing/2014/main" id="{FB040092-06BA-4CEA-8116-21E4CCC0F116}"/>
              </a:ext>
            </a:extLst>
          </p:cNvPr>
          <p:cNvSpPr>
            <a:spLocks/>
          </p:cNvSpPr>
          <p:nvPr/>
        </p:nvSpPr>
        <p:spPr bwMode="auto">
          <a:xfrm>
            <a:off x="3190334" y="2135551"/>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SAP (Non – Prod / Prod)</a:t>
            </a:r>
          </a:p>
        </p:txBody>
      </p:sp>
      <p:sp>
        <p:nvSpPr>
          <p:cNvPr id="63" name="Freeform 6"/>
          <p:cNvSpPr>
            <a:spLocks/>
          </p:cNvSpPr>
          <p:nvPr/>
        </p:nvSpPr>
        <p:spPr bwMode="auto">
          <a:xfrm>
            <a:off x="541573" y="2683720"/>
            <a:ext cx="1259920" cy="402041"/>
          </a:xfrm>
          <a:prstGeom prst="rect">
            <a:avLst/>
          </a:prstGeom>
          <a:solidFill>
            <a:srgbClr val="FFFFFF">
              <a:lumMod val="50000"/>
            </a:srgbClr>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400"/>
              </a:spcBef>
              <a:spcAft>
                <a:spcPts val="20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cs typeface=""/>
              </a:rPr>
              <a:t>Oracle RAC</a:t>
            </a:r>
          </a:p>
        </p:txBody>
      </p:sp>
      <p:sp>
        <p:nvSpPr>
          <p:cNvPr id="64" name="Freeform 6"/>
          <p:cNvSpPr>
            <a:spLocks/>
          </p:cNvSpPr>
          <p:nvPr/>
        </p:nvSpPr>
        <p:spPr bwMode="auto">
          <a:xfrm>
            <a:off x="1865243" y="2683720"/>
            <a:ext cx="1261341" cy="402041"/>
          </a:xfrm>
          <a:prstGeom prst="rect">
            <a:avLst/>
          </a:prstGeom>
          <a:solidFill>
            <a:srgbClr val="FFFFFF">
              <a:lumMod val="50000"/>
            </a:srgbClr>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400"/>
              </a:spcBef>
              <a:spcAft>
                <a:spcPts val="20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cs typeface=""/>
              </a:rPr>
              <a:t>Splunk</a:t>
            </a:r>
          </a:p>
        </p:txBody>
      </p:sp>
      <p:sp>
        <p:nvSpPr>
          <p:cNvPr id="65" name="Freeform 6">
            <a:extLst>
              <a:ext uri="{FF2B5EF4-FFF2-40B4-BE49-F238E27FC236}">
                <a16:creationId xmlns="" xmlns:a16="http://schemas.microsoft.com/office/drawing/2014/main" id="{A2D6A60C-1E6A-4E67-88EE-461BD00A1A41}"/>
              </a:ext>
            </a:extLst>
          </p:cNvPr>
          <p:cNvSpPr>
            <a:spLocks/>
          </p:cNvSpPr>
          <p:nvPr/>
        </p:nvSpPr>
        <p:spPr bwMode="auto">
          <a:xfrm>
            <a:off x="3190334" y="2683720"/>
            <a:ext cx="1261341"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MS Exchange</a:t>
            </a:r>
          </a:p>
        </p:txBody>
      </p:sp>
      <p:sp>
        <p:nvSpPr>
          <p:cNvPr id="66" name="Freeform 6">
            <a:extLst>
              <a:ext uri="{FF2B5EF4-FFF2-40B4-BE49-F238E27FC236}">
                <a16:creationId xmlns="" xmlns:a16="http://schemas.microsoft.com/office/drawing/2014/main" id="{1AF0588A-5F29-4C8A-82BC-96BEEEC5510A}"/>
              </a:ext>
            </a:extLst>
          </p:cNvPr>
          <p:cNvSpPr>
            <a:spLocks/>
          </p:cNvSpPr>
          <p:nvPr/>
        </p:nvSpPr>
        <p:spPr bwMode="auto">
          <a:xfrm>
            <a:off x="4508871" y="2135551"/>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ACI</a:t>
            </a:r>
          </a:p>
        </p:txBody>
      </p:sp>
      <p:sp>
        <p:nvSpPr>
          <p:cNvPr id="67" name="Freeform 6">
            <a:extLst>
              <a:ext uri="{FF2B5EF4-FFF2-40B4-BE49-F238E27FC236}">
                <a16:creationId xmlns="" xmlns:a16="http://schemas.microsoft.com/office/drawing/2014/main" id="{3F276F42-2A23-4103-AD3E-DFD0F5F6F134}"/>
              </a:ext>
            </a:extLst>
          </p:cNvPr>
          <p:cNvSpPr>
            <a:spLocks/>
          </p:cNvSpPr>
          <p:nvPr/>
        </p:nvSpPr>
        <p:spPr bwMode="auto">
          <a:xfrm>
            <a:off x="4527556" y="2683720"/>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N1K</a:t>
            </a:r>
          </a:p>
        </p:txBody>
      </p:sp>
      <p:sp>
        <p:nvSpPr>
          <p:cNvPr id="68" name="Rectangle 189">
            <a:extLst>
              <a:ext uri="{FF2B5EF4-FFF2-40B4-BE49-F238E27FC236}">
                <a16:creationId xmlns="" xmlns:a16="http://schemas.microsoft.com/office/drawing/2014/main" id="{A188863E-BA37-49ED-A71B-DBFB0F5BF714}"/>
              </a:ext>
            </a:extLst>
          </p:cNvPr>
          <p:cNvSpPr/>
          <p:nvPr/>
        </p:nvSpPr>
        <p:spPr>
          <a:xfrm>
            <a:off x="1857408" y="4409386"/>
            <a:ext cx="3328734" cy="276999"/>
          </a:xfrm>
          <a:prstGeom prst="rect">
            <a:avLst/>
          </a:prstGeom>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457200" marR="0" lvl="1"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BAF"/>
                </a:solidFill>
                <a:effectLst/>
                <a:uLnTx/>
                <a:uFillTx/>
                <a:latin typeface="Arial" charset="0"/>
                <a:ea typeface="ＭＳ Ｐゴシック" charset="0"/>
                <a:cs typeface="ＭＳ Ｐゴシック" charset="0"/>
              </a:rPr>
              <a:t>Resources: </a:t>
            </a:r>
            <a:r>
              <a:rPr kumimoji="0" lang="en-US" sz="1200" b="0" i="0" u="none" strike="noStrike" kern="1200" cap="none" spc="0" normalizeH="0" baseline="0" noProof="0" dirty="0">
                <a:ln>
                  <a:noFill/>
                </a:ln>
                <a:solidFill>
                  <a:srgbClr val="004BAF"/>
                </a:solidFill>
                <a:effectLst/>
                <a:uLnTx/>
                <a:uFillTx/>
                <a:latin typeface="Arial" charset="0"/>
                <a:ea typeface="ＭＳ Ｐゴシック" charset="0"/>
                <a:cs typeface="ＭＳ Ｐゴシック" charset="0"/>
                <a:hlinkClick r:id="rId3"/>
              </a:rPr>
              <a:t>HX homepage </a:t>
            </a:r>
            <a:r>
              <a:rPr kumimoji="0" lang="en-US" sz="1200" b="0" i="0" u="none" strike="noStrike" kern="1200" cap="none" spc="0" normalizeH="0" baseline="0" noProof="0" dirty="0">
                <a:ln>
                  <a:noFill/>
                </a:ln>
                <a:solidFill>
                  <a:srgbClr val="004BAF"/>
                </a:solidFill>
                <a:effectLst/>
                <a:uLnTx/>
                <a:uFillTx/>
                <a:latin typeface="Arial" charset="0"/>
                <a:ea typeface="ＭＳ Ｐゴシック" charset="0"/>
                <a:cs typeface="ＭＳ Ｐゴシック" charset="0"/>
              </a:rPr>
              <a:t>(external)</a:t>
            </a:r>
          </a:p>
        </p:txBody>
      </p:sp>
      <p:sp>
        <p:nvSpPr>
          <p:cNvPr id="69" name="Shape 537">
            <a:extLst>
              <a:ext uri="{FF2B5EF4-FFF2-40B4-BE49-F238E27FC236}">
                <a16:creationId xmlns="" xmlns:a16="http://schemas.microsoft.com/office/drawing/2014/main" id="{0CECD885-0472-4A28-8E85-5FDEAD598EFC}"/>
              </a:ext>
            </a:extLst>
          </p:cNvPr>
          <p:cNvSpPr/>
          <p:nvPr/>
        </p:nvSpPr>
        <p:spPr>
          <a:xfrm>
            <a:off x="5930155" y="1091139"/>
            <a:ext cx="2757836" cy="2102713"/>
          </a:xfrm>
          <a:prstGeom prst="rect">
            <a:avLst/>
          </a:prstGeom>
          <a:solidFill>
            <a:srgbClr val="004BAF"/>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Arial"/>
              <a:cs typeface=""/>
            </a:endParaRPr>
          </a:p>
        </p:txBody>
      </p:sp>
      <p:sp>
        <p:nvSpPr>
          <p:cNvPr id="70" name="Shape 537">
            <a:extLst>
              <a:ext uri="{FF2B5EF4-FFF2-40B4-BE49-F238E27FC236}">
                <a16:creationId xmlns="" xmlns:a16="http://schemas.microsoft.com/office/drawing/2014/main" id="{9847B723-CE05-4954-A629-5D507BF946B7}"/>
              </a:ext>
            </a:extLst>
          </p:cNvPr>
          <p:cNvSpPr/>
          <p:nvPr/>
        </p:nvSpPr>
        <p:spPr>
          <a:xfrm>
            <a:off x="6011498" y="1124610"/>
            <a:ext cx="2597270" cy="347227"/>
          </a:xfrm>
          <a:prstGeom prst="rect">
            <a:avLst/>
          </a:prstGeom>
          <a:solidFill>
            <a:srgbClr val="004BAF">
              <a:lumMod val="50000"/>
            </a:srgbClr>
          </a:solidFill>
          <a:ln w="9525">
            <a:noFill/>
            <a:round/>
            <a:headEnd/>
            <a:tailEnd/>
          </a:ln>
        </p:spPr>
        <p:txBody>
          <a:bodyPr vert="horz" wrap="square" lIns="91416" tIns="91416" rIns="91416" bIns="91416" numCol="1" anchor="ctr" anchorCtr="0" compatLnSpc="1">
            <a:prstTxWarp prst="textNoShape">
              <a:avLst/>
            </a:prstTxWarp>
          </a:bodyPr>
          <a:lstStyle/>
          <a:p>
            <a:pPr marL="0" marR="0" lvl="0" indent="0" algn="ctr" defTabSz="457086" eaLnBrk="1" fontAlgn="auto" latinLnBrk="0" hangingPunct="1">
              <a:lnSpc>
                <a:spcPct val="95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cs typeface=""/>
              </a:rPr>
              <a:t>INTEGRATION / INTEROP</a:t>
            </a:r>
          </a:p>
        </p:txBody>
      </p:sp>
      <p:sp>
        <p:nvSpPr>
          <p:cNvPr id="71" name="Freeform 6">
            <a:extLst>
              <a:ext uri="{FF2B5EF4-FFF2-40B4-BE49-F238E27FC236}">
                <a16:creationId xmlns="" xmlns:a16="http://schemas.microsoft.com/office/drawing/2014/main" id="{7D39173E-CFB3-40FB-ADA7-8AB773606A9B}"/>
              </a:ext>
            </a:extLst>
          </p:cNvPr>
          <p:cNvSpPr>
            <a:spLocks/>
          </p:cNvSpPr>
          <p:nvPr/>
        </p:nvSpPr>
        <p:spPr bwMode="auto">
          <a:xfrm>
            <a:off x="7347427" y="1597273"/>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err="1">
                <a:solidFill>
                  <a:srgbClr val="FFFFFF"/>
                </a:solidFill>
                <a:latin typeface="Arial"/>
                <a:cs typeface=""/>
              </a:rPr>
              <a:t>Commvault</a:t>
            </a:r>
            <a:endParaRPr lang="en-US" sz="1000" dirty="0">
              <a:solidFill>
                <a:srgbClr val="FFFFFF"/>
              </a:solidFill>
              <a:latin typeface="Arial"/>
              <a:cs typeface=""/>
            </a:endParaRPr>
          </a:p>
        </p:txBody>
      </p:sp>
      <p:sp>
        <p:nvSpPr>
          <p:cNvPr id="72" name="Freeform 6">
            <a:extLst>
              <a:ext uri="{FF2B5EF4-FFF2-40B4-BE49-F238E27FC236}">
                <a16:creationId xmlns="" xmlns:a16="http://schemas.microsoft.com/office/drawing/2014/main" id="{5871F90C-72AE-4695-93A3-41CF34933471}"/>
              </a:ext>
            </a:extLst>
          </p:cNvPr>
          <p:cNvSpPr>
            <a:spLocks/>
          </p:cNvSpPr>
          <p:nvPr/>
        </p:nvSpPr>
        <p:spPr bwMode="auto">
          <a:xfrm>
            <a:off x="6008287" y="1597273"/>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err="1">
                <a:solidFill>
                  <a:srgbClr val="FFFFFF"/>
                </a:solidFill>
                <a:latin typeface="Arial"/>
                <a:cs typeface=""/>
              </a:rPr>
              <a:t>Veeam</a:t>
            </a:r>
            <a:endParaRPr lang="en-US" sz="1000" dirty="0">
              <a:solidFill>
                <a:srgbClr val="FFFFFF"/>
              </a:solidFill>
              <a:latin typeface="Arial"/>
              <a:cs typeface=""/>
            </a:endParaRPr>
          </a:p>
        </p:txBody>
      </p:sp>
      <p:sp>
        <p:nvSpPr>
          <p:cNvPr id="73" name="Freeform 6">
            <a:extLst>
              <a:ext uri="{FF2B5EF4-FFF2-40B4-BE49-F238E27FC236}">
                <a16:creationId xmlns="" xmlns:a16="http://schemas.microsoft.com/office/drawing/2014/main" id="{000D1956-5F92-4E6E-81EA-F8784F7647A6}"/>
              </a:ext>
            </a:extLst>
          </p:cNvPr>
          <p:cNvSpPr>
            <a:spLocks/>
          </p:cNvSpPr>
          <p:nvPr/>
        </p:nvSpPr>
        <p:spPr bwMode="auto">
          <a:xfrm>
            <a:off x="6015334" y="2135551"/>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Cloud Center</a:t>
            </a:r>
          </a:p>
        </p:txBody>
      </p:sp>
      <p:sp>
        <p:nvSpPr>
          <p:cNvPr id="74" name="Freeform 6">
            <a:extLst>
              <a:ext uri="{FF2B5EF4-FFF2-40B4-BE49-F238E27FC236}">
                <a16:creationId xmlns="" xmlns:a16="http://schemas.microsoft.com/office/drawing/2014/main" id="{D2982DA4-8A3F-4126-9B3C-859EB5F5C5E5}"/>
              </a:ext>
            </a:extLst>
          </p:cNvPr>
          <p:cNvSpPr>
            <a:spLocks/>
          </p:cNvSpPr>
          <p:nvPr/>
        </p:nvSpPr>
        <p:spPr bwMode="auto">
          <a:xfrm>
            <a:off x="7348796" y="2135551"/>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UCSD</a:t>
            </a:r>
          </a:p>
        </p:txBody>
      </p:sp>
      <p:sp>
        <p:nvSpPr>
          <p:cNvPr id="75" name="Freeform 6">
            <a:extLst>
              <a:ext uri="{FF2B5EF4-FFF2-40B4-BE49-F238E27FC236}">
                <a16:creationId xmlns="" xmlns:a16="http://schemas.microsoft.com/office/drawing/2014/main" id="{9C2A1931-7949-4743-A93A-132979D8F10D}"/>
              </a:ext>
            </a:extLst>
          </p:cNvPr>
          <p:cNvSpPr>
            <a:spLocks/>
          </p:cNvSpPr>
          <p:nvPr/>
        </p:nvSpPr>
        <p:spPr bwMode="auto">
          <a:xfrm>
            <a:off x="6027688" y="2683720"/>
            <a:ext cx="126326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3</a:t>
            </a:r>
            <a:r>
              <a:rPr lang="en-US" sz="1000" baseline="30000" dirty="0">
                <a:solidFill>
                  <a:srgbClr val="FFFFFF"/>
                </a:solidFill>
                <a:latin typeface="Arial"/>
                <a:cs typeface=""/>
              </a:rPr>
              <a:t>rd</a:t>
            </a:r>
            <a:r>
              <a:rPr lang="en-US" sz="1000" dirty="0">
                <a:solidFill>
                  <a:srgbClr val="FFFFFF"/>
                </a:solidFill>
                <a:latin typeface="Arial"/>
                <a:cs typeface=""/>
              </a:rPr>
              <a:t> Party Arrays</a:t>
            </a:r>
          </a:p>
        </p:txBody>
      </p:sp>
      <p:sp>
        <p:nvSpPr>
          <p:cNvPr id="76" name="Freeform 6">
            <a:extLst>
              <a:ext uri="{FF2B5EF4-FFF2-40B4-BE49-F238E27FC236}">
                <a16:creationId xmlns="" xmlns:a16="http://schemas.microsoft.com/office/drawing/2014/main" id="{B2D57AAE-5D50-4037-958D-60C3E47D8B1B}"/>
              </a:ext>
            </a:extLst>
          </p:cNvPr>
          <p:cNvSpPr>
            <a:spLocks/>
          </p:cNvSpPr>
          <p:nvPr/>
        </p:nvSpPr>
        <p:spPr bwMode="auto">
          <a:xfrm>
            <a:off x="7361151" y="2683720"/>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NVIDIA</a:t>
            </a:r>
          </a:p>
        </p:txBody>
      </p:sp>
      <p:sp>
        <p:nvSpPr>
          <p:cNvPr id="77" name="Rectangle 215">
            <a:extLst>
              <a:ext uri="{FF2B5EF4-FFF2-40B4-BE49-F238E27FC236}">
                <a16:creationId xmlns="" xmlns:a16="http://schemas.microsoft.com/office/drawing/2014/main" id="{25803795-48E0-4432-AA6D-F48AA5FB797C}"/>
              </a:ext>
            </a:extLst>
          </p:cNvPr>
          <p:cNvSpPr/>
          <p:nvPr/>
        </p:nvSpPr>
        <p:spPr>
          <a:xfrm>
            <a:off x="6659319" y="3381627"/>
            <a:ext cx="1428072" cy="866924"/>
          </a:xfrm>
          <a:prstGeom prst="rect">
            <a:avLst/>
          </a:prstGeom>
          <a:solidFill>
            <a:srgbClr val="004BAF">
              <a:alpha val="90000"/>
            </a:srgbClr>
          </a:solidFill>
          <a:ln w="19050" cap="flat" cmpd="sng" algn="ctr">
            <a:solidFill>
              <a:srgbClr val="64BBE3"/>
            </a:solidFill>
            <a:prstDash val="solid"/>
          </a:ln>
          <a:effectLst/>
        </p:spPr>
        <p:txBody>
          <a:bodyPr rtlCol="0" anchor="ctr"/>
          <a:lstStyle/>
          <a:p>
            <a:pPr marL="0" marR="0" lvl="0" indent="0" algn="ctr" defTabSz="457064"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ＭＳ Ｐゴシック" charset="0"/>
                <a:cs typeface="ＭＳ Ｐゴシック" charset="0"/>
              </a:rPr>
              <a:t>HX Tools </a:t>
            </a:r>
          </a:p>
          <a:p>
            <a:pPr marL="0" marR="0" lvl="0" indent="0" algn="ctr" defTabSz="457064"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ＭＳ Ｐゴシック" charset="0"/>
                <a:cs typeface="ＭＳ Ｐゴシック" charset="0"/>
              </a:rPr>
              <a:t>(for sizing)</a:t>
            </a:r>
          </a:p>
        </p:txBody>
      </p:sp>
      <p:sp>
        <p:nvSpPr>
          <p:cNvPr id="78" name="Freeform 6">
            <a:extLst>
              <a:ext uri="{FF2B5EF4-FFF2-40B4-BE49-F238E27FC236}">
                <a16:creationId xmlns="" xmlns:a16="http://schemas.microsoft.com/office/drawing/2014/main" id="{239276C5-DFFA-4567-8712-859A70830E2C}"/>
              </a:ext>
            </a:extLst>
          </p:cNvPr>
          <p:cNvSpPr>
            <a:spLocks/>
          </p:cNvSpPr>
          <p:nvPr/>
        </p:nvSpPr>
        <p:spPr bwMode="auto">
          <a:xfrm>
            <a:off x="3187860" y="1597273"/>
            <a:ext cx="1261340" cy="402041"/>
          </a:xfrm>
          <a:prstGeom prst="rect">
            <a:avLst/>
          </a:prstGeom>
          <a:solidFill>
            <a:srgbClr val="92D050"/>
          </a:solidFill>
          <a:ln w="9525">
            <a:noFill/>
            <a:round/>
            <a:headEnd/>
            <a:tailEnd/>
          </a:ln>
        </p:spPr>
        <p:txBody>
          <a:bodyPr vert="horz" wrap="square" lIns="91416" tIns="91416" rIns="91416" bIns="91416" numCol="1" anchor="ctr" anchorCtr="0" compatLnSpc="1">
            <a:prstTxWarp prst="textNoShape">
              <a:avLst/>
            </a:prstTxWarp>
          </a:bodyPr>
          <a:lstStyle/>
          <a:p>
            <a:pPr algn="ctr" defTabSz="457086">
              <a:lnSpc>
                <a:spcPct val="95000"/>
              </a:lnSpc>
              <a:spcBef>
                <a:spcPts val="400"/>
              </a:spcBef>
              <a:spcAft>
                <a:spcPts val="200"/>
              </a:spcAft>
              <a:defRPr/>
            </a:pPr>
            <a:r>
              <a:rPr lang="en-US" sz="1000" dirty="0">
                <a:solidFill>
                  <a:srgbClr val="FFFFFF"/>
                </a:solidFill>
                <a:latin typeface="Arial"/>
                <a:cs typeface=""/>
              </a:rPr>
              <a:t>Oracle Single Instance</a:t>
            </a:r>
          </a:p>
        </p:txBody>
      </p:sp>
      <p:sp>
        <p:nvSpPr>
          <p:cNvPr id="79" name="Title 1"/>
          <p:cNvSpPr txBox="1">
            <a:spLocks/>
          </p:cNvSpPr>
          <p:nvPr/>
        </p:nvSpPr>
        <p:spPr>
          <a:xfrm>
            <a:off x="437766" y="316153"/>
            <a:ext cx="8345488" cy="731837"/>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pPr marL="0" marR="0" lvl="0" indent="0" algn="l" defTabSz="913677" rtl="0" eaLnBrk="1" fontAlgn="auto" latinLnBrk="0" hangingPunct="1">
              <a:lnSpc>
                <a:spcPct val="90000"/>
              </a:lnSpc>
              <a:spcBef>
                <a:spcPts val="0"/>
              </a:spcBef>
              <a:spcAft>
                <a:spcPts val="0"/>
              </a:spcAft>
              <a:buClrTx/>
              <a:buSzTx/>
              <a:buFontTx/>
              <a:buNone/>
              <a:tabLst/>
              <a:defRPr/>
            </a:pPr>
            <a:r>
              <a:rPr kumimoji="0" lang="en-US" sz="3300" b="0" i="0" u="none" strike="noStrike" kern="1200" cap="none" spc="0" normalizeH="0" baseline="0" noProof="0" dirty="0" smtClean="0">
                <a:ln>
                  <a:noFill/>
                </a:ln>
                <a:solidFill>
                  <a:srgbClr val="3979D1"/>
                </a:solidFill>
                <a:effectLst/>
                <a:uLnTx/>
                <a:uFillTx/>
                <a:ea typeface="Meiryo" charset="-128"/>
                <a:cs typeface="Meiryo" charset="-128"/>
              </a:rPr>
              <a:t>HyperFlex </a:t>
            </a:r>
            <a:r>
              <a:rPr lang="ja-JP" altLang="en-US" dirty="0" smtClean="0">
                <a:ea typeface="Meiryo" charset="-128"/>
                <a:cs typeface="Meiryo" charset="-128"/>
              </a:rPr>
              <a:t>ソリューション</a:t>
            </a:r>
            <a:endParaRPr kumimoji="0" lang="en-US" sz="3300" b="0" i="0" u="none" strike="noStrike" kern="1200" cap="none" spc="0" normalizeH="0" baseline="0" noProof="0" dirty="0">
              <a:ln>
                <a:noFill/>
              </a:ln>
              <a:solidFill>
                <a:srgbClr val="3979D1"/>
              </a:solidFill>
              <a:effectLst/>
              <a:uLnTx/>
              <a:uFillTx/>
              <a:ea typeface="Meiryo" charset="-128"/>
              <a:cs typeface="Meiryo" charset="-128"/>
            </a:endParaRPr>
          </a:p>
        </p:txBody>
      </p:sp>
    </p:spTree>
    <p:extLst>
      <p:ext uri="{BB962C8B-B14F-4D97-AF65-F5344CB8AC3E}">
        <p14:creationId xmlns:p14="http://schemas.microsoft.com/office/powerpoint/2010/main" val="190575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grpId="0" nodeType="clickEffect">
                                  <p:stCondLst>
                                    <p:cond delay="0"/>
                                  </p:stCondLst>
                                  <p:childTnLst>
                                    <p:animEffect transition="out" filter="fade">
                                      <p:cBhvr>
                                        <p:cTn id="6" dur="1000" tmFilter="0, 0; .2, .5; .8, .5; 1, 0"/>
                                        <p:tgtEl>
                                          <p:spTgt spid="73"/>
                                        </p:tgtEl>
                                      </p:cBhvr>
                                    </p:animEffect>
                                    <p:animScale>
                                      <p:cBhvr>
                                        <p:cTn id="7" dur="500" autoRev="1" fill="hold"/>
                                        <p:tgtEl>
                                          <p:spTgt spid="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itle 2"/>
          <p:cNvSpPr txBox="1">
            <a:spLocks/>
          </p:cNvSpPr>
          <p:nvPr/>
        </p:nvSpPr>
        <p:spPr bwMode="auto">
          <a:xfrm>
            <a:off x="309470" y="2351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100000"/>
              </a:lnSpc>
              <a:spcBef>
                <a:spcPct val="0"/>
              </a:spcBef>
              <a:spcAft>
                <a:spcPct val="0"/>
              </a:spcAft>
              <a:buClrTx/>
              <a:buSzTx/>
              <a:buFontTx/>
              <a:buNone/>
              <a:tabLst/>
              <a:defRPr/>
            </a:pPr>
            <a:r>
              <a:rPr kumimoji="0" lang="en-US" altLang="ja-JP" sz="4400" b="0" i="0" u="none" strike="noStrike" kern="1200" cap="none" spc="0" normalizeH="0" baseline="0" noProof="0" dirty="0" smtClean="0">
                <a:ln>
                  <a:noFill/>
                </a:ln>
                <a:solidFill>
                  <a:srgbClr val="8EBCDC">
                    <a:lumMod val="50000"/>
                  </a:srgbClr>
                </a:solidFill>
                <a:effectLst/>
                <a:uLnTx/>
                <a:uFillTx/>
                <a:ea typeface="メイリオ" panose="020B0604030504040204" pitchFamily="50" charset="-128"/>
                <a:cs typeface="メイリオ" panose="020B0604030504040204" pitchFamily="50" charset="-128"/>
              </a:rPr>
              <a:t>HyperFlex</a:t>
            </a:r>
            <a:r>
              <a:rPr kumimoji="0" lang="ja-JP" altLang="en-US" sz="4400" b="0" i="0" u="none" strike="noStrike" kern="1200" cap="none" spc="0" normalizeH="0" baseline="0" noProof="0" dirty="0" smtClean="0">
                <a:ln>
                  <a:noFill/>
                </a:ln>
                <a:solidFill>
                  <a:srgbClr val="8EBCDC">
                    <a:lumMod val="50000"/>
                  </a:srgbClr>
                </a:solidFill>
                <a:effectLst/>
                <a:uLnTx/>
                <a:uFillTx/>
                <a:ea typeface="メイリオ" panose="020B0604030504040204" pitchFamily="50" charset="-128"/>
                <a:cs typeface="メイリオ" panose="020B0604030504040204" pitchFamily="50" charset="-128"/>
              </a:rPr>
              <a:t> </a:t>
            </a:r>
            <a:r>
              <a:rPr kumimoji="0" lang="en-US" altLang="ja-JP" sz="4400" b="0" i="0" u="none" strike="noStrike" kern="1200" cap="none" spc="0" normalizeH="0" baseline="0" noProof="0" dirty="0" smtClean="0">
                <a:ln>
                  <a:noFill/>
                </a:ln>
                <a:solidFill>
                  <a:srgbClr val="8EBCDC">
                    <a:lumMod val="50000"/>
                  </a:srgbClr>
                </a:solidFill>
                <a:effectLst/>
                <a:uLnTx/>
                <a:uFillTx/>
                <a:ea typeface="メイリオ" panose="020B0604030504040204" pitchFamily="50" charset="-128"/>
                <a:cs typeface="メイリオ" panose="020B0604030504040204" pitchFamily="50" charset="-128"/>
              </a:rPr>
              <a:t>with CloudCenter</a:t>
            </a:r>
            <a:r>
              <a:rPr kumimoji="0" lang="ja-JP" altLang="en-US" sz="3200" b="0" i="0" u="none" strike="noStrike" kern="1200" cap="none" spc="0" normalizeH="0" baseline="0" noProof="0" dirty="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r>
            <a:br>
              <a:rPr kumimoji="0" lang="ja-JP" altLang="en-US" sz="3200" b="0" i="0" u="none" strike="noStrike" kern="1200" cap="none" spc="0" normalizeH="0" baseline="0" noProof="0" dirty="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2000" b="0" i="0" u="none" strike="noStrike" kern="1200" cap="none" spc="0" normalizeH="0" baseline="0" noProof="0" dirty="0" smtClean="0">
                <a:ln>
                  <a:noFill/>
                </a:ln>
                <a:solidFill>
                  <a:srgbClr val="FA661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マルチクラウド管理ツールと</a:t>
            </a:r>
            <a:r>
              <a:rPr kumimoji="0" lang="en-US" altLang="ja-JP" sz="2000" b="0" i="0" u="none" strike="noStrike" kern="1200" cap="none" spc="0" normalizeH="0" baseline="0" noProof="0" dirty="0" smtClean="0">
                <a:ln>
                  <a:noFill/>
                </a:ln>
                <a:solidFill>
                  <a:srgbClr val="FA661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HyperFlex</a:t>
            </a:r>
            <a:r>
              <a:rPr lang="ja-JP" altLang="en-US" sz="2000" dirty="0" smtClean="0">
                <a:solidFill>
                  <a:srgbClr val="FA661C"/>
                </a:solidFill>
                <a:latin typeface="メイリオ" panose="020B0604030504040204" pitchFamily="50" charset="-128"/>
                <a:ea typeface="メイリオ" panose="020B0604030504040204" pitchFamily="50" charset="-128"/>
                <a:cs typeface="メイリオ" panose="020B0604030504040204" pitchFamily="50" charset="-128"/>
              </a:rPr>
              <a:t>とのパッケージ</a:t>
            </a:r>
            <a:endParaRPr kumimoji="0" lang="ja-JP" altLang="en-US" sz="2000" b="0" i="0" u="none" strike="noStrike" kern="1200" cap="none" spc="0" normalizeH="0" baseline="0" noProof="0" dirty="0">
              <a:ln>
                <a:noFill/>
              </a:ln>
              <a:solidFill>
                <a:srgbClr val="FA661C"/>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33" name="Group 5"/>
          <p:cNvGrpSpPr/>
          <p:nvPr/>
        </p:nvGrpSpPr>
        <p:grpSpPr>
          <a:xfrm>
            <a:off x="6621194" y="3737381"/>
            <a:ext cx="1482759" cy="634889"/>
            <a:chOff x="6276665" y="3355280"/>
            <a:chExt cx="1483145" cy="635055"/>
          </a:xfrm>
        </p:grpSpPr>
        <p:sp>
          <p:nvSpPr>
            <p:cNvPr id="334" name="Freeform 27"/>
            <p:cNvSpPr>
              <a:spLocks/>
            </p:cNvSpPr>
            <p:nvPr/>
          </p:nvSpPr>
          <p:spPr bwMode="auto">
            <a:xfrm>
              <a:off x="6276665" y="3355280"/>
              <a:ext cx="1483145" cy="635055"/>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marL="0" marR="0" lvl="0" indent="0" defTabSz="212358"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srgbClr val="58585B"/>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35" name="Picture 7"/>
            <p:cNvPicPr>
              <a:picLocks noChangeAspect="1"/>
            </p:cNvPicPr>
            <p:nvPr/>
          </p:nvPicPr>
          <p:blipFill>
            <a:blip r:embed="rId3"/>
            <a:stretch>
              <a:fillRect/>
            </a:stretch>
          </p:blipFill>
          <p:spPr>
            <a:xfrm>
              <a:off x="6540807" y="3553339"/>
              <a:ext cx="938987" cy="322827"/>
            </a:xfrm>
            <a:prstGeom prst="rect">
              <a:avLst/>
            </a:prstGeom>
            <a:noFill/>
            <a:ln>
              <a:noFill/>
            </a:ln>
          </p:spPr>
        </p:pic>
      </p:grpSp>
      <p:sp>
        <p:nvSpPr>
          <p:cNvPr id="336" name="Freeform 45"/>
          <p:cNvSpPr>
            <a:spLocks/>
          </p:cNvSpPr>
          <p:nvPr/>
        </p:nvSpPr>
        <p:spPr bwMode="auto">
          <a:xfrm>
            <a:off x="6600538" y="1335297"/>
            <a:ext cx="2457401" cy="1474703"/>
          </a:xfrm>
          <a:custGeom>
            <a:avLst/>
            <a:gdLst>
              <a:gd name="T0" fmla="*/ 493 w 551"/>
              <a:gd name="T1" fmla="*/ 106 h 312"/>
              <a:gd name="T2" fmla="*/ 481 w 551"/>
              <a:gd name="T3" fmla="*/ 107 h 312"/>
              <a:gd name="T4" fmla="*/ 394 w 551"/>
              <a:gd name="T5" fmla="*/ 50 h 312"/>
              <a:gd name="T6" fmla="*/ 350 w 551"/>
              <a:gd name="T7" fmla="*/ 61 h 312"/>
              <a:gd name="T8" fmla="*/ 266 w 551"/>
              <a:gd name="T9" fmla="*/ 0 h 312"/>
              <a:gd name="T10" fmla="*/ 185 w 551"/>
              <a:gd name="T11" fmla="*/ 56 h 312"/>
              <a:gd name="T12" fmla="*/ 150 w 551"/>
              <a:gd name="T13" fmla="*/ 50 h 312"/>
              <a:gd name="T14" fmla="*/ 63 w 551"/>
              <a:gd name="T15" fmla="*/ 106 h 312"/>
              <a:gd name="T16" fmla="*/ 59 w 551"/>
              <a:gd name="T17" fmla="*/ 106 h 312"/>
              <a:gd name="T18" fmla="*/ 0 w 551"/>
              <a:gd name="T19" fmla="*/ 166 h 312"/>
              <a:gd name="T20" fmla="*/ 59 w 551"/>
              <a:gd name="T21" fmla="*/ 226 h 312"/>
              <a:gd name="T22" fmla="*/ 63 w 551"/>
              <a:gd name="T23" fmla="*/ 226 h 312"/>
              <a:gd name="T24" fmla="*/ 152 w 551"/>
              <a:gd name="T25" fmla="*/ 288 h 312"/>
              <a:gd name="T26" fmla="*/ 201 w 551"/>
              <a:gd name="T27" fmla="*/ 275 h 312"/>
              <a:gd name="T28" fmla="*/ 284 w 551"/>
              <a:gd name="T29" fmla="*/ 312 h 312"/>
              <a:gd name="T30" fmla="*/ 360 w 551"/>
              <a:gd name="T31" fmla="*/ 282 h 312"/>
              <a:gd name="T32" fmla="*/ 394 w 551"/>
              <a:gd name="T33" fmla="*/ 288 h 312"/>
              <a:gd name="T34" fmla="*/ 483 w 551"/>
              <a:gd name="T35" fmla="*/ 225 h 312"/>
              <a:gd name="T36" fmla="*/ 493 w 551"/>
              <a:gd name="T37" fmla="*/ 226 h 312"/>
              <a:gd name="T38" fmla="*/ 551 w 551"/>
              <a:gd name="T39" fmla="*/ 166 h 312"/>
              <a:gd name="T40" fmla="*/ 493 w 551"/>
              <a:gd name="T41" fmla="*/ 10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1" h="312">
                <a:moveTo>
                  <a:pt x="493" y="106"/>
                </a:moveTo>
                <a:cubicBezTo>
                  <a:pt x="488" y="106"/>
                  <a:pt x="484" y="106"/>
                  <a:pt x="481" y="107"/>
                </a:cubicBezTo>
                <a:cubicBezTo>
                  <a:pt x="468" y="73"/>
                  <a:pt x="433" y="50"/>
                  <a:pt x="394" y="50"/>
                </a:cubicBezTo>
                <a:cubicBezTo>
                  <a:pt x="377" y="50"/>
                  <a:pt x="362" y="54"/>
                  <a:pt x="350" y="61"/>
                </a:cubicBezTo>
                <a:cubicBezTo>
                  <a:pt x="339" y="26"/>
                  <a:pt x="306" y="0"/>
                  <a:pt x="266" y="0"/>
                </a:cubicBezTo>
                <a:cubicBezTo>
                  <a:pt x="229" y="0"/>
                  <a:pt x="197" y="23"/>
                  <a:pt x="185" y="56"/>
                </a:cubicBezTo>
                <a:cubicBezTo>
                  <a:pt x="174" y="52"/>
                  <a:pt x="163" y="50"/>
                  <a:pt x="150" y="50"/>
                </a:cubicBezTo>
                <a:cubicBezTo>
                  <a:pt x="110" y="50"/>
                  <a:pt x="76" y="73"/>
                  <a:pt x="63" y="106"/>
                </a:cubicBezTo>
                <a:cubicBezTo>
                  <a:pt x="62" y="106"/>
                  <a:pt x="60" y="106"/>
                  <a:pt x="59" y="106"/>
                </a:cubicBezTo>
                <a:cubicBezTo>
                  <a:pt x="26" y="106"/>
                  <a:pt x="0" y="132"/>
                  <a:pt x="0" y="166"/>
                </a:cubicBezTo>
                <a:cubicBezTo>
                  <a:pt x="0" y="199"/>
                  <a:pt x="26" y="226"/>
                  <a:pt x="59" y="226"/>
                </a:cubicBezTo>
                <a:cubicBezTo>
                  <a:pt x="60" y="226"/>
                  <a:pt x="61" y="226"/>
                  <a:pt x="63" y="226"/>
                </a:cubicBezTo>
                <a:cubicBezTo>
                  <a:pt x="74" y="262"/>
                  <a:pt x="109" y="288"/>
                  <a:pt x="152" y="288"/>
                </a:cubicBezTo>
                <a:cubicBezTo>
                  <a:pt x="169" y="288"/>
                  <a:pt x="187" y="283"/>
                  <a:pt x="201" y="275"/>
                </a:cubicBezTo>
                <a:cubicBezTo>
                  <a:pt x="219" y="297"/>
                  <a:pt x="249" y="312"/>
                  <a:pt x="284" y="312"/>
                </a:cubicBezTo>
                <a:cubicBezTo>
                  <a:pt x="315" y="312"/>
                  <a:pt x="342" y="300"/>
                  <a:pt x="360" y="282"/>
                </a:cubicBezTo>
                <a:cubicBezTo>
                  <a:pt x="370" y="285"/>
                  <a:pt x="382" y="288"/>
                  <a:pt x="394" y="288"/>
                </a:cubicBezTo>
                <a:cubicBezTo>
                  <a:pt x="436" y="288"/>
                  <a:pt x="472" y="261"/>
                  <a:pt x="483" y="225"/>
                </a:cubicBezTo>
                <a:cubicBezTo>
                  <a:pt x="486" y="226"/>
                  <a:pt x="489" y="226"/>
                  <a:pt x="493" y="226"/>
                </a:cubicBezTo>
                <a:cubicBezTo>
                  <a:pt x="526" y="226"/>
                  <a:pt x="551" y="199"/>
                  <a:pt x="551" y="166"/>
                </a:cubicBezTo>
                <a:cubicBezTo>
                  <a:pt x="551" y="132"/>
                  <a:pt x="526" y="106"/>
                  <a:pt x="493" y="106"/>
                </a:cubicBezTo>
                <a:close/>
              </a:path>
            </a:pathLst>
          </a:custGeom>
          <a:solidFill>
            <a:srgbClr val="FFFFFF"/>
          </a:solidFill>
          <a:ln>
            <a:solidFill>
              <a:srgbClr val="9E9EA2"/>
            </a:solidFill>
          </a:ln>
          <a:extLst/>
        </p:spPr>
        <p:txBody>
          <a:bodyPr vert="horz" wrap="square" lIns="91440" tIns="45720" rIns="91440" bIns="45720" numCol="1" anchor="t" anchorCtr="0" compatLnSpc="1">
            <a:prstTxWarp prst="textNoShape">
              <a:avLst/>
            </a:prstTxWarp>
          </a:bodyPr>
          <a:lstStyle/>
          <a:p>
            <a:pPr defTabSz="457189"/>
            <a:endParaRPr lang="en-US">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37" name="Picture 9"/>
          <p:cNvPicPr>
            <a:picLocks noChangeAspect="1"/>
          </p:cNvPicPr>
          <p:nvPr/>
        </p:nvPicPr>
        <p:blipFill>
          <a:blip r:embed="rId4"/>
          <a:stretch>
            <a:fillRect/>
          </a:stretch>
        </p:blipFill>
        <p:spPr>
          <a:xfrm>
            <a:off x="7109872" y="1716319"/>
            <a:ext cx="458407" cy="183363"/>
          </a:xfrm>
          <a:prstGeom prst="rect">
            <a:avLst/>
          </a:prstGeom>
        </p:spPr>
      </p:pic>
      <p:pic>
        <p:nvPicPr>
          <p:cNvPr id="338" name="Picture 10"/>
          <p:cNvPicPr>
            <a:picLocks noChangeAspect="1"/>
          </p:cNvPicPr>
          <p:nvPr/>
        </p:nvPicPr>
        <p:blipFill>
          <a:blip r:embed="rId5"/>
          <a:stretch>
            <a:fillRect/>
          </a:stretch>
        </p:blipFill>
        <p:spPr>
          <a:xfrm>
            <a:off x="8082048" y="1983476"/>
            <a:ext cx="520571" cy="89173"/>
          </a:xfrm>
          <a:prstGeom prst="rect">
            <a:avLst/>
          </a:prstGeom>
        </p:spPr>
      </p:pic>
      <p:pic>
        <p:nvPicPr>
          <p:cNvPr id="339" name="Picture 11"/>
          <p:cNvPicPr>
            <a:picLocks noChangeAspect="1"/>
          </p:cNvPicPr>
          <p:nvPr/>
        </p:nvPicPr>
        <p:blipFill>
          <a:blip r:embed="rId6"/>
          <a:stretch>
            <a:fillRect/>
          </a:stretch>
        </p:blipFill>
        <p:spPr>
          <a:xfrm>
            <a:off x="7619666" y="2407801"/>
            <a:ext cx="432205" cy="267034"/>
          </a:xfrm>
          <a:prstGeom prst="rect">
            <a:avLst/>
          </a:prstGeom>
        </p:spPr>
      </p:pic>
      <p:pic>
        <p:nvPicPr>
          <p:cNvPr id="340" name="Picture 12"/>
          <p:cNvPicPr>
            <a:picLocks noChangeAspect="1"/>
          </p:cNvPicPr>
          <p:nvPr/>
        </p:nvPicPr>
        <p:blipFill rotWithShape="1">
          <a:blip r:embed="rId7"/>
          <a:srcRect t="43026"/>
          <a:stretch/>
        </p:blipFill>
        <p:spPr>
          <a:xfrm>
            <a:off x="7469561" y="2108953"/>
            <a:ext cx="448287" cy="100841"/>
          </a:xfrm>
          <a:prstGeom prst="rect">
            <a:avLst/>
          </a:prstGeom>
        </p:spPr>
      </p:pic>
      <p:pic>
        <p:nvPicPr>
          <p:cNvPr id="341" name="Picture 13"/>
          <p:cNvPicPr>
            <a:picLocks noChangeAspect="1"/>
          </p:cNvPicPr>
          <p:nvPr/>
        </p:nvPicPr>
        <p:blipFill>
          <a:blip r:embed="rId8"/>
          <a:stretch>
            <a:fillRect/>
          </a:stretch>
        </p:blipFill>
        <p:spPr>
          <a:xfrm>
            <a:off x="7133091" y="2412303"/>
            <a:ext cx="486575" cy="156995"/>
          </a:xfrm>
          <a:prstGeom prst="rect">
            <a:avLst/>
          </a:prstGeom>
        </p:spPr>
      </p:pic>
      <p:pic>
        <p:nvPicPr>
          <p:cNvPr id="342" name="Picture 14"/>
          <p:cNvPicPr>
            <a:picLocks noChangeAspect="1"/>
          </p:cNvPicPr>
          <p:nvPr/>
        </p:nvPicPr>
        <p:blipFill>
          <a:blip r:embed="rId9"/>
          <a:stretch>
            <a:fillRect/>
          </a:stretch>
        </p:blipFill>
        <p:spPr>
          <a:xfrm>
            <a:off x="7847463" y="1665097"/>
            <a:ext cx="234585" cy="234585"/>
          </a:xfrm>
          <a:prstGeom prst="rect">
            <a:avLst/>
          </a:prstGeom>
        </p:spPr>
      </p:pic>
      <p:pic>
        <p:nvPicPr>
          <p:cNvPr id="343" name="Picture 15"/>
          <p:cNvPicPr>
            <a:picLocks noChangeAspect="1"/>
          </p:cNvPicPr>
          <p:nvPr/>
        </p:nvPicPr>
        <p:blipFill rotWithShape="1">
          <a:blip r:embed="rId10"/>
          <a:srcRect t="21186" b="21186"/>
          <a:stretch/>
        </p:blipFill>
        <p:spPr>
          <a:xfrm>
            <a:off x="6779678" y="1999649"/>
            <a:ext cx="638786" cy="217652"/>
          </a:xfrm>
          <a:prstGeom prst="rect">
            <a:avLst/>
          </a:prstGeom>
        </p:spPr>
      </p:pic>
      <p:pic>
        <p:nvPicPr>
          <p:cNvPr id="344"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07812" y="2217301"/>
            <a:ext cx="869042" cy="151381"/>
          </a:xfrm>
          <a:prstGeom prst="rect">
            <a:avLst/>
          </a:prstGeom>
        </p:spPr>
      </p:pic>
      <p:cxnSp>
        <p:nvCxnSpPr>
          <p:cNvPr id="345" name="Straight Connector 17"/>
          <p:cNvCxnSpPr/>
          <p:nvPr/>
        </p:nvCxnSpPr>
        <p:spPr>
          <a:xfrm>
            <a:off x="6083535" y="2381635"/>
            <a:ext cx="581426" cy="1"/>
          </a:xfrm>
          <a:prstGeom prst="line">
            <a:avLst/>
          </a:prstGeom>
          <a:noFill/>
          <a:ln w="19050" cap="flat" cmpd="sng" algn="ctr">
            <a:solidFill>
              <a:srgbClr val="FFFFFF">
                <a:lumMod val="65000"/>
              </a:srgbClr>
            </a:solidFill>
            <a:prstDash val="dash"/>
            <a:tailEnd type="triangle"/>
          </a:ln>
          <a:effectLst/>
        </p:spPr>
      </p:cxnSp>
      <p:sp>
        <p:nvSpPr>
          <p:cNvPr id="346" name="Arc 18"/>
          <p:cNvSpPr/>
          <p:nvPr/>
        </p:nvSpPr>
        <p:spPr>
          <a:xfrm>
            <a:off x="4800312" y="2545969"/>
            <a:ext cx="2615392" cy="2006348"/>
          </a:xfrm>
          <a:prstGeom prst="arc">
            <a:avLst>
              <a:gd name="adj1" fmla="val 16130033"/>
              <a:gd name="adj2" fmla="val 28838"/>
            </a:avLst>
          </a:prstGeom>
          <a:noFill/>
          <a:ln w="19050" cap="flat" cmpd="sng" algn="ctr">
            <a:solidFill>
              <a:srgbClr val="FFFFFF">
                <a:lumMod val="65000"/>
              </a:srgbClr>
            </a:solidFill>
            <a:prstDash val="dash"/>
            <a:tailEnd type="triangle"/>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7" name="Arc 19"/>
          <p:cNvSpPr/>
          <p:nvPr/>
        </p:nvSpPr>
        <p:spPr>
          <a:xfrm>
            <a:off x="5516438" y="2722344"/>
            <a:ext cx="1127551" cy="1036107"/>
          </a:xfrm>
          <a:prstGeom prst="arc">
            <a:avLst/>
          </a:prstGeom>
          <a:noFill/>
          <a:ln w="19050" cap="flat" cmpd="sng" algn="ctr">
            <a:solidFill>
              <a:srgbClr val="FFFFFF">
                <a:lumMod val="65000"/>
              </a:srgbClr>
            </a:solidFill>
            <a:prstDash val="dash"/>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 name="Arc 20"/>
          <p:cNvSpPr/>
          <p:nvPr/>
        </p:nvSpPr>
        <p:spPr>
          <a:xfrm rot="5400000">
            <a:off x="5677121" y="2741206"/>
            <a:ext cx="922559" cy="1002934"/>
          </a:xfrm>
          <a:prstGeom prst="arc">
            <a:avLst/>
          </a:prstGeom>
          <a:noFill/>
          <a:ln w="19050" cap="flat" cmpd="sng" algn="ctr">
            <a:solidFill>
              <a:srgbClr val="FFFFFF">
                <a:lumMod val="65000"/>
              </a:srgbClr>
            </a:solidFill>
            <a:prstDash val="dash"/>
            <a:tailEnd type="triangle"/>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9" name="TextBox 22"/>
          <p:cNvSpPr txBox="1"/>
          <p:nvPr/>
        </p:nvSpPr>
        <p:spPr>
          <a:xfrm>
            <a:off x="4762080" y="3113126"/>
            <a:ext cx="1221647" cy="297278"/>
          </a:xfrm>
          <a:prstGeom prst="rect">
            <a:avLst/>
          </a:prstGeom>
          <a:solidFill>
            <a:srgbClr val="FFFFFF"/>
          </a:solidFill>
          <a:ln w="25400" cap="flat" cmpd="sng" algn="ctr">
            <a:noFill/>
            <a:prstDash val="solid"/>
          </a:ln>
          <a:effectLst/>
        </p:spPr>
        <p:txBody>
          <a:bodyPr wrap="none" anchor="ctr">
            <a:normAutofit/>
          </a:bodyPr>
          <a:lstStyle/>
          <a:p>
            <a:pPr marL="0" marR="0" lvl="0" indent="0" algn="ctr" defTabSz="45712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676767">
                    <a:lumMod val="7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Cisco HyperFlex</a:t>
            </a:r>
            <a:endParaRPr kumimoji="0" lang="ja-JP" altLang="en-US" sz="1200" b="0" i="0" u="none" strike="noStrike" kern="0" cap="none" spc="0" normalizeH="0" baseline="0" noProof="0" dirty="0" smtClean="0">
              <a:ln>
                <a:noFill/>
              </a:ln>
              <a:solidFill>
                <a:srgbClr val="676767">
                  <a:lumMod val="7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0" name="Picture 23" descr="KR02021.png"/>
          <p:cNvPicPr>
            <a:picLocks noChangeAspect="1"/>
          </p:cNvPicPr>
          <p:nvPr/>
        </p:nvPicPr>
        <p:blipFill rotWithShape="1">
          <a:blip r:embed="rId12" cstate="screen">
            <a:extLst>
              <a:ext uri="{28A0092B-C50C-407E-A947-70E740481C1C}">
                <a14:useLocalDpi xmlns:a14="http://schemas.microsoft.com/office/drawing/2010/main"/>
              </a:ext>
            </a:extLst>
          </a:blip>
          <a:stretch/>
        </p:blipFill>
        <p:spPr>
          <a:xfrm>
            <a:off x="4648366" y="3449502"/>
            <a:ext cx="1449074" cy="262890"/>
          </a:xfrm>
          <a:prstGeom prst="rect">
            <a:avLst/>
          </a:prstGeom>
          <a:noFill/>
          <a:ln>
            <a:noFill/>
          </a:ln>
          <a:effectLst>
            <a:outerShdw blurRad="254000" dist="38100" dir="5400000" algn="t" rotWithShape="0">
              <a:prstClr val="black">
                <a:alpha val="40000"/>
              </a:prstClr>
            </a:outerShdw>
          </a:effectLst>
        </p:spPr>
      </p:pic>
      <p:pic>
        <p:nvPicPr>
          <p:cNvPr id="351" name="Picture 24" descr="KR02021.png"/>
          <p:cNvPicPr>
            <a:picLocks noChangeAspect="1"/>
          </p:cNvPicPr>
          <p:nvPr/>
        </p:nvPicPr>
        <p:blipFill rotWithShape="1">
          <a:blip r:embed="rId12" cstate="screen">
            <a:extLst>
              <a:ext uri="{28A0092B-C50C-407E-A947-70E740481C1C}">
                <a14:useLocalDpi xmlns:a14="http://schemas.microsoft.com/office/drawing/2010/main"/>
              </a:ext>
            </a:extLst>
          </a:blip>
          <a:stretch/>
        </p:blipFill>
        <p:spPr>
          <a:xfrm>
            <a:off x="4648366" y="3780004"/>
            <a:ext cx="1449074" cy="262890"/>
          </a:xfrm>
          <a:prstGeom prst="rect">
            <a:avLst/>
          </a:prstGeom>
          <a:noFill/>
          <a:ln>
            <a:noFill/>
          </a:ln>
          <a:effectLst>
            <a:outerShdw blurRad="254000" dist="38100" dir="5400000" algn="t" rotWithShape="0">
              <a:prstClr val="black">
                <a:alpha val="40000"/>
              </a:prstClr>
            </a:outerShdw>
          </a:effectLst>
        </p:spPr>
      </p:pic>
      <p:pic>
        <p:nvPicPr>
          <p:cNvPr id="352" name="Picture 25" descr="KR02021.png"/>
          <p:cNvPicPr>
            <a:picLocks noChangeAspect="1"/>
          </p:cNvPicPr>
          <p:nvPr/>
        </p:nvPicPr>
        <p:blipFill rotWithShape="1">
          <a:blip r:embed="rId12" cstate="screen">
            <a:extLst>
              <a:ext uri="{28A0092B-C50C-407E-A947-70E740481C1C}">
                <a14:useLocalDpi xmlns:a14="http://schemas.microsoft.com/office/drawing/2010/main"/>
              </a:ext>
            </a:extLst>
          </a:blip>
          <a:stretch/>
        </p:blipFill>
        <p:spPr>
          <a:xfrm>
            <a:off x="4648366" y="4146441"/>
            <a:ext cx="1449074" cy="262890"/>
          </a:xfrm>
          <a:prstGeom prst="rect">
            <a:avLst/>
          </a:prstGeom>
          <a:noFill/>
          <a:ln>
            <a:noFill/>
          </a:ln>
          <a:effectLst>
            <a:outerShdw blurRad="254000" dist="38100" dir="5400000" algn="t" rotWithShape="0">
              <a:prstClr val="black">
                <a:alpha val="40000"/>
              </a:prstClr>
            </a:outerShdw>
          </a:effectLst>
        </p:spPr>
      </p:pic>
      <p:sp>
        <p:nvSpPr>
          <p:cNvPr id="353" name="Rectangle 26"/>
          <p:cNvSpPr/>
          <p:nvPr/>
        </p:nvSpPr>
        <p:spPr>
          <a:xfrm>
            <a:off x="4472664" y="1783554"/>
            <a:ext cx="1830227" cy="3040810"/>
          </a:xfrm>
          <a:prstGeom prst="rect">
            <a:avLst/>
          </a:prstGeom>
          <a:noFill/>
          <a:ln w="25400" cap="flat" cmpd="sng" algn="ctr">
            <a:solidFill>
              <a:srgbClr val="FFFFFF">
                <a:lumMod val="85000"/>
              </a:srgbClr>
            </a:solid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4"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6736" y="2236066"/>
            <a:ext cx="776273" cy="728318"/>
          </a:xfrm>
          <a:prstGeom prst="rect">
            <a:avLst/>
          </a:prstGeom>
        </p:spPr>
      </p:pic>
      <p:sp>
        <p:nvSpPr>
          <p:cNvPr id="355" name="TextBox 28"/>
          <p:cNvSpPr txBox="1"/>
          <p:nvPr/>
        </p:nvSpPr>
        <p:spPr>
          <a:xfrm>
            <a:off x="4535620" y="1916837"/>
            <a:ext cx="1678505" cy="369236"/>
          </a:xfrm>
          <a:prstGeom prst="rect">
            <a:avLst/>
          </a:prstGeom>
          <a:noFill/>
          <a:ln w="25400" cap="flat" cmpd="sng" algn="ctr">
            <a:noFill/>
            <a:prstDash val="solid"/>
          </a:ln>
          <a:effectLst/>
        </p:spPr>
        <p:txBody>
          <a:bodyPr wrap="none" anchor="ctr">
            <a:normAutofit/>
          </a:bodyPr>
          <a:lstStyle/>
          <a:p>
            <a:pPr marL="0" marR="0" lvl="0" indent="0" algn="ctr" defTabSz="45712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214794"/>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Cisco CloudCenter</a:t>
            </a:r>
            <a:endParaRPr kumimoji="0" lang="ja-JP" altLang="en-US" sz="1200" b="0" i="0" u="none" strike="noStrike" kern="0" cap="none" spc="0" normalizeH="0" baseline="0" noProof="0" dirty="0" smtClean="0">
              <a:ln>
                <a:noFill/>
              </a:ln>
              <a:solidFill>
                <a:srgbClr val="214794"/>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6" name="Rectangle 29"/>
          <p:cNvSpPr/>
          <p:nvPr/>
        </p:nvSpPr>
        <p:spPr>
          <a:xfrm>
            <a:off x="4578541" y="1965628"/>
            <a:ext cx="1592662" cy="1075122"/>
          </a:xfrm>
          <a:prstGeom prst="rect">
            <a:avLst/>
          </a:prstGeom>
          <a:noFill/>
          <a:ln w="25400" cap="flat" cmpd="sng" algn="ctr">
            <a:solidFill>
              <a:srgbClr val="FFFFFF">
                <a:lumMod val="85000"/>
              </a:srgbClr>
            </a:solidFill>
            <a:prstDash val="dash"/>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7" name="Rectangle 30"/>
          <p:cNvSpPr/>
          <p:nvPr/>
        </p:nvSpPr>
        <p:spPr>
          <a:xfrm>
            <a:off x="4576572" y="3106117"/>
            <a:ext cx="1592662" cy="1491473"/>
          </a:xfrm>
          <a:prstGeom prst="rect">
            <a:avLst/>
          </a:prstGeom>
          <a:noFill/>
          <a:ln w="25400" cap="flat" cmpd="sng" algn="ctr">
            <a:solidFill>
              <a:srgbClr val="FFFFFF">
                <a:lumMod val="85000"/>
              </a:srgbClr>
            </a:solidFill>
            <a:prstDash val="dash"/>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58" name="Group 32"/>
          <p:cNvGrpSpPr/>
          <p:nvPr/>
        </p:nvGrpSpPr>
        <p:grpSpPr>
          <a:xfrm>
            <a:off x="4154361" y="1162160"/>
            <a:ext cx="455339" cy="616627"/>
            <a:chOff x="846701" y="2076873"/>
            <a:chExt cx="529093" cy="716506"/>
          </a:xfrm>
        </p:grpSpPr>
        <p:grpSp>
          <p:nvGrpSpPr>
            <p:cNvPr id="359" name="Group 4"/>
            <p:cNvGrpSpPr>
              <a:grpSpLocks noChangeAspect="1"/>
            </p:cNvGrpSpPr>
            <p:nvPr/>
          </p:nvGrpSpPr>
          <p:grpSpPr bwMode="auto">
            <a:xfrm>
              <a:off x="846701" y="2076873"/>
              <a:ext cx="529093" cy="716506"/>
              <a:chOff x="1661" y="0"/>
              <a:chExt cx="2442" cy="3307"/>
            </a:xfrm>
            <a:solidFill>
              <a:srgbClr val="BCBCBE"/>
            </a:solidFill>
          </p:grpSpPr>
          <p:sp>
            <p:nvSpPr>
              <p:cNvPr id="361" name="Freeform 5"/>
              <p:cNvSpPr>
                <a:spLocks/>
              </p:cNvSpPr>
              <p:nvPr/>
            </p:nvSpPr>
            <p:spPr bwMode="auto">
              <a:xfrm>
                <a:off x="1917" y="1202"/>
                <a:ext cx="1930" cy="439"/>
              </a:xfrm>
              <a:custGeom>
                <a:avLst/>
                <a:gdLst>
                  <a:gd name="T0" fmla="*/ 996 w 1108"/>
                  <a:gd name="T1" fmla="*/ 56 h 252"/>
                  <a:gd name="T2" fmla="*/ 884 w 1108"/>
                  <a:gd name="T3" fmla="*/ 12 h 252"/>
                  <a:gd name="T4" fmla="*/ 762 w 1108"/>
                  <a:gd name="T5" fmla="*/ 0 h 252"/>
                  <a:gd name="T6" fmla="*/ 760 w 1108"/>
                  <a:gd name="T7" fmla="*/ 0 h 252"/>
                  <a:gd name="T8" fmla="*/ 554 w 1108"/>
                  <a:gd name="T9" fmla="*/ 80 h 252"/>
                  <a:gd name="T10" fmla="*/ 347 w 1108"/>
                  <a:gd name="T11" fmla="*/ 0 h 252"/>
                  <a:gd name="T12" fmla="*/ 346 w 1108"/>
                  <a:gd name="T13" fmla="*/ 0 h 252"/>
                  <a:gd name="T14" fmla="*/ 224 w 1108"/>
                  <a:gd name="T15" fmla="*/ 12 h 252"/>
                  <a:gd name="T16" fmla="*/ 112 w 1108"/>
                  <a:gd name="T17" fmla="*/ 56 h 252"/>
                  <a:gd name="T18" fmla="*/ 0 w 1108"/>
                  <a:gd name="T19" fmla="*/ 252 h 252"/>
                  <a:gd name="T20" fmla="*/ 554 w 1108"/>
                  <a:gd name="T21" fmla="*/ 252 h 252"/>
                  <a:gd name="T22" fmla="*/ 1108 w 1108"/>
                  <a:gd name="T23" fmla="*/ 252 h 252"/>
                  <a:gd name="T24" fmla="*/ 996 w 1108"/>
                  <a:gd name="T25" fmla="*/ 5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8" h="252">
                    <a:moveTo>
                      <a:pt x="996" y="56"/>
                    </a:moveTo>
                    <a:cubicBezTo>
                      <a:pt x="996" y="56"/>
                      <a:pt x="960" y="20"/>
                      <a:pt x="884" y="12"/>
                    </a:cubicBezTo>
                    <a:cubicBezTo>
                      <a:pt x="808" y="4"/>
                      <a:pt x="762" y="0"/>
                      <a:pt x="762" y="0"/>
                    </a:cubicBezTo>
                    <a:cubicBezTo>
                      <a:pt x="760" y="0"/>
                      <a:pt x="760" y="0"/>
                      <a:pt x="760" y="0"/>
                    </a:cubicBezTo>
                    <a:cubicBezTo>
                      <a:pt x="737" y="46"/>
                      <a:pt x="654" y="80"/>
                      <a:pt x="554" y="80"/>
                    </a:cubicBezTo>
                    <a:cubicBezTo>
                      <a:pt x="454" y="80"/>
                      <a:pt x="371" y="46"/>
                      <a:pt x="347" y="0"/>
                    </a:cubicBezTo>
                    <a:cubicBezTo>
                      <a:pt x="346" y="0"/>
                      <a:pt x="346" y="0"/>
                      <a:pt x="346" y="0"/>
                    </a:cubicBezTo>
                    <a:cubicBezTo>
                      <a:pt x="346" y="0"/>
                      <a:pt x="300" y="4"/>
                      <a:pt x="224" y="12"/>
                    </a:cubicBezTo>
                    <a:cubicBezTo>
                      <a:pt x="148" y="20"/>
                      <a:pt x="112" y="56"/>
                      <a:pt x="112" y="56"/>
                    </a:cubicBezTo>
                    <a:cubicBezTo>
                      <a:pt x="112" y="56"/>
                      <a:pt x="32" y="104"/>
                      <a:pt x="0" y="252"/>
                    </a:cubicBezTo>
                    <a:cubicBezTo>
                      <a:pt x="554" y="252"/>
                      <a:pt x="554" y="252"/>
                      <a:pt x="554" y="252"/>
                    </a:cubicBezTo>
                    <a:cubicBezTo>
                      <a:pt x="1108" y="252"/>
                      <a:pt x="1108" y="252"/>
                      <a:pt x="1108" y="252"/>
                    </a:cubicBezTo>
                    <a:cubicBezTo>
                      <a:pt x="1076" y="104"/>
                      <a:pt x="996" y="56"/>
                      <a:pt x="99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2" name="Freeform 6"/>
              <p:cNvSpPr>
                <a:spLocks/>
              </p:cNvSpPr>
              <p:nvPr/>
            </p:nvSpPr>
            <p:spPr bwMode="auto">
              <a:xfrm>
                <a:off x="2408" y="0"/>
                <a:ext cx="948" cy="1184"/>
              </a:xfrm>
              <a:custGeom>
                <a:avLst/>
                <a:gdLst>
                  <a:gd name="T0" fmla="*/ 512 w 544"/>
                  <a:gd name="T1" fmla="*/ 314 h 680"/>
                  <a:gd name="T2" fmla="*/ 454 w 544"/>
                  <a:gd name="T3" fmla="*/ 56 h 680"/>
                  <a:gd name="T4" fmla="*/ 272 w 544"/>
                  <a:gd name="T5" fmla="*/ 0 h 680"/>
                  <a:gd name="T6" fmla="*/ 90 w 544"/>
                  <a:gd name="T7" fmla="*/ 56 h 680"/>
                  <a:gd name="T8" fmla="*/ 32 w 544"/>
                  <a:gd name="T9" fmla="*/ 314 h 680"/>
                  <a:gd name="T10" fmla="*/ 0 w 544"/>
                  <a:gd name="T11" fmla="*/ 334 h 680"/>
                  <a:gd name="T12" fmla="*/ 16 w 544"/>
                  <a:gd name="T13" fmla="*/ 416 h 680"/>
                  <a:gd name="T14" fmla="*/ 50 w 544"/>
                  <a:gd name="T15" fmla="*/ 456 h 680"/>
                  <a:gd name="T16" fmla="*/ 272 w 544"/>
                  <a:gd name="T17" fmla="*/ 680 h 680"/>
                  <a:gd name="T18" fmla="*/ 494 w 544"/>
                  <a:gd name="T19" fmla="*/ 456 h 680"/>
                  <a:gd name="T20" fmla="*/ 528 w 544"/>
                  <a:gd name="T21" fmla="*/ 416 h 680"/>
                  <a:gd name="T22" fmla="*/ 544 w 544"/>
                  <a:gd name="T23" fmla="*/ 334 h 680"/>
                  <a:gd name="T24" fmla="*/ 512 w 544"/>
                  <a:gd name="T25" fmla="*/ 314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4" h="680">
                    <a:moveTo>
                      <a:pt x="512" y="314"/>
                    </a:moveTo>
                    <a:cubicBezTo>
                      <a:pt x="516" y="185"/>
                      <a:pt x="508" y="108"/>
                      <a:pt x="454" y="56"/>
                    </a:cubicBezTo>
                    <a:cubicBezTo>
                      <a:pt x="400" y="4"/>
                      <a:pt x="272" y="0"/>
                      <a:pt x="272" y="0"/>
                    </a:cubicBezTo>
                    <a:cubicBezTo>
                      <a:pt x="272" y="0"/>
                      <a:pt x="144" y="4"/>
                      <a:pt x="90" y="56"/>
                    </a:cubicBezTo>
                    <a:cubicBezTo>
                      <a:pt x="36" y="108"/>
                      <a:pt x="28" y="185"/>
                      <a:pt x="32" y="314"/>
                    </a:cubicBezTo>
                    <a:cubicBezTo>
                      <a:pt x="32" y="314"/>
                      <a:pt x="0" y="294"/>
                      <a:pt x="0" y="334"/>
                    </a:cubicBezTo>
                    <a:cubicBezTo>
                      <a:pt x="0" y="374"/>
                      <a:pt x="16" y="416"/>
                      <a:pt x="16" y="416"/>
                    </a:cubicBezTo>
                    <a:cubicBezTo>
                      <a:pt x="16" y="416"/>
                      <a:pt x="36" y="448"/>
                      <a:pt x="50" y="456"/>
                    </a:cubicBezTo>
                    <a:cubicBezTo>
                      <a:pt x="50" y="456"/>
                      <a:pt x="114" y="680"/>
                      <a:pt x="272" y="680"/>
                    </a:cubicBezTo>
                    <a:cubicBezTo>
                      <a:pt x="430" y="680"/>
                      <a:pt x="494" y="456"/>
                      <a:pt x="494" y="456"/>
                    </a:cubicBezTo>
                    <a:cubicBezTo>
                      <a:pt x="508" y="448"/>
                      <a:pt x="528" y="416"/>
                      <a:pt x="528" y="416"/>
                    </a:cubicBezTo>
                    <a:cubicBezTo>
                      <a:pt x="528" y="416"/>
                      <a:pt x="544" y="374"/>
                      <a:pt x="544" y="334"/>
                    </a:cubicBezTo>
                    <a:cubicBezTo>
                      <a:pt x="544" y="294"/>
                      <a:pt x="512" y="314"/>
                      <a:pt x="512" y="3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3" name="Freeform 7"/>
              <p:cNvSpPr>
                <a:spLocks/>
              </p:cNvSpPr>
              <p:nvPr/>
            </p:nvSpPr>
            <p:spPr bwMode="auto">
              <a:xfrm>
                <a:off x="1972" y="3176"/>
                <a:ext cx="1819" cy="131"/>
              </a:xfrm>
              <a:custGeom>
                <a:avLst/>
                <a:gdLst>
                  <a:gd name="T0" fmla="*/ 1006 w 1044"/>
                  <a:gd name="T1" fmla="*/ 75 h 75"/>
                  <a:gd name="T2" fmla="*/ 38 w 1044"/>
                  <a:gd name="T3" fmla="*/ 75 h 75"/>
                  <a:gd name="T4" fmla="*/ 0 w 1044"/>
                  <a:gd name="T5" fmla="*/ 38 h 75"/>
                  <a:gd name="T6" fmla="*/ 0 w 1044"/>
                  <a:gd name="T7" fmla="*/ 38 h 75"/>
                  <a:gd name="T8" fmla="*/ 38 w 1044"/>
                  <a:gd name="T9" fmla="*/ 0 h 75"/>
                  <a:gd name="T10" fmla="*/ 1006 w 1044"/>
                  <a:gd name="T11" fmla="*/ 0 h 75"/>
                  <a:gd name="T12" fmla="*/ 1044 w 1044"/>
                  <a:gd name="T13" fmla="*/ 38 h 75"/>
                  <a:gd name="T14" fmla="*/ 1044 w 1044"/>
                  <a:gd name="T15" fmla="*/ 38 h 75"/>
                  <a:gd name="T16" fmla="*/ 1006 w 1044"/>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4" h="75">
                    <a:moveTo>
                      <a:pt x="1006" y="75"/>
                    </a:moveTo>
                    <a:cubicBezTo>
                      <a:pt x="38" y="75"/>
                      <a:pt x="38" y="75"/>
                      <a:pt x="38" y="75"/>
                    </a:cubicBezTo>
                    <a:cubicBezTo>
                      <a:pt x="17" y="75"/>
                      <a:pt x="0" y="58"/>
                      <a:pt x="0" y="38"/>
                    </a:cubicBezTo>
                    <a:cubicBezTo>
                      <a:pt x="0" y="38"/>
                      <a:pt x="0" y="38"/>
                      <a:pt x="0" y="38"/>
                    </a:cubicBezTo>
                    <a:cubicBezTo>
                      <a:pt x="0" y="17"/>
                      <a:pt x="17" y="0"/>
                      <a:pt x="38" y="0"/>
                    </a:cubicBezTo>
                    <a:cubicBezTo>
                      <a:pt x="1006" y="0"/>
                      <a:pt x="1006" y="0"/>
                      <a:pt x="1006" y="0"/>
                    </a:cubicBezTo>
                    <a:cubicBezTo>
                      <a:pt x="1027" y="0"/>
                      <a:pt x="1044" y="17"/>
                      <a:pt x="1044" y="38"/>
                    </a:cubicBezTo>
                    <a:cubicBezTo>
                      <a:pt x="1044" y="38"/>
                      <a:pt x="1044" y="38"/>
                      <a:pt x="1044" y="38"/>
                    </a:cubicBezTo>
                    <a:cubicBezTo>
                      <a:pt x="1044" y="58"/>
                      <a:pt x="1027" y="75"/>
                      <a:pt x="1006"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4" name="Freeform 8"/>
              <p:cNvSpPr>
                <a:spLocks/>
              </p:cNvSpPr>
              <p:nvPr/>
            </p:nvSpPr>
            <p:spPr bwMode="auto">
              <a:xfrm>
                <a:off x="2725" y="2217"/>
                <a:ext cx="317" cy="316"/>
              </a:xfrm>
              <a:custGeom>
                <a:avLst/>
                <a:gdLst>
                  <a:gd name="T0" fmla="*/ 72 w 182"/>
                  <a:gd name="T1" fmla="*/ 11 h 181"/>
                  <a:gd name="T2" fmla="*/ 13 w 182"/>
                  <a:gd name="T3" fmla="*/ 72 h 181"/>
                  <a:gd name="T4" fmla="*/ 108 w 182"/>
                  <a:gd name="T5" fmla="*/ 168 h 181"/>
                  <a:gd name="T6" fmla="*/ 168 w 182"/>
                  <a:gd name="T7" fmla="*/ 108 h 181"/>
                  <a:gd name="T8" fmla="*/ 72 w 182"/>
                  <a:gd name="T9" fmla="*/ 11 h 181"/>
                </a:gdLst>
                <a:ahLst/>
                <a:cxnLst>
                  <a:cxn ang="0">
                    <a:pos x="T0" y="T1"/>
                  </a:cxn>
                  <a:cxn ang="0">
                    <a:pos x="T2" y="T3"/>
                  </a:cxn>
                  <a:cxn ang="0">
                    <a:pos x="T4" y="T5"/>
                  </a:cxn>
                  <a:cxn ang="0">
                    <a:pos x="T6" y="T7"/>
                  </a:cxn>
                  <a:cxn ang="0">
                    <a:pos x="T8" y="T9"/>
                  </a:cxn>
                </a:cxnLst>
                <a:rect l="0" t="0" r="r" b="b"/>
                <a:pathLst>
                  <a:path w="182" h="181">
                    <a:moveTo>
                      <a:pt x="72" y="11"/>
                    </a:moveTo>
                    <a:cubicBezTo>
                      <a:pt x="43" y="18"/>
                      <a:pt x="19" y="43"/>
                      <a:pt x="13" y="72"/>
                    </a:cubicBezTo>
                    <a:cubicBezTo>
                      <a:pt x="0" y="130"/>
                      <a:pt x="51" y="181"/>
                      <a:pt x="108" y="168"/>
                    </a:cubicBezTo>
                    <a:cubicBezTo>
                      <a:pt x="138" y="162"/>
                      <a:pt x="162" y="138"/>
                      <a:pt x="168" y="108"/>
                    </a:cubicBezTo>
                    <a:cubicBezTo>
                      <a:pt x="182" y="49"/>
                      <a:pt x="131" y="0"/>
                      <a:pt x="7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5" name="Freeform 9"/>
              <p:cNvSpPr>
                <a:spLocks noEditPoints="1"/>
              </p:cNvSpPr>
              <p:nvPr/>
            </p:nvSpPr>
            <p:spPr bwMode="auto">
              <a:xfrm>
                <a:off x="1661" y="1724"/>
                <a:ext cx="2442" cy="1352"/>
              </a:xfrm>
              <a:custGeom>
                <a:avLst/>
                <a:gdLst>
                  <a:gd name="T0" fmla="*/ 1311 w 1402"/>
                  <a:gd name="T1" fmla="*/ 0 h 776"/>
                  <a:gd name="T2" fmla="*/ 91 w 1402"/>
                  <a:gd name="T3" fmla="*/ 0 h 776"/>
                  <a:gd name="T4" fmla="*/ 14 w 1402"/>
                  <a:gd name="T5" fmla="*/ 102 h 776"/>
                  <a:gd name="T6" fmla="*/ 183 w 1402"/>
                  <a:gd name="T7" fmla="*/ 717 h 776"/>
                  <a:gd name="T8" fmla="*/ 261 w 1402"/>
                  <a:gd name="T9" fmla="*/ 776 h 776"/>
                  <a:gd name="T10" fmla="*/ 1146 w 1402"/>
                  <a:gd name="T11" fmla="*/ 776 h 776"/>
                  <a:gd name="T12" fmla="*/ 1224 w 1402"/>
                  <a:gd name="T13" fmla="*/ 716 h 776"/>
                  <a:gd name="T14" fmla="*/ 1388 w 1402"/>
                  <a:gd name="T15" fmla="*/ 101 h 776"/>
                  <a:gd name="T16" fmla="*/ 1311 w 1402"/>
                  <a:gd name="T17" fmla="*/ 0 h 776"/>
                  <a:gd name="T18" fmla="*/ 909 w 1402"/>
                  <a:gd name="T19" fmla="*/ 373 h 776"/>
                  <a:gd name="T20" fmla="*/ 909 w 1402"/>
                  <a:gd name="T21" fmla="*/ 391 h 776"/>
                  <a:gd name="T22" fmla="*/ 863 w 1402"/>
                  <a:gd name="T23" fmla="*/ 407 h 776"/>
                  <a:gd name="T24" fmla="*/ 840 w 1402"/>
                  <a:gd name="T25" fmla="*/ 463 h 776"/>
                  <a:gd name="T26" fmla="*/ 861 w 1402"/>
                  <a:gd name="T27" fmla="*/ 506 h 776"/>
                  <a:gd name="T28" fmla="*/ 834 w 1402"/>
                  <a:gd name="T29" fmla="*/ 532 h 776"/>
                  <a:gd name="T30" fmla="*/ 793 w 1402"/>
                  <a:gd name="T31" fmla="*/ 512 h 776"/>
                  <a:gd name="T32" fmla="*/ 735 w 1402"/>
                  <a:gd name="T33" fmla="*/ 535 h 776"/>
                  <a:gd name="T34" fmla="*/ 719 w 1402"/>
                  <a:gd name="T35" fmla="*/ 580 h 776"/>
                  <a:gd name="T36" fmla="*/ 701 w 1402"/>
                  <a:gd name="T37" fmla="*/ 581 h 776"/>
                  <a:gd name="T38" fmla="*/ 683 w 1402"/>
                  <a:gd name="T39" fmla="*/ 580 h 776"/>
                  <a:gd name="T40" fmla="*/ 667 w 1402"/>
                  <a:gd name="T41" fmla="*/ 535 h 776"/>
                  <a:gd name="T42" fmla="*/ 611 w 1402"/>
                  <a:gd name="T43" fmla="*/ 512 h 776"/>
                  <a:gd name="T44" fmla="*/ 568 w 1402"/>
                  <a:gd name="T45" fmla="*/ 532 h 776"/>
                  <a:gd name="T46" fmla="*/ 541 w 1402"/>
                  <a:gd name="T47" fmla="*/ 506 h 776"/>
                  <a:gd name="T48" fmla="*/ 562 w 1402"/>
                  <a:gd name="T49" fmla="*/ 463 h 776"/>
                  <a:gd name="T50" fmla="*/ 539 w 1402"/>
                  <a:gd name="T51" fmla="*/ 407 h 776"/>
                  <a:gd name="T52" fmla="*/ 494 w 1402"/>
                  <a:gd name="T53" fmla="*/ 391 h 776"/>
                  <a:gd name="T54" fmla="*/ 493 w 1402"/>
                  <a:gd name="T55" fmla="*/ 373 h 776"/>
                  <a:gd name="T56" fmla="*/ 494 w 1402"/>
                  <a:gd name="T57" fmla="*/ 355 h 776"/>
                  <a:gd name="T58" fmla="*/ 539 w 1402"/>
                  <a:gd name="T59" fmla="*/ 339 h 776"/>
                  <a:gd name="T60" fmla="*/ 562 w 1402"/>
                  <a:gd name="T61" fmla="*/ 283 h 776"/>
                  <a:gd name="T62" fmla="*/ 541 w 1402"/>
                  <a:gd name="T63" fmla="*/ 239 h 776"/>
                  <a:gd name="T64" fmla="*/ 568 w 1402"/>
                  <a:gd name="T65" fmla="*/ 213 h 776"/>
                  <a:gd name="T66" fmla="*/ 611 w 1402"/>
                  <a:gd name="T67" fmla="*/ 234 h 776"/>
                  <a:gd name="T68" fmla="*/ 667 w 1402"/>
                  <a:gd name="T69" fmla="*/ 211 h 776"/>
                  <a:gd name="T70" fmla="*/ 683 w 1402"/>
                  <a:gd name="T71" fmla="*/ 166 h 776"/>
                  <a:gd name="T72" fmla="*/ 701 w 1402"/>
                  <a:gd name="T73" fmla="*/ 165 h 776"/>
                  <a:gd name="T74" fmla="*/ 719 w 1402"/>
                  <a:gd name="T75" fmla="*/ 166 h 776"/>
                  <a:gd name="T76" fmla="*/ 735 w 1402"/>
                  <a:gd name="T77" fmla="*/ 211 h 776"/>
                  <a:gd name="T78" fmla="*/ 793 w 1402"/>
                  <a:gd name="T79" fmla="*/ 234 h 776"/>
                  <a:gd name="T80" fmla="*/ 834 w 1402"/>
                  <a:gd name="T81" fmla="*/ 213 h 776"/>
                  <a:gd name="T82" fmla="*/ 861 w 1402"/>
                  <a:gd name="T83" fmla="*/ 239 h 776"/>
                  <a:gd name="T84" fmla="*/ 840 w 1402"/>
                  <a:gd name="T85" fmla="*/ 283 h 776"/>
                  <a:gd name="T86" fmla="*/ 863 w 1402"/>
                  <a:gd name="T87" fmla="*/ 339 h 776"/>
                  <a:gd name="T88" fmla="*/ 909 w 1402"/>
                  <a:gd name="T89" fmla="*/ 355 h 776"/>
                  <a:gd name="T90" fmla="*/ 909 w 1402"/>
                  <a:gd name="T91" fmla="*/ 373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02" h="776">
                    <a:moveTo>
                      <a:pt x="1311" y="0"/>
                    </a:moveTo>
                    <a:cubicBezTo>
                      <a:pt x="91" y="0"/>
                      <a:pt x="91" y="0"/>
                      <a:pt x="91" y="0"/>
                    </a:cubicBezTo>
                    <a:cubicBezTo>
                      <a:pt x="38" y="0"/>
                      <a:pt x="0" y="51"/>
                      <a:pt x="14" y="102"/>
                    </a:cubicBezTo>
                    <a:cubicBezTo>
                      <a:pt x="183" y="717"/>
                      <a:pt x="183" y="717"/>
                      <a:pt x="183" y="717"/>
                    </a:cubicBezTo>
                    <a:cubicBezTo>
                      <a:pt x="193" y="752"/>
                      <a:pt x="225" y="776"/>
                      <a:pt x="261" y="776"/>
                    </a:cubicBezTo>
                    <a:cubicBezTo>
                      <a:pt x="1146" y="776"/>
                      <a:pt x="1146" y="776"/>
                      <a:pt x="1146" y="776"/>
                    </a:cubicBezTo>
                    <a:cubicBezTo>
                      <a:pt x="1182" y="776"/>
                      <a:pt x="1214" y="752"/>
                      <a:pt x="1224" y="716"/>
                    </a:cubicBezTo>
                    <a:cubicBezTo>
                      <a:pt x="1388" y="101"/>
                      <a:pt x="1388" y="101"/>
                      <a:pt x="1388" y="101"/>
                    </a:cubicBezTo>
                    <a:cubicBezTo>
                      <a:pt x="1402" y="50"/>
                      <a:pt x="1364" y="0"/>
                      <a:pt x="1311" y="0"/>
                    </a:cubicBezTo>
                    <a:close/>
                    <a:moveTo>
                      <a:pt x="909" y="373"/>
                    </a:moveTo>
                    <a:cubicBezTo>
                      <a:pt x="909" y="379"/>
                      <a:pt x="909" y="385"/>
                      <a:pt x="909" y="391"/>
                    </a:cubicBezTo>
                    <a:cubicBezTo>
                      <a:pt x="909" y="391"/>
                      <a:pt x="909" y="391"/>
                      <a:pt x="863" y="407"/>
                    </a:cubicBezTo>
                    <a:cubicBezTo>
                      <a:pt x="859" y="428"/>
                      <a:pt x="851" y="446"/>
                      <a:pt x="840" y="463"/>
                    </a:cubicBezTo>
                    <a:cubicBezTo>
                      <a:pt x="840" y="463"/>
                      <a:pt x="840" y="463"/>
                      <a:pt x="861" y="506"/>
                    </a:cubicBezTo>
                    <a:cubicBezTo>
                      <a:pt x="853" y="515"/>
                      <a:pt x="845" y="525"/>
                      <a:pt x="834" y="532"/>
                    </a:cubicBezTo>
                    <a:cubicBezTo>
                      <a:pt x="834" y="532"/>
                      <a:pt x="834" y="532"/>
                      <a:pt x="793" y="512"/>
                    </a:cubicBezTo>
                    <a:cubicBezTo>
                      <a:pt x="776" y="523"/>
                      <a:pt x="756" y="531"/>
                      <a:pt x="735" y="535"/>
                    </a:cubicBezTo>
                    <a:cubicBezTo>
                      <a:pt x="735" y="535"/>
                      <a:pt x="735" y="535"/>
                      <a:pt x="719" y="580"/>
                    </a:cubicBezTo>
                    <a:cubicBezTo>
                      <a:pt x="713" y="581"/>
                      <a:pt x="708" y="581"/>
                      <a:pt x="701" y="581"/>
                    </a:cubicBezTo>
                    <a:cubicBezTo>
                      <a:pt x="696" y="581"/>
                      <a:pt x="689" y="581"/>
                      <a:pt x="683" y="580"/>
                    </a:cubicBezTo>
                    <a:cubicBezTo>
                      <a:pt x="683" y="580"/>
                      <a:pt x="683" y="580"/>
                      <a:pt x="667" y="535"/>
                    </a:cubicBezTo>
                    <a:cubicBezTo>
                      <a:pt x="647" y="531"/>
                      <a:pt x="628" y="523"/>
                      <a:pt x="611" y="512"/>
                    </a:cubicBezTo>
                    <a:cubicBezTo>
                      <a:pt x="611" y="512"/>
                      <a:pt x="611" y="512"/>
                      <a:pt x="568" y="532"/>
                    </a:cubicBezTo>
                    <a:cubicBezTo>
                      <a:pt x="558" y="525"/>
                      <a:pt x="549" y="515"/>
                      <a:pt x="541" y="506"/>
                    </a:cubicBezTo>
                    <a:cubicBezTo>
                      <a:pt x="541" y="506"/>
                      <a:pt x="541" y="506"/>
                      <a:pt x="562" y="463"/>
                    </a:cubicBezTo>
                    <a:cubicBezTo>
                      <a:pt x="552" y="446"/>
                      <a:pt x="543" y="428"/>
                      <a:pt x="539" y="407"/>
                    </a:cubicBezTo>
                    <a:cubicBezTo>
                      <a:pt x="539" y="407"/>
                      <a:pt x="539" y="407"/>
                      <a:pt x="494" y="391"/>
                    </a:cubicBezTo>
                    <a:cubicBezTo>
                      <a:pt x="494" y="385"/>
                      <a:pt x="493" y="379"/>
                      <a:pt x="493" y="373"/>
                    </a:cubicBezTo>
                    <a:cubicBezTo>
                      <a:pt x="493" y="366"/>
                      <a:pt x="494" y="361"/>
                      <a:pt x="494" y="355"/>
                    </a:cubicBezTo>
                    <a:cubicBezTo>
                      <a:pt x="494" y="355"/>
                      <a:pt x="494" y="355"/>
                      <a:pt x="539" y="339"/>
                    </a:cubicBezTo>
                    <a:cubicBezTo>
                      <a:pt x="543" y="318"/>
                      <a:pt x="552" y="300"/>
                      <a:pt x="562" y="283"/>
                    </a:cubicBezTo>
                    <a:cubicBezTo>
                      <a:pt x="562" y="283"/>
                      <a:pt x="562" y="283"/>
                      <a:pt x="541" y="239"/>
                    </a:cubicBezTo>
                    <a:cubicBezTo>
                      <a:pt x="549" y="230"/>
                      <a:pt x="558" y="221"/>
                      <a:pt x="568" y="213"/>
                    </a:cubicBezTo>
                    <a:cubicBezTo>
                      <a:pt x="568" y="213"/>
                      <a:pt x="568" y="213"/>
                      <a:pt x="611" y="234"/>
                    </a:cubicBezTo>
                    <a:cubicBezTo>
                      <a:pt x="628" y="222"/>
                      <a:pt x="647" y="214"/>
                      <a:pt x="667" y="211"/>
                    </a:cubicBezTo>
                    <a:cubicBezTo>
                      <a:pt x="667" y="211"/>
                      <a:pt x="667" y="211"/>
                      <a:pt x="683" y="166"/>
                    </a:cubicBezTo>
                    <a:cubicBezTo>
                      <a:pt x="689" y="165"/>
                      <a:pt x="696" y="165"/>
                      <a:pt x="701" y="165"/>
                    </a:cubicBezTo>
                    <a:cubicBezTo>
                      <a:pt x="708" y="165"/>
                      <a:pt x="713" y="165"/>
                      <a:pt x="719" y="166"/>
                    </a:cubicBezTo>
                    <a:cubicBezTo>
                      <a:pt x="719" y="166"/>
                      <a:pt x="719" y="166"/>
                      <a:pt x="735" y="211"/>
                    </a:cubicBezTo>
                    <a:cubicBezTo>
                      <a:pt x="756" y="214"/>
                      <a:pt x="776" y="222"/>
                      <a:pt x="793" y="234"/>
                    </a:cubicBezTo>
                    <a:cubicBezTo>
                      <a:pt x="793" y="234"/>
                      <a:pt x="793" y="234"/>
                      <a:pt x="834" y="213"/>
                    </a:cubicBezTo>
                    <a:cubicBezTo>
                      <a:pt x="845" y="221"/>
                      <a:pt x="853" y="230"/>
                      <a:pt x="861" y="239"/>
                    </a:cubicBezTo>
                    <a:cubicBezTo>
                      <a:pt x="861" y="239"/>
                      <a:pt x="861" y="239"/>
                      <a:pt x="840" y="283"/>
                    </a:cubicBezTo>
                    <a:cubicBezTo>
                      <a:pt x="851" y="300"/>
                      <a:pt x="859" y="318"/>
                      <a:pt x="863" y="339"/>
                    </a:cubicBezTo>
                    <a:cubicBezTo>
                      <a:pt x="863" y="339"/>
                      <a:pt x="863" y="339"/>
                      <a:pt x="909" y="355"/>
                    </a:cubicBezTo>
                    <a:cubicBezTo>
                      <a:pt x="909" y="361"/>
                      <a:pt x="909" y="366"/>
                      <a:pt x="909" y="3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60" name="Rectangle 34"/>
            <p:cNvSpPr/>
            <p:nvPr/>
          </p:nvSpPr>
          <p:spPr>
            <a:xfrm>
              <a:off x="998290" y="2499919"/>
              <a:ext cx="226503" cy="201336"/>
            </a:xfrm>
            <a:prstGeom prst="rect">
              <a:avLst/>
            </a:prstGeom>
            <a:solidFill>
              <a:srgbClr val="BCBCBE"/>
            </a:solid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66" name="TextBox 1"/>
          <p:cNvSpPr txBox="1"/>
          <p:nvPr/>
        </p:nvSpPr>
        <p:spPr>
          <a:xfrm>
            <a:off x="4562808" y="1282814"/>
            <a:ext cx="1531188" cy="415498"/>
          </a:xfrm>
          <a:prstGeom prst="rect">
            <a:avLst/>
          </a:prstGeom>
          <a:noFill/>
        </p:spPr>
        <p:txBody>
          <a:bodyPr wrap="none" rtlCol="0">
            <a:spAutoFit/>
          </a:bodyPr>
          <a:lstStyle/>
          <a:p>
            <a:pPr algn="ctr" defTabSz="457189"/>
            <a:r>
              <a:rPr lang="ja-JP" altLang="en-US" sz="105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ユーザが</a:t>
            </a:r>
            <a:r>
              <a:rPr lang="en-US" altLang="ja-JP" sz="105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セルフサービスで展開</a:t>
            </a:r>
            <a:endParaRPr lang="ja-JP" altLang="en-US" sz="105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 name="Content Placeholder 2"/>
          <p:cNvSpPr txBox="1">
            <a:spLocks/>
          </p:cNvSpPr>
          <p:nvPr/>
        </p:nvSpPr>
        <p:spPr>
          <a:xfrm>
            <a:off x="151076" y="1937690"/>
            <a:ext cx="4290478" cy="2862378"/>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spcBef>
                <a:spcPts val="1000"/>
              </a:spcBef>
              <a:buClr>
                <a:srgbClr val="2968AF"/>
              </a:buClr>
              <a:buFont typeface="Arial"/>
              <a:buNone/>
            </a:pPr>
            <a:r>
              <a:rPr altLang="ja-JP" sz="1400" dirty="0">
                <a:solidFill>
                  <a:srgbClr val="676767"/>
                </a:solidFill>
                <a:latin typeface="Meiryo" charset="-128"/>
                <a:ea typeface="Meiryo" charset="-128"/>
                <a:cs typeface="Meiryo" charset="-128"/>
              </a:rPr>
              <a:t>HyperFlex </a:t>
            </a:r>
            <a:r>
              <a:rPr lang="ja-JP" altLang="en-US" sz="1400" dirty="0" smtClean="0">
                <a:solidFill>
                  <a:srgbClr val="676767"/>
                </a:solidFill>
                <a:latin typeface="Meiryo" charset="-128"/>
                <a:ea typeface="Meiryo" charset="-128"/>
                <a:cs typeface="Meiryo" charset="-128"/>
              </a:rPr>
              <a:t>と</a:t>
            </a:r>
            <a:r>
              <a:rPr lang="en-US" altLang="ja-JP" sz="1400" dirty="0" smtClean="0">
                <a:solidFill>
                  <a:srgbClr val="676767"/>
                </a:solidFill>
                <a:latin typeface="Meiryo" charset="-128"/>
                <a:ea typeface="Meiryo" charset="-128"/>
                <a:cs typeface="Meiryo" charset="-128"/>
              </a:rPr>
              <a:t> </a:t>
            </a:r>
            <a:r>
              <a:rPr lang="ja-JP" altLang="en-US" sz="1400" dirty="0" smtClean="0">
                <a:solidFill>
                  <a:srgbClr val="676767"/>
                </a:solidFill>
                <a:latin typeface="Meiryo" charset="-128"/>
                <a:ea typeface="Meiryo" charset="-128"/>
                <a:cs typeface="Meiryo" charset="-128"/>
              </a:rPr>
              <a:t>パブリック </a:t>
            </a:r>
            <a:r>
              <a:rPr lang="ja-JP" altLang="en-US" sz="1400" dirty="0">
                <a:solidFill>
                  <a:srgbClr val="676767"/>
                </a:solidFill>
                <a:latin typeface="Meiryo" charset="-128"/>
                <a:ea typeface="Meiryo" charset="-128"/>
                <a:cs typeface="Meiryo" charset="-128"/>
              </a:rPr>
              <a:t>クラウドの両方で</a:t>
            </a:r>
            <a:r>
              <a:rPr lang="ja-JP" altLang="en-US" sz="1400" dirty="0" smtClean="0">
                <a:solidFill>
                  <a:srgbClr val="676767"/>
                </a:solidFill>
                <a:latin typeface="Meiryo" charset="-128"/>
                <a:ea typeface="Meiryo" charset="-128"/>
                <a:cs typeface="Meiryo" charset="-128"/>
              </a:rPr>
              <a:t>のアプリケーション</a:t>
            </a:r>
            <a:r>
              <a:rPr lang="ja-JP" altLang="en-US" sz="1400" dirty="0">
                <a:solidFill>
                  <a:srgbClr val="676767"/>
                </a:solidFill>
                <a:latin typeface="Meiryo" charset="-128"/>
                <a:ea typeface="Meiryo" charset="-128"/>
                <a:cs typeface="Meiryo" charset="-128"/>
              </a:rPr>
              <a:t>展開および</a:t>
            </a:r>
            <a:r>
              <a:rPr lang="ja-JP" altLang="en-US" sz="1400" dirty="0" smtClean="0">
                <a:solidFill>
                  <a:srgbClr val="676767"/>
                </a:solidFill>
                <a:latin typeface="Meiryo" charset="-128"/>
                <a:ea typeface="Meiryo" charset="-128"/>
                <a:cs typeface="Meiryo" charset="-128"/>
              </a:rPr>
              <a:t>管理</a:t>
            </a:r>
            <a:endParaRPr lang="ja-JP" altLang="en-US" sz="1400" dirty="0">
              <a:solidFill>
                <a:srgbClr val="676767"/>
              </a:solidFill>
              <a:latin typeface="Meiryo" charset="-128"/>
              <a:ea typeface="Meiryo" charset="-128"/>
              <a:cs typeface="Meiryo" charset="-128"/>
            </a:endParaRPr>
          </a:p>
          <a:p>
            <a:pPr>
              <a:spcBef>
                <a:spcPts val="1000"/>
              </a:spcBef>
              <a:buClr>
                <a:srgbClr val="2968AF"/>
              </a:buClr>
            </a:pPr>
            <a:r>
              <a:rPr altLang="ja-JP" sz="1400" spc="-20" dirty="0" smtClean="0">
                <a:solidFill>
                  <a:srgbClr val="676767"/>
                </a:solidFill>
                <a:latin typeface="Meiryo" charset="-128"/>
                <a:ea typeface="Meiryo" charset="-128"/>
                <a:cs typeface="Meiryo" charset="-128"/>
              </a:rPr>
              <a:t>VM </a:t>
            </a:r>
            <a:r>
              <a:rPr lang="ja-JP" altLang="en-US" sz="1400" spc="-20" dirty="0">
                <a:solidFill>
                  <a:srgbClr val="676767"/>
                </a:solidFill>
                <a:latin typeface="Meiryo" charset="-128"/>
                <a:ea typeface="Meiryo" charset="-128"/>
                <a:cs typeface="Meiryo" charset="-128"/>
              </a:rPr>
              <a:t>またはアプリケーションの</a:t>
            </a:r>
            <a:r>
              <a:rPr lang="ja-JP" altLang="en-US" sz="1400" spc="-20" dirty="0" smtClean="0">
                <a:solidFill>
                  <a:srgbClr val="676767"/>
                </a:solidFill>
                <a:latin typeface="Meiryo" charset="-128"/>
                <a:ea typeface="Meiryo" charset="-128"/>
                <a:cs typeface="Meiryo" charset="-128"/>
              </a:rPr>
              <a:t>セルフ</a:t>
            </a:r>
            <a:r>
              <a:rPr lang="en-US" altLang="ja-JP" sz="1400" spc="-20" dirty="0" smtClean="0">
                <a:solidFill>
                  <a:srgbClr val="676767"/>
                </a:solidFill>
                <a:latin typeface="Meiryo" charset="-128"/>
                <a:ea typeface="Meiryo" charset="-128"/>
                <a:cs typeface="Meiryo" charset="-128"/>
              </a:rPr>
              <a:t> </a:t>
            </a:r>
            <a:r>
              <a:rPr lang="ja-JP" altLang="en-US" sz="1400" spc="-20" dirty="0" smtClean="0">
                <a:solidFill>
                  <a:srgbClr val="676767"/>
                </a:solidFill>
                <a:latin typeface="Meiryo" charset="-128"/>
                <a:ea typeface="Meiryo" charset="-128"/>
                <a:cs typeface="Meiryo" charset="-128"/>
              </a:rPr>
              <a:t>サービス</a:t>
            </a:r>
            <a:r>
              <a:rPr lang="en-US" altLang="ja-JP" sz="1400" spc="-20" dirty="0" smtClean="0">
                <a:solidFill>
                  <a:srgbClr val="676767"/>
                </a:solidFill>
                <a:latin typeface="Meiryo" charset="-128"/>
                <a:ea typeface="Meiryo" charset="-128"/>
                <a:cs typeface="Meiryo" charset="-128"/>
              </a:rPr>
              <a:t/>
            </a:r>
            <a:br>
              <a:rPr lang="en-US" altLang="ja-JP" sz="1400" spc="-20" dirty="0" smtClean="0">
                <a:solidFill>
                  <a:srgbClr val="676767"/>
                </a:solidFill>
                <a:latin typeface="Meiryo" charset="-128"/>
                <a:ea typeface="Meiryo" charset="-128"/>
                <a:cs typeface="Meiryo" charset="-128"/>
              </a:rPr>
            </a:br>
            <a:r>
              <a:rPr lang="ja-JP" altLang="en-US" sz="1400" spc="-20" dirty="0" smtClean="0">
                <a:solidFill>
                  <a:srgbClr val="676767"/>
                </a:solidFill>
                <a:latin typeface="Meiryo" charset="-128"/>
                <a:ea typeface="Meiryo" charset="-128"/>
                <a:cs typeface="Meiryo" charset="-128"/>
              </a:rPr>
              <a:t>利用</a:t>
            </a:r>
            <a:endParaRPr lang="ja-JP" altLang="en-US" sz="1400" spc="-20" dirty="0">
              <a:solidFill>
                <a:srgbClr val="676767"/>
              </a:solidFill>
              <a:latin typeface="Meiryo" charset="-128"/>
              <a:ea typeface="Meiryo" charset="-128"/>
              <a:cs typeface="Meiryo" charset="-128"/>
            </a:endParaRPr>
          </a:p>
          <a:p>
            <a:pPr>
              <a:spcBef>
                <a:spcPts val="1000"/>
              </a:spcBef>
              <a:buClr>
                <a:srgbClr val="2968AF"/>
              </a:buClr>
            </a:pPr>
            <a:r>
              <a:rPr lang="en-US" altLang="ja-JP" sz="1400" dirty="0" smtClean="0">
                <a:solidFill>
                  <a:srgbClr val="676767"/>
                </a:solidFill>
                <a:latin typeface="Meiryo" charset="-128"/>
                <a:ea typeface="Meiryo" charset="-128"/>
                <a:cs typeface="Meiryo" charset="-128"/>
              </a:rPr>
              <a:t>VM</a:t>
            </a:r>
            <a:r>
              <a:rPr lang="ja-JP" altLang="en-US" sz="1400" dirty="0" smtClean="0">
                <a:solidFill>
                  <a:srgbClr val="676767"/>
                </a:solidFill>
                <a:latin typeface="Meiryo" charset="-128"/>
                <a:ea typeface="Meiryo" charset="-128"/>
                <a:cs typeface="Meiryo" charset="-128"/>
              </a:rPr>
              <a:t>の稼働状況の可視化</a:t>
            </a:r>
            <a:endParaRPr lang="ja-JP" altLang="en-US" sz="1400" dirty="0">
              <a:solidFill>
                <a:srgbClr val="676767"/>
              </a:solidFill>
              <a:latin typeface="Meiryo" charset="-128"/>
              <a:ea typeface="Meiryo" charset="-128"/>
              <a:cs typeface="Meiryo" charset="-128"/>
            </a:endParaRPr>
          </a:p>
          <a:p>
            <a:pPr>
              <a:spcBef>
                <a:spcPts val="1000"/>
              </a:spcBef>
              <a:buClr>
                <a:srgbClr val="2968AF"/>
              </a:buClr>
            </a:pPr>
            <a:r>
              <a:rPr lang="ja-JP" altLang="en-US" sz="1400" dirty="0">
                <a:solidFill>
                  <a:srgbClr val="676767"/>
                </a:solidFill>
                <a:latin typeface="Meiryo" charset="-128"/>
                <a:ea typeface="Meiryo" charset="-128"/>
                <a:cs typeface="Meiryo" charset="-128"/>
              </a:rPr>
              <a:t>ハイブリッド </a:t>
            </a:r>
            <a:r>
              <a:rPr altLang="ja-JP" sz="1400" dirty="0">
                <a:solidFill>
                  <a:srgbClr val="676767"/>
                </a:solidFill>
                <a:latin typeface="Meiryo" charset="-128"/>
                <a:ea typeface="Meiryo" charset="-128"/>
                <a:cs typeface="Meiryo" charset="-128"/>
              </a:rPr>
              <a:t>IT </a:t>
            </a:r>
            <a:r>
              <a:rPr lang="ja-JP" altLang="en-US" sz="1400" dirty="0">
                <a:solidFill>
                  <a:srgbClr val="676767"/>
                </a:solidFill>
                <a:latin typeface="Meiryo" charset="-128"/>
                <a:ea typeface="Meiryo" charset="-128"/>
                <a:cs typeface="Meiryo" charset="-128"/>
              </a:rPr>
              <a:t>戦略の適用</a:t>
            </a:r>
          </a:p>
          <a:p>
            <a:pPr>
              <a:spcBef>
                <a:spcPts val="1000"/>
              </a:spcBef>
              <a:buClr>
                <a:srgbClr val="2968AF"/>
              </a:buClr>
            </a:pPr>
            <a:endParaRPr lang="ja-JP" altLang="en-US" sz="1400" dirty="0">
              <a:solidFill>
                <a:srgbClr val="676767"/>
              </a:solidFill>
              <a:latin typeface="Meiryo" charset="-128"/>
              <a:ea typeface="Meiryo" charset="-128"/>
              <a:cs typeface="Meiryo" charset="-128"/>
            </a:endParaRPr>
          </a:p>
          <a:p>
            <a:pPr marL="57136" indent="0">
              <a:spcBef>
                <a:spcPts val="1000"/>
              </a:spcBef>
              <a:buClr>
                <a:srgbClr val="2968AF"/>
              </a:buClr>
              <a:buFont typeface="Arial"/>
              <a:buNone/>
            </a:pPr>
            <a:r>
              <a:rPr lang="ja-JP" altLang="en-US" sz="1400" dirty="0">
                <a:solidFill>
                  <a:srgbClr val="676767"/>
                </a:solidFill>
                <a:latin typeface="Meiryo" charset="-128"/>
                <a:ea typeface="Meiryo" charset="-128"/>
                <a:cs typeface="Meiryo" charset="-128"/>
              </a:rPr>
              <a:t>シスコの</a:t>
            </a:r>
            <a:r>
              <a:rPr lang="ja-JP" altLang="en-US" sz="1400" dirty="0" smtClean="0">
                <a:solidFill>
                  <a:srgbClr val="676767"/>
                </a:solidFill>
                <a:latin typeface="Meiryo" charset="-128"/>
                <a:ea typeface="Meiryo" charset="-128"/>
                <a:cs typeface="Meiryo" charset="-128"/>
              </a:rPr>
              <a:t>ハード</a:t>
            </a:r>
            <a:r>
              <a:rPr lang="en-US" altLang="ja-JP" sz="1400" dirty="0" smtClean="0">
                <a:solidFill>
                  <a:srgbClr val="676767"/>
                </a:solidFill>
                <a:latin typeface="Meiryo" charset="-128"/>
                <a:ea typeface="Meiryo" charset="-128"/>
                <a:cs typeface="Meiryo" charset="-128"/>
              </a:rPr>
              <a:t> </a:t>
            </a:r>
            <a:r>
              <a:rPr lang="ja-JP" altLang="en-US" sz="1400" dirty="0" smtClean="0">
                <a:solidFill>
                  <a:srgbClr val="676767"/>
                </a:solidFill>
                <a:latin typeface="Meiryo" charset="-128"/>
                <a:ea typeface="Meiryo" charset="-128"/>
                <a:cs typeface="Meiryo" charset="-128"/>
              </a:rPr>
              <a:t>ウェア</a:t>
            </a:r>
            <a:r>
              <a:rPr lang="ja-JP" altLang="en-US" sz="1400" dirty="0">
                <a:solidFill>
                  <a:srgbClr val="676767"/>
                </a:solidFill>
                <a:latin typeface="Meiryo" charset="-128"/>
                <a:ea typeface="Meiryo" charset="-128"/>
                <a:cs typeface="Meiryo" charset="-128"/>
              </a:rPr>
              <a:t>とソフトウェア</a:t>
            </a:r>
            <a:r>
              <a:rPr lang="ja-JP" altLang="en-US" sz="1400" dirty="0" smtClean="0">
                <a:solidFill>
                  <a:srgbClr val="676767"/>
                </a:solidFill>
                <a:latin typeface="Meiryo" charset="-128"/>
                <a:ea typeface="Meiryo" charset="-128"/>
                <a:cs typeface="Meiryo" charset="-128"/>
              </a:rPr>
              <a:t>のバンドル（事前稼働検証済み）</a:t>
            </a:r>
            <a:r>
              <a:rPr lang="ja-JP" altLang="en-US" sz="1400" dirty="0">
                <a:solidFill>
                  <a:srgbClr val="2968AF"/>
                </a:solidFill>
                <a:latin typeface="Meiryo" charset="-128"/>
                <a:ea typeface="Meiryo" charset="-128"/>
                <a:cs typeface="Meiryo" charset="-128"/>
              </a:rPr>
              <a:t/>
            </a:r>
            <a:br>
              <a:rPr lang="ja-JP" altLang="en-US" sz="1400" dirty="0">
                <a:solidFill>
                  <a:srgbClr val="2968AF"/>
                </a:solidFill>
                <a:latin typeface="Meiryo" charset="-128"/>
                <a:ea typeface="Meiryo" charset="-128"/>
                <a:cs typeface="Meiryo" charset="-128"/>
              </a:rPr>
            </a:br>
            <a:endParaRPr lang="ja-JP" altLang="en-US" sz="1400" dirty="0">
              <a:solidFill>
                <a:srgbClr val="676767"/>
              </a:solidFill>
              <a:latin typeface="Meiryo" charset="-128"/>
              <a:ea typeface="Meiryo" charset="-128"/>
              <a:cs typeface="Meiryo" charset="-128"/>
            </a:endParaRPr>
          </a:p>
          <a:p>
            <a:pPr>
              <a:spcBef>
                <a:spcPts val="1000"/>
              </a:spcBef>
              <a:buClr>
                <a:srgbClr val="2968AF"/>
              </a:buClr>
            </a:pPr>
            <a:endParaRPr lang="ja-JP" altLang="en-US" sz="1400" dirty="0">
              <a:solidFill>
                <a:srgbClr val="676767"/>
              </a:solidFill>
              <a:latin typeface="Meiryo" charset="-128"/>
              <a:ea typeface="Meiryo" charset="-128"/>
              <a:cs typeface="Meiryo" charset="-128"/>
            </a:endParaRPr>
          </a:p>
        </p:txBody>
      </p:sp>
    </p:spTree>
    <p:extLst>
      <p:ext uri="{BB962C8B-B14F-4D97-AF65-F5344CB8AC3E}">
        <p14:creationId xmlns:p14="http://schemas.microsoft.com/office/powerpoint/2010/main" val="1535302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p:cNvGraphicFramePr>
            <a:graphicFrameLocks noGrp="1"/>
          </p:cNvGraphicFramePr>
          <p:nvPr>
            <p:extLst>
              <p:ext uri="{D42A27DB-BD31-4B8C-83A1-F6EECF244321}">
                <p14:modId xmlns:p14="http://schemas.microsoft.com/office/powerpoint/2010/main" val="165094221"/>
              </p:ext>
            </p:extLst>
          </p:nvPr>
        </p:nvGraphicFramePr>
        <p:xfrm>
          <a:off x="437766" y="1206208"/>
          <a:ext cx="8280056" cy="2284672"/>
        </p:xfrm>
        <a:graphic>
          <a:graphicData uri="http://schemas.openxmlformats.org/drawingml/2006/table">
            <a:tbl>
              <a:tblPr firstRow="1" bandRow="1">
                <a:effectLst/>
              </a:tblPr>
              <a:tblGrid>
                <a:gridCol w="1409445">
                  <a:extLst>
                    <a:ext uri="{9D8B030D-6E8A-4147-A177-3AD203B41FA5}">
                      <a16:colId xmlns:a16="http://schemas.microsoft.com/office/drawing/2014/main" xmlns="" val="20000"/>
                    </a:ext>
                  </a:extLst>
                </a:gridCol>
                <a:gridCol w="2338423">
                  <a:extLst>
                    <a:ext uri="{9D8B030D-6E8A-4147-A177-3AD203B41FA5}">
                      <a16:colId xmlns:a16="http://schemas.microsoft.com/office/drawing/2014/main" xmlns="" val="20001"/>
                    </a:ext>
                  </a:extLst>
                </a:gridCol>
                <a:gridCol w="2215166">
                  <a:extLst>
                    <a:ext uri="{9D8B030D-6E8A-4147-A177-3AD203B41FA5}">
                      <a16:colId xmlns:a16="http://schemas.microsoft.com/office/drawing/2014/main" xmlns="" val="20002"/>
                    </a:ext>
                  </a:extLst>
                </a:gridCol>
                <a:gridCol w="2317022">
                  <a:extLst>
                    <a:ext uri="{9D8B030D-6E8A-4147-A177-3AD203B41FA5}">
                      <a16:colId xmlns:a16="http://schemas.microsoft.com/office/drawing/2014/main" xmlns="" val="20003"/>
                    </a:ext>
                  </a:extLst>
                </a:gridCol>
              </a:tblGrid>
              <a:tr h="395350">
                <a:tc>
                  <a:txBody>
                    <a:bodyPr/>
                    <a:lstStyle>
                      <a:lvl1pPr marL="0" algn="l" defTabSz="685777" rtl="0" eaLnBrk="1" latinLnBrk="0" hangingPunct="1">
                        <a:defRPr sz="1400" b="1" kern="1200">
                          <a:solidFill>
                            <a:schemeClr val="lt1"/>
                          </a:solidFill>
                          <a:latin typeface="Arial"/>
                          <a:ea typeface=""/>
                          <a:cs typeface=""/>
                        </a:defRPr>
                      </a:lvl1pPr>
                      <a:lvl2pPr marL="342886" algn="l" defTabSz="685777" rtl="0" eaLnBrk="1" latinLnBrk="0" hangingPunct="1">
                        <a:defRPr sz="1400" b="1" kern="1200">
                          <a:solidFill>
                            <a:schemeClr val="lt1"/>
                          </a:solidFill>
                          <a:latin typeface="Arial"/>
                          <a:ea typeface=""/>
                          <a:cs typeface=""/>
                        </a:defRPr>
                      </a:lvl2pPr>
                      <a:lvl3pPr marL="685777" algn="l" defTabSz="685777" rtl="0" eaLnBrk="1" latinLnBrk="0" hangingPunct="1">
                        <a:defRPr sz="1400" b="1" kern="1200">
                          <a:solidFill>
                            <a:schemeClr val="lt1"/>
                          </a:solidFill>
                          <a:latin typeface="Arial"/>
                          <a:ea typeface=""/>
                          <a:cs typeface=""/>
                        </a:defRPr>
                      </a:lvl3pPr>
                      <a:lvl4pPr marL="1028665" algn="l" defTabSz="685777" rtl="0" eaLnBrk="1" latinLnBrk="0" hangingPunct="1">
                        <a:defRPr sz="1400" b="1" kern="1200">
                          <a:solidFill>
                            <a:schemeClr val="lt1"/>
                          </a:solidFill>
                          <a:latin typeface="Arial"/>
                          <a:ea typeface=""/>
                          <a:cs typeface=""/>
                        </a:defRPr>
                      </a:lvl4pPr>
                      <a:lvl5pPr marL="1371555" algn="l" defTabSz="685777" rtl="0" eaLnBrk="1" latinLnBrk="0" hangingPunct="1">
                        <a:defRPr sz="1400" b="1" kern="1200">
                          <a:solidFill>
                            <a:schemeClr val="lt1"/>
                          </a:solidFill>
                          <a:latin typeface="Arial"/>
                          <a:ea typeface=""/>
                          <a:cs typeface=""/>
                        </a:defRPr>
                      </a:lvl5pPr>
                      <a:lvl6pPr marL="1714441" algn="l" defTabSz="685777" rtl="0" eaLnBrk="1" latinLnBrk="0" hangingPunct="1">
                        <a:defRPr sz="1400" b="1" kern="1200">
                          <a:solidFill>
                            <a:schemeClr val="lt1"/>
                          </a:solidFill>
                          <a:latin typeface="Arial"/>
                          <a:ea typeface=""/>
                          <a:cs typeface=""/>
                        </a:defRPr>
                      </a:lvl6pPr>
                      <a:lvl7pPr marL="2057332" algn="l" defTabSz="685777" rtl="0" eaLnBrk="1" latinLnBrk="0" hangingPunct="1">
                        <a:defRPr sz="1400" b="1" kern="1200">
                          <a:solidFill>
                            <a:schemeClr val="lt1"/>
                          </a:solidFill>
                          <a:latin typeface="Arial"/>
                          <a:ea typeface=""/>
                          <a:cs typeface=""/>
                        </a:defRPr>
                      </a:lvl7pPr>
                      <a:lvl8pPr marL="2400220" algn="l" defTabSz="685777" rtl="0" eaLnBrk="1" latinLnBrk="0" hangingPunct="1">
                        <a:defRPr sz="1400" b="1" kern="1200">
                          <a:solidFill>
                            <a:schemeClr val="lt1"/>
                          </a:solidFill>
                          <a:latin typeface="Arial"/>
                          <a:ea typeface=""/>
                          <a:cs typeface=""/>
                        </a:defRPr>
                      </a:lvl8pPr>
                      <a:lvl9pPr marL="2743110" algn="l" defTabSz="685777" rtl="0" eaLnBrk="1" latinLnBrk="0" hangingPunct="1">
                        <a:defRPr sz="1400" b="1" kern="1200">
                          <a:solidFill>
                            <a:schemeClr val="lt1"/>
                          </a:solidFill>
                          <a:latin typeface="Arial"/>
                          <a:ea typeface=""/>
                          <a:cs typeface=""/>
                        </a:defRPr>
                      </a:lvl9pPr>
                    </a:lstStyle>
                    <a:p>
                      <a:pPr algn="l"/>
                      <a:endParaRPr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755" marR="84755" marT="42377" marB="42377">
                    <a:lnL w="12700" cap="flat" cmpd="sng" algn="ctr">
                      <a:noFill/>
                      <a:prstDash val="solid"/>
                      <a:round/>
                      <a:headEnd type="none" w="med" len="med"/>
                      <a:tailEnd type="none" w="med" len="med"/>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4794"/>
                    </a:solidFill>
                  </a:tcPr>
                </a:tc>
                <a:tc>
                  <a:txBody>
                    <a:bodyPr/>
                    <a:lstStyle>
                      <a:lvl1pPr marL="0" algn="l" defTabSz="685777" rtl="0" eaLnBrk="1" latinLnBrk="0" hangingPunct="1">
                        <a:defRPr sz="1400" b="1" kern="1200">
                          <a:solidFill>
                            <a:schemeClr val="lt1"/>
                          </a:solidFill>
                          <a:latin typeface="Arial"/>
                          <a:ea typeface=""/>
                          <a:cs typeface=""/>
                        </a:defRPr>
                      </a:lvl1pPr>
                      <a:lvl2pPr marL="342886" algn="l" defTabSz="685777" rtl="0" eaLnBrk="1" latinLnBrk="0" hangingPunct="1">
                        <a:defRPr sz="1400" b="1" kern="1200">
                          <a:solidFill>
                            <a:schemeClr val="lt1"/>
                          </a:solidFill>
                          <a:latin typeface="Arial"/>
                          <a:ea typeface=""/>
                          <a:cs typeface=""/>
                        </a:defRPr>
                      </a:lvl2pPr>
                      <a:lvl3pPr marL="685777" algn="l" defTabSz="685777" rtl="0" eaLnBrk="1" latinLnBrk="0" hangingPunct="1">
                        <a:defRPr sz="1400" b="1" kern="1200">
                          <a:solidFill>
                            <a:schemeClr val="lt1"/>
                          </a:solidFill>
                          <a:latin typeface="Arial"/>
                          <a:ea typeface=""/>
                          <a:cs typeface=""/>
                        </a:defRPr>
                      </a:lvl3pPr>
                      <a:lvl4pPr marL="1028665" algn="l" defTabSz="685777" rtl="0" eaLnBrk="1" latinLnBrk="0" hangingPunct="1">
                        <a:defRPr sz="1400" b="1" kern="1200">
                          <a:solidFill>
                            <a:schemeClr val="lt1"/>
                          </a:solidFill>
                          <a:latin typeface="Arial"/>
                          <a:ea typeface=""/>
                          <a:cs typeface=""/>
                        </a:defRPr>
                      </a:lvl4pPr>
                      <a:lvl5pPr marL="1371555" algn="l" defTabSz="685777" rtl="0" eaLnBrk="1" latinLnBrk="0" hangingPunct="1">
                        <a:defRPr sz="1400" b="1" kern="1200">
                          <a:solidFill>
                            <a:schemeClr val="lt1"/>
                          </a:solidFill>
                          <a:latin typeface="Arial"/>
                          <a:ea typeface=""/>
                          <a:cs typeface=""/>
                        </a:defRPr>
                      </a:lvl5pPr>
                      <a:lvl6pPr marL="1714441" algn="l" defTabSz="685777" rtl="0" eaLnBrk="1" latinLnBrk="0" hangingPunct="1">
                        <a:defRPr sz="1400" b="1" kern="1200">
                          <a:solidFill>
                            <a:schemeClr val="lt1"/>
                          </a:solidFill>
                          <a:latin typeface="Arial"/>
                          <a:ea typeface=""/>
                          <a:cs typeface=""/>
                        </a:defRPr>
                      </a:lvl6pPr>
                      <a:lvl7pPr marL="2057332" algn="l" defTabSz="685777" rtl="0" eaLnBrk="1" latinLnBrk="0" hangingPunct="1">
                        <a:defRPr sz="1400" b="1" kern="1200">
                          <a:solidFill>
                            <a:schemeClr val="lt1"/>
                          </a:solidFill>
                          <a:latin typeface="Arial"/>
                          <a:ea typeface=""/>
                          <a:cs typeface=""/>
                        </a:defRPr>
                      </a:lvl7pPr>
                      <a:lvl8pPr marL="2400220" algn="l" defTabSz="685777" rtl="0" eaLnBrk="1" latinLnBrk="0" hangingPunct="1">
                        <a:defRPr sz="1400" b="1" kern="1200">
                          <a:solidFill>
                            <a:schemeClr val="lt1"/>
                          </a:solidFill>
                          <a:latin typeface="Arial"/>
                          <a:ea typeface=""/>
                          <a:cs typeface=""/>
                        </a:defRPr>
                      </a:lvl8pPr>
                      <a:lvl9pPr marL="2743110" algn="l" defTabSz="685777" rtl="0" eaLnBrk="1" latinLnBrk="0" hangingPunct="1">
                        <a:defRPr sz="1400" b="1" kern="1200">
                          <a:solidFill>
                            <a:schemeClr val="lt1"/>
                          </a:solidFill>
                          <a:latin typeface="Arial"/>
                          <a:ea typeface=""/>
                          <a:cs typeface=""/>
                        </a:defRPr>
                      </a:lvl9pPr>
                    </a:lstStyle>
                    <a:p>
                      <a:pPr algn="ctr"/>
                      <a:r>
                        <a:rPr lang="en-US" altLang="ja-JP" sz="1200" baseline="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HyperFlex </a:t>
                      </a:r>
                      <a:r>
                        <a:rPr lang="ja-JP" altLang="en-US" sz="1200" baseline="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のみ</a:t>
                      </a:r>
                      <a:endParaRPr lang="ja-JP" altLang="en-US" sz="12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755" marR="84755" marT="42377" marB="42377"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4794"/>
                    </a:solidFill>
                  </a:tcPr>
                </a:tc>
                <a:tc>
                  <a:txBody>
                    <a:bodyPr/>
                    <a:lstStyle>
                      <a:lvl1pPr marL="0" algn="l" defTabSz="685777" rtl="0" eaLnBrk="1" latinLnBrk="0" hangingPunct="1">
                        <a:defRPr sz="1400" b="1" kern="1200">
                          <a:solidFill>
                            <a:schemeClr val="lt1"/>
                          </a:solidFill>
                          <a:latin typeface="Arial"/>
                          <a:ea typeface=""/>
                          <a:cs typeface=""/>
                        </a:defRPr>
                      </a:lvl1pPr>
                      <a:lvl2pPr marL="342886" algn="l" defTabSz="685777" rtl="0" eaLnBrk="1" latinLnBrk="0" hangingPunct="1">
                        <a:defRPr sz="1400" b="1" kern="1200">
                          <a:solidFill>
                            <a:schemeClr val="lt1"/>
                          </a:solidFill>
                          <a:latin typeface="Arial"/>
                          <a:ea typeface=""/>
                          <a:cs typeface=""/>
                        </a:defRPr>
                      </a:lvl2pPr>
                      <a:lvl3pPr marL="685777" algn="l" defTabSz="685777" rtl="0" eaLnBrk="1" latinLnBrk="0" hangingPunct="1">
                        <a:defRPr sz="1400" b="1" kern="1200">
                          <a:solidFill>
                            <a:schemeClr val="lt1"/>
                          </a:solidFill>
                          <a:latin typeface="Arial"/>
                          <a:ea typeface=""/>
                          <a:cs typeface=""/>
                        </a:defRPr>
                      </a:lvl3pPr>
                      <a:lvl4pPr marL="1028665" algn="l" defTabSz="685777" rtl="0" eaLnBrk="1" latinLnBrk="0" hangingPunct="1">
                        <a:defRPr sz="1400" b="1" kern="1200">
                          <a:solidFill>
                            <a:schemeClr val="lt1"/>
                          </a:solidFill>
                          <a:latin typeface="Arial"/>
                          <a:ea typeface=""/>
                          <a:cs typeface=""/>
                        </a:defRPr>
                      </a:lvl4pPr>
                      <a:lvl5pPr marL="1371555" algn="l" defTabSz="685777" rtl="0" eaLnBrk="1" latinLnBrk="0" hangingPunct="1">
                        <a:defRPr sz="1400" b="1" kern="1200">
                          <a:solidFill>
                            <a:schemeClr val="lt1"/>
                          </a:solidFill>
                          <a:latin typeface="Arial"/>
                          <a:ea typeface=""/>
                          <a:cs typeface=""/>
                        </a:defRPr>
                      </a:lvl5pPr>
                      <a:lvl6pPr marL="1714441" algn="l" defTabSz="685777" rtl="0" eaLnBrk="1" latinLnBrk="0" hangingPunct="1">
                        <a:defRPr sz="1400" b="1" kern="1200">
                          <a:solidFill>
                            <a:schemeClr val="lt1"/>
                          </a:solidFill>
                          <a:latin typeface="Arial"/>
                          <a:ea typeface=""/>
                          <a:cs typeface=""/>
                        </a:defRPr>
                      </a:lvl6pPr>
                      <a:lvl7pPr marL="2057332" algn="l" defTabSz="685777" rtl="0" eaLnBrk="1" latinLnBrk="0" hangingPunct="1">
                        <a:defRPr sz="1400" b="1" kern="1200">
                          <a:solidFill>
                            <a:schemeClr val="lt1"/>
                          </a:solidFill>
                          <a:latin typeface="Arial"/>
                          <a:ea typeface=""/>
                          <a:cs typeface=""/>
                        </a:defRPr>
                      </a:lvl7pPr>
                      <a:lvl8pPr marL="2400220" algn="l" defTabSz="685777" rtl="0" eaLnBrk="1" latinLnBrk="0" hangingPunct="1">
                        <a:defRPr sz="1400" b="1" kern="1200">
                          <a:solidFill>
                            <a:schemeClr val="lt1"/>
                          </a:solidFill>
                          <a:latin typeface="Arial"/>
                          <a:ea typeface=""/>
                          <a:cs typeface=""/>
                        </a:defRPr>
                      </a:lvl8pPr>
                      <a:lvl9pPr marL="2743110" algn="l" defTabSz="685777" rtl="0" eaLnBrk="1" latinLnBrk="0" hangingPunct="1">
                        <a:defRPr sz="1400" b="1" kern="1200">
                          <a:solidFill>
                            <a:schemeClr val="lt1"/>
                          </a:solidFill>
                          <a:latin typeface="Arial"/>
                          <a:ea typeface=""/>
                          <a:cs typeface=""/>
                        </a:defRPr>
                      </a:lvl9pPr>
                    </a:lstStyle>
                    <a:p>
                      <a:pPr algn="ctr"/>
                      <a:r>
                        <a:rPr lang="ja-JP" altLang="en-US" sz="12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パブリック クラウド </a:t>
                      </a:r>
                      <a:endParaRPr lang="en-US" altLang="ja-JP" sz="12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endParaRPr>
                    </a:p>
                  </a:txBody>
                  <a:tcPr marL="84755" marR="84755" marT="42377" marB="42377"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4794"/>
                    </a:solidFill>
                  </a:tcPr>
                </a:tc>
                <a:tc>
                  <a:txBody>
                    <a:bodyPr/>
                    <a:lstStyle>
                      <a:lvl1pPr marL="0" algn="l" defTabSz="685777" rtl="0" eaLnBrk="1" latinLnBrk="0" hangingPunct="1">
                        <a:defRPr sz="1400" b="1" kern="1200">
                          <a:solidFill>
                            <a:schemeClr val="lt1"/>
                          </a:solidFill>
                          <a:latin typeface="Arial"/>
                          <a:ea typeface=""/>
                          <a:cs typeface=""/>
                        </a:defRPr>
                      </a:lvl1pPr>
                      <a:lvl2pPr marL="342886" algn="l" defTabSz="685777" rtl="0" eaLnBrk="1" latinLnBrk="0" hangingPunct="1">
                        <a:defRPr sz="1400" b="1" kern="1200">
                          <a:solidFill>
                            <a:schemeClr val="lt1"/>
                          </a:solidFill>
                          <a:latin typeface="Arial"/>
                          <a:ea typeface=""/>
                          <a:cs typeface=""/>
                        </a:defRPr>
                      </a:lvl2pPr>
                      <a:lvl3pPr marL="685777" algn="l" defTabSz="685777" rtl="0" eaLnBrk="1" latinLnBrk="0" hangingPunct="1">
                        <a:defRPr sz="1400" b="1" kern="1200">
                          <a:solidFill>
                            <a:schemeClr val="lt1"/>
                          </a:solidFill>
                          <a:latin typeface="Arial"/>
                          <a:ea typeface=""/>
                          <a:cs typeface=""/>
                        </a:defRPr>
                      </a:lvl3pPr>
                      <a:lvl4pPr marL="1028665" algn="l" defTabSz="685777" rtl="0" eaLnBrk="1" latinLnBrk="0" hangingPunct="1">
                        <a:defRPr sz="1400" b="1" kern="1200">
                          <a:solidFill>
                            <a:schemeClr val="lt1"/>
                          </a:solidFill>
                          <a:latin typeface="Arial"/>
                          <a:ea typeface=""/>
                          <a:cs typeface=""/>
                        </a:defRPr>
                      </a:lvl4pPr>
                      <a:lvl5pPr marL="1371555" algn="l" defTabSz="685777" rtl="0" eaLnBrk="1" latinLnBrk="0" hangingPunct="1">
                        <a:defRPr sz="1400" b="1" kern="1200">
                          <a:solidFill>
                            <a:schemeClr val="lt1"/>
                          </a:solidFill>
                          <a:latin typeface="Arial"/>
                          <a:ea typeface=""/>
                          <a:cs typeface=""/>
                        </a:defRPr>
                      </a:lvl5pPr>
                      <a:lvl6pPr marL="1714441" algn="l" defTabSz="685777" rtl="0" eaLnBrk="1" latinLnBrk="0" hangingPunct="1">
                        <a:defRPr sz="1400" b="1" kern="1200">
                          <a:solidFill>
                            <a:schemeClr val="lt1"/>
                          </a:solidFill>
                          <a:latin typeface="Arial"/>
                          <a:ea typeface=""/>
                          <a:cs typeface=""/>
                        </a:defRPr>
                      </a:lvl6pPr>
                      <a:lvl7pPr marL="2057332" algn="l" defTabSz="685777" rtl="0" eaLnBrk="1" latinLnBrk="0" hangingPunct="1">
                        <a:defRPr sz="1400" b="1" kern="1200">
                          <a:solidFill>
                            <a:schemeClr val="lt1"/>
                          </a:solidFill>
                          <a:latin typeface="Arial"/>
                          <a:ea typeface=""/>
                          <a:cs typeface=""/>
                        </a:defRPr>
                      </a:lvl7pPr>
                      <a:lvl8pPr marL="2400220" algn="l" defTabSz="685777" rtl="0" eaLnBrk="1" latinLnBrk="0" hangingPunct="1">
                        <a:defRPr sz="1400" b="1" kern="1200">
                          <a:solidFill>
                            <a:schemeClr val="lt1"/>
                          </a:solidFill>
                          <a:latin typeface="Arial"/>
                          <a:ea typeface=""/>
                          <a:cs typeface=""/>
                        </a:defRPr>
                      </a:lvl8pPr>
                      <a:lvl9pPr marL="2743110" algn="l" defTabSz="685777" rtl="0" eaLnBrk="1" latinLnBrk="0" hangingPunct="1">
                        <a:defRPr sz="1400" b="1" kern="1200">
                          <a:solidFill>
                            <a:schemeClr val="lt1"/>
                          </a:solidFill>
                          <a:latin typeface="Arial"/>
                          <a:ea typeface=""/>
                          <a:cs typeface=""/>
                        </a:defRPr>
                      </a:lvl9pPr>
                    </a:lstStyle>
                    <a:p>
                      <a:pPr algn="ctr"/>
                      <a:r>
                        <a:rPr lang="ja-JP" altLang="en-US" sz="1200"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マルチクラウド</a:t>
                      </a:r>
                    </a:p>
                  </a:txBody>
                  <a:tcPr marL="84755" marR="84755" marT="42377" marB="42377"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4794"/>
                    </a:solidFill>
                  </a:tcPr>
                </a:tc>
                <a:extLst>
                  <a:ext uri="{0D108BD9-81ED-4DB2-BD59-A6C34878D82A}">
                    <a16:rowId xmlns:a16="http://schemas.microsoft.com/office/drawing/2014/main" xmlns="" val="10000"/>
                  </a:ext>
                </a:extLst>
              </a:tr>
              <a:tr h="873957">
                <a:tc>
                  <a:txBody>
                    <a:bodyPr/>
                    <a:lstStyle>
                      <a:lvl1pPr marL="0" algn="l" defTabSz="685777" rtl="0" eaLnBrk="1" latinLnBrk="0" hangingPunct="1">
                        <a:defRPr sz="1400" kern="1200">
                          <a:solidFill>
                            <a:schemeClr val="dk1"/>
                          </a:solidFill>
                          <a:latin typeface="Arial"/>
                          <a:ea typeface=""/>
                          <a:cs typeface=""/>
                        </a:defRPr>
                      </a:lvl1pPr>
                      <a:lvl2pPr marL="342886" algn="l" defTabSz="685777" rtl="0" eaLnBrk="1" latinLnBrk="0" hangingPunct="1">
                        <a:defRPr sz="1400" kern="1200">
                          <a:solidFill>
                            <a:schemeClr val="dk1"/>
                          </a:solidFill>
                          <a:latin typeface="Arial"/>
                          <a:ea typeface=""/>
                          <a:cs typeface=""/>
                        </a:defRPr>
                      </a:lvl2pPr>
                      <a:lvl3pPr marL="685777" algn="l" defTabSz="685777" rtl="0" eaLnBrk="1" latinLnBrk="0" hangingPunct="1">
                        <a:defRPr sz="1400" kern="1200">
                          <a:solidFill>
                            <a:schemeClr val="dk1"/>
                          </a:solidFill>
                          <a:latin typeface="Arial"/>
                          <a:ea typeface=""/>
                          <a:cs typeface=""/>
                        </a:defRPr>
                      </a:lvl3pPr>
                      <a:lvl4pPr marL="1028665" algn="l" defTabSz="685777" rtl="0" eaLnBrk="1" latinLnBrk="0" hangingPunct="1">
                        <a:defRPr sz="1400" kern="1200">
                          <a:solidFill>
                            <a:schemeClr val="dk1"/>
                          </a:solidFill>
                          <a:latin typeface="Arial"/>
                          <a:ea typeface=""/>
                          <a:cs typeface=""/>
                        </a:defRPr>
                      </a:lvl4pPr>
                      <a:lvl5pPr marL="1371555" algn="l" defTabSz="685777" rtl="0" eaLnBrk="1" latinLnBrk="0" hangingPunct="1">
                        <a:defRPr sz="1400" kern="1200">
                          <a:solidFill>
                            <a:schemeClr val="dk1"/>
                          </a:solidFill>
                          <a:latin typeface="Arial"/>
                          <a:ea typeface=""/>
                          <a:cs typeface=""/>
                        </a:defRPr>
                      </a:lvl5pPr>
                      <a:lvl6pPr marL="1714441" algn="l" defTabSz="685777" rtl="0" eaLnBrk="1" latinLnBrk="0" hangingPunct="1">
                        <a:defRPr sz="1400" kern="1200">
                          <a:solidFill>
                            <a:schemeClr val="dk1"/>
                          </a:solidFill>
                          <a:latin typeface="Arial"/>
                          <a:ea typeface=""/>
                          <a:cs typeface=""/>
                        </a:defRPr>
                      </a:lvl6pPr>
                      <a:lvl7pPr marL="2057332" algn="l" defTabSz="685777" rtl="0" eaLnBrk="1" latinLnBrk="0" hangingPunct="1">
                        <a:defRPr sz="1400" kern="1200">
                          <a:solidFill>
                            <a:schemeClr val="dk1"/>
                          </a:solidFill>
                          <a:latin typeface="Arial"/>
                          <a:ea typeface=""/>
                          <a:cs typeface=""/>
                        </a:defRPr>
                      </a:lvl7pPr>
                      <a:lvl8pPr marL="2400220" algn="l" defTabSz="685777" rtl="0" eaLnBrk="1" latinLnBrk="0" hangingPunct="1">
                        <a:defRPr sz="1400" kern="1200">
                          <a:solidFill>
                            <a:schemeClr val="dk1"/>
                          </a:solidFill>
                          <a:latin typeface="Arial"/>
                          <a:ea typeface=""/>
                          <a:cs typeface=""/>
                        </a:defRPr>
                      </a:lvl8pPr>
                      <a:lvl9pPr marL="2743110" algn="l" defTabSz="685777" rtl="0" eaLnBrk="1" latinLnBrk="0" hangingPunct="1">
                        <a:defRPr sz="1400" kern="1200">
                          <a:solidFill>
                            <a:schemeClr val="dk1"/>
                          </a:solidFill>
                          <a:latin typeface="Arial"/>
                          <a:ea typeface=""/>
                          <a:cs typeface=""/>
                        </a:defRPr>
                      </a:lvl9pPr>
                    </a:lstStyle>
                    <a:p>
                      <a:pPr marL="0" marR="0" lvl="0" indent="0" algn="l" defTabSz="685606"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クラウド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エクスペリエンス</a:t>
                      </a:r>
                    </a:p>
                  </a:txBody>
                  <a:tcPr anchor="ctr">
                    <a:lnL w="12700" cap="flat" cmpd="sng" algn="ctr">
                      <a:no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Arial"/>
                          <a:ea typeface=""/>
                          <a:cs typeface=""/>
                        </a:defRPr>
                      </a:lvl1pPr>
                      <a:lvl2pPr marL="342886" algn="l" defTabSz="685777" rtl="0" eaLnBrk="1" latinLnBrk="0" hangingPunct="1">
                        <a:defRPr sz="1400" kern="1200">
                          <a:solidFill>
                            <a:schemeClr val="dk1"/>
                          </a:solidFill>
                          <a:latin typeface="Arial"/>
                          <a:ea typeface=""/>
                          <a:cs typeface=""/>
                        </a:defRPr>
                      </a:lvl2pPr>
                      <a:lvl3pPr marL="685777" algn="l" defTabSz="685777" rtl="0" eaLnBrk="1" latinLnBrk="0" hangingPunct="1">
                        <a:defRPr sz="1400" kern="1200">
                          <a:solidFill>
                            <a:schemeClr val="dk1"/>
                          </a:solidFill>
                          <a:latin typeface="Arial"/>
                          <a:ea typeface=""/>
                          <a:cs typeface=""/>
                        </a:defRPr>
                      </a:lvl3pPr>
                      <a:lvl4pPr marL="1028665" algn="l" defTabSz="685777" rtl="0" eaLnBrk="1" latinLnBrk="0" hangingPunct="1">
                        <a:defRPr sz="1400" kern="1200">
                          <a:solidFill>
                            <a:schemeClr val="dk1"/>
                          </a:solidFill>
                          <a:latin typeface="Arial"/>
                          <a:ea typeface=""/>
                          <a:cs typeface=""/>
                        </a:defRPr>
                      </a:lvl4pPr>
                      <a:lvl5pPr marL="1371555" algn="l" defTabSz="685777" rtl="0" eaLnBrk="1" latinLnBrk="0" hangingPunct="1">
                        <a:defRPr sz="1400" kern="1200">
                          <a:solidFill>
                            <a:schemeClr val="dk1"/>
                          </a:solidFill>
                          <a:latin typeface="Arial"/>
                          <a:ea typeface=""/>
                          <a:cs typeface=""/>
                        </a:defRPr>
                      </a:lvl5pPr>
                      <a:lvl6pPr marL="1714441" algn="l" defTabSz="685777" rtl="0" eaLnBrk="1" latinLnBrk="0" hangingPunct="1">
                        <a:defRPr sz="1400" kern="1200">
                          <a:solidFill>
                            <a:schemeClr val="dk1"/>
                          </a:solidFill>
                          <a:latin typeface="Arial"/>
                          <a:ea typeface=""/>
                          <a:cs typeface=""/>
                        </a:defRPr>
                      </a:lvl6pPr>
                      <a:lvl7pPr marL="2057332" algn="l" defTabSz="685777" rtl="0" eaLnBrk="1" latinLnBrk="0" hangingPunct="1">
                        <a:defRPr sz="1400" kern="1200">
                          <a:solidFill>
                            <a:schemeClr val="dk1"/>
                          </a:solidFill>
                          <a:latin typeface="Arial"/>
                          <a:ea typeface=""/>
                          <a:cs typeface=""/>
                        </a:defRPr>
                      </a:lvl7pPr>
                      <a:lvl8pPr marL="2400220" algn="l" defTabSz="685777" rtl="0" eaLnBrk="1" latinLnBrk="0" hangingPunct="1">
                        <a:defRPr sz="1400" kern="1200">
                          <a:solidFill>
                            <a:schemeClr val="dk1"/>
                          </a:solidFill>
                          <a:latin typeface="Arial"/>
                          <a:ea typeface=""/>
                          <a:cs typeface=""/>
                        </a:defRPr>
                      </a:lvl8pPr>
                      <a:lvl9pPr marL="2743110" algn="l" defTabSz="685777" rtl="0" eaLnBrk="1" latinLnBrk="0" hangingPunct="1">
                        <a:defRPr sz="1400" kern="1200">
                          <a:solidFill>
                            <a:schemeClr val="dk1"/>
                          </a:solidFill>
                          <a:latin typeface="Arial"/>
                          <a:ea typeface=""/>
                          <a:cs typeface=""/>
                        </a:defRPr>
                      </a:lvl9pPr>
                    </a:lstStyle>
                    <a:p>
                      <a:pPr marL="295275" marR="0" lvl="1" indent="-165100">
                        <a:lnSpc>
                          <a:spcPct val="120000"/>
                        </a:lnSpc>
                        <a:spcBef>
                          <a:spcPts val="0"/>
                        </a:spcBef>
                        <a:spcAft>
                          <a:spcPts val="0"/>
                        </a:spcAft>
                        <a:buFont typeface="Arial" charset="0"/>
                        <a:buChar char="•"/>
                        <a:tabLst/>
                      </a:pPr>
                      <a:r>
                        <a:rPr lang="en-US" altLang="ja-JP"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VM </a:t>
                      </a: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またはアプリケーションの展開 </a:t>
                      </a:r>
                    </a:p>
                    <a:p>
                      <a:pPr marL="295275" marR="0" lvl="1" indent="-165100">
                        <a:lnSpc>
                          <a:spcPct val="120000"/>
                        </a:lnSpc>
                        <a:spcBef>
                          <a:spcPts val="0"/>
                        </a:spcBef>
                        <a:spcAft>
                          <a:spcPts val="0"/>
                        </a:spcAft>
                        <a:buFont typeface="Arial" charset="0"/>
                        <a:buChar char="•"/>
                        <a:tabLst/>
                      </a:pPr>
                      <a:r>
                        <a:rPr lang="en-US" altLang="ja-JP"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Day-2 </a:t>
                      </a: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運用・管理アクション</a:t>
                      </a:r>
                      <a:endParaRPr lang="ja-JP" altLang="en-US" sz="1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95275" marR="0" lvl="1" indent="-165100">
                        <a:lnSpc>
                          <a:spcPct val="120000"/>
                        </a:lnSpc>
                        <a:spcBef>
                          <a:spcPts val="0"/>
                        </a:spcBef>
                        <a:spcAft>
                          <a:spcPts val="0"/>
                        </a:spcAft>
                        <a:buFont typeface="Arial" charset="0"/>
                        <a:buChar char="•"/>
                        <a:tabLst/>
                      </a:pP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リソース管理ポリシー</a:t>
                      </a:r>
                      <a:endParaRPr lang="ja-JP" altLang="en-US" sz="1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9525"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Arial"/>
                          <a:ea typeface=""/>
                          <a:cs typeface=""/>
                        </a:defRPr>
                      </a:lvl1pPr>
                      <a:lvl2pPr marL="342886" algn="l" defTabSz="685777" rtl="0" eaLnBrk="1" latinLnBrk="0" hangingPunct="1">
                        <a:defRPr sz="1400" kern="1200">
                          <a:solidFill>
                            <a:schemeClr val="dk1"/>
                          </a:solidFill>
                          <a:latin typeface="Arial"/>
                          <a:ea typeface=""/>
                          <a:cs typeface=""/>
                        </a:defRPr>
                      </a:lvl2pPr>
                      <a:lvl3pPr marL="685777" algn="l" defTabSz="685777" rtl="0" eaLnBrk="1" latinLnBrk="0" hangingPunct="1">
                        <a:defRPr sz="1400" kern="1200">
                          <a:solidFill>
                            <a:schemeClr val="dk1"/>
                          </a:solidFill>
                          <a:latin typeface="Arial"/>
                          <a:ea typeface=""/>
                          <a:cs typeface=""/>
                        </a:defRPr>
                      </a:lvl3pPr>
                      <a:lvl4pPr marL="1028665" algn="l" defTabSz="685777" rtl="0" eaLnBrk="1" latinLnBrk="0" hangingPunct="1">
                        <a:defRPr sz="1400" kern="1200">
                          <a:solidFill>
                            <a:schemeClr val="dk1"/>
                          </a:solidFill>
                          <a:latin typeface="Arial"/>
                          <a:ea typeface=""/>
                          <a:cs typeface=""/>
                        </a:defRPr>
                      </a:lvl4pPr>
                      <a:lvl5pPr marL="1371555" algn="l" defTabSz="685777" rtl="0" eaLnBrk="1" latinLnBrk="0" hangingPunct="1">
                        <a:defRPr sz="1400" kern="1200">
                          <a:solidFill>
                            <a:schemeClr val="dk1"/>
                          </a:solidFill>
                          <a:latin typeface="Arial"/>
                          <a:ea typeface=""/>
                          <a:cs typeface=""/>
                        </a:defRPr>
                      </a:lvl5pPr>
                      <a:lvl6pPr marL="1714441" algn="l" defTabSz="685777" rtl="0" eaLnBrk="1" latinLnBrk="0" hangingPunct="1">
                        <a:defRPr sz="1400" kern="1200">
                          <a:solidFill>
                            <a:schemeClr val="dk1"/>
                          </a:solidFill>
                          <a:latin typeface="Arial"/>
                          <a:ea typeface=""/>
                          <a:cs typeface=""/>
                        </a:defRPr>
                      </a:lvl6pPr>
                      <a:lvl7pPr marL="2057332" algn="l" defTabSz="685777" rtl="0" eaLnBrk="1" latinLnBrk="0" hangingPunct="1">
                        <a:defRPr sz="1400" kern="1200">
                          <a:solidFill>
                            <a:schemeClr val="dk1"/>
                          </a:solidFill>
                          <a:latin typeface="Arial"/>
                          <a:ea typeface=""/>
                          <a:cs typeface=""/>
                        </a:defRPr>
                      </a:lvl7pPr>
                      <a:lvl8pPr marL="2400220" algn="l" defTabSz="685777" rtl="0" eaLnBrk="1" latinLnBrk="0" hangingPunct="1">
                        <a:defRPr sz="1400" kern="1200">
                          <a:solidFill>
                            <a:schemeClr val="dk1"/>
                          </a:solidFill>
                          <a:latin typeface="Arial"/>
                          <a:ea typeface=""/>
                          <a:cs typeface=""/>
                        </a:defRPr>
                      </a:lvl8pPr>
                      <a:lvl9pPr marL="2743110" algn="l" defTabSz="685777" rtl="0" eaLnBrk="1" latinLnBrk="0" hangingPunct="1">
                        <a:defRPr sz="1400" kern="1200">
                          <a:solidFill>
                            <a:schemeClr val="dk1"/>
                          </a:solidFill>
                          <a:latin typeface="Arial"/>
                          <a:ea typeface=""/>
                          <a:cs typeface=""/>
                        </a:defRPr>
                      </a:lvl9pPr>
                    </a:lstStyle>
                    <a:p>
                      <a:pPr marL="295275" marR="0" lvl="1" indent="-177800">
                        <a:lnSpc>
                          <a:spcPct val="120000"/>
                        </a:lnSpc>
                        <a:spcBef>
                          <a:spcPts val="0"/>
                        </a:spcBef>
                        <a:spcAft>
                          <a:spcPts val="0"/>
                        </a:spcAft>
                        <a:buFont typeface="Arial" charset="0"/>
                        <a:buChar char="•"/>
                        <a:tabLst/>
                      </a:pP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オンプレミスまたはクラウドの選択</a:t>
                      </a:r>
                      <a:endParaRPr lang="ja-JP" altLang="en-US" sz="1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95275" marR="0" lvl="1" indent="-177800">
                        <a:lnSpc>
                          <a:spcPct val="120000"/>
                        </a:lnSpc>
                        <a:spcBef>
                          <a:spcPts val="0"/>
                        </a:spcBef>
                        <a:spcAft>
                          <a:spcPts val="0"/>
                        </a:spcAft>
                        <a:buFont typeface="Arial" charset="0"/>
                        <a:buChar char="•"/>
                        <a:tabLst/>
                      </a:pP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実装ポリシー</a:t>
                      </a:r>
                      <a:endParaRPr lang="ja-JP" altLang="en-US" sz="1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95275" marR="0" lvl="1" indent="-177800">
                        <a:lnSpc>
                          <a:spcPct val="120000"/>
                        </a:lnSpc>
                        <a:spcBef>
                          <a:spcPts val="0"/>
                        </a:spcBef>
                        <a:spcAft>
                          <a:spcPts val="0"/>
                        </a:spcAft>
                        <a:buFont typeface="Arial" charset="0"/>
                        <a:buChar char="•"/>
                        <a:tabLst/>
                      </a:pPr>
                      <a:r>
                        <a:rPr lang="ja-JP" altLang="en-US" sz="1100" dirty="0" smtClean="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レポート</a:t>
                      </a:r>
                      <a:endParaRPr lang="ja-JP" altLang="en-US" sz="1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9525"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Arial"/>
                          <a:ea typeface=""/>
                          <a:cs typeface=""/>
                        </a:defRPr>
                      </a:lvl1pPr>
                      <a:lvl2pPr marL="342886" algn="l" defTabSz="685777" rtl="0" eaLnBrk="1" latinLnBrk="0" hangingPunct="1">
                        <a:defRPr sz="1400" kern="1200">
                          <a:solidFill>
                            <a:schemeClr val="dk1"/>
                          </a:solidFill>
                          <a:latin typeface="Arial"/>
                          <a:ea typeface=""/>
                          <a:cs typeface=""/>
                        </a:defRPr>
                      </a:lvl2pPr>
                      <a:lvl3pPr marL="685777" algn="l" defTabSz="685777" rtl="0" eaLnBrk="1" latinLnBrk="0" hangingPunct="1">
                        <a:defRPr sz="1400" kern="1200">
                          <a:solidFill>
                            <a:schemeClr val="dk1"/>
                          </a:solidFill>
                          <a:latin typeface="Arial"/>
                          <a:ea typeface=""/>
                          <a:cs typeface=""/>
                        </a:defRPr>
                      </a:lvl3pPr>
                      <a:lvl4pPr marL="1028665" algn="l" defTabSz="685777" rtl="0" eaLnBrk="1" latinLnBrk="0" hangingPunct="1">
                        <a:defRPr sz="1400" kern="1200">
                          <a:solidFill>
                            <a:schemeClr val="dk1"/>
                          </a:solidFill>
                          <a:latin typeface="Arial"/>
                          <a:ea typeface=""/>
                          <a:cs typeface=""/>
                        </a:defRPr>
                      </a:lvl4pPr>
                      <a:lvl5pPr marL="1371555" algn="l" defTabSz="685777" rtl="0" eaLnBrk="1" latinLnBrk="0" hangingPunct="1">
                        <a:defRPr sz="1400" kern="1200">
                          <a:solidFill>
                            <a:schemeClr val="dk1"/>
                          </a:solidFill>
                          <a:latin typeface="Arial"/>
                          <a:ea typeface=""/>
                          <a:cs typeface=""/>
                        </a:defRPr>
                      </a:lvl5pPr>
                      <a:lvl6pPr marL="1714441" algn="l" defTabSz="685777" rtl="0" eaLnBrk="1" latinLnBrk="0" hangingPunct="1">
                        <a:defRPr sz="1400" kern="1200">
                          <a:solidFill>
                            <a:schemeClr val="dk1"/>
                          </a:solidFill>
                          <a:latin typeface="Arial"/>
                          <a:ea typeface=""/>
                          <a:cs typeface=""/>
                        </a:defRPr>
                      </a:lvl6pPr>
                      <a:lvl7pPr marL="2057332" algn="l" defTabSz="685777" rtl="0" eaLnBrk="1" latinLnBrk="0" hangingPunct="1">
                        <a:defRPr sz="1400" kern="1200">
                          <a:solidFill>
                            <a:schemeClr val="dk1"/>
                          </a:solidFill>
                          <a:latin typeface="Arial"/>
                          <a:ea typeface=""/>
                          <a:cs typeface=""/>
                        </a:defRPr>
                      </a:lvl7pPr>
                      <a:lvl8pPr marL="2400220" algn="l" defTabSz="685777" rtl="0" eaLnBrk="1" latinLnBrk="0" hangingPunct="1">
                        <a:defRPr sz="1400" kern="1200">
                          <a:solidFill>
                            <a:schemeClr val="dk1"/>
                          </a:solidFill>
                          <a:latin typeface="Arial"/>
                          <a:ea typeface=""/>
                          <a:cs typeface=""/>
                        </a:defRPr>
                      </a:lvl8pPr>
                      <a:lvl9pPr marL="2743110" algn="l" defTabSz="685777" rtl="0" eaLnBrk="1" latinLnBrk="0" hangingPunct="1">
                        <a:defRPr sz="1400" kern="1200">
                          <a:solidFill>
                            <a:schemeClr val="dk1"/>
                          </a:solidFill>
                          <a:latin typeface="Arial"/>
                          <a:ea typeface=""/>
                          <a:cs typeface=""/>
                        </a:defRPr>
                      </a:lvl9pPr>
                    </a:lstStyle>
                    <a:p>
                      <a:pPr marL="295275" marR="0" lvl="1" indent="-177800">
                        <a:lnSpc>
                          <a:spcPct val="120000"/>
                        </a:lnSpc>
                        <a:spcBef>
                          <a:spcPts val="0"/>
                        </a:spcBef>
                        <a:spcAft>
                          <a:spcPts val="0"/>
                        </a:spcAft>
                        <a:buFont typeface="Arial" charset="0"/>
                        <a:buChar char="•"/>
                        <a:tabLst/>
                      </a:pP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クラウドから開始し、実稼働環境で完了して、最後に </a:t>
                      </a:r>
                      <a:r>
                        <a:rPr lang="en-US" altLang="ja-JP"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DevOps </a:t>
                      </a: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対応の </a:t>
                      </a:r>
                      <a:r>
                        <a:rPr lang="en-US" altLang="ja-JP"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HX </a:t>
                      </a: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に戻る</a:t>
                      </a:r>
                      <a:endParaRPr lang="ja-JP" altLang="en-US" sz="110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9525"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1"/>
                  </a:ext>
                </a:extLst>
              </a:tr>
              <a:tr h="785611">
                <a:tc>
                  <a:txBody>
                    <a:bodyPr/>
                    <a:lstStyle>
                      <a:lvl1pPr marL="0" algn="l" defTabSz="685777" rtl="0" eaLnBrk="1" latinLnBrk="0" hangingPunct="1">
                        <a:defRPr sz="1400" kern="1200">
                          <a:solidFill>
                            <a:schemeClr val="dk1"/>
                          </a:solidFill>
                          <a:latin typeface="Arial"/>
                          <a:ea typeface=""/>
                          <a:cs typeface=""/>
                        </a:defRPr>
                      </a:lvl1pPr>
                      <a:lvl2pPr marL="342886" algn="l" defTabSz="685777" rtl="0" eaLnBrk="1" latinLnBrk="0" hangingPunct="1">
                        <a:defRPr sz="1400" kern="1200">
                          <a:solidFill>
                            <a:schemeClr val="dk1"/>
                          </a:solidFill>
                          <a:latin typeface="Arial"/>
                          <a:ea typeface=""/>
                          <a:cs typeface=""/>
                        </a:defRPr>
                      </a:lvl2pPr>
                      <a:lvl3pPr marL="685777" algn="l" defTabSz="685777" rtl="0" eaLnBrk="1" latinLnBrk="0" hangingPunct="1">
                        <a:defRPr sz="1400" kern="1200">
                          <a:solidFill>
                            <a:schemeClr val="dk1"/>
                          </a:solidFill>
                          <a:latin typeface="Arial"/>
                          <a:ea typeface=""/>
                          <a:cs typeface=""/>
                        </a:defRPr>
                      </a:lvl3pPr>
                      <a:lvl4pPr marL="1028665" algn="l" defTabSz="685777" rtl="0" eaLnBrk="1" latinLnBrk="0" hangingPunct="1">
                        <a:defRPr sz="1400" kern="1200">
                          <a:solidFill>
                            <a:schemeClr val="dk1"/>
                          </a:solidFill>
                          <a:latin typeface="Arial"/>
                          <a:ea typeface=""/>
                          <a:cs typeface=""/>
                        </a:defRPr>
                      </a:lvl4pPr>
                      <a:lvl5pPr marL="1371555" algn="l" defTabSz="685777" rtl="0" eaLnBrk="1" latinLnBrk="0" hangingPunct="1">
                        <a:defRPr sz="1400" kern="1200">
                          <a:solidFill>
                            <a:schemeClr val="dk1"/>
                          </a:solidFill>
                          <a:latin typeface="Arial"/>
                          <a:ea typeface=""/>
                          <a:cs typeface=""/>
                        </a:defRPr>
                      </a:lvl5pPr>
                      <a:lvl6pPr marL="1714441" algn="l" defTabSz="685777" rtl="0" eaLnBrk="1" latinLnBrk="0" hangingPunct="1">
                        <a:defRPr sz="1400" kern="1200">
                          <a:solidFill>
                            <a:schemeClr val="dk1"/>
                          </a:solidFill>
                          <a:latin typeface="Arial"/>
                          <a:ea typeface=""/>
                          <a:cs typeface=""/>
                        </a:defRPr>
                      </a:lvl6pPr>
                      <a:lvl7pPr marL="2057332" algn="l" defTabSz="685777" rtl="0" eaLnBrk="1" latinLnBrk="0" hangingPunct="1">
                        <a:defRPr sz="1400" kern="1200">
                          <a:solidFill>
                            <a:schemeClr val="dk1"/>
                          </a:solidFill>
                          <a:latin typeface="Arial"/>
                          <a:ea typeface=""/>
                          <a:cs typeface=""/>
                        </a:defRPr>
                      </a:lvl7pPr>
                      <a:lvl8pPr marL="2400220" algn="l" defTabSz="685777" rtl="0" eaLnBrk="1" latinLnBrk="0" hangingPunct="1">
                        <a:defRPr sz="1400" kern="1200">
                          <a:solidFill>
                            <a:schemeClr val="dk1"/>
                          </a:solidFill>
                          <a:latin typeface="Arial"/>
                          <a:ea typeface=""/>
                          <a:cs typeface=""/>
                        </a:defRPr>
                      </a:lvl8pPr>
                      <a:lvl9pPr marL="2743110" algn="l" defTabSz="685777" rtl="0" eaLnBrk="1" latinLnBrk="0" hangingPunct="1">
                        <a:defRPr sz="1400" kern="1200">
                          <a:solidFill>
                            <a:schemeClr val="dk1"/>
                          </a:solidFill>
                          <a:latin typeface="Arial"/>
                          <a:ea typeface=""/>
                          <a:cs typeface=""/>
                        </a:defRPr>
                      </a:lvl9pPr>
                    </a:lstStyle>
                    <a:p>
                      <a:pPr marL="0" marR="0" lvl="0" indent="0" algn="l" defTabSz="685606"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キャパシティの</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最適化</a:t>
                      </a:r>
                    </a:p>
                  </a:txBody>
                  <a:tcPr anchor="ctr">
                    <a:lnL w="12700" cap="flat" cmpd="sng" algn="ctr">
                      <a:no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sz="1400" kern="1200">
                          <a:solidFill>
                            <a:schemeClr val="dk1"/>
                          </a:solidFill>
                          <a:latin typeface="Arial"/>
                          <a:ea typeface=""/>
                          <a:cs typeface=""/>
                        </a:defRPr>
                      </a:lvl1pPr>
                      <a:lvl2pPr marL="342886" algn="l" defTabSz="685777" rtl="0" eaLnBrk="1" latinLnBrk="0" hangingPunct="1">
                        <a:defRPr sz="1400" kern="1200">
                          <a:solidFill>
                            <a:schemeClr val="dk1"/>
                          </a:solidFill>
                          <a:latin typeface="Arial"/>
                          <a:ea typeface=""/>
                          <a:cs typeface=""/>
                        </a:defRPr>
                      </a:lvl2pPr>
                      <a:lvl3pPr marL="685777" algn="l" defTabSz="685777" rtl="0" eaLnBrk="1" latinLnBrk="0" hangingPunct="1">
                        <a:defRPr sz="1400" kern="1200">
                          <a:solidFill>
                            <a:schemeClr val="dk1"/>
                          </a:solidFill>
                          <a:latin typeface="Arial"/>
                          <a:ea typeface=""/>
                          <a:cs typeface=""/>
                        </a:defRPr>
                      </a:lvl3pPr>
                      <a:lvl4pPr marL="1028665" algn="l" defTabSz="685777" rtl="0" eaLnBrk="1" latinLnBrk="0" hangingPunct="1">
                        <a:defRPr sz="1400" kern="1200">
                          <a:solidFill>
                            <a:schemeClr val="dk1"/>
                          </a:solidFill>
                          <a:latin typeface="Arial"/>
                          <a:ea typeface=""/>
                          <a:cs typeface=""/>
                        </a:defRPr>
                      </a:lvl4pPr>
                      <a:lvl5pPr marL="1371555" algn="l" defTabSz="685777" rtl="0" eaLnBrk="1" latinLnBrk="0" hangingPunct="1">
                        <a:defRPr sz="1400" kern="1200">
                          <a:solidFill>
                            <a:schemeClr val="dk1"/>
                          </a:solidFill>
                          <a:latin typeface="Arial"/>
                          <a:ea typeface=""/>
                          <a:cs typeface=""/>
                        </a:defRPr>
                      </a:lvl5pPr>
                      <a:lvl6pPr marL="1714441" algn="l" defTabSz="685777" rtl="0" eaLnBrk="1" latinLnBrk="0" hangingPunct="1">
                        <a:defRPr sz="1400" kern="1200">
                          <a:solidFill>
                            <a:schemeClr val="dk1"/>
                          </a:solidFill>
                          <a:latin typeface="Arial"/>
                          <a:ea typeface=""/>
                          <a:cs typeface=""/>
                        </a:defRPr>
                      </a:lvl6pPr>
                      <a:lvl7pPr marL="2057332" algn="l" defTabSz="685777" rtl="0" eaLnBrk="1" latinLnBrk="0" hangingPunct="1">
                        <a:defRPr sz="1400" kern="1200">
                          <a:solidFill>
                            <a:schemeClr val="dk1"/>
                          </a:solidFill>
                          <a:latin typeface="Arial"/>
                          <a:ea typeface=""/>
                          <a:cs typeface=""/>
                        </a:defRPr>
                      </a:lvl7pPr>
                      <a:lvl8pPr marL="2400220" algn="l" defTabSz="685777" rtl="0" eaLnBrk="1" latinLnBrk="0" hangingPunct="1">
                        <a:defRPr sz="1400" kern="1200">
                          <a:solidFill>
                            <a:schemeClr val="dk1"/>
                          </a:solidFill>
                          <a:latin typeface="Arial"/>
                          <a:ea typeface=""/>
                          <a:cs typeface=""/>
                        </a:defRPr>
                      </a:lvl8pPr>
                      <a:lvl9pPr marL="2743110" algn="l" defTabSz="685777" rtl="0" eaLnBrk="1" latinLnBrk="0" hangingPunct="1">
                        <a:defRPr sz="1400" kern="1200">
                          <a:solidFill>
                            <a:schemeClr val="dk1"/>
                          </a:solidFill>
                          <a:latin typeface="Arial"/>
                          <a:ea typeface=""/>
                          <a:cs typeface=""/>
                        </a:defRPr>
                      </a:lvl9pPr>
                    </a:lstStyle>
                    <a:p>
                      <a:pPr marL="295275" marR="0" lvl="1" indent="-177800">
                        <a:lnSpc>
                          <a:spcPct val="120000"/>
                        </a:lnSpc>
                        <a:spcBef>
                          <a:spcPts val="0"/>
                        </a:spcBef>
                        <a:spcAft>
                          <a:spcPts val="0"/>
                        </a:spcAft>
                        <a:buFont typeface="Arial" charset="0"/>
                        <a:buChar char="•"/>
                        <a:tabLst/>
                      </a:pP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長時間実行するアプリケーションの必要に応じた自動スケーリング</a:t>
                      </a:r>
                    </a:p>
                    <a:p>
                      <a:pPr marL="295275" marR="0" lvl="1" indent="-177800" algn="l" defTabSz="685777" rtl="0" eaLnBrk="1" fontAlgn="auto" latinLnBrk="0" hangingPunct="1">
                        <a:lnSpc>
                          <a:spcPct val="120000"/>
                        </a:lnSpc>
                        <a:spcBef>
                          <a:spcPts val="0"/>
                        </a:spcBef>
                        <a:spcAft>
                          <a:spcPts val="0"/>
                        </a:spcAft>
                        <a:buClrTx/>
                        <a:buSzTx/>
                        <a:buFont typeface="Arial" charset="0"/>
                        <a:buChar char="•"/>
                        <a:tabLst/>
                        <a:defRPr/>
                      </a:pPr>
                      <a:r>
                        <a:rPr lang="ja-JP" altLang="en-US" sz="1100" baseline="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廃止アクションの自動化</a:t>
                      </a:r>
                      <a:endPar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sz="1400" kern="1200">
                          <a:solidFill>
                            <a:schemeClr val="dk1"/>
                          </a:solidFill>
                          <a:latin typeface="Arial"/>
                          <a:ea typeface=""/>
                          <a:cs typeface=""/>
                        </a:defRPr>
                      </a:lvl1pPr>
                      <a:lvl2pPr marL="342886" algn="l" defTabSz="685777" rtl="0" eaLnBrk="1" latinLnBrk="0" hangingPunct="1">
                        <a:defRPr sz="1400" kern="1200">
                          <a:solidFill>
                            <a:schemeClr val="dk1"/>
                          </a:solidFill>
                          <a:latin typeface="Arial"/>
                          <a:ea typeface=""/>
                          <a:cs typeface=""/>
                        </a:defRPr>
                      </a:lvl2pPr>
                      <a:lvl3pPr marL="685777" algn="l" defTabSz="685777" rtl="0" eaLnBrk="1" latinLnBrk="0" hangingPunct="1">
                        <a:defRPr sz="1400" kern="1200">
                          <a:solidFill>
                            <a:schemeClr val="dk1"/>
                          </a:solidFill>
                          <a:latin typeface="Arial"/>
                          <a:ea typeface=""/>
                          <a:cs typeface=""/>
                        </a:defRPr>
                      </a:lvl3pPr>
                      <a:lvl4pPr marL="1028665" algn="l" defTabSz="685777" rtl="0" eaLnBrk="1" latinLnBrk="0" hangingPunct="1">
                        <a:defRPr sz="1400" kern="1200">
                          <a:solidFill>
                            <a:schemeClr val="dk1"/>
                          </a:solidFill>
                          <a:latin typeface="Arial"/>
                          <a:ea typeface=""/>
                          <a:cs typeface=""/>
                        </a:defRPr>
                      </a:lvl4pPr>
                      <a:lvl5pPr marL="1371555" algn="l" defTabSz="685777" rtl="0" eaLnBrk="1" latinLnBrk="0" hangingPunct="1">
                        <a:defRPr sz="1400" kern="1200">
                          <a:solidFill>
                            <a:schemeClr val="dk1"/>
                          </a:solidFill>
                          <a:latin typeface="Arial"/>
                          <a:ea typeface=""/>
                          <a:cs typeface=""/>
                        </a:defRPr>
                      </a:lvl5pPr>
                      <a:lvl6pPr marL="1714441" algn="l" defTabSz="685777" rtl="0" eaLnBrk="1" latinLnBrk="0" hangingPunct="1">
                        <a:defRPr sz="1400" kern="1200">
                          <a:solidFill>
                            <a:schemeClr val="dk1"/>
                          </a:solidFill>
                          <a:latin typeface="Arial"/>
                          <a:ea typeface=""/>
                          <a:cs typeface=""/>
                        </a:defRPr>
                      </a:lvl6pPr>
                      <a:lvl7pPr marL="2057332" algn="l" defTabSz="685777" rtl="0" eaLnBrk="1" latinLnBrk="0" hangingPunct="1">
                        <a:defRPr sz="1400" kern="1200">
                          <a:solidFill>
                            <a:schemeClr val="dk1"/>
                          </a:solidFill>
                          <a:latin typeface="Arial"/>
                          <a:ea typeface=""/>
                          <a:cs typeface=""/>
                        </a:defRPr>
                      </a:lvl7pPr>
                      <a:lvl8pPr marL="2400220" algn="l" defTabSz="685777" rtl="0" eaLnBrk="1" latinLnBrk="0" hangingPunct="1">
                        <a:defRPr sz="1400" kern="1200">
                          <a:solidFill>
                            <a:schemeClr val="dk1"/>
                          </a:solidFill>
                          <a:latin typeface="Arial"/>
                          <a:ea typeface=""/>
                          <a:cs typeface=""/>
                        </a:defRPr>
                      </a:lvl8pPr>
                      <a:lvl9pPr marL="2743110" algn="l" defTabSz="685777" rtl="0" eaLnBrk="1" latinLnBrk="0" hangingPunct="1">
                        <a:defRPr sz="1400" kern="1200">
                          <a:solidFill>
                            <a:schemeClr val="dk1"/>
                          </a:solidFill>
                          <a:latin typeface="Arial"/>
                          <a:ea typeface=""/>
                          <a:cs typeface=""/>
                        </a:defRPr>
                      </a:lvl9pPr>
                    </a:lstStyle>
                    <a:p>
                      <a:pPr marL="295275" marR="0" lvl="1" indent="-177800">
                        <a:lnSpc>
                          <a:spcPct val="120000"/>
                        </a:lnSpc>
                        <a:spcBef>
                          <a:spcPts val="0"/>
                        </a:spcBef>
                        <a:spcAft>
                          <a:spcPts val="0"/>
                        </a:spcAft>
                        <a:buFont typeface="Arial" charset="0"/>
                        <a:buChar char="•"/>
                        <a:tabLst/>
                      </a:pPr>
                      <a:endParaRPr lang="ja-JP" altLang="en-US" sz="1100" baseline="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95275" marR="0" lvl="1" indent="-177800" algn="l" defTabSz="685777" rtl="0" eaLnBrk="1" fontAlgn="auto" latinLnBrk="0" hangingPunct="1">
                        <a:lnSpc>
                          <a:spcPct val="120000"/>
                        </a:lnSpc>
                        <a:spcBef>
                          <a:spcPts val="0"/>
                        </a:spcBef>
                        <a:spcAft>
                          <a:spcPts val="0"/>
                        </a:spcAft>
                        <a:buClrTx/>
                        <a:buSzTx/>
                        <a:buFont typeface="Arial" charset="0"/>
                        <a:buChar char="•"/>
                        <a:tabLst/>
                        <a:defRPr/>
                      </a:pPr>
                      <a:r>
                        <a:rPr lang="ja-JP" altLang="en-US" sz="110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rPr>
                        <a:t>必要に応じたパブリック クラウドへの一時的な展開または移行</a:t>
                      </a:r>
                    </a:p>
                    <a:p>
                      <a:pPr marL="295275" marR="0" lvl="1" indent="-177800">
                        <a:lnSpc>
                          <a:spcPct val="120000"/>
                        </a:lnSpc>
                        <a:spcBef>
                          <a:spcPts val="0"/>
                        </a:spcBef>
                        <a:spcAft>
                          <a:spcPts val="0"/>
                        </a:spcAft>
                        <a:buFont typeface="Arial" charset="0"/>
                        <a:buChar char="•"/>
                        <a:tabLst/>
                      </a:pPr>
                      <a:endParaRPr lang="ja-JP" altLang="en-US" sz="1100" baseline="0" dirty="0">
                        <a:solidFill>
                          <a:srgbClr val="464649"/>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sz="1400" kern="1200">
                          <a:solidFill>
                            <a:schemeClr val="dk1"/>
                          </a:solidFill>
                          <a:latin typeface="Arial"/>
                          <a:ea typeface=""/>
                          <a:cs typeface=""/>
                        </a:defRPr>
                      </a:lvl1pPr>
                      <a:lvl2pPr marL="342886" algn="l" defTabSz="685777" rtl="0" eaLnBrk="1" latinLnBrk="0" hangingPunct="1">
                        <a:defRPr sz="1400" kern="1200">
                          <a:solidFill>
                            <a:schemeClr val="dk1"/>
                          </a:solidFill>
                          <a:latin typeface="Arial"/>
                          <a:ea typeface=""/>
                          <a:cs typeface=""/>
                        </a:defRPr>
                      </a:lvl2pPr>
                      <a:lvl3pPr marL="685777" algn="l" defTabSz="685777" rtl="0" eaLnBrk="1" latinLnBrk="0" hangingPunct="1">
                        <a:defRPr sz="1400" kern="1200">
                          <a:solidFill>
                            <a:schemeClr val="dk1"/>
                          </a:solidFill>
                          <a:latin typeface="Arial"/>
                          <a:ea typeface=""/>
                          <a:cs typeface=""/>
                        </a:defRPr>
                      </a:lvl3pPr>
                      <a:lvl4pPr marL="1028665" algn="l" defTabSz="685777" rtl="0" eaLnBrk="1" latinLnBrk="0" hangingPunct="1">
                        <a:defRPr sz="1400" kern="1200">
                          <a:solidFill>
                            <a:schemeClr val="dk1"/>
                          </a:solidFill>
                          <a:latin typeface="Arial"/>
                          <a:ea typeface=""/>
                          <a:cs typeface=""/>
                        </a:defRPr>
                      </a:lvl4pPr>
                      <a:lvl5pPr marL="1371555" algn="l" defTabSz="685777" rtl="0" eaLnBrk="1" latinLnBrk="0" hangingPunct="1">
                        <a:defRPr sz="1400" kern="1200">
                          <a:solidFill>
                            <a:schemeClr val="dk1"/>
                          </a:solidFill>
                          <a:latin typeface="Arial"/>
                          <a:ea typeface=""/>
                          <a:cs typeface=""/>
                        </a:defRPr>
                      </a:lvl5pPr>
                      <a:lvl6pPr marL="1714441" algn="l" defTabSz="685777" rtl="0" eaLnBrk="1" latinLnBrk="0" hangingPunct="1">
                        <a:defRPr sz="1400" kern="1200">
                          <a:solidFill>
                            <a:schemeClr val="dk1"/>
                          </a:solidFill>
                          <a:latin typeface="Arial"/>
                          <a:ea typeface=""/>
                          <a:cs typeface=""/>
                        </a:defRPr>
                      </a:lvl6pPr>
                      <a:lvl7pPr marL="2057332" algn="l" defTabSz="685777" rtl="0" eaLnBrk="1" latinLnBrk="0" hangingPunct="1">
                        <a:defRPr sz="1400" kern="1200">
                          <a:solidFill>
                            <a:schemeClr val="dk1"/>
                          </a:solidFill>
                          <a:latin typeface="Arial"/>
                          <a:ea typeface=""/>
                          <a:cs typeface=""/>
                        </a:defRPr>
                      </a:lvl7pPr>
                      <a:lvl8pPr marL="2400220" algn="l" defTabSz="685777" rtl="0" eaLnBrk="1" latinLnBrk="0" hangingPunct="1">
                        <a:defRPr sz="1400" kern="1200">
                          <a:solidFill>
                            <a:schemeClr val="dk1"/>
                          </a:solidFill>
                          <a:latin typeface="Arial"/>
                          <a:ea typeface=""/>
                          <a:cs typeface=""/>
                        </a:defRPr>
                      </a:lvl8pPr>
                      <a:lvl9pPr marL="2743110" algn="l" defTabSz="685777" rtl="0" eaLnBrk="1" latinLnBrk="0" hangingPunct="1">
                        <a:defRPr sz="1400" kern="1200">
                          <a:solidFill>
                            <a:schemeClr val="dk1"/>
                          </a:solidFill>
                          <a:latin typeface="Arial"/>
                          <a:ea typeface=""/>
                          <a:cs typeface=""/>
                        </a:defRPr>
                      </a:lvl9pPr>
                    </a:lstStyle>
                    <a:p>
                      <a:pPr marL="295275" marR="0" lvl="1" indent="-177800">
                        <a:lnSpc>
                          <a:spcPct val="120000"/>
                        </a:lnSpc>
                        <a:spcBef>
                          <a:spcPts val="0"/>
                        </a:spcBef>
                        <a:spcAft>
                          <a:spcPts val="0"/>
                        </a:spcAft>
                        <a:buFont typeface="Arial" charset="0"/>
                        <a:buChar char="•"/>
                        <a:tabLst/>
                      </a:pPr>
                      <a:r>
                        <a:rPr lang="ja-JP" altLang="en-US" sz="1100" kern="1200" spc="-2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クラウドの </a:t>
                      </a:r>
                      <a:r>
                        <a:rPr lang="en-US" altLang="ja-JP" sz="1100" kern="1200" spc="-2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Web </a:t>
                      </a:r>
                      <a:r>
                        <a:rPr lang="ja-JP" altLang="en-US" sz="1100" kern="1200" spc="-2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またはアプリケーション層によるハイブリッド トポロジと、</a:t>
                      </a:r>
                      <a:r>
                        <a:rPr lang="en-US" altLang="ja-JP" sz="1100" kern="1200" spc="-2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HyperFlex </a:t>
                      </a:r>
                      <a:r>
                        <a:rPr lang="ja-JP" altLang="en-US" sz="1100" kern="1200" spc="-20" baseline="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への保存</a:t>
                      </a:r>
                      <a:r>
                        <a:rPr lang="ja-JP" altLang="en-US" sz="1100" spc="-20" baseline="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100" spc="-20" baseline="0"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xmlns="" val="10002"/>
                  </a:ext>
                </a:extLst>
              </a:tr>
            </a:tbl>
          </a:graphicData>
        </a:graphic>
      </p:graphicFrame>
      <p:sp>
        <p:nvSpPr>
          <p:cNvPr id="7" name="Title 5"/>
          <p:cNvSpPr txBox="1">
            <a:spLocks/>
          </p:cNvSpPr>
          <p:nvPr/>
        </p:nvSpPr>
        <p:spPr bwMode="auto">
          <a:xfrm>
            <a:off x="372335" y="28433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r>
              <a:rPr kumimoji="0" lang="ja-JP" altLang="en-US" sz="2800" b="0" i="0" u="none" strike="noStrike" kern="1200" cap="none" spc="0" normalizeH="0" baseline="0" noProof="0" smtClean="0">
                <a:ln>
                  <a:noFill/>
                </a:ln>
                <a:solidFill>
                  <a:srgbClr val="8EBCDC">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ニーズの変化に応じた拡張</a:t>
            </a:r>
            <a:endParaRPr kumimoji="0" lang="ja-JP" altLang="en-US" sz="2800" b="0" i="0" u="none" strike="noStrike" kern="1200" cap="none" spc="0" normalizeH="0" baseline="0" noProof="0" dirty="0">
              <a:ln>
                <a:noFill/>
              </a:ln>
              <a:solidFill>
                <a:srgbClr val="8EBCDC">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Right Arrow 3"/>
          <p:cNvSpPr/>
          <p:nvPr/>
        </p:nvSpPr>
        <p:spPr>
          <a:xfrm>
            <a:off x="1887145" y="3521703"/>
            <a:ext cx="2211889" cy="536882"/>
          </a:xfrm>
          <a:prstGeom prst="rightArrow">
            <a:avLst/>
          </a:prstGeom>
          <a:solidFill>
            <a:srgbClr val="57B74E"/>
          </a:solid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容易な導入</a:t>
            </a:r>
          </a:p>
        </p:txBody>
      </p:sp>
      <p:sp>
        <p:nvSpPr>
          <p:cNvPr id="9" name="Right Arrow 9"/>
          <p:cNvSpPr/>
          <p:nvPr/>
        </p:nvSpPr>
        <p:spPr>
          <a:xfrm>
            <a:off x="4204139" y="3521702"/>
            <a:ext cx="4110084" cy="536882"/>
          </a:xfrm>
          <a:prstGeom prst="rightArrow">
            <a:avLst/>
          </a:prstGeom>
          <a:solidFill>
            <a:srgbClr val="57B74E"/>
          </a:solid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高度化</a:t>
            </a:r>
          </a:p>
        </p:txBody>
      </p:sp>
    </p:spTree>
    <p:extLst>
      <p:ext uri="{BB962C8B-B14F-4D97-AF65-F5344CB8AC3E}">
        <p14:creationId xmlns:p14="http://schemas.microsoft.com/office/powerpoint/2010/main" val="178023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bwMode="auto">
          <a:xfrm>
            <a:off x="361161" y="24699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r>
              <a:rPr kumimoji="0" lang="en-US" altLang="ja-JP" sz="2800" b="0" i="0" u="none" strike="noStrike" kern="1200" cap="none" spc="0" normalizeH="0" baseline="0" noProof="0" dirty="0" smtClean="0">
                <a:ln>
                  <a:noFill/>
                </a:ln>
                <a:solidFill>
                  <a:srgbClr val="8EBCDC">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CloudCenter </a:t>
            </a:r>
            <a:r>
              <a:rPr kumimoji="0" lang="ja-JP" altLang="en-US" sz="2800" b="0" i="0" u="none" strike="noStrike" kern="1200" cap="none" spc="0" normalizeH="0" baseline="0" noProof="0" dirty="0" smtClean="0">
                <a:ln>
                  <a:noFill/>
                </a:ln>
                <a:solidFill>
                  <a:srgbClr val="8EBCDC">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 </a:t>
            </a:r>
            <a:r>
              <a:rPr kumimoji="0" lang="en-US" altLang="ja-JP" sz="2800" b="0" i="0" u="none" strike="noStrike" kern="1200" cap="none" spc="0" normalizeH="0" baseline="0" noProof="0" dirty="0" smtClean="0">
                <a:ln>
                  <a:noFill/>
                </a:ln>
                <a:solidFill>
                  <a:srgbClr val="8EBCDC">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HyperFlex </a:t>
            </a:r>
            <a:r>
              <a:rPr kumimoji="0" lang="ja-JP" altLang="en-US" sz="2800" b="0" i="0" u="none" strike="noStrike" kern="1200" cap="none" spc="0" normalizeH="0" baseline="0" noProof="0" dirty="0" smtClean="0">
                <a:ln>
                  <a:noFill/>
                </a:ln>
                <a:solidFill>
                  <a:srgbClr val="8EBCDC">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にもたらす付加価値</a:t>
            </a:r>
            <a:endParaRPr kumimoji="0" lang="ja-JP" altLang="en-US" sz="2800" b="0" i="0" u="none" strike="noStrike" kern="1200" cap="none" spc="0" normalizeH="0" baseline="0" noProof="0" dirty="0">
              <a:ln>
                <a:noFill/>
              </a:ln>
              <a:solidFill>
                <a:srgbClr val="8EBCDC">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Rectangle 4"/>
          <p:cNvSpPr/>
          <p:nvPr/>
        </p:nvSpPr>
        <p:spPr>
          <a:xfrm>
            <a:off x="367493" y="3471979"/>
            <a:ext cx="2036666" cy="584775"/>
          </a:xfrm>
          <a:prstGeom prst="rect">
            <a:avLst/>
          </a:prstGeom>
        </p:spPr>
        <p:txBody>
          <a:bodyPr wrap="square" anchor="ctr">
            <a:spAutoFit/>
          </a:bodyPr>
          <a:lstStyle/>
          <a:p>
            <a:pPr algn="ctr" defTabSz="457139">
              <a:spcBef>
                <a:spcPts val="300"/>
              </a:spcBef>
            </a:pPr>
            <a:r>
              <a:rPr lang="ja-JP" altLang="en-US" sz="160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展開時間の</a:t>
            </a:r>
            <a:r>
              <a:rPr lang="ja-JP" altLang="en-US">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ja-JP" altLang="en-US">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短縮</a:t>
            </a:r>
            <a:endParaRPr lang="ja-JP" altLang="en-US" sz="1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9" name="Chart 5"/>
          <p:cNvGraphicFramePr/>
          <p:nvPr>
            <p:extLst>
              <p:ext uri="{D42A27DB-BD31-4B8C-83A1-F6EECF244321}">
                <p14:modId xmlns:p14="http://schemas.microsoft.com/office/powerpoint/2010/main" val="531570407"/>
              </p:ext>
            </p:extLst>
          </p:nvPr>
        </p:nvGraphicFramePr>
        <p:xfrm>
          <a:off x="512559" y="1632969"/>
          <a:ext cx="1769551" cy="1822531"/>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7"/>
          <p:cNvSpPr txBox="1"/>
          <p:nvPr/>
        </p:nvSpPr>
        <p:spPr>
          <a:xfrm>
            <a:off x="709129" y="2313402"/>
            <a:ext cx="1376411" cy="461665"/>
          </a:xfrm>
          <a:prstGeom prst="rect">
            <a:avLst/>
          </a:prstGeom>
          <a:noFill/>
        </p:spPr>
        <p:txBody>
          <a:bodyPr wrap="square" rtlCol="0" anchor="ctr">
            <a:spAutoFit/>
          </a:bodyPr>
          <a:lstStyle/>
          <a:p>
            <a:pPr algn="ctr" defTabSz="457189"/>
            <a:r>
              <a:rPr lang="en-US" altLang="ja-JP" sz="2400" b="1"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95 %</a:t>
            </a:r>
            <a:endParaRPr lang="ja-JP" altLang="en-US" sz="2400" b="1"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Rectangle 9"/>
          <p:cNvSpPr/>
          <p:nvPr/>
        </p:nvSpPr>
        <p:spPr>
          <a:xfrm>
            <a:off x="2441001" y="3471979"/>
            <a:ext cx="2101684" cy="584775"/>
          </a:xfrm>
          <a:prstGeom prst="rect">
            <a:avLst/>
          </a:prstGeom>
        </p:spPr>
        <p:txBody>
          <a:bodyPr wrap="square" anchor="ctr">
            <a:spAutoFit/>
          </a:bodyPr>
          <a:lstStyle/>
          <a:p>
            <a:pPr algn="ctr" defTabSz="457139">
              <a:spcBef>
                <a:spcPts val="300"/>
              </a:spcBef>
            </a:pPr>
            <a:r>
              <a:rPr lang="ja-JP" altLang="en-US" sz="1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運用効率の</a:t>
            </a:r>
            <a:r>
              <a:rPr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改善</a:t>
            </a:r>
          </a:p>
        </p:txBody>
      </p:sp>
      <p:graphicFrame>
        <p:nvGraphicFramePr>
          <p:cNvPr id="22" name="Chart 10"/>
          <p:cNvGraphicFramePr/>
          <p:nvPr>
            <p:extLst>
              <p:ext uri="{D42A27DB-BD31-4B8C-83A1-F6EECF244321}">
                <p14:modId xmlns:p14="http://schemas.microsoft.com/office/powerpoint/2010/main" val="571858929"/>
              </p:ext>
            </p:extLst>
          </p:nvPr>
        </p:nvGraphicFramePr>
        <p:xfrm>
          <a:off x="2583272" y="1544266"/>
          <a:ext cx="1821347" cy="1999937"/>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12"/>
          <p:cNvSpPr txBox="1"/>
          <p:nvPr/>
        </p:nvSpPr>
        <p:spPr>
          <a:xfrm>
            <a:off x="2783769" y="2331225"/>
            <a:ext cx="1420352" cy="461665"/>
          </a:xfrm>
          <a:prstGeom prst="rect">
            <a:avLst/>
          </a:prstGeom>
          <a:noFill/>
        </p:spPr>
        <p:txBody>
          <a:bodyPr wrap="square" rtlCol="0" anchor="ctr">
            <a:spAutoFit/>
          </a:bodyPr>
          <a:lstStyle/>
          <a:p>
            <a:pPr algn="ctr" defTabSz="457189"/>
            <a:r>
              <a:rPr lang="en-US" altLang="ja-JP" sz="2400" b="1"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90 %</a:t>
            </a:r>
            <a:endParaRPr lang="ja-JP" altLang="en-US" sz="2400" b="1"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14"/>
          <p:cNvSpPr/>
          <p:nvPr/>
        </p:nvSpPr>
        <p:spPr>
          <a:xfrm>
            <a:off x="4894792" y="3471979"/>
            <a:ext cx="1418978" cy="584775"/>
          </a:xfrm>
          <a:prstGeom prst="rect">
            <a:avLst/>
          </a:prstGeom>
        </p:spPr>
        <p:txBody>
          <a:bodyPr wrap="square" anchor="ctr">
            <a:spAutoFit/>
          </a:bodyPr>
          <a:lstStyle/>
          <a:p>
            <a:pPr algn="ctr" defTabSz="457139">
              <a:spcBef>
                <a:spcPts val="300"/>
              </a:spcBef>
            </a:pPr>
            <a:r>
              <a:rPr lang="ja-JP" altLang="en-US" sz="160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使用率の</a:t>
            </a:r>
            <a:r>
              <a:rPr lang="ja-JP" altLang="en-US">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ja-JP" altLang="en-US">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向上</a:t>
            </a:r>
            <a:endParaRPr lang="ja-JP" altLang="en-US" sz="1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5" name="Chart 15"/>
          <p:cNvGraphicFramePr/>
          <p:nvPr>
            <p:extLst>
              <p:ext uri="{D42A27DB-BD31-4B8C-83A1-F6EECF244321}">
                <p14:modId xmlns:p14="http://schemas.microsoft.com/office/powerpoint/2010/main" val="1243699378"/>
              </p:ext>
            </p:extLst>
          </p:nvPr>
        </p:nvGraphicFramePr>
        <p:xfrm>
          <a:off x="4888131" y="1528817"/>
          <a:ext cx="1777004" cy="20308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1"/>
          <p:cNvGraphicFramePr/>
          <p:nvPr>
            <p:extLst>
              <p:ext uri="{D42A27DB-BD31-4B8C-83A1-F6EECF244321}">
                <p14:modId xmlns:p14="http://schemas.microsoft.com/office/powerpoint/2010/main" val="1397109795"/>
              </p:ext>
            </p:extLst>
          </p:nvPr>
        </p:nvGraphicFramePr>
        <p:xfrm>
          <a:off x="4705781" y="1528816"/>
          <a:ext cx="1849853" cy="2030837"/>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3"/>
          <p:cNvSpPr txBox="1"/>
          <p:nvPr/>
        </p:nvSpPr>
        <p:spPr>
          <a:xfrm>
            <a:off x="4934917" y="2313402"/>
            <a:ext cx="1391580" cy="461665"/>
          </a:xfrm>
          <a:prstGeom prst="rect">
            <a:avLst/>
          </a:prstGeom>
          <a:noFill/>
        </p:spPr>
        <p:txBody>
          <a:bodyPr wrap="square" rtlCol="0" anchor="ctr">
            <a:spAutoFit/>
          </a:bodyPr>
          <a:lstStyle/>
          <a:p>
            <a:pPr algn="ctr" defTabSz="457189"/>
            <a:r>
              <a:rPr lang="en-US" altLang="ja-JP" sz="2400" b="1">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20 %</a:t>
            </a:r>
            <a:endParaRPr lang="ja-JP" altLang="en-US" sz="2400" b="1"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Rectangle 13"/>
          <p:cNvSpPr/>
          <p:nvPr/>
        </p:nvSpPr>
        <p:spPr>
          <a:xfrm>
            <a:off x="6885927" y="3471979"/>
            <a:ext cx="1731058" cy="584775"/>
          </a:xfrm>
          <a:prstGeom prst="rect">
            <a:avLst/>
          </a:prstGeom>
        </p:spPr>
        <p:txBody>
          <a:bodyPr wrap="square" anchor="ctr">
            <a:spAutoFit/>
          </a:bodyPr>
          <a:lstStyle/>
          <a:p>
            <a:pPr algn="ctr" defTabSz="457139">
              <a:spcBef>
                <a:spcPts val="300"/>
              </a:spcBef>
            </a:pPr>
            <a:r>
              <a:rPr lang="ja-JP" altLang="en-US" sz="160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自動化 </a:t>
            </a:r>
            <a:r>
              <a:rPr lang="en-US" altLang="ja-JP" sz="160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TCO </a:t>
            </a:r>
            <a:r>
              <a:rPr lang="ja-JP" altLang="en-US" sz="160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ja-JP" altLang="en-US">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削減</a:t>
            </a:r>
            <a:endParaRPr lang="ja-JP" altLang="en-US" sz="1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9" name="Chart 17"/>
          <p:cNvGraphicFramePr/>
          <p:nvPr>
            <p:extLst>
              <p:ext uri="{D42A27DB-BD31-4B8C-83A1-F6EECF244321}">
                <p14:modId xmlns:p14="http://schemas.microsoft.com/office/powerpoint/2010/main" val="638128267"/>
              </p:ext>
            </p:extLst>
          </p:nvPr>
        </p:nvGraphicFramePr>
        <p:xfrm>
          <a:off x="7183586" y="1513367"/>
          <a:ext cx="1777004" cy="203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Chart 18"/>
          <p:cNvGraphicFramePr/>
          <p:nvPr>
            <p:extLst>
              <p:ext uri="{D42A27DB-BD31-4B8C-83A1-F6EECF244321}">
                <p14:modId xmlns:p14="http://schemas.microsoft.com/office/powerpoint/2010/main" val="488450351"/>
              </p:ext>
            </p:extLst>
          </p:nvPr>
        </p:nvGraphicFramePr>
        <p:xfrm>
          <a:off x="6848750" y="1513367"/>
          <a:ext cx="1849853" cy="2030837"/>
        </p:xfrm>
        <a:graphic>
          <a:graphicData uri="http://schemas.openxmlformats.org/drawingml/2006/chart">
            <c:chart xmlns:c="http://schemas.openxmlformats.org/drawingml/2006/chart" xmlns:r="http://schemas.openxmlformats.org/officeDocument/2006/relationships" r:id="rId8"/>
          </a:graphicData>
        </a:graphic>
      </p:graphicFrame>
      <p:sp>
        <p:nvSpPr>
          <p:cNvPr id="31" name="TextBox 19"/>
          <p:cNvSpPr txBox="1"/>
          <p:nvPr/>
        </p:nvSpPr>
        <p:spPr>
          <a:xfrm>
            <a:off x="7039445" y="2297952"/>
            <a:ext cx="1391580" cy="461665"/>
          </a:xfrm>
          <a:prstGeom prst="rect">
            <a:avLst/>
          </a:prstGeom>
          <a:noFill/>
        </p:spPr>
        <p:txBody>
          <a:bodyPr wrap="square" rtlCol="0" anchor="ctr">
            <a:spAutoFit/>
          </a:bodyPr>
          <a:lstStyle/>
          <a:p>
            <a:pPr algn="ctr" defTabSz="457189"/>
            <a:r>
              <a:rPr lang="en-US" altLang="ja-JP" sz="2400" b="1"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75 %</a:t>
            </a:r>
            <a:endParaRPr lang="ja-JP" altLang="en-US" sz="2400" b="1"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01480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100"/>
          <p:cNvSpPr/>
          <p:nvPr/>
        </p:nvSpPr>
        <p:spPr>
          <a:xfrm rot="5400000" flipH="1">
            <a:off x="7327018" y="842902"/>
            <a:ext cx="1106966" cy="1209427"/>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7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3" name="Group 102"/>
          <p:cNvGrpSpPr/>
          <p:nvPr/>
        </p:nvGrpSpPr>
        <p:grpSpPr>
          <a:xfrm rot="10800000" flipH="1">
            <a:off x="7284965" y="894131"/>
            <a:ext cx="120336" cy="1104909"/>
            <a:chOff x="2833935" y="1468105"/>
            <a:chExt cx="118912" cy="1265185"/>
          </a:xfrm>
          <a:solidFill>
            <a:srgbClr val="4993C7"/>
          </a:solidFill>
        </p:grpSpPr>
        <p:cxnSp>
          <p:nvCxnSpPr>
            <p:cNvPr id="84" name="Straight Connector 103"/>
            <p:cNvCxnSpPr/>
            <p:nvPr/>
          </p:nvCxnSpPr>
          <p:spPr>
            <a:xfrm flipV="1">
              <a:off x="2833935" y="1468105"/>
              <a:ext cx="0" cy="1265185"/>
            </a:xfrm>
            <a:prstGeom prst="line">
              <a:avLst/>
            </a:prstGeom>
            <a:grpFill/>
            <a:ln w="25400" cap="flat" cmpd="sng" algn="ctr">
              <a:solidFill>
                <a:srgbClr val="4993C7"/>
              </a:solidFill>
              <a:prstDash val="solid"/>
            </a:ln>
            <a:effectLst/>
          </p:spPr>
        </p:cxnSp>
        <p:sp>
          <p:nvSpPr>
            <p:cNvPr id="85" name="Isosceles Triangle 81"/>
            <p:cNvSpPr/>
            <p:nvPr/>
          </p:nvSpPr>
          <p:spPr>
            <a:xfrm rot="16200000" flipV="1">
              <a:off x="2775833" y="2031726"/>
              <a:ext cx="244669" cy="109359"/>
            </a:xfrm>
            <a:prstGeom prst="triangle">
              <a:avLst/>
            </a:prstGeom>
            <a:grpFill/>
            <a:ln w="25400" cap="flat" cmpd="sng" algn="ctr">
              <a:noFill/>
              <a:prstDash val="solid"/>
            </a:ln>
            <a:effectLst/>
          </p:spPr>
          <p:txBody>
            <a:bodyPr lIns="91416" tIns="45708" rIns="91416" bIns="45708"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86" name="Rectangle 115"/>
          <p:cNvSpPr/>
          <p:nvPr/>
        </p:nvSpPr>
        <p:spPr>
          <a:xfrm rot="5400000" flipH="1">
            <a:off x="5516214" y="842900"/>
            <a:ext cx="1106966" cy="1209427"/>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7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7" name="Group 116"/>
          <p:cNvGrpSpPr/>
          <p:nvPr/>
        </p:nvGrpSpPr>
        <p:grpSpPr>
          <a:xfrm rot="10800000" flipH="1">
            <a:off x="5461887" y="894129"/>
            <a:ext cx="120336" cy="1104909"/>
            <a:chOff x="2833935" y="1468105"/>
            <a:chExt cx="118912" cy="1265185"/>
          </a:xfrm>
          <a:solidFill>
            <a:srgbClr val="4993C7"/>
          </a:solidFill>
        </p:grpSpPr>
        <p:cxnSp>
          <p:nvCxnSpPr>
            <p:cNvPr id="88" name="Straight Connector 117"/>
            <p:cNvCxnSpPr/>
            <p:nvPr/>
          </p:nvCxnSpPr>
          <p:spPr>
            <a:xfrm flipV="1">
              <a:off x="2833935" y="1468105"/>
              <a:ext cx="0" cy="1265185"/>
            </a:xfrm>
            <a:prstGeom prst="line">
              <a:avLst/>
            </a:prstGeom>
            <a:grpFill/>
            <a:ln w="25400" cap="flat" cmpd="sng" algn="ctr">
              <a:solidFill>
                <a:srgbClr val="4993C7"/>
              </a:solidFill>
              <a:prstDash val="solid"/>
            </a:ln>
            <a:effectLst/>
          </p:spPr>
        </p:cxnSp>
        <p:sp>
          <p:nvSpPr>
            <p:cNvPr id="89" name="Isosceles Triangle 81"/>
            <p:cNvSpPr/>
            <p:nvPr/>
          </p:nvSpPr>
          <p:spPr>
            <a:xfrm rot="16200000" flipV="1">
              <a:off x="2775833" y="2031726"/>
              <a:ext cx="244669" cy="109359"/>
            </a:xfrm>
            <a:prstGeom prst="triangle">
              <a:avLst/>
            </a:prstGeom>
            <a:grpFill/>
            <a:ln w="25400" cap="flat" cmpd="sng" algn="ctr">
              <a:noFill/>
              <a:prstDash val="solid"/>
            </a:ln>
            <a:effectLst/>
          </p:spPr>
          <p:txBody>
            <a:bodyPr lIns="91416" tIns="45708" rIns="91416" bIns="45708"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0" name="Rectangle 62"/>
          <p:cNvSpPr/>
          <p:nvPr/>
        </p:nvSpPr>
        <p:spPr>
          <a:xfrm rot="5400000" flipH="1">
            <a:off x="3786955" y="840841"/>
            <a:ext cx="1106966" cy="1209427"/>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7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1" name="Group 87"/>
          <p:cNvGrpSpPr/>
          <p:nvPr/>
        </p:nvGrpSpPr>
        <p:grpSpPr>
          <a:xfrm rot="10800000" flipH="1">
            <a:off x="3744721" y="887011"/>
            <a:ext cx="120336" cy="1104909"/>
            <a:chOff x="2833935" y="1468105"/>
            <a:chExt cx="118912" cy="1265185"/>
          </a:xfrm>
          <a:solidFill>
            <a:srgbClr val="FF8000"/>
          </a:solidFill>
        </p:grpSpPr>
        <p:cxnSp>
          <p:nvCxnSpPr>
            <p:cNvPr id="92" name="Straight Connector 88"/>
            <p:cNvCxnSpPr/>
            <p:nvPr/>
          </p:nvCxnSpPr>
          <p:spPr>
            <a:xfrm flipV="1">
              <a:off x="2833935" y="1468105"/>
              <a:ext cx="0" cy="1265185"/>
            </a:xfrm>
            <a:prstGeom prst="line">
              <a:avLst/>
            </a:prstGeom>
            <a:grpFill/>
            <a:ln w="25400" cap="flat" cmpd="sng" algn="ctr">
              <a:solidFill>
                <a:srgbClr val="FF8000"/>
              </a:solidFill>
              <a:prstDash val="solid"/>
            </a:ln>
            <a:effectLst/>
          </p:spPr>
        </p:cxnSp>
        <p:sp>
          <p:nvSpPr>
            <p:cNvPr id="93" name="Isosceles Triangle 81"/>
            <p:cNvSpPr/>
            <p:nvPr/>
          </p:nvSpPr>
          <p:spPr>
            <a:xfrm rot="16200000" flipV="1">
              <a:off x="2775833" y="2031726"/>
              <a:ext cx="244669" cy="109359"/>
            </a:xfrm>
            <a:prstGeom prst="triangle">
              <a:avLst/>
            </a:prstGeom>
            <a:grpFill/>
            <a:ln w="25400" cap="flat" cmpd="sng" algn="ctr">
              <a:noFill/>
              <a:prstDash val="solid"/>
            </a:ln>
            <a:effectLst/>
          </p:spPr>
          <p:txBody>
            <a:bodyPr lIns="91416" tIns="45708" rIns="91416" bIns="45708"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4" name="Rectangle 151"/>
          <p:cNvSpPr/>
          <p:nvPr/>
        </p:nvSpPr>
        <p:spPr>
          <a:xfrm rot="5400000" flipH="1">
            <a:off x="2002818" y="838782"/>
            <a:ext cx="1106966" cy="1209427"/>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7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5" name="Picture 68" descr="KR7099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88556" y="1567735"/>
            <a:ext cx="843368" cy="106008"/>
          </a:xfrm>
          <a:prstGeom prst="rect">
            <a:avLst/>
          </a:prstGeom>
        </p:spPr>
      </p:pic>
      <p:pic>
        <p:nvPicPr>
          <p:cNvPr id="96" name="Picture 69" descr="KR7099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88556" y="1640863"/>
            <a:ext cx="843368" cy="106008"/>
          </a:xfrm>
          <a:prstGeom prst="rect">
            <a:avLst/>
          </a:prstGeom>
        </p:spPr>
      </p:pic>
      <p:pic>
        <p:nvPicPr>
          <p:cNvPr id="97" name="Picture 70" descr="KR7099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88556" y="1714942"/>
            <a:ext cx="843368" cy="106008"/>
          </a:xfrm>
          <a:prstGeom prst="rect">
            <a:avLst/>
          </a:prstGeom>
        </p:spPr>
      </p:pic>
      <p:pic>
        <p:nvPicPr>
          <p:cNvPr id="98" name="Picture 71" descr="KR7099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88556" y="1787776"/>
            <a:ext cx="843368" cy="106008"/>
          </a:xfrm>
          <a:prstGeom prst="rect">
            <a:avLst/>
          </a:prstGeom>
        </p:spPr>
      </p:pic>
      <p:grpSp>
        <p:nvGrpSpPr>
          <p:cNvPr id="99" name="Group 79"/>
          <p:cNvGrpSpPr/>
          <p:nvPr/>
        </p:nvGrpSpPr>
        <p:grpSpPr>
          <a:xfrm rot="10800000" flipH="1">
            <a:off x="1960765" y="890011"/>
            <a:ext cx="120336" cy="1104909"/>
            <a:chOff x="2833935" y="1468105"/>
            <a:chExt cx="118912" cy="1265185"/>
          </a:xfrm>
          <a:solidFill>
            <a:srgbClr val="FF8000"/>
          </a:solidFill>
        </p:grpSpPr>
        <p:cxnSp>
          <p:nvCxnSpPr>
            <p:cNvPr id="100" name="Straight Connector 80"/>
            <p:cNvCxnSpPr/>
            <p:nvPr/>
          </p:nvCxnSpPr>
          <p:spPr>
            <a:xfrm flipV="1">
              <a:off x="2833935" y="1468105"/>
              <a:ext cx="0" cy="1265185"/>
            </a:xfrm>
            <a:prstGeom prst="line">
              <a:avLst/>
            </a:prstGeom>
            <a:grpFill/>
            <a:ln w="25400" cap="flat" cmpd="sng" algn="ctr">
              <a:solidFill>
                <a:srgbClr val="FF8000"/>
              </a:solidFill>
              <a:prstDash val="solid"/>
            </a:ln>
            <a:effectLst/>
          </p:spPr>
        </p:cxnSp>
        <p:sp>
          <p:nvSpPr>
            <p:cNvPr id="101" name="Isosceles Triangle 81"/>
            <p:cNvSpPr/>
            <p:nvPr/>
          </p:nvSpPr>
          <p:spPr>
            <a:xfrm rot="16200000" flipV="1">
              <a:off x="2775833" y="2031726"/>
              <a:ext cx="244669" cy="109359"/>
            </a:xfrm>
            <a:prstGeom prst="triangle">
              <a:avLst/>
            </a:prstGeom>
            <a:grpFill/>
            <a:ln w="25400" cap="flat" cmpd="sng" algn="ctr">
              <a:noFill/>
              <a:prstDash val="solid"/>
            </a:ln>
            <a:effectLst/>
          </p:spPr>
          <p:txBody>
            <a:bodyPr lIns="91416" tIns="45708" rIns="91416" bIns="45708"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2" name="Rectangle 82"/>
          <p:cNvSpPr/>
          <p:nvPr/>
        </p:nvSpPr>
        <p:spPr>
          <a:xfrm>
            <a:off x="1833036" y="2064327"/>
            <a:ext cx="1647763" cy="623231"/>
          </a:xfrm>
          <a:prstGeom prst="rect">
            <a:avLst/>
          </a:prstGeom>
        </p:spPr>
        <p:txBody>
          <a:bodyPr wrap="square" lIns="68563" tIns="34282" rIns="68563" bIns="34282" anchor="t">
            <a:spAutoFit/>
          </a:bodyPr>
          <a:lstStyle/>
          <a:p>
            <a:pPr defTabSz="457189"/>
            <a:r>
              <a:rPr lang="en-US" altLang="ja-JP" sz="1000" b="1" dirty="0">
                <a:solidFill>
                  <a:srgbClr val="FF8000"/>
                </a:solidFill>
                <a:latin typeface="メイリオ" panose="020B0604030504040204" pitchFamily="50" charset="-128"/>
                <a:ea typeface="メイリオ" panose="020B0604030504040204" pitchFamily="50" charset="-128"/>
                <a:cs typeface="メイリオ" panose="020B0604030504040204" pitchFamily="50" charset="-128"/>
              </a:rPr>
              <a:t>HX220c </a:t>
            </a:r>
            <a:r>
              <a:rPr lang="ja-JP" altLang="en-US" sz="1000" b="1" dirty="0">
                <a:solidFill>
                  <a:srgbClr val="FF8000"/>
                </a:solidFill>
                <a:latin typeface="メイリオ" panose="020B0604030504040204" pitchFamily="50" charset="-128"/>
                <a:ea typeface="メイリオ" panose="020B0604030504040204" pitchFamily="50" charset="-128"/>
                <a:cs typeface="メイリオ" panose="020B0604030504040204" pitchFamily="50" charset="-128"/>
              </a:rPr>
              <a:t>フラッシュのみ</a:t>
            </a:r>
          </a:p>
          <a:p>
            <a:pPr defTabSz="457189"/>
            <a:r>
              <a:rPr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小さな設置面積で</a:t>
            </a:r>
            <a:br>
              <a:rPr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ハイパフォーマンス </a:t>
            </a:r>
          </a:p>
          <a:p>
            <a:pPr defTabSz="457189"/>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（データベース、</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VDI</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VSI</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03" name="Rectangle 83"/>
          <p:cNvSpPr/>
          <p:nvPr/>
        </p:nvSpPr>
        <p:spPr>
          <a:xfrm>
            <a:off x="3685766" y="2064327"/>
            <a:ext cx="1802667" cy="607843"/>
          </a:xfrm>
          <a:prstGeom prst="rect">
            <a:avLst/>
          </a:prstGeom>
        </p:spPr>
        <p:txBody>
          <a:bodyPr wrap="square" lIns="68563" tIns="34282" rIns="68563" bIns="34282" anchor="t">
            <a:spAutoFit/>
          </a:bodyPr>
          <a:lstStyle/>
          <a:p>
            <a:pPr defTabSz="457189"/>
            <a:r>
              <a:rPr lang="en-US" altLang="ja-JP" sz="1000" b="1" dirty="0">
                <a:solidFill>
                  <a:srgbClr val="FF8000"/>
                </a:solidFill>
                <a:latin typeface="メイリオ" panose="020B0604030504040204" pitchFamily="50" charset="-128"/>
                <a:ea typeface="メイリオ" panose="020B0604030504040204" pitchFamily="50" charset="-128"/>
                <a:cs typeface="メイリオ" panose="020B0604030504040204" pitchFamily="50" charset="-128"/>
              </a:rPr>
              <a:t>HX240c </a:t>
            </a:r>
            <a:r>
              <a:rPr lang="ja-JP" altLang="en-US" sz="1000" b="1" dirty="0">
                <a:solidFill>
                  <a:srgbClr val="FF8000"/>
                </a:solidFill>
                <a:latin typeface="メイリオ" panose="020B0604030504040204" pitchFamily="50" charset="-128"/>
                <a:ea typeface="メイリオ" panose="020B0604030504040204" pitchFamily="50" charset="-128"/>
                <a:cs typeface="メイリオ" panose="020B0604030504040204" pitchFamily="50" charset="-128"/>
              </a:rPr>
              <a:t>フラッシュのみ</a:t>
            </a:r>
          </a:p>
          <a:p>
            <a:pPr defTabSz="457189"/>
            <a:r>
              <a:rPr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高密度でハイパフォーマンス</a:t>
            </a:r>
          </a:p>
          <a:p>
            <a:pPr defTabSz="457189"/>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（データベース、</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VDI</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VSI</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、テスト</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開発）</a:t>
            </a:r>
          </a:p>
        </p:txBody>
      </p:sp>
      <p:pic>
        <p:nvPicPr>
          <p:cNvPr id="104" name="Picture 89" descr="KR70998.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01293" y="1518463"/>
            <a:ext cx="818087" cy="179058"/>
          </a:xfrm>
          <a:prstGeom prst="rect">
            <a:avLst/>
          </a:prstGeom>
        </p:spPr>
      </p:pic>
      <p:pic>
        <p:nvPicPr>
          <p:cNvPr id="105" name="Picture 90" descr="KR70998.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01293" y="1655722"/>
            <a:ext cx="818087" cy="179058"/>
          </a:xfrm>
          <a:prstGeom prst="rect">
            <a:avLst/>
          </a:prstGeom>
        </p:spPr>
      </p:pic>
      <p:pic>
        <p:nvPicPr>
          <p:cNvPr id="106" name="Picture 91" descr="KR70998.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01293" y="1784798"/>
            <a:ext cx="818087" cy="179058"/>
          </a:xfrm>
          <a:prstGeom prst="rect">
            <a:avLst/>
          </a:prstGeom>
        </p:spPr>
      </p:pic>
      <p:sp>
        <p:nvSpPr>
          <p:cNvPr id="107" name="Rectangle 104"/>
          <p:cNvSpPr/>
          <p:nvPr/>
        </p:nvSpPr>
        <p:spPr>
          <a:xfrm>
            <a:off x="7232329" y="2064327"/>
            <a:ext cx="1472114" cy="492426"/>
          </a:xfrm>
          <a:prstGeom prst="rect">
            <a:avLst/>
          </a:prstGeom>
        </p:spPr>
        <p:txBody>
          <a:bodyPr wrap="square" lIns="68563" tIns="34282" rIns="68563" bIns="34282" anchor="t">
            <a:spAutoFit/>
          </a:bodyPr>
          <a:lstStyle/>
          <a:p>
            <a:pPr defTabSz="457189"/>
            <a:r>
              <a:rPr lang="en-US" altLang="ja-JP" sz="1000" b="1" dirty="0">
                <a:solidFill>
                  <a:srgbClr val="0C82C1"/>
                </a:solidFill>
                <a:latin typeface="メイリオ" panose="020B0604030504040204" pitchFamily="50" charset="-128"/>
                <a:ea typeface="メイリオ" panose="020B0604030504040204" pitchFamily="50" charset="-128"/>
                <a:cs typeface="メイリオ" panose="020B0604030504040204" pitchFamily="50" charset="-128"/>
              </a:rPr>
              <a:t>HX240c </a:t>
            </a:r>
            <a:r>
              <a:rPr lang="ja-JP" altLang="en-US" sz="1000" b="1" dirty="0">
                <a:solidFill>
                  <a:srgbClr val="0C82C1"/>
                </a:solidFill>
                <a:latin typeface="メイリオ" panose="020B0604030504040204" pitchFamily="50" charset="-128"/>
                <a:ea typeface="メイリオ" panose="020B0604030504040204" pitchFamily="50" charset="-128"/>
                <a:cs typeface="メイリオ" panose="020B0604030504040204" pitchFamily="50" charset="-128"/>
              </a:rPr>
              <a:t>ハイブリッド</a:t>
            </a:r>
            <a:r>
              <a:rPr lang="ja-JP" altLang="en-US" sz="10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ja-JP" altLang="en-US" sz="10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キャパシティ重視</a:t>
            </a:r>
          </a:p>
          <a:p>
            <a:pPr defTabSz="457189"/>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VDI</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VSI</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、テスト</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開発）</a:t>
            </a:r>
          </a:p>
        </p:txBody>
      </p:sp>
      <p:sp>
        <p:nvSpPr>
          <p:cNvPr id="108" name="Rectangle 110"/>
          <p:cNvSpPr/>
          <p:nvPr/>
        </p:nvSpPr>
        <p:spPr>
          <a:xfrm>
            <a:off x="5431259" y="2064327"/>
            <a:ext cx="1574001" cy="484732"/>
          </a:xfrm>
          <a:prstGeom prst="rect">
            <a:avLst/>
          </a:prstGeom>
        </p:spPr>
        <p:txBody>
          <a:bodyPr wrap="square" lIns="68563" tIns="34282" rIns="68563" bIns="34282" anchor="t">
            <a:spAutoFit/>
          </a:bodyPr>
          <a:lstStyle/>
          <a:p>
            <a:pPr defTabSz="457189"/>
            <a:r>
              <a:rPr lang="en-US" altLang="ja-JP" sz="1000" b="1" dirty="0">
                <a:solidFill>
                  <a:srgbClr val="0C82C1"/>
                </a:solidFill>
                <a:latin typeface="メイリオ" panose="020B0604030504040204" pitchFamily="50" charset="-128"/>
                <a:ea typeface="メイリオ" panose="020B0604030504040204" pitchFamily="50" charset="-128"/>
                <a:cs typeface="メイリオ" panose="020B0604030504040204" pitchFamily="50" charset="-128"/>
              </a:rPr>
              <a:t>HX220c </a:t>
            </a:r>
            <a:r>
              <a:rPr lang="ja-JP" altLang="en-US" sz="1000" b="1" dirty="0">
                <a:solidFill>
                  <a:srgbClr val="0C82C1"/>
                </a:solidFill>
                <a:latin typeface="メイリオ" panose="020B0604030504040204" pitchFamily="50" charset="-128"/>
                <a:ea typeface="メイリオ" panose="020B0604030504040204" pitchFamily="50" charset="-128"/>
                <a:cs typeface="メイリオ" panose="020B0604030504040204" pitchFamily="50" charset="-128"/>
              </a:rPr>
              <a:t>ハイブリッド</a:t>
            </a:r>
            <a:r>
              <a:rPr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ja-JP" altLang="en-US"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最小の設置面積</a:t>
            </a:r>
          </a:p>
          <a:p>
            <a:pPr defTabSz="457189"/>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VDI</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VSI</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ROBO</a:t>
            </a:r>
            <a:r>
              <a:rPr lang="ja-JP" altLang="en-US" sz="8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109"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275" y="1449647"/>
            <a:ext cx="623812" cy="99333"/>
          </a:xfrm>
          <a:prstGeom prst="rect">
            <a:avLst/>
          </a:prstGeom>
        </p:spPr>
      </p:pic>
      <p:pic>
        <p:nvPicPr>
          <p:cNvPr id="110"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4440" y="1278531"/>
            <a:ext cx="567449" cy="148711"/>
          </a:xfrm>
          <a:prstGeom prst="rect">
            <a:avLst/>
          </a:prstGeom>
        </p:spPr>
      </p:pic>
      <p:cxnSp>
        <p:nvCxnSpPr>
          <p:cNvPr id="111" name="Straight Connector 7"/>
          <p:cNvCxnSpPr/>
          <p:nvPr/>
        </p:nvCxnSpPr>
        <p:spPr>
          <a:xfrm flipV="1">
            <a:off x="1736746" y="2746112"/>
            <a:ext cx="6808016" cy="13652"/>
          </a:xfrm>
          <a:prstGeom prst="line">
            <a:avLst/>
          </a:prstGeom>
          <a:noFill/>
          <a:ln w="6350" cap="flat" cmpd="sng" algn="ctr">
            <a:solidFill>
              <a:srgbClr val="FFFFFF">
                <a:lumMod val="75000"/>
              </a:srgbClr>
            </a:solidFill>
            <a:prstDash val="solid"/>
          </a:ln>
          <a:effectLst/>
        </p:spPr>
      </p:cxnSp>
      <p:sp>
        <p:nvSpPr>
          <p:cNvPr id="112" name="TextBox 10"/>
          <p:cNvSpPr txBox="1"/>
          <p:nvPr/>
        </p:nvSpPr>
        <p:spPr>
          <a:xfrm>
            <a:off x="689669" y="2814088"/>
            <a:ext cx="452368" cy="253916"/>
          </a:xfrm>
          <a:prstGeom prst="rect">
            <a:avLst/>
          </a:prstGeom>
          <a:noFill/>
        </p:spPr>
        <p:txBody>
          <a:bodyPr wrap="none" rtlCol="0">
            <a:spAutoFit/>
          </a:bodyPr>
          <a:lstStyle/>
          <a:p>
            <a:pPr defTabSz="457189"/>
            <a:r>
              <a:rPr lang="en-US" altLang="ja-JP" sz="1050" b="1"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PID</a:t>
            </a:r>
            <a:endParaRPr lang="ja-JP" altLang="en-US" sz="1050" b="1"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3" name="Straight Connector 56"/>
          <p:cNvCxnSpPr/>
          <p:nvPr/>
        </p:nvCxnSpPr>
        <p:spPr>
          <a:xfrm flipV="1">
            <a:off x="208699" y="2755944"/>
            <a:ext cx="1424780" cy="3820"/>
          </a:xfrm>
          <a:prstGeom prst="line">
            <a:avLst/>
          </a:prstGeom>
          <a:noFill/>
          <a:ln w="6350" cap="flat" cmpd="sng" algn="ctr">
            <a:solidFill>
              <a:srgbClr val="FFFFFF">
                <a:lumMod val="75000"/>
              </a:srgbClr>
            </a:solidFill>
            <a:prstDash val="solid"/>
          </a:ln>
          <a:effectLst/>
        </p:spPr>
      </p:cxnSp>
      <p:sp>
        <p:nvSpPr>
          <p:cNvPr id="114" name="TextBox 120"/>
          <p:cNvSpPr txBox="1"/>
          <p:nvPr/>
        </p:nvSpPr>
        <p:spPr>
          <a:xfrm>
            <a:off x="672838" y="3323313"/>
            <a:ext cx="453970" cy="253916"/>
          </a:xfrm>
          <a:prstGeom prst="rect">
            <a:avLst/>
          </a:prstGeom>
          <a:noFill/>
        </p:spPr>
        <p:txBody>
          <a:bodyPr wrap="none" rtlCol="0">
            <a:spAutoFit/>
          </a:bodyPr>
          <a:lstStyle/>
          <a:p>
            <a:pPr defTabSz="457189"/>
            <a:r>
              <a:rPr lang="ja-JP" altLang="en-US" sz="1050" b="1"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内容</a:t>
            </a:r>
          </a:p>
        </p:txBody>
      </p:sp>
      <p:cxnSp>
        <p:nvCxnSpPr>
          <p:cNvPr id="115" name="Straight Connector 121"/>
          <p:cNvCxnSpPr/>
          <p:nvPr/>
        </p:nvCxnSpPr>
        <p:spPr>
          <a:xfrm flipV="1">
            <a:off x="208699" y="3086569"/>
            <a:ext cx="1424780" cy="3820"/>
          </a:xfrm>
          <a:prstGeom prst="line">
            <a:avLst/>
          </a:prstGeom>
          <a:noFill/>
          <a:ln w="6350" cap="flat" cmpd="sng" algn="ctr">
            <a:solidFill>
              <a:srgbClr val="FFFFFF">
                <a:lumMod val="75000"/>
              </a:srgbClr>
            </a:solidFill>
            <a:prstDash val="solid"/>
          </a:ln>
          <a:effectLst/>
        </p:spPr>
      </p:cxnSp>
      <p:sp>
        <p:nvSpPr>
          <p:cNvPr id="116" name="TextBox 122"/>
          <p:cNvSpPr txBox="1"/>
          <p:nvPr/>
        </p:nvSpPr>
        <p:spPr>
          <a:xfrm>
            <a:off x="542193" y="3809325"/>
            <a:ext cx="766557" cy="253916"/>
          </a:xfrm>
          <a:prstGeom prst="rect">
            <a:avLst/>
          </a:prstGeom>
          <a:noFill/>
        </p:spPr>
        <p:txBody>
          <a:bodyPr wrap="none" rtlCol="0">
            <a:spAutoFit/>
          </a:bodyPr>
          <a:lstStyle/>
          <a:p>
            <a:pPr defTabSz="457189"/>
            <a:r>
              <a:rPr lang="ja-JP" altLang="en-US" sz="1050" b="1"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拡張 </a:t>
            </a:r>
            <a:r>
              <a:rPr lang="en-US" altLang="ja-JP" sz="1050" b="1"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PID</a:t>
            </a:r>
            <a:endParaRPr lang="ja-JP" altLang="en-US" sz="1050" b="1"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7" name="Straight Connector 123"/>
          <p:cNvCxnSpPr/>
          <p:nvPr/>
        </p:nvCxnSpPr>
        <p:spPr>
          <a:xfrm flipV="1">
            <a:off x="208699" y="3742828"/>
            <a:ext cx="1424780" cy="514"/>
          </a:xfrm>
          <a:prstGeom prst="line">
            <a:avLst/>
          </a:prstGeom>
          <a:noFill/>
          <a:ln w="6350" cap="flat" cmpd="sng" algn="ctr">
            <a:solidFill>
              <a:srgbClr val="FFFFFF">
                <a:lumMod val="75000"/>
              </a:srgbClr>
            </a:solidFill>
            <a:prstDash val="solid"/>
          </a:ln>
          <a:effectLst/>
        </p:spPr>
      </p:cxnSp>
      <p:sp>
        <p:nvSpPr>
          <p:cNvPr id="118" name="TextBox 124"/>
          <p:cNvSpPr txBox="1"/>
          <p:nvPr/>
        </p:nvSpPr>
        <p:spPr>
          <a:xfrm>
            <a:off x="672838" y="4211912"/>
            <a:ext cx="453970" cy="253916"/>
          </a:xfrm>
          <a:prstGeom prst="rect">
            <a:avLst/>
          </a:prstGeom>
          <a:noFill/>
        </p:spPr>
        <p:txBody>
          <a:bodyPr wrap="none" rtlCol="0">
            <a:spAutoFit/>
          </a:bodyPr>
          <a:lstStyle/>
          <a:p>
            <a:pPr defTabSz="457189"/>
            <a:r>
              <a:rPr lang="ja-JP" altLang="en-US" sz="1050" b="1"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内容</a:t>
            </a:r>
          </a:p>
        </p:txBody>
      </p:sp>
      <p:cxnSp>
        <p:nvCxnSpPr>
          <p:cNvPr id="119" name="Straight Connector 125"/>
          <p:cNvCxnSpPr/>
          <p:nvPr/>
        </p:nvCxnSpPr>
        <p:spPr>
          <a:xfrm flipV="1">
            <a:off x="208699" y="4084435"/>
            <a:ext cx="1424780" cy="3820"/>
          </a:xfrm>
          <a:prstGeom prst="line">
            <a:avLst/>
          </a:prstGeom>
          <a:noFill/>
          <a:ln w="6350" cap="flat" cmpd="sng" algn="ctr">
            <a:solidFill>
              <a:srgbClr val="FFFFFF">
                <a:lumMod val="75000"/>
              </a:srgbClr>
            </a:solidFill>
            <a:prstDash val="solid"/>
          </a:ln>
          <a:effectLst/>
        </p:spPr>
      </p:cxnSp>
      <p:cxnSp>
        <p:nvCxnSpPr>
          <p:cNvPr id="120" name="Straight Connector 127"/>
          <p:cNvCxnSpPr/>
          <p:nvPr/>
        </p:nvCxnSpPr>
        <p:spPr>
          <a:xfrm flipV="1">
            <a:off x="208699" y="4581187"/>
            <a:ext cx="1424780" cy="11626"/>
          </a:xfrm>
          <a:prstGeom prst="line">
            <a:avLst/>
          </a:prstGeom>
          <a:noFill/>
          <a:ln w="6350" cap="flat" cmpd="sng" algn="ctr">
            <a:solidFill>
              <a:srgbClr val="FFFFFF">
                <a:lumMod val="75000"/>
              </a:srgbClr>
            </a:solidFill>
            <a:prstDash val="solid"/>
          </a:ln>
          <a:effectLst/>
        </p:spPr>
      </p:cxnSp>
      <p:cxnSp>
        <p:nvCxnSpPr>
          <p:cNvPr id="121" name="Straight Connector 128"/>
          <p:cNvCxnSpPr/>
          <p:nvPr/>
        </p:nvCxnSpPr>
        <p:spPr>
          <a:xfrm flipV="1">
            <a:off x="1736746" y="3076737"/>
            <a:ext cx="6808016" cy="13652"/>
          </a:xfrm>
          <a:prstGeom prst="line">
            <a:avLst/>
          </a:prstGeom>
          <a:noFill/>
          <a:ln w="6350" cap="flat" cmpd="sng" algn="ctr">
            <a:solidFill>
              <a:srgbClr val="FFFFFF">
                <a:lumMod val="75000"/>
              </a:srgbClr>
            </a:solidFill>
            <a:prstDash val="solid"/>
          </a:ln>
          <a:effectLst/>
        </p:spPr>
      </p:cxnSp>
      <p:cxnSp>
        <p:nvCxnSpPr>
          <p:cNvPr id="122" name="Straight Connector 129"/>
          <p:cNvCxnSpPr/>
          <p:nvPr/>
        </p:nvCxnSpPr>
        <p:spPr>
          <a:xfrm flipV="1">
            <a:off x="1736746" y="3732996"/>
            <a:ext cx="6808016" cy="10346"/>
          </a:xfrm>
          <a:prstGeom prst="line">
            <a:avLst/>
          </a:prstGeom>
          <a:noFill/>
          <a:ln w="6350" cap="flat" cmpd="sng" algn="ctr">
            <a:solidFill>
              <a:srgbClr val="FFFFFF">
                <a:lumMod val="75000"/>
              </a:srgbClr>
            </a:solidFill>
            <a:prstDash val="solid"/>
          </a:ln>
          <a:effectLst/>
        </p:spPr>
      </p:cxnSp>
      <p:cxnSp>
        <p:nvCxnSpPr>
          <p:cNvPr id="123" name="Straight Connector 130"/>
          <p:cNvCxnSpPr/>
          <p:nvPr/>
        </p:nvCxnSpPr>
        <p:spPr>
          <a:xfrm flipV="1">
            <a:off x="1736746" y="4074603"/>
            <a:ext cx="6808016" cy="11742"/>
          </a:xfrm>
          <a:prstGeom prst="line">
            <a:avLst/>
          </a:prstGeom>
          <a:noFill/>
          <a:ln w="6350" cap="flat" cmpd="sng" algn="ctr">
            <a:solidFill>
              <a:srgbClr val="FFFFFF">
                <a:lumMod val="75000"/>
              </a:srgbClr>
            </a:solidFill>
            <a:prstDash val="solid"/>
          </a:ln>
          <a:effectLst/>
        </p:spPr>
      </p:cxnSp>
      <p:cxnSp>
        <p:nvCxnSpPr>
          <p:cNvPr id="124" name="Straight Connector 131"/>
          <p:cNvCxnSpPr/>
          <p:nvPr/>
        </p:nvCxnSpPr>
        <p:spPr>
          <a:xfrm>
            <a:off x="1736746" y="4581187"/>
            <a:ext cx="6808016" cy="0"/>
          </a:xfrm>
          <a:prstGeom prst="line">
            <a:avLst/>
          </a:prstGeom>
          <a:noFill/>
          <a:ln w="6350" cap="flat" cmpd="sng" algn="ctr">
            <a:solidFill>
              <a:srgbClr val="FFFFFF">
                <a:lumMod val="75000"/>
              </a:srgbClr>
            </a:solidFill>
            <a:prstDash val="solid"/>
          </a:ln>
          <a:effectLst/>
        </p:spPr>
      </p:cxnSp>
      <p:sp>
        <p:nvSpPr>
          <p:cNvPr id="125" name="TextBox 6"/>
          <p:cNvSpPr txBox="1"/>
          <p:nvPr/>
        </p:nvSpPr>
        <p:spPr>
          <a:xfrm flipH="1">
            <a:off x="1866387" y="2804256"/>
            <a:ext cx="1665742" cy="230832"/>
          </a:xfrm>
          <a:prstGeom prst="rect">
            <a:avLst/>
          </a:prstGeom>
          <a:noFill/>
        </p:spPr>
        <p:txBody>
          <a:bodyPr wrap="square" rtlCol="0">
            <a:spAutoFit/>
          </a:bodyPr>
          <a:lstStyle/>
          <a:p>
            <a:pPr defTabSz="457189"/>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HXC-AFC220M4V-FI(*)</a:t>
            </a:r>
            <a:endParaRPr lang="ja-JP" altLang="en-US"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TextBox 133"/>
          <p:cNvSpPr txBox="1"/>
          <p:nvPr/>
        </p:nvSpPr>
        <p:spPr>
          <a:xfrm flipH="1">
            <a:off x="5401514" y="2804256"/>
            <a:ext cx="1603744" cy="230832"/>
          </a:xfrm>
          <a:prstGeom prst="rect">
            <a:avLst/>
          </a:prstGeom>
          <a:noFill/>
        </p:spPr>
        <p:txBody>
          <a:bodyPr wrap="square" rtlCol="0">
            <a:spAutoFit/>
          </a:bodyPr>
          <a:lstStyle/>
          <a:p>
            <a:pPr defTabSz="457189"/>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HXC-HFC220M4-FI(*)</a:t>
            </a:r>
            <a:endParaRPr lang="ja-JP" altLang="en-US"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TextBox 134"/>
          <p:cNvSpPr txBox="1"/>
          <p:nvPr/>
        </p:nvSpPr>
        <p:spPr>
          <a:xfrm flipH="1">
            <a:off x="3666080" y="2804256"/>
            <a:ext cx="1764700" cy="230832"/>
          </a:xfrm>
          <a:prstGeom prst="rect">
            <a:avLst/>
          </a:prstGeom>
          <a:noFill/>
        </p:spPr>
        <p:txBody>
          <a:bodyPr wrap="square" rtlCol="0">
            <a:spAutoFit/>
          </a:bodyPr>
          <a:lstStyle/>
          <a:p>
            <a:pPr defTabSz="457189"/>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HXC-AFC240M4V-FI(*)  </a:t>
            </a:r>
          </a:p>
        </p:txBody>
      </p:sp>
      <p:sp>
        <p:nvSpPr>
          <p:cNvPr id="128" name="TextBox 135"/>
          <p:cNvSpPr txBox="1"/>
          <p:nvPr/>
        </p:nvSpPr>
        <p:spPr>
          <a:xfrm flipH="1">
            <a:off x="7186644" y="2804256"/>
            <a:ext cx="1619824" cy="230832"/>
          </a:xfrm>
          <a:prstGeom prst="rect">
            <a:avLst/>
          </a:prstGeom>
          <a:noFill/>
        </p:spPr>
        <p:txBody>
          <a:bodyPr wrap="square" rtlCol="0">
            <a:spAutoFit/>
          </a:bodyPr>
          <a:lstStyle/>
          <a:p>
            <a:pPr defTabSz="457189"/>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HXC-HFC240M4-FI(*)  </a:t>
            </a:r>
          </a:p>
        </p:txBody>
      </p:sp>
      <p:sp>
        <p:nvSpPr>
          <p:cNvPr id="129" name="TextBox 137"/>
          <p:cNvSpPr txBox="1"/>
          <p:nvPr/>
        </p:nvSpPr>
        <p:spPr>
          <a:xfrm flipH="1">
            <a:off x="1866386" y="3784145"/>
            <a:ext cx="1726047" cy="230832"/>
          </a:xfrm>
          <a:prstGeom prst="rect">
            <a:avLst/>
          </a:prstGeom>
          <a:noFill/>
        </p:spPr>
        <p:txBody>
          <a:bodyPr wrap="square" rtlCol="0">
            <a:spAutoFit/>
          </a:bodyPr>
          <a:lstStyle/>
          <a:p>
            <a:pPr defTabSz="457189">
              <a:spcBef>
                <a:spcPts val="0"/>
              </a:spcBef>
              <a:spcAft>
                <a:spcPts val="0"/>
              </a:spcAft>
            </a:pPr>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HXC-AFC220M4-EXP(*)</a:t>
            </a:r>
          </a:p>
        </p:txBody>
      </p:sp>
      <p:sp>
        <p:nvSpPr>
          <p:cNvPr id="130" name="TextBox 138"/>
          <p:cNvSpPr txBox="1"/>
          <p:nvPr/>
        </p:nvSpPr>
        <p:spPr>
          <a:xfrm flipH="1">
            <a:off x="5401513" y="3784145"/>
            <a:ext cx="1808591" cy="230832"/>
          </a:xfrm>
          <a:prstGeom prst="rect">
            <a:avLst/>
          </a:prstGeom>
          <a:noFill/>
        </p:spPr>
        <p:txBody>
          <a:bodyPr wrap="square" rtlCol="0">
            <a:spAutoFit/>
          </a:bodyPr>
          <a:lstStyle/>
          <a:p>
            <a:pPr defTabSz="457189"/>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HXC-HFC220M4-EXP(*)</a:t>
            </a:r>
            <a:endParaRPr lang="ja-JP" altLang="en-US"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TextBox 139"/>
          <p:cNvSpPr txBox="1"/>
          <p:nvPr/>
        </p:nvSpPr>
        <p:spPr>
          <a:xfrm flipH="1">
            <a:off x="3666080" y="3784145"/>
            <a:ext cx="1764700" cy="230832"/>
          </a:xfrm>
          <a:prstGeom prst="rect">
            <a:avLst/>
          </a:prstGeom>
          <a:noFill/>
        </p:spPr>
        <p:txBody>
          <a:bodyPr wrap="square" rtlCol="0">
            <a:spAutoFit/>
          </a:bodyPr>
          <a:lstStyle/>
          <a:p>
            <a:pPr defTabSz="457189"/>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HXC-AFC240M4-EXP(*)</a:t>
            </a:r>
            <a:endParaRPr lang="ja-JP" altLang="en-US"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TextBox 140"/>
          <p:cNvSpPr txBox="1"/>
          <p:nvPr/>
        </p:nvSpPr>
        <p:spPr>
          <a:xfrm flipH="1">
            <a:off x="7186643" y="3784145"/>
            <a:ext cx="1758893" cy="230832"/>
          </a:xfrm>
          <a:prstGeom prst="rect">
            <a:avLst/>
          </a:prstGeom>
          <a:noFill/>
        </p:spPr>
        <p:txBody>
          <a:bodyPr wrap="square" rtlCol="0">
            <a:spAutoFit/>
          </a:bodyPr>
          <a:lstStyle/>
          <a:p>
            <a:pPr defTabSz="457189"/>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HXC-HFC240M4-EXP(*)  </a:t>
            </a:r>
          </a:p>
        </p:txBody>
      </p:sp>
      <p:sp>
        <p:nvSpPr>
          <p:cNvPr id="133" name="TextBox 141"/>
          <p:cNvSpPr txBox="1"/>
          <p:nvPr/>
        </p:nvSpPr>
        <p:spPr>
          <a:xfrm flipH="1">
            <a:off x="1693782" y="4125403"/>
            <a:ext cx="2028047" cy="415498"/>
          </a:xfrm>
          <a:prstGeom prst="rect">
            <a:avLst/>
          </a:prstGeom>
          <a:noFill/>
        </p:spPr>
        <p:txBody>
          <a:bodyPr wrap="square" rtlCol="0">
            <a:spAutoFit/>
          </a:bodyPr>
          <a:lstStyle/>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ノードの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SP HXAF220c</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 プラットフォーム（</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CloudCenter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100 VM</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p:txBody>
      </p:sp>
      <p:sp>
        <p:nvSpPr>
          <p:cNvPr id="134" name="TextBox 155"/>
          <p:cNvSpPr txBox="1"/>
          <p:nvPr/>
        </p:nvSpPr>
        <p:spPr>
          <a:xfrm flipH="1">
            <a:off x="1693783" y="3106217"/>
            <a:ext cx="2017928" cy="630942"/>
          </a:xfrm>
          <a:prstGeom prst="rect">
            <a:avLst/>
          </a:prstGeom>
          <a:noFill/>
        </p:spPr>
        <p:txBody>
          <a:bodyPr wrap="square" rtlCol="0">
            <a:spAutoFit/>
          </a:bodyPr>
          <a:lstStyle/>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ノードの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HXAF220c</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つの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6248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または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6296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ファブリック インターコネクト </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 プラットフォーム（</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CloudCenter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100 VM</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p:txBody>
      </p:sp>
      <p:sp>
        <p:nvSpPr>
          <p:cNvPr id="135" name="TextBox 178"/>
          <p:cNvSpPr txBox="1"/>
          <p:nvPr/>
        </p:nvSpPr>
        <p:spPr>
          <a:xfrm flipH="1">
            <a:off x="3567887" y="4125403"/>
            <a:ext cx="2033051" cy="415498"/>
          </a:xfrm>
          <a:prstGeom prst="rect">
            <a:avLst/>
          </a:prstGeom>
          <a:noFill/>
        </p:spPr>
        <p:txBody>
          <a:bodyPr wrap="square" rtlCol="0">
            <a:spAutoFit/>
          </a:bodyPr>
          <a:lstStyle/>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ノードの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SP HXAF240c</a:t>
            </a:r>
            <a:endPar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 プラットフォーム（</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CloudCenter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100 VM</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p:txBody>
      </p:sp>
      <p:sp>
        <p:nvSpPr>
          <p:cNvPr id="136" name="TextBox 179"/>
          <p:cNvSpPr txBox="1"/>
          <p:nvPr/>
        </p:nvSpPr>
        <p:spPr>
          <a:xfrm flipH="1">
            <a:off x="3592434" y="3106217"/>
            <a:ext cx="2106697" cy="630942"/>
          </a:xfrm>
          <a:prstGeom prst="rect">
            <a:avLst/>
          </a:prstGeom>
          <a:noFill/>
        </p:spPr>
        <p:txBody>
          <a:bodyPr wrap="square" rtlCol="0">
            <a:spAutoFit/>
          </a:bodyPr>
          <a:lstStyle/>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ノードの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HXAF240c</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つの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6248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または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6296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ファブリック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インターコネクト </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 プラットフォーム（</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CloudCenter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200 VM</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p:txBody>
      </p:sp>
      <p:sp>
        <p:nvSpPr>
          <p:cNvPr id="137" name="TextBox 180"/>
          <p:cNvSpPr txBox="1"/>
          <p:nvPr/>
        </p:nvSpPr>
        <p:spPr>
          <a:xfrm flipH="1">
            <a:off x="5330996" y="4125403"/>
            <a:ext cx="2067829" cy="415498"/>
          </a:xfrm>
          <a:prstGeom prst="rect">
            <a:avLst/>
          </a:prstGeom>
          <a:noFill/>
        </p:spPr>
        <p:txBody>
          <a:bodyPr wrap="square" rtlCol="0">
            <a:spAutoFit/>
          </a:bodyPr>
          <a:lstStyle/>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ノードの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SP HX220c</a:t>
            </a:r>
            <a:endPar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 プラットフォーム（</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CloudCenter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100 VM</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p:txBody>
      </p:sp>
      <p:sp>
        <p:nvSpPr>
          <p:cNvPr id="138" name="TextBox 181"/>
          <p:cNvSpPr txBox="1"/>
          <p:nvPr/>
        </p:nvSpPr>
        <p:spPr>
          <a:xfrm flipH="1">
            <a:off x="5432199" y="3106217"/>
            <a:ext cx="2018800" cy="630942"/>
          </a:xfrm>
          <a:prstGeom prst="rect">
            <a:avLst/>
          </a:prstGeom>
          <a:noFill/>
        </p:spPr>
        <p:txBody>
          <a:bodyPr wrap="square" rtlCol="0">
            <a:spAutoFit/>
          </a:bodyPr>
          <a:lstStyle/>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ノードの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HX220c</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つの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6248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または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6296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ファブリック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インターコネクト </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 プラットフォーム（</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CloudCenter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100 VM</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p:txBody>
      </p:sp>
      <p:sp>
        <p:nvSpPr>
          <p:cNvPr id="139" name="TextBox 182"/>
          <p:cNvSpPr txBox="1"/>
          <p:nvPr/>
        </p:nvSpPr>
        <p:spPr>
          <a:xfrm flipH="1">
            <a:off x="7186645" y="4125403"/>
            <a:ext cx="2006450" cy="415498"/>
          </a:xfrm>
          <a:prstGeom prst="rect">
            <a:avLst/>
          </a:prstGeom>
          <a:noFill/>
        </p:spPr>
        <p:txBody>
          <a:bodyPr wrap="square" rtlCol="0">
            <a:spAutoFit/>
          </a:bodyPr>
          <a:lstStyle/>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ノードの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SP HX220c</a:t>
            </a:r>
            <a:endPar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 プラットフォーム（</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CloudCenter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100 VM</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p:txBody>
      </p:sp>
      <p:sp>
        <p:nvSpPr>
          <p:cNvPr id="140" name="TextBox 183"/>
          <p:cNvSpPr txBox="1"/>
          <p:nvPr/>
        </p:nvSpPr>
        <p:spPr>
          <a:xfrm flipH="1">
            <a:off x="7186643" y="3106217"/>
            <a:ext cx="2055547" cy="630942"/>
          </a:xfrm>
          <a:prstGeom prst="rect">
            <a:avLst/>
          </a:prstGeom>
          <a:noFill/>
        </p:spPr>
        <p:txBody>
          <a:bodyPr wrap="square" rtlCol="0">
            <a:spAutoFit/>
          </a:bodyPr>
          <a:lstStyle/>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ノードの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HX220c</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つの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6248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または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6296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ファブリック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インターコネクト </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HX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データ プラットフォーム（</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a:p>
            <a:pPr defTabSz="457189">
              <a:spcBef>
                <a:spcPts val="0"/>
              </a:spcBef>
              <a:spcAft>
                <a:spcPts val="0"/>
              </a:spcAft>
            </a:pP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CloudCenter </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200 VM</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err="1">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年）</a:t>
            </a:r>
          </a:p>
        </p:txBody>
      </p:sp>
      <p:pic>
        <p:nvPicPr>
          <p:cNvPr id="141" name="Picture 1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275" y="1355692"/>
            <a:ext cx="623812" cy="99333"/>
          </a:xfrm>
          <a:prstGeom prst="rect">
            <a:avLst/>
          </a:prstGeom>
        </p:spPr>
      </p:pic>
      <p:pic>
        <p:nvPicPr>
          <p:cNvPr id="142" name="Picture 1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4440" y="1411827"/>
            <a:ext cx="567449" cy="148711"/>
          </a:xfrm>
          <a:prstGeom prst="rect">
            <a:avLst/>
          </a:prstGeom>
        </p:spPr>
      </p:pic>
      <p:sp>
        <p:nvSpPr>
          <p:cNvPr id="143" name="Text Placeholder 2"/>
          <p:cNvSpPr txBox="1">
            <a:spLocks/>
          </p:cNvSpPr>
          <p:nvPr/>
        </p:nvSpPr>
        <p:spPr bwMode="auto">
          <a:xfrm>
            <a:off x="308013" y="262126"/>
            <a:ext cx="7842565" cy="5601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3200" kern="1200" baseline="0">
                <a:solidFill>
                  <a:srgbClr val="58585B"/>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2968AF"/>
              </a:buClr>
            </a:pPr>
            <a:r>
              <a:rPr altLang="ja-JP" dirty="0">
                <a:solidFill>
                  <a:srgbClr val="8EBCDC">
                    <a:lumMod val="50000"/>
                  </a:srgbClr>
                </a:solidFill>
                <a:ea typeface="Hiragino Maru Gothic Pro W4" charset="-128"/>
                <a:cs typeface="Hiragino Maru Gothic Pro W4" charset="-128"/>
              </a:rPr>
              <a:t>HyperFlex with CloudCenter </a:t>
            </a:r>
            <a:r>
              <a:rPr lang="ja-JP" altLang="en-US" sz="2800" dirty="0">
                <a:solidFill>
                  <a:srgbClr val="8EBCDC">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のオプション</a:t>
            </a:r>
          </a:p>
        </p:txBody>
      </p:sp>
      <p:pic>
        <p:nvPicPr>
          <p:cNvPr id="144" name="Picture 19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2191" y="950900"/>
            <a:ext cx="376750" cy="353476"/>
          </a:xfrm>
          <a:prstGeom prst="rect">
            <a:avLst/>
          </a:prstGeom>
        </p:spPr>
      </p:pic>
      <p:pic>
        <p:nvPicPr>
          <p:cNvPr id="145" name="Picture 19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4059" y="948589"/>
            <a:ext cx="376750" cy="353476"/>
          </a:xfrm>
          <a:prstGeom prst="rect">
            <a:avLst/>
          </a:prstGeom>
        </p:spPr>
      </p:pic>
      <p:pic>
        <p:nvPicPr>
          <p:cNvPr id="146" name="Picture 192" descr="KR7099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97331" y="1573202"/>
            <a:ext cx="843368" cy="106008"/>
          </a:xfrm>
          <a:prstGeom prst="rect">
            <a:avLst/>
          </a:prstGeom>
        </p:spPr>
      </p:pic>
      <p:pic>
        <p:nvPicPr>
          <p:cNvPr id="147" name="Picture 193" descr="KR7099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97331" y="1646330"/>
            <a:ext cx="843368" cy="106008"/>
          </a:xfrm>
          <a:prstGeom prst="rect">
            <a:avLst/>
          </a:prstGeom>
        </p:spPr>
      </p:pic>
      <p:pic>
        <p:nvPicPr>
          <p:cNvPr id="148" name="Picture 194" descr="KR7099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97331" y="1720409"/>
            <a:ext cx="843368" cy="106008"/>
          </a:xfrm>
          <a:prstGeom prst="rect">
            <a:avLst/>
          </a:prstGeom>
        </p:spPr>
      </p:pic>
      <p:pic>
        <p:nvPicPr>
          <p:cNvPr id="149" name="Picture 195" descr="KR7099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97331" y="1793243"/>
            <a:ext cx="843368" cy="106008"/>
          </a:xfrm>
          <a:prstGeom prst="rect">
            <a:avLst/>
          </a:prstGeom>
        </p:spPr>
      </p:pic>
      <p:pic>
        <p:nvPicPr>
          <p:cNvPr id="150" name="Picture 1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050" y="1455114"/>
            <a:ext cx="623812" cy="99333"/>
          </a:xfrm>
          <a:prstGeom prst="rect">
            <a:avLst/>
          </a:prstGeom>
        </p:spPr>
      </p:pic>
      <p:pic>
        <p:nvPicPr>
          <p:cNvPr id="151" name="Picture 1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050" y="1361159"/>
            <a:ext cx="623812" cy="99333"/>
          </a:xfrm>
          <a:prstGeom prst="rect">
            <a:avLst/>
          </a:prstGeom>
        </p:spPr>
      </p:pic>
      <p:pic>
        <p:nvPicPr>
          <p:cNvPr id="152" name="Picture 1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966" y="956367"/>
            <a:ext cx="376750" cy="353476"/>
          </a:xfrm>
          <a:prstGeom prst="rect">
            <a:avLst/>
          </a:prstGeom>
        </p:spPr>
      </p:pic>
      <p:pic>
        <p:nvPicPr>
          <p:cNvPr id="153" name="Picture 199" descr="KR70998.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24237" y="1518413"/>
            <a:ext cx="818087" cy="179058"/>
          </a:xfrm>
          <a:prstGeom prst="rect">
            <a:avLst/>
          </a:prstGeom>
        </p:spPr>
      </p:pic>
      <p:pic>
        <p:nvPicPr>
          <p:cNvPr id="154" name="Picture 200" descr="KR70998.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24237" y="1655672"/>
            <a:ext cx="818087" cy="179058"/>
          </a:xfrm>
          <a:prstGeom prst="rect">
            <a:avLst/>
          </a:prstGeom>
        </p:spPr>
      </p:pic>
      <p:pic>
        <p:nvPicPr>
          <p:cNvPr id="155" name="Picture 201" descr="KR70998.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24237" y="1784748"/>
            <a:ext cx="818087" cy="179058"/>
          </a:xfrm>
          <a:prstGeom prst="rect">
            <a:avLst/>
          </a:prstGeom>
        </p:spPr>
      </p:pic>
      <p:pic>
        <p:nvPicPr>
          <p:cNvPr id="156" name="Picture 2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384" y="1278481"/>
            <a:ext cx="567449" cy="148711"/>
          </a:xfrm>
          <a:prstGeom prst="rect">
            <a:avLst/>
          </a:prstGeom>
        </p:spPr>
      </p:pic>
      <p:pic>
        <p:nvPicPr>
          <p:cNvPr id="157" name="Picture 2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384" y="1411777"/>
            <a:ext cx="567449" cy="148711"/>
          </a:xfrm>
          <a:prstGeom prst="rect">
            <a:avLst/>
          </a:prstGeom>
        </p:spPr>
      </p:pic>
      <p:pic>
        <p:nvPicPr>
          <p:cNvPr id="158" name="Picture 2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396" y="958386"/>
            <a:ext cx="376750" cy="353476"/>
          </a:xfrm>
          <a:prstGeom prst="rect">
            <a:avLst/>
          </a:prstGeom>
        </p:spPr>
      </p:pic>
      <p:sp>
        <p:nvSpPr>
          <p:cNvPr id="159" name="テキスト ボックス 158">
            <a:extLst>
              <a:ext uri="{FF2B5EF4-FFF2-40B4-BE49-F238E27FC236}">
                <a16:creationId xmlns:a16="http://schemas.microsoft.com/office/drawing/2014/main" xmlns="" id="{239EADA9-035D-412A-82AE-EF0A3B2969B9}"/>
              </a:ext>
            </a:extLst>
          </p:cNvPr>
          <p:cNvSpPr txBox="1"/>
          <p:nvPr/>
        </p:nvSpPr>
        <p:spPr>
          <a:xfrm>
            <a:off x="4554704" y="4835723"/>
            <a:ext cx="3002745" cy="261610"/>
          </a:xfrm>
          <a:prstGeom prst="rect">
            <a:avLst/>
          </a:prstGeom>
          <a:noFill/>
        </p:spPr>
        <p:txBody>
          <a:bodyPr wrap="none" rtlCol="0">
            <a:spAutoFit/>
          </a:bodyPr>
          <a:lstStyle/>
          <a:p>
            <a:pPr defTabSz="457189"/>
            <a:r>
              <a:rPr kumimoji="1" lang="en-US" altLang="ja-JP" sz="1100" dirty="0">
                <a:solidFill>
                  <a:srgbClr val="FF0000"/>
                </a:solidFill>
                <a:latin typeface="メイリオ" panose="020B0604030504040204" pitchFamily="50" charset="-128"/>
                <a:ea typeface="メイリオ" panose="020B0604030504040204" pitchFamily="50" charset="-128"/>
              </a:rPr>
              <a:t>*:</a:t>
            </a:r>
            <a:r>
              <a:rPr kumimoji="1" lang="en-US" altLang="ja-JP" sz="1100" dirty="0" err="1">
                <a:solidFill>
                  <a:srgbClr val="FF0000"/>
                </a:solidFill>
                <a:latin typeface="メイリオ" panose="020B0604030504040204" pitchFamily="50" charset="-128"/>
                <a:ea typeface="メイリオ" panose="020B0604030504040204" pitchFamily="50" charset="-128"/>
              </a:rPr>
              <a:t>HX+CloudCenter</a:t>
            </a:r>
            <a:r>
              <a:rPr kumimoji="1" lang="ja-JP" altLang="en-US" sz="1100" dirty="0">
                <a:solidFill>
                  <a:srgbClr val="FF0000"/>
                </a:solidFill>
                <a:latin typeface="メイリオ" panose="020B0604030504040204" pitchFamily="50" charset="-128"/>
                <a:ea typeface="メイリオ" panose="020B0604030504040204" pitchFamily="50" charset="-128"/>
              </a:rPr>
              <a:t>プロモーション用新</a:t>
            </a:r>
            <a:r>
              <a:rPr kumimoji="1" lang="en-US" altLang="ja-JP" sz="1100" dirty="0">
                <a:solidFill>
                  <a:srgbClr val="FF0000"/>
                </a:solidFill>
                <a:latin typeface="メイリオ" panose="020B0604030504040204" pitchFamily="50" charset="-128"/>
                <a:ea typeface="メイリオ" panose="020B0604030504040204" pitchFamily="50" charset="-128"/>
              </a:rPr>
              <a:t>PID</a:t>
            </a: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552791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14:presetBounceEnd="50000">
                                      <p:stCondLst>
                                        <p:cond delay="0"/>
                                      </p:stCondLst>
                                      <p:childTnLst>
                                        <p:animScale p14:bounceEnd="50000">
                                          <p:cBhvr>
                                            <p:cTn id="6" dur="500" fill="hold"/>
                                            <p:tgtEl>
                                              <p:spTgt spid="144"/>
                                            </p:tgtEl>
                                          </p:cBhvr>
                                          <p:by x="120000" y="120000"/>
                                        </p:animScale>
                                      </p:childTnLst>
                                    </p:cTn>
                                  </p:par>
                                  <p:par>
                                    <p:cTn id="7" presetID="6" presetClass="emph" presetSubtype="0" fill="hold" nodeType="withEffect" p14:presetBounceEnd="50000">
                                      <p:stCondLst>
                                        <p:cond delay="0"/>
                                      </p:stCondLst>
                                      <p:childTnLst>
                                        <p:animScale p14:bounceEnd="50000">
                                          <p:cBhvr>
                                            <p:cTn id="8" dur="500" fill="hold"/>
                                            <p:tgtEl>
                                              <p:spTgt spid="145"/>
                                            </p:tgtEl>
                                          </p:cBhvr>
                                          <p:by x="120000" y="120000"/>
                                        </p:animScale>
                                      </p:childTnLst>
                                    </p:cTn>
                                  </p:par>
                                  <p:par>
                                    <p:cTn id="9" presetID="6" presetClass="emph" presetSubtype="0" fill="hold" nodeType="withEffect" p14:presetBounceEnd="50000">
                                      <p:stCondLst>
                                        <p:cond delay="0"/>
                                      </p:stCondLst>
                                      <p:childTnLst>
                                        <p:animScale p14:bounceEnd="50000">
                                          <p:cBhvr>
                                            <p:cTn id="10" dur="500" fill="hold"/>
                                            <p:tgtEl>
                                              <p:spTgt spid="152"/>
                                            </p:tgtEl>
                                          </p:cBhvr>
                                          <p:by x="120000" y="120000"/>
                                        </p:animScale>
                                      </p:childTnLst>
                                    </p:cTn>
                                  </p:par>
                                  <p:par>
                                    <p:cTn id="11" presetID="6" presetClass="emph" presetSubtype="0" fill="hold" nodeType="withEffect" p14:presetBounceEnd="50000">
                                      <p:stCondLst>
                                        <p:cond delay="0"/>
                                      </p:stCondLst>
                                      <p:childTnLst>
                                        <p:animScale p14:bounceEnd="50000">
                                          <p:cBhvr>
                                            <p:cTn id="12" dur="500" fill="hold"/>
                                            <p:tgtEl>
                                              <p:spTgt spid="15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144"/>
                                            </p:tgtEl>
                                          </p:cBhvr>
                                          <p:by x="120000" y="120000"/>
                                        </p:animScale>
                                      </p:childTnLst>
                                    </p:cTn>
                                  </p:par>
                                  <p:par>
                                    <p:cTn id="7" presetID="6" presetClass="emph" presetSubtype="0" fill="hold" nodeType="withEffect">
                                      <p:stCondLst>
                                        <p:cond delay="0"/>
                                      </p:stCondLst>
                                      <p:childTnLst>
                                        <p:animScale>
                                          <p:cBhvr>
                                            <p:cTn id="8" dur="500" fill="hold"/>
                                            <p:tgtEl>
                                              <p:spTgt spid="145"/>
                                            </p:tgtEl>
                                          </p:cBhvr>
                                          <p:by x="120000" y="120000"/>
                                        </p:animScale>
                                      </p:childTnLst>
                                    </p:cTn>
                                  </p:par>
                                  <p:par>
                                    <p:cTn id="9" presetID="6" presetClass="emph" presetSubtype="0" fill="hold" nodeType="withEffect">
                                      <p:stCondLst>
                                        <p:cond delay="0"/>
                                      </p:stCondLst>
                                      <p:childTnLst>
                                        <p:animScale>
                                          <p:cBhvr>
                                            <p:cTn id="10" dur="500" fill="hold"/>
                                            <p:tgtEl>
                                              <p:spTgt spid="152"/>
                                            </p:tgtEl>
                                          </p:cBhvr>
                                          <p:by x="120000" y="120000"/>
                                        </p:animScale>
                                      </p:childTnLst>
                                    </p:cTn>
                                  </p:par>
                                  <p:par>
                                    <p:cTn id="11" presetID="6" presetClass="emph" presetSubtype="0" fill="hold" nodeType="withEffect">
                                      <p:stCondLst>
                                        <p:cond delay="0"/>
                                      </p:stCondLst>
                                      <p:childTnLst>
                                        <p:animScale>
                                          <p:cBhvr>
                                            <p:cTn id="12" dur="500" fill="hold"/>
                                            <p:tgtEl>
                                              <p:spTgt spid="15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89">
            <a:extLst>
              <a:ext uri="{FF2B5EF4-FFF2-40B4-BE49-F238E27FC236}">
                <a16:creationId xmlns:a16="http://schemas.microsoft.com/office/drawing/2014/main" xmlns="" id="{F898DE12-773D-4348-8440-E080FD0472FF}"/>
              </a:ext>
            </a:extLst>
          </p:cNvPr>
          <p:cNvGrpSpPr/>
          <p:nvPr/>
        </p:nvGrpSpPr>
        <p:grpSpPr>
          <a:xfrm>
            <a:off x="4426108" y="235805"/>
            <a:ext cx="2032928" cy="4313475"/>
            <a:chOff x="5439455" y="1175551"/>
            <a:chExt cx="1525093" cy="3235949"/>
          </a:xfrm>
        </p:grpSpPr>
        <p:cxnSp>
          <p:nvCxnSpPr>
            <p:cNvPr id="117" name="Straight Connector 90">
              <a:extLst>
                <a:ext uri="{FF2B5EF4-FFF2-40B4-BE49-F238E27FC236}">
                  <a16:creationId xmlns:a16="http://schemas.microsoft.com/office/drawing/2014/main" xmlns="" id="{0D89370D-64BE-4D8A-846A-29C16F2A3A7B}"/>
                </a:ext>
              </a:extLst>
            </p:cNvPr>
            <p:cNvCxnSpPr>
              <a:cxnSpLocks/>
            </p:cNvCxnSpPr>
            <p:nvPr/>
          </p:nvCxnSpPr>
          <p:spPr>
            <a:xfrm>
              <a:off x="6203111" y="2813390"/>
              <a:ext cx="0" cy="358877"/>
            </a:xfrm>
            <a:prstGeom prst="line">
              <a:avLst/>
            </a:prstGeom>
            <a:noFill/>
            <a:ln w="12700" cap="flat" cmpd="sng" algn="ctr">
              <a:solidFill>
                <a:srgbClr val="8EBCDC"/>
              </a:solidFill>
              <a:prstDash val="solid"/>
              <a:tailEnd type="oval"/>
            </a:ln>
            <a:effectLst/>
          </p:spPr>
        </p:cxnSp>
        <p:cxnSp>
          <p:nvCxnSpPr>
            <p:cNvPr id="118" name="Straight Connector 91">
              <a:extLst>
                <a:ext uri="{FF2B5EF4-FFF2-40B4-BE49-F238E27FC236}">
                  <a16:creationId xmlns:a16="http://schemas.microsoft.com/office/drawing/2014/main" xmlns="" id="{6446CA20-E89C-429A-A78E-9C62F0DE15DF}"/>
                </a:ext>
              </a:extLst>
            </p:cNvPr>
            <p:cNvCxnSpPr>
              <a:cxnSpLocks/>
            </p:cNvCxnSpPr>
            <p:nvPr/>
          </p:nvCxnSpPr>
          <p:spPr>
            <a:xfrm flipV="1">
              <a:off x="6192264" y="2435785"/>
              <a:ext cx="0" cy="358877"/>
            </a:xfrm>
            <a:prstGeom prst="line">
              <a:avLst/>
            </a:prstGeom>
            <a:noFill/>
            <a:ln w="12700" cap="flat" cmpd="sng" algn="ctr">
              <a:solidFill>
                <a:srgbClr val="8EBCDC"/>
              </a:solidFill>
              <a:prstDash val="solid"/>
              <a:tailEnd type="oval"/>
            </a:ln>
            <a:effectLst/>
          </p:spPr>
        </p:cxnSp>
        <p:sp>
          <p:nvSpPr>
            <p:cNvPr id="119" name="Rectangle 92">
              <a:extLst>
                <a:ext uri="{FF2B5EF4-FFF2-40B4-BE49-F238E27FC236}">
                  <a16:creationId xmlns:a16="http://schemas.microsoft.com/office/drawing/2014/main" xmlns="" id="{293927D4-FCA3-448A-A106-E895BF6874EC}"/>
                </a:ext>
              </a:extLst>
            </p:cNvPr>
            <p:cNvSpPr/>
            <p:nvPr/>
          </p:nvSpPr>
          <p:spPr>
            <a:xfrm>
              <a:off x="5686151" y="3911425"/>
              <a:ext cx="1264137" cy="500075"/>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Double Scale</a:t>
              </a:r>
              <a:br>
                <a:rPr lang="en-US" sz="1866" b="1" kern="0" dirty="0">
                  <a:solidFill>
                    <a:srgbClr val="272848"/>
                  </a:solidFill>
                  <a:latin typeface="Arial"/>
                  <a:ea typeface=""/>
                </a:rPr>
              </a:br>
              <a:r>
                <a:rPr lang="en-US" sz="1866" b="1" kern="0" dirty="0">
                  <a:solidFill>
                    <a:srgbClr val="272848"/>
                  </a:solidFill>
                  <a:latin typeface="Arial"/>
                  <a:ea typeface=""/>
                </a:rPr>
                <a:t> Again</a:t>
              </a:r>
            </a:p>
          </p:txBody>
        </p:sp>
        <p:grpSp>
          <p:nvGrpSpPr>
            <p:cNvPr id="120" name="Group 93">
              <a:extLst>
                <a:ext uri="{FF2B5EF4-FFF2-40B4-BE49-F238E27FC236}">
                  <a16:creationId xmlns:a16="http://schemas.microsoft.com/office/drawing/2014/main" xmlns="" id="{BA87F0FD-7C47-4E13-8CB8-4B9C051BB726}"/>
                </a:ext>
              </a:extLst>
            </p:cNvPr>
            <p:cNvGrpSpPr/>
            <p:nvPr/>
          </p:nvGrpSpPr>
          <p:grpSpPr>
            <a:xfrm>
              <a:off x="5726237" y="3029854"/>
              <a:ext cx="1139683" cy="850964"/>
              <a:chOff x="5080395" y="3898285"/>
              <a:chExt cx="1139683" cy="850964"/>
            </a:xfrm>
          </p:grpSpPr>
          <p:sp>
            <p:nvSpPr>
              <p:cNvPr id="123" name="Rounded Rectangle 7">
                <a:extLst>
                  <a:ext uri="{FF2B5EF4-FFF2-40B4-BE49-F238E27FC236}">
                    <a16:creationId xmlns:a16="http://schemas.microsoft.com/office/drawing/2014/main" xmlns="" id="{62A641FB-1FF8-4DD8-BC1A-9AAA62881D20}"/>
                  </a:ext>
                </a:extLst>
              </p:cNvPr>
              <p:cNvSpPr/>
              <p:nvPr/>
            </p:nvSpPr>
            <p:spPr>
              <a:xfrm>
                <a:off x="5181607" y="4381417"/>
                <a:ext cx="425404" cy="346822"/>
              </a:xfrm>
              <a:prstGeom prst="roundRect">
                <a:avLst>
                  <a:gd name="adj" fmla="val 9456"/>
                </a:avLst>
              </a:prstGeom>
              <a:solidFill>
                <a:srgbClr val="2968AF"/>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09417" fontAlgn="auto">
                  <a:spcBef>
                    <a:spcPts val="0"/>
                  </a:spcBef>
                  <a:spcAft>
                    <a:spcPts val="0"/>
                  </a:spcAft>
                  <a:defRPr/>
                </a:pPr>
                <a:endParaRPr lang="en-US" sz="1466" kern="0">
                  <a:solidFill>
                    <a:srgbClr val="272848"/>
                  </a:solidFill>
                  <a:latin typeface="Arial"/>
                </a:endParaRPr>
              </a:p>
            </p:txBody>
          </p:sp>
          <p:sp>
            <p:nvSpPr>
              <p:cNvPr id="124" name="Rounded Rectangle 8">
                <a:extLst>
                  <a:ext uri="{FF2B5EF4-FFF2-40B4-BE49-F238E27FC236}">
                    <a16:creationId xmlns:a16="http://schemas.microsoft.com/office/drawing/2014/main" xmlns="" id="{1F16B837-F7A6-4EDB-9B06-C17B862149E5}"/>
                  </a:ext>
                </a:extLst>
              </p:cNvPr>
              <p:cNvSpPr/>
              <p:nvPr/>
            </p:nvSpPr>
            <p:spPr>
              <a:xfrm>
                <a:off x="5658091" y="4104759"/>
                <a:ext cx="425404" cy="623480"/>
              </a:xfrm>
              <a:prstGeom prst="roundRect">
                <a:avLst>
                  <a:gd name="adj" fmla="val 9502"/>
                </a:avLst>
              </a:prstGeom>
              <a:solidFill>
                <a:srgbClr val="214794"/>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09417" fontAlgn="auto">
                  <a:spcBef>
                    <a:spcPts val="0"/>
                  </a:spcBef>
                  <a:spcAft>
                    <a:spcPts val="0"/>
                  </a:spcAft>
                  <a:defRPr/>
                </a:pPr>
                <a:endParaRPr lang="en-US" sz="1466" kern="0">
                  <a:solidFill>
                    <a:srgbClr val="FFFFFF"/>
                  </a:solidFill>
                  <a:latin typeface="Arial"/>
                </a:endParaRPr>
              </a:p>
            </p:txBody>
          </p:sp>
          <p:sp>
            <p:nvSpPr>
              <p:cNvPr id="125" name="TextBox 103">
                <a:extLst>
                  <a:ext uri="{FF2B5EF4-FFF2-40B4-BE49-F238E27FC236}">
                    <a16:creationId xmlns:a16="http://schemas.microsoft.com/office/drawing/2014/main" xmlns="" id="{11902CB9-5631-4E8D-B899-DF5779724AB4}"/>
                  </a:ext>
                </a:extLst>
              </p:cNvPr>
              <p:cNvSpPr txBox="1"/>
              <p:nvPr/>
            </p:nvSpPr>
            <p:spPr>
              <a:xfrm>
                <a:off x="5661819" y="4207002"/>
                <a:ext cx="419724" cy="246093"/>
              </a:xfrm>
              <a:prstGeom prst="rect">
                <a:avLst/>
              </a:prstGeom>
              <a:noFill/>
            </p:spPr>
            <p:txBody>
              <a:bodyPr wrap="square" lIns="0" tIns="0" rIns="0" bIns="0" rtlCol="0">
                <a:spAutoFit/>
              </a:bodyPr>
              <a:lstStyle/>
              <a:p>
                <a:pPr algn="ctr" defTabSz="609417" fontAlgn="auto">
                  <a:spcBef>
                    <a:spcPts val="0"/>
                  </a:spcBef>
                  <a:spcAft>
                    <a:spcPts val="0"/>
                  </a:spcAft>
                  <a:defRPr/>
                </a:pPr>
                <a:r>
                  <a:rPr lang="en-US" sz="1066" kern="0" dirty="0">
                    <a:solidFill>
                      <a:srgbClr val="FFFFFF"/>
                    </a:solidFill>
                    <a:latin typeface="CiscoSansTT Light" panose="020B0503020201020303" pitchFamily="34" charset="0"/>
                    <a:ea typeface=""/>
                    <a:cs typeface="CiscoSansTT Light" panose="020B0503020201020303" pitchFamily="34" charset="0"/>
                  </a:rPr>
                  <a:t>64 nodes</a:t>
                </a:r>
              </a:p>
            </p:txBody>
          </p:sp>
          <p:sp>
            <p:nvSpPr>
              <p:cNvPr id="126" name="TextBox 104">
                <a:extLst>
                  <a:ext uri="{FF2B5EF4-FFF2-40B4-BE49-F238E27FC236}">
                    <a16:creationId xmlns:a16="http://schemas.microsoft.com/office/drawing/2014/main" xmlns="" id="{8C93F3B6-CD65-485C-A254-3B67FEF93398}"/>
                  </a:ext>
                </a:extLst>
              </p:cNvPr>
              <p:cNvSpPr txBox="1"/>
              <p:nvPr/>
            </p:nvSpPr>
            <p:spPr>
              <a:xfrm>
                <a:off x="5192924" y="4421335"/>
                <a:ext cx="419724" cy="246093"/>
              </a:xfrm>
              <a:prstGeom prst="rect">
                <a:avLst/>
              </a:prstGeom>
              <a:noFill/>
            </p:spPr>
            <p:txBody>
              <a:bodyPr wrap="square" lIns="0" tIns="0" rIns="0" bIns="0" rtlCol="0">
                <a:spAutoFit/>
              </a:bodyPr>
              <a:lstStyle/>
              <a:p>
                <a:pPr algn="ctr" defTabSz="609417" fontAlgn="auto">
                  <a:spcBef>
                    <a:spcPts val="0"/>
                  </a:spcBef>
                  <a:spcAft>
                    <a:spcPts val="0"/>
                  </a:spcAft>
                  <a:defRPr/>
                </a:pPr>
                <a:r>
                  <a:rPr lang="en-US" sz="1066" kern="0" dirty="0">
                    <a:solidFill>
                      <a:srgbClr val="FFFFFF"/>
                    </a:solidFill>
                    <a:latin typeface="CiscoSansTT Light" panose="020B0503020201020303" pitchFamily="34" charset="0"/>
                    <a:ea typeface=""/>
                    <a:cs typeface="CiscoSansTT Light" panose="020B0503020201020303" pitchFamily="34" charset="0"/>
                  </a:rPr>
                  <a:t>32 nodes</a:t>
                </a:r>
              </a:p>
            </p:txBody>
          </p:sp>
          <p:sp>
            <p:nvSpPr>
              <p:cNvPr id="127" name="TextBox 105">
                <a:extLst>
                  <a:ext uri="{FF2B5EF4-FFF2-40B4-BE49-F238E27FC236}">
                    <a16:creationId xmlns:a16="http://schemas.microsoft.com/office/drawing/2014/main" xmlns="" id="{C0342040-3A47-44A1-8F5A-7DC066485398}"/>
                  </a:ext>
                </a:extLst>
              </p:cNvPr>
              <p:cNvSpPr txBox="1"/>
              <p:nvPr/>
            </p:nvSpPr>
            <p:spPr>
              <a:xfrm>
                <a:off x="5525893" y="3898285"/>
                <a:ext cx="694185" cy="192314"/>
              </a:xfrm>
              <a:prstGeom prst="rect">
                <a:avLst/>
              </a:prstGeom>
              <a:noFill/>
            </p:spPr>
            <p:txBody>
              <a:bodyPr wrap="square" rtlCol="0">
                <a:spAutoFit/>
              </a:bodyPr>
              <a:lstStyle/>
              <a:p>
                <a:pPr algn="ctr" defTabSz="609417" fontAlgn="auto">
                  <a:spcBef>
                    <a:spcPts val="0"/>
                  </a:spcBef>
                  <a:spcAft>
                    <a:spcPts val="0"/>
                  </a:spcAft>
                  <a:defRPr/>
                </a:pPr>
                <a:r>
                  <a:rPr lang="en-US" sz="1066" kern="0" dirty="0">
                    <a:solidFill>
                      <a:srgbClr val="272848"/>
                    </a:solidFill>
                    <a:latin typeface="Arial"/>
                    <a:ea typeface=""/>
                  </a:rPr>
                  <a:t>HX 3.0</a:t>
                </a:r>
              </a:p>
            </p:txBody>
          </p:sp>
          <p:sp>
            <p:nvSpPr>
              <p:cNvPr id="128" name="TextBox 106">
                <a:extLst>
                  <a:ext uri="{FF2B5EF4-FFF2-40B4-BE49-F238E27FC236}">
                    <a16:creationId xmlns:a16="http://schemas.microsoft.com/office/drawing/2014/main" xmlns="" id="{37D84FEB-EA31-4C4E-BA82-4763AEC7AF9B}"/>
                  </a:ext>
                </a:extLst>
              </p:cNvPr>
              <p:cNvSpPr txBox="1"/>
              <p:nvPr/>
            </p:nvSpPr>
            <p:spPr>
              <a:xfrm>
                <a:off x="5080395" y="4179708"/>
                <a:ext cx="622092" cy="192314"/>
              </a:xfrm>
              <a:prstGeom prst="rect">
                <a:avLst/>
              </a:prstGeom>
              <a:noFill/>
            </p:spPr>
            <p:txBody>
              <a:bodyPr wrap="square" rtlCol="0">
                <a:spAutoFit/>
              </a:bodyPr>
              <a:lstStyle/>
              <a:p>
                <a:pPr algn="ctr" defTabSz="609417" fontAlgn="auto">
                  <a:spcBef>
                    <a:spcPts val="0"/>
                  </a:spcBef>
                  <a:spcAft>
                    <a:spcPts val="0"/>
                  </a:spcAft>
                  <a:defRPr/>
                </a:pPr>
                <a:r>
                  <a:rPr lang="en-US" sz="1066" kern="0" dirty="0">
                    <a:solidFill>
                      <a:srgbClr val="272848"/>
                    </a:solidFill>
                    <a:latin typeface="Arial"/>
                    <a:ea typeface=""/>
                  </a:rPr>
                  <a:t>Today</a:t>
                </a:r>
              </a:p>
            </p:txBody>
          </p:sp>
          <p:cxnSp>
            <p:nvCxnSpPr>
              <p:cNvPr id="129" name="Straight Connector 107">
                <a:extLst>
                  <a:ext uri="{FF2B5EF4-FFF2-40B4-BE49-F238E27FC236}">
                    <a16:creationId xmlns:a16="http://schemas.microsoft.com/office/drawing/2014/main" xmlns="" id="{4533B8A7-B8B4-497A-927B-F4664F552680}"/>
                  </a:ext>
                </a:extLst>
              </p:cNvPr>
              <p:cNvCxnSpPr>
                <a:cxnSpLocks/>
              </p:cNvCxnSpPr>
              <p:nvPr/>
            </p:nvCxnSpPr>
            <p:spPr>
              <a:xfrm>
                <a:off x="5113016" y="4749249"/>
                <a:ext cx="1055821" cy="0"/>
              </a:xfrm>
              <a:prstGeom prst="line">
                <a:avLst/>
              </a:prstGeom>
              <a:noFill/>
              <a:ln w="3175" cap="flat" cmpd="sng" algn="ctr">
                <a:solidFill>
                  <a:srgbClr val="676767">
                    <a:lumMod val="50000"/>
                    <a:lumOff val="50000"/>
                  </a:srgbClr>
                </a:solidFill>
                <a:prstDash val="solid"/>
              </a:ln>
              <a:effectLst/>
            </p:spPr>
          </p:cxnSp>
        </p:grpSp>
        <p:sp>
          <p:nvSpPr>
            <p:cNvPr id="121" name="Rectangle 94">
              <a:extLst>
                <a:ext uri="{FF2B5EF4-FFF2-40B4-BE49-F238E27FC236}">
                  <a16:creationId xmlns:a16="http://schemas.microsoft.com/office/drawing/2014/main" xmlns="" id="{9DF82E9E-DE81-4C78-948F-88319E14862F}"/>
                </a:ext>
              </a:extLst>
            </p:cNvPr>
            <p:cNvSpPr/>
            <p:nvPr/>
          </p:nvSpPr>
          <p:spPr>
            <a:xfrm>
              <a:off x="5439455" y="1175551"/>
              <a:ext cx="1525093" cy="284671"/>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Stretch Clusters</a:t>
              </a:r>
            </a:p>
          </p:txBody>
        </p:sp>
        <p:sp>
          <p:nvSpPr>
            <p:cNvPr id="122" name="Freeform: Shape 98">
              <a:extLst>
                <a:ext uri="{FF2B5EF4-FFF2-40B4-BE49-F238E27FC236}">
                  <a16:creationId xmlns:a16="http://schemas.microsoft.com/office/drawing/2014/main" xmlns="" id="{B9CC7C4C-BAA2-4EAB-9475-DE64AED835A4}"/>
                </a:ext>
              </a:extLst>
            </p:cNvPr>
            <p:cNvSpPr/>
            <p:nvPr/>
          </p:nvSpPr>
          <p:spPr>
            <a:xfrm>
              <a:off x="6088442" y="1779191"/>
              <a:ext cx="321693" cy="120202"/>
            </a:xfrm>
            <a:custGeom>
              <a:avLst/>
              <a:gdLst>
                <a:gd name="connsiteX0" fmla="*/ 60101 w 321693"/>
                <a:gd name="connsiteY0" fmla="*/ 0 h 120202"/>
                <a:gd name="connsiteX1" fmla="*/ 261592 w 321693"/>
                <a:gd name="connsiteY1" fmla="*/ 0 h 120202"/>
                <a:gd name="connsiteX2" fmla="*/ 321693 w 321693"/>
                <a:gd name="connsiteY2" fmla="*/ 60101 h 120202"/>
                <a:gd name="connsiteX3" fmla="*/ 321692 w 321693"/>
                <a:gd name="connsiteY3" fmla="*/ 60101 h 120202"/>
                <a:gd name="connsiteX4" fmla="*/ 261591 w 321693"/>
                <a:gd name="connsiteY4" fmla="*/ 120202 h 120202"/>
                <a:gd name="connsiteX5" fmla="*/ 224819 w 321693"/>
                <a:gd name="connsiteY5" fmla="*/ 120202 h 120202"/>
                <a:gd name="connsiteX6" fmla="*/ 221328 w 321693"/>
                <a:gd name="connsiteY6" fmla="*/ 102909 h 120202"/>
                <a:gd name="connsiteX7" fmla="*/ 173935 w 321693"/>
                <a:gd name="connsiteY7" fmla="*/ 71495 h 120202"/>
                <a:gd name="connsiteX8" fmla="*/ 2301 w 321693"/>
                <a:gd name="connsiteY8" fmla="*/ 71495 h 120202"/>
                <a:gd name="connsiteX9" fmla="*/ 0 w 321693"/>
                <a:gd name="connsiteY9" fmla="*/ 60100 h 120202"/>
                <a:gd name="connsiteX10" fmla="*/ 4723 w 321693"/>
                <a:gd name="connsiteY10" fmla="*/ 36707 h 120202"/>
                <a:gd name="connsiteX11" fmla="*/ 60101 w 321693"/>
                <a:gd name="connsiteY11" fmla="*/ 0 h 1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93" h="120202">
                  <a:moveTo>
                    <a:pt x="60101" y="0"/>
                  </a:moveTo>
                  <a:lnTo>
                    <a:pt x="261592" y="0"/>
                  </a:lnTo>
                  <a:cubicBezTo>
                    <a:pt x="294785" y="0"/>
                    <a:pt x="321693" y="26908"/>
                    <a:pt x="321693" y="60101"/>
                  </a:cubicBezTo>
                  <a:lnTo>
                    <a:pt x="321692" y="60101"/>
                  </a:lnTo>
                  <a:cubicBezTo>
                    <a:pt x="321692" y="93294"/>
                    <a:pt x="294784" y="120202"/>
                    <a:pt x="261591" y="120202"/>
                  </a:cubicBezTo>
                  <a:lnTo>
                    <a:pt x="224819" y="120202"/>
                  </a:lnTo>
                  <a:lnTo>
                    <a:pt x="221328" y="102909"/>
                  </a:lnTo>
                  <a:cubicBezTo>
                    <a:pt x="213520" y="84448"/>
                    <a:pt x="195240" y="71495"/>
                    <a:pt x="173935" y="71495"/>
                  </a:cubicBezTo>
                  <a:lnTo>
                    <a:pt x="2301" y="71495"/>
                  </a:lnTo>
                  <a:lnTo>
                    <a:pt x="0" y="60100"/>
                  </a:lnTo>
                  <a:lnTo>
                    <a:pt x="4723" y="36707"/>
                  </a:lnTo>
                  <a:cubicBezTo>
                    <a:pt x="13847" y="15136"/>
                    <a:pt x="35206" y="0"/>
                    <a:pt x="60101" y="0"/>
                  </a:cubicBezTo>
                  <a:close/>
                </a:path>
              </a:pathLst>
            </a:custGeom>
            <a:solidFill>
              <a:srgbClr val="FFFFFF"/>
            </a:solidFill>
            <a:ln w="25400" cap="flat" cmpd="sng" algn="ctr">
              <a:noFill/>
              <a:prstDash val="solid"/>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grpSp>
      <p:sp>
        <p:nvSpPr>
          <p:cNvPr id="130" name="Rectangle 108">
            <a:extLst>
              <a:ext uri="{FF2B5EF4-FFF2-40B4-BE49-F238E27FC236}">
                <a16:creationId xmlns:a16="http://schemas.microsoft.com/office/drawing/2014/main" xmlns="" id="{F2C7BF84-9096-41BB-8E02-D29A0B5D13B3}"/>
              </a:ext>
            </a:extLst>
          </p:cNvPr>
          <p:cNvSpPr/>
          <p:nvPr/>
        </p:nvSpPr>
        <p:spPr>
          <a:xfrm>
            <a:off x="165364" y="3813882"/>
            <a:ext cx="1315899" cy="379463"/>
          </a:xfrm>
          <a:prstGeom prst="rect">
            <a:avLst/>
          </a:prstGeom>
        </p:spPr>
        <p:txBody>
          <a:bodyPr wrap="square">
            <a:spAutoFit/>
          </a:bodyPr>
          <a:lstStyle/>
          <a:p>
            <a:pPr algn="ctr" defTabSz="609417" fontAlgn="auto">
              <a:spcBef>
                <a:spcPts val="0"/>
              </a:spcBef>
              <a:spcAft>
                <a:spcPts val="0"/>
              </a:spcAft>
            </a:pPr>
            <a:r>
              <a:rPr lang="en-US" sz="1866" b="1" dirty="0">
                <a:solidFill>
                  <a:srgbClr val="272848"/>
                </a:solidFill>
                <a:latin typeface="Arial"/>
                <a:ea typeface=""/>
              </a:rPr>
              <a:t>Intersight</a:t>
            </a:r>
          </a:p>
        </p:txBody>
      </p:sp>
      <p:pic>
        <p:nvPicPr>
          <p:cNvPr id="131" name="Picture 109">
            <a:extLst>
              <a:ext uri="{FF2B5EF4-FFF2-40B4-BE49-F238E27FC236}">
                <a16:creationId xmlns:a16="http://schemas.microsoft.com/office/drawing/2014/main" xmlns="" id="{5FF4B5C1-9493-4954-9C56-7F79D53706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303" y="3133977"/>
            <a:ext cx="640023" cy="640023"/>
          </a:xfrm>
          <a:prstGeom prst="rect">
            <a:avLst/>
          </a:prstGeom>
        </p:spPr>
      </p:pic>
      <p:cxnSp>
        <p:nvCxnSpPr>
          <p:cNvPr id="132" name="Straight Connector 110">
            <a:extLst>
              <a:ext uri="{FF2B5EF4-FFF2-40B4-BE49-F238E27FC236}">
                <a16:creationId xmlns:a16="http://schemas.microsoft.com/office/drawing/2014/main" xmlns="" id="{FB6E18F6-A847-442B-BAEC-4098FDCA2E28}"/>
              </a:ext>
            </a:extLst>
          </p:cNvPr>
          <p:cNvCxnSpPr>
            <a:cxnSpLocks/>
          </p:cNvCxnSpPr>
          <p:nvPr/>
        </p:nvCxnSpPr>
        <p:spPr>
          <a:xfrm>
            <a:off x="827787" y="2419021"/>
            <a:ext cx="0" cy="478378"/>
          </a:xfrm>
          <a:prstGeom prst="line">
            <a:avLst/>
          </a:prstGeom>
          <a:noFill/>
          <a:ln w="12700" cap="flat" cmpd="sng" algn="ctr">
            <a:solidFill>
              <a:srgbClr val="676767"/>
            </a:solidFill>
            <a:prstDash val="solid"/>
            <a:tailEnd type="oval"/>
          </a:ln>
          <a:effectLst/>
        </p:spPr>
      </p:cxnSp>
      <p:sp>
        <p:nvSpPr>
          <p:cNvPr id="133" name="Rectangle: Rounded Corners 111">
            <a:extLst>
              <a:ext uri="{FF2B5EF4-FFF2-40B4-BE49-F238E27FC236}">
                <a16:creationId xmlns:a16="http://schemas.microsoft.com/office/drawing/2014/main" xmlns="" id="{4D3C7183-81A6-422F-AFAC-E4D1EB0AE5B3}"/>
              </a:ext>
            </a:extLst>
          </p:cNvPr>
          <p:cNvSpPr/>
          <p:nvPr/>
        </p:nvSpPr>
        <p:spPr>
          <a:xfrm>
            <a:off x="41066" y="2165837"/>
            <a:ext cx="8829207" cy="508810"/>
          </a:xfrm>
          <a:prstGeom prst="roundRect">
            <a:avLst>
              <a:gd name="adj" fmla="val 50000"/>
            </a:avLst>
          </a:prstGeom>
          <a:solidFill>
            <a:srgbClr val="6EBE4A"/>
          </a:solidFill>
          <a:ln w="25400" cap="flat" cmpd="sng" algn="ctr">
            <a:noFill/>
            <a:prstDash val="solid"/>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sp>
        <p:nvSpPr>
          <p:cNvPr id="134" name="TextBox 113">
            <a:extLst>
              <a:ext uri="{FF2B5EF4-FFF2-40B4-BE49-F238E27FC236}">
                <a16:creationId xmlns:a16="http://schemas.microsoft.com/office/drawing/2014/main" xmlns="" id="{7DBCF9BD-FC06-4CEC-BAE4-825828CD7246}"/>
              </a:ext>
            </a:extLst>
          </p:cNvPr>
          <p:cNvSpPr txBox="1"/>
          <p:nvPr/>
        </p:nvSpPr>
        <p:spPr>
          <a:xfrm>
            <a:off x="4480227" y="2188927"/>
            <a:ext cx="2413827" cy="379463"/>
          </a:xfrm>
          <a:prstGeom prst="rect">
            <a:avLst/>
          </a:prstGeom>
          <a:noFill/>
        </p:spPr>
        <p:txBody>
          <a:bodyPr wrap="square" rtlCol="0">
            <a:spAutoFit/>
          </a:bodyPr>
          <a:lstStyle/>
          <a:p>
            <a:pPr algn="ctr" defTabSz="609417" fontAlgn="auto">
              <a:spcBef>
                <a:spcPts val="0"/>
              </a:spcBef>
              <a:spcAft>
                <a:spcPts val="0"/>
              </a:spcAft>
            </a:pPr>
            <a:r>
              <a:rPr lang="en-US" sz="1866" b="1" dirty="0">
                <a:solidFill>
                  <a:srgbClr val="FFFFFF"/>
                </a:solidFill>
                <a:latin typeface="Arial"/>
                <a:ea typeface=""/>
              </a:rPr>
              <a:t>Q1 CY18</a:t>
            </a:r>
          </a:p>
        </p:txBody>
      </p:sp>
      <p:grpSp>
        <p:nvGrpSpPr>
          <p:cNvPr id="135" name="Group 116">
            <a:extLst>
              <a:ext uri="{FF2B5EF4-FFF2-40B4-BE49-F238E27FC236}">
                <a16:creationId xmlns:a16="http://schemas.microsoft.com/office/drawing/2014/main" xmlns="" id="{1D6C1280-E836-46DB-92C9-F9F806CAA538}"/>
              </a:ext>
            </a:extLst>
          </p:cNvPr>
          <p:cNvGrpSpPr/>
          <p:nvPr/>
        </p:nvGrpSpPr>
        <p:grpSpPr>
          <a:xfrm>
            <a:off x="2036480" y="147130"/>
            <a:ext cx="2205219" cy="4225544"/>
            <a:chOff x="3577074" y="1109028"/>
            <a:chExt cx="1654345" cy="3169983"/>
          </a:xfrm>
        </p:grpSpPr>
        <p:grpSp>
          <p:nvGrpSpPr>
            <p:cNvPr id="136" name="Group 117">
              <a:extLst>
                <a:ext uri="{FF2B5EF4-FFF2-40B4-BE49-F238E27FC236}">
                  <a16:creationId xmlns:a16="http://schemas.microsoft.com/office/drawing/2014/main" xmlns="" id="{6526CC35-30F8-465E-B7F1-1EF2E1EEFE5F}"/>
                </a:ext>
              </a:extLst>
            </p:cNvPr>
            <p:cNvGrpSpPr/>
            <p:nvPr/>
          </p:nvGrpSpPr>
          <p:grpSpPr>
            <a:xfrm>
              <a:off x="3990438" y="1109028"/>
              <a:ext cx="827605" cy="1080489"/>
              <a:chOff x="6934160" y="1136739"/>
              <a:chExt cx="827605" cy="1080489"/>
            </a:xfrm>
          </p:grpSpPr>
          <p:sp>
            <p:nvSpPr>
              <p:cNvPr id="144" name="Rectangle 127">
                <a:extLst>
                  <a:ext uri="{FF2B5EF4-FFF2-40B4-BE49-F238E27FC236}">
                    <a16:creationId xmlns:a16="http://schemas.microsoft.com/office/drawing/2014/main" xmlns="" id="{96D529A7-1A99-4F5D-8987-E798468859B8}"/>
                  </a:ext>
                </a:extLst>
              </p:cNvPr>
              <p:cNvSpPr/>
              <p:nvPr/>
            </p:nvSpPr>
            <p:spPr>
              <a:xfrm>
                <a:off x="6934160" y="1136739"/>
                <a:ext cx="827605" cy="284671"/>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Hyper-V</a:t>
                </a:r>
              </a:p>
            </p:txBody>
          </p:sp>
          <p:grpSp>
            <p:nvGrpSpPr>
              <p:cNvPr id="145" name="Group 128">
                <a:extLst>
                  <a:ext uri="{FF2B5EF4-FFF2-40B4-BE49-F238E27FC236}">
                    <a16:creationId xmlns:a16="http://schemas.microsoft.com/office/drawing/2014/main" xmlns="" id="{CB97DCAF-6697-4C6B-9C3B-8677729B0658}"/>
                  </a:ext>
                </a:extLst>
              </p:cNvPr>
              <p:cNvGrpSpPr>
                <a:grpSpLocks noChangeAspect="1"/>
              </p:cNvGrpSpPr>
              <p:nvPr/>
            </p:nvGrpSpPr>
            <p:grpSpPr>
              <a:xfrm>
                <a:off x="7035836" y="1667611"/>
                <a:ext cx="128923" cy="549617"/>
                <a:chOff x="6176964" y="2160590"/>
                <a:chExt cx="120650" cy="514350"/>
              </a:xfrm>
            </p:grpSpPr>
            <p:sp>
              <p:nvSpPr>
                <p:cNvPr id="146" name="Line 279">
                  <a:extLst>
                    <a:ext uri="{FF2B5EF4-FFF2-40B4-BE49-F238E27FC236}">
                      <a16:creationId xmlns:a16="http://schemas.microsoft.com/office/drawing/2014/main" xmlns="" id="{D474FDC2-9A9B-4D9B-8F4C-728AA410FB74}"/>
                    </a:ext>
                  </a:extLst>
                </p:cNvPr>
                <p:cNvSpPr>
                  <a:spLocks noChangeShapeType="1"/>
                </p:cNvSpPr>
                <p:nvPr/>
              </p:nvSpPr>
              <p:spPr bwMode="auto">
                <a:xfrm flipV="1">
                  <a:off x="6176964"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47" name="Line 280">
                  <a:extLst>
                    <a:ext uri="{FF2B5EF4-FFF2-40B4-BE49-F238E27FC236}">
                      <a16:creationId xmlns:a16="http://schemas.microsoft.com/office/drawing/2014/main" xmlns="" id="{A8F034B5-539C-45B7-A5CC-1F7BB448E9FB}"/>
                    </a:ext>
                  </a:extLst>
                </p:cNvPr>
                <p:cNvSpPr>
                  <a:spLocks noChangeShapeType="1"/>
                </p:cNvSpPr>
                <p:nvPr/>
              </p:nvSpPr>
              <p:spPr bwMode="auto">
                <a:xfrm flipV="1">
                  <a:off x="6207126"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48" name="Line 281">
                  <a:extLst>
                    <a:ext uri="{FF2B5EF4-FFF2-40B4-BE49-F238E27FC236}">
                      <a16:creationId xmlns:a16="http://schemas.microsoft.com/office/drawing/2014/main" xmlns="" id="{5123A37A-2571-4927-AD45-7D349F734E47}"/>
                    </a:ext>
                  </a:extLst>
                </p:cNvPr>
                <p:cNvSpPr>
                  <a:spLocks noChangeShapeType="1"/>
                </p:cNvSpPr>
                <p:nvPr/>
              </p:nvSpPr>
              <p:spPr bwMode="auto">
                <a:xfrm flipV="1">
                  <a:off x="6238876"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49" name="Line 282">
                  <a:extLst>
                    <a:ext uri="{FF2B5EF4-FFF2-40B4-BE49-F238E27FC236}">
                      <a16:creationId xmlns:a16="http://schemas.microsoft.com/office/drawing/2014/main" xmlns="" id="{F4C8F1EB-18A0-4768-9B2E-DABC75C9F90A}"/>
                    </a:ext>
                  </a:extLst>
                </p:cNvPr>
                <p:cNvSpPr>
                  <a:spLocks noChangeShapeType="1"/>
                </p:cNvSpPr>
                <p:nvPr/>
              </p:nvSpPr>
              <p:spPr bwMode="auto">
                <a:xfrm flipV="1">
                  <a:off x="6267451"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0" name="Line 283">
                  <a:extLst>
                    <a:ext uri="{FF2B5EF4-FFF2-40B4-BE49-F238E27FC236}">
                      <a16:creationId xmlns:a16="http://schemas.microsoft.com/office/drawing/2014/main" xmlns="" id="{165757B1-99E1-42BF-9299-A14EFEE9BDF4}"/>
                    </a:ext>
                  </a:extLst>
                </p:cNvPr>
                <p:cNvSpPr>
                  <a:spLocks noChangeShapeType="1"/>
                </p:cNvSpPr>
                <p:nvPr/>
              </p:nvSpPr>
              <p:spPr bwMode="auto">
                <a:xfrm flipV="1">
                  <a:off x="6297614" y="2508252"/>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1" name="Line 285">
                  <a:extLst>
                    <a:ext uri="{FF2B5EF4-FFF2-40B4-BE49-F238E27FC236}">
                      <a16:creationId xmlns:a16="http://schemas.microsoft.com/office/drawing/2014/main" xmlns="" id="{309B7E9B-D710-47A4-8EBB-F5D3E82B755F}"/>
                    </a:ext>
                  </a:extLst>
                </p:cNvPr>
                <p:cNvSpPr>
                  <a:spLocks noChangeShapeType="1"/>
                </p:cNvSpPr>
                <p:nvPr/>
              </p:nvSpPr>
              <p:spPr bwMode="auto">
                <a:xfrm flipV="1">
                  <a:off x="6176964"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2" name="Line 286">
                  <a:extLst>
                    <a:ext uri="{FF2B5EF4-FFF2-40B4-BE49-F238E27FC236}">
                      <a16:creationId xmlns:a16="http://schemas.microsoft.com/office/drawing/2014/main" xmlns="" id="{CF3E85F3-4643-4927-9178-4CB19E785EA1}"/>
                    </a:ext>
                  </a:extLst>
                </p:cNvPr>
                <p:cNvSpPr>
                  <a:spLocks noChangeShapeType="1"/>
                </p:cNvSpPr>
                <p:nvPr/>
              </p:nvSpPr>
              <p:spPr bwMode="auto">
                <a:xfrm flipV="1">
                  <a:off x="6207126"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3" name="Line 287">
                  <a:extLst>
                    <a:ext uri="{FF2B5EF4-FFF2-40B4-BE49-F238E27FC236}">
                      <a16:creationId xmlns:a16="http://schemas.microsoft.com/office/drawing/2014/main" xmlns="" id="{965BEBA6-DC14-4B59-BF79-433D2276F3D1}"/>
                    </a:ext>
                  </a:extLst>
                </p:cNvPr>
                <p:cNvSpPr>
                  <a:spLocks noChangeShapeType="1"/>
                </p:cNvSpPr>
                <p:nvPr/>
              </p:nvSpPr>
              <p:spPr bwMode="auto">
                <a:xfrm flipV="1">
                  <a:off x="6238876"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4" name="Line 288">
                  <a:extLst>
                    <a:ext uri="{FF2B5EF4-FFF2-40B4-BE49-F238E27FC236}">
                      <a16:creationId xmlns:a16="http://schemas.microsoft.com/office/drawing/2014/main" xmlns="" id="{73B66000-41B7-413D-9F9D-28FE0492FCF3}"/>
                    </a:ext>
                  </a:extLst>
                </p:cNvPr>
                <p:cNvSpPr>
                  <a:spLocks noChangeShapeType="1"/>
                </p:cNvSpPr>
                <p:nvPr/>
              </p:nvSpPr>
              <p:spPr bwMode="auto">
                <a:xfrm flipV="1">
                  <a:off x="6267451"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5" name="Line 289">
                  <a:extLst>
                    <a:ext uri="{FF2B5EF4-FFF2-40B4-BE49-F238E27FC236}">
                      <a16:creationId xmlns:a16="http://schemas.microsoft.com/office/drawing/2014/main" xmlns="" id="{B5B65B38-542C-474D-97BB-1958F639E732}"/>
                    </a:ext>
                  </a:extLst>
                </p:cNvPr>
                <p:cNvSpPr>
                  <a:spLocks noChangeShapeType="1"/>
                </p:cNvSpPr>
                <p:nvPr/>
              </p:nvSpPr>
              <p:spPr bwMode="auto">
                <a:xfrm flipV="1">
                  <a:off x="6297614" y="262414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6" name="Line 291">
                  <a:extLst>
                    <a:ext uri="{FF2B5EF4-FFF2-40B4-BE49-F238E27FC236}">
                      <a16:creationId xmlns:a16="http://schemas.microsoft.com/office/drawing/2014/main" xmlns="" id="{49A36F84-4D67-46D5-A1A2-1395BA797E76}"/>
                    </a:ext>
                  </a:extLst>
                </p:cNvPr>
                <p:cNvSpPr>
                  <a:spLocks noChangeShapeType="1"/>
                </p:cNvSpPr>
                <p:nvPr/>
              </p:nvSpPr>
              <p:spPr bwMode="auto">
                <a:xfrm flipV="1">
                  <a:off x="6176964"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7" name="Line 292">
                  <a:extLst>
                    <a:ext uri="{FF2B5EF4-FFF2-40B4-BE49-F238E27FC236}">
                      <a16:creationId xmlns:a16="http://schemas.microsoft.com/office/drawing/2014/main" xmlns="" id="{6D376D53-2C7E-40F1-B176-D631A99A6086}"/>
                    </a:ext>
                  </a:extLst>
                </p:cNvPr>
                <p:cNvSpPr>
                  <a:spLocks noChangeShapeType="1"/>
                </p:cNvSpPr>
                <p:nvPr/>
              </p:nvSpPr>
              <p:spPr bwMode="auto">
                <a:xfrm flipV="1">
                  <a:off x="6207126"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8" name="Line 293">
                  <a:extLst>
                    <a:ext uri="{FF2B5EF4-FFF2-40B4-BE49-F238E27FC236}">
                      <a16:creationId xmlns:a16="http://schemas.microsoft.com/office/drawing/2014/main" xmlns="" id="{8A8DF51F-07DD-4D07-9F93-D4F5BA25A1FB}"/>
                    </a:ext>
                  </a:extLst>
                </p:cNvPr>
                <p:cNvSpPr>
                  <a:spLocks noChangeShapeType="1"/>
                </p:cNvSpPr>
                <p:nvPr/>
              </p:nvSpPr>
              <p:spPr bwMode="auto">
                <a:xfrm flipV="1">
                  <a:off x="6238876"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59" name="Line 294">
                  <a:extLst>
                    <a:ext uri="{FF2B5EF4-FFF2-40B4-BE49-F238E27FC236}">
                      <a16:creationId xmlns:a16="http://schemas.microsoft.com/office/drawing/2014/main" xmlns="" id="{F337E75B-052D-4CF2-A039-46BAFE3AC73D}"/>
                    </a:ext>
                  </a:extLst>
                </p:cNvPr>
                <p:cNvSpPr>
                  <a:spLocks noChangeShapeType="1"/>
                </p:cNvSpPr>
                <p:nvPr/>
              </p:nvSpPr>
              <p:spPr bwMode="auto">
                <a:xfrm flipV="1">
                  <a:off x="6267451"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0" name="Line 295">
                  <a:extLst>
                    <a:ext uri="{FF2B5EF4-FFF2-40B4-BE49-F238E27FC236}">
                      <a16:creationId xmlns:a16="http://schemas.microsoft.com/office/drawing/2014/main" xmlns="" id="{E000DCB4-5D18-4F3A-8D08-F86ACA7692C4}"/>
                    </a:ext>
                  </a:extLst>
                </p:cNvPr>
                <p:cNvSpPr>
                  <a:spLocks noChangeShapeType="1"/>
                </p:cNvSpPr>
                <p:nvPr/>
              </p:nvSpPr>
              <p:spPr bwMode="auto">
                <a:xfrm flipV="1">
                  <a:off x="6297614" y="2160590"/>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1" name="Line 297">
                  <a:extLst>
                    <a:ext uri="{FF2B5EF4-FFF2-40B4-BE49-F238E27FC236}">
                      <a16:creationId xmlns:a16="http://schemas.microsoft.com/office/drawing/2014/main" xmlns="" id="{521FBF7C-0BBB-4C44-80E1-41469CDB7965}"/>
                    </a:ext>
                  </a:extLst>
                </p:cNvPr>
                <p:cNvSpPr>
                  <a:spLocks noChangeShapeType="1"/>
                </p:cNvSpPr>
                <p:nvPr/>
              </p:nvSpPr>
              <p:spPr bwMode="auto">
                <a:xfrm flipV="1">
                  <a:off x="6176964"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2" name="Line 298">
                  <a:extLst>
                    <a:ext uri="{FF2B5EF4-FFF2-40B4-BE49-F238E27FC236}">
                      <a16:creationId xmlns:a16="http://schemas.microsoft.com/office/drawing/2014/main" xmlns="" id="{26352A44-6B39-487E-B7A8-37304A7756CA}"/>
                    </a:ext>
                  </a:extLst>
                </p:cNvPr>
                <p:cNvSpPr>
                  <a:spLocks noChangeShapeType="1"/>
                </p:cNvSpPr>
                <p:nvPr/>
              </p:nvSpPr>
              <p:spPr bwMode="auto">
                <a:xfrm flipV="1">
                  <a:off x="6207126"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3" name="Line 299">
                  <a:extLst>
                    <a:ext uri="{FF2B5EF4-FFF2-40B4-BE49-F238E27FC236}">
                      <a16:creationId xmlns:a16="http://schemas.microsoft.com/office/drawing/2014/main" xmlns="" id="{F2E30565-5EDA-4C15-ABE2-3CF50F9BC2A0}"/>
                    </a:ext>
                  </a:extLst>
                </p:cNvPr>
                <p:cNvSpPr>
                  <a:spLocks noChangeShapeType="1"/>
                </p:cNvSpPr>
                <p:nvPr/>
              </p:nvSpPr>
              <p:spPr bwMode="auto">
                <a:xfrm flipV="1">
                  <a:off x="6238876"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4" name="Line 300">
                  <a:extLst>
                    <a:ext uri="{FF2B5EF4-FFF2-40B4-BE49-F238E27FC236}">
                      <a16:creationId xmlns:a16="http://schemas.microsoft.com/office/drawing/2014/main" xmlns="" id="{C9B89653-B012-48ED-9F82-4029AD8071F2}"/>
                    </a:ext>
                  </a:extLst>
                </p:cNvPr>
                <p:cNvSpPr>
                  <a:spLocks noChangeShapeType="1"/>
                </p:cNvSpPr>
                <p:nvPr/>
              </p:nvSpPr>
              <p:spPr bwMode="auto">
                <a:xfrm flipV="1">
                  <a:off x="6267451"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5" name="Line 301">
                  <a:extLst>
                    <a:ext uri="{FF2B5EF4-FFF2-40B4-BE49-F238E27FC236}">
                      <a16:creationId xmlns:a16="http://schemas.microsoft.com/office/drawing/2014/main" xmlns="" id="{EB0B99E8-230E-481F-A356-D12223C2EE00}"/>
                    </a:ext>
                  </a:extLst>
                </p:cNvPr>
                <p:cNvSpPr>
                  <a:spLocks noChangeShapeType="1"/>
                </p:cNvSpPr>
                <p:nvPr/>
              </p:nvSpPr>
              <p:spPr bwMode="auto">
                <a:xfrm flipV="1">
                  <a:off x="6297614" y="2392365"/>
                  <a:ext cx="0" cy="5080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6" name="Line 303">
                  <a:extLst>
                    <a:ext uri="{FF2B5EF4-FFF2-40B4-BE49-F238E27FC236}">
                      <a16:creationId xmlns:a16="http://schemas.microsoft.com/office/drawing/2014/main" xmlns="" id="{43421BF5-3F4A-4755-9C22-8E5D868F410E}"/>
                    </a:ext>
                  </a:extLst>
                </p:cNvPr>
                <p:cNvSpPr>
                  <a:spLocks noChangeShapeType="1"/>
                </p:cNvSpPr>
                <p:nvPr/>
              </p:nvSpPr>
              <p:spPr bwMode="auto">
                <a:xfrm flipV="1">
                  <a:off x="6176964"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7" name="Line 304">
                  <a:extLst>
                    <a:ext uri="{FF2B5EF4-FFF2-40B4-BE49-F238E27FC236}">
                      <a16:creationId xmlns:a16="http://schemas.microsoft.com/office/drawing/2014/main" xmlns="" id="{697DAF76-4F1F-4A99-9CD6-4806AD6C6B2E}"/>
                    </a:ext>
                  </a:extLst>
                </p:cNvPr>
                <p:cNvSpPr>
                  <a:spLocks noChangeShapeType="1"/>
                </p:cNvSpPr>
                <p:nvPr/>
              </p:nvSpPr>
              <p:spPr bwMode="auto">
                <a:xfrm flipV="1">
                  <a:off x="6207126"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8" name="Line 305">
                  <a:extLst>
                    <a:ext uri="{FF2B5EF4-FFF2-40B4-BE49-F238E27FC236}">
                      <a16:creationId xmlns:a16="http://schemas.microsoft.com/office/drawing/2014/main" xmlns="" id="{FF337C8D-4216-49EA-9729-E4D98B7BBE43}"/>
                    </a:ext>
                  </a:extLst>
                </p:cNvPr>
                <p:cNvSpPr>
                  <a:spLocks noChangeShapeType="1"/>
                </p:cNvSpPr>
                <p:nvPr/>
              </p:nvSpPr>
              <p:spPr bwMode="auto">
                <a:xfrm flipV="1">
                  <a:off x="6238876"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69" name="Line 306">
                  <a:extLst>
                    <a:ext uri="{FF2B5EF4-FFF2-40B4-BE49-F238E27FC236}">
                      <a16:creationId xmlns:a16="http://schemas.microsoft.com/office/drawing/2014/main" xmlns="" id="{205E3F27-D378-4C62-8D0B-51453B25555F}"/>
                    </a:ext>
                  </a:extLst>
                </p:cNvPr>
                <p:cNvSpPr>
                  <a:spLocks noChangeShapeType="1"/>
                </p:cNvSpPr>
                <p:nvPr/>
              </p:nvSpPr>
              <p:spPr bwMode="auto">
                <a:xfrm flipV="1">
                  <a:off x="6267451"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70" name="Line 307">
                  <a:extLst>
                    <a:ext uri="{FF2B5EF4-FFF2-40B4-BE49-F238E27FC236}">
                      <a16:creationId xmlns:a16="http://schemas.microsoft.com/office/drawing/2014/main" xmlns="" id="{41EFFDA7-5EAD-4178-B6A6-F3E105311D06}"/>
                    </a:ext>
                  </a:extLst>
                </p:cNvPr>
                <p:cNvSpPr>
                  <a:spLocks noChangeShapeType="1"/>
                </p:cNvSpPr>
                <p:nvPr/>
              </p:nvSpPr>
              <p:spPr bwMode="auto">
                <a:xfrm flipV="1">
                  <a:off x="6297614" y="2274890"/>
                  <a:ext cx="0" cy="52388"/>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grpSp>
        </p:grpSp>
        <p:grpSp>
          <p:nvGrpSpPr>
            <p:cNvPr id="137" name="Group 123">
              <a:extLst>
                <a:ext uri="{FF2B5EF4-FFF2-40B4-BE49-F238E27FC236}">
                  <a16:creationId xmlns:a16="http://schemas.microsoft.com/office/drawing/2014/main" xmlns="" id="{779BD338-72A1-4980-8C96-2EBC7F316DC5}"/>
                </a:ext>
              </a:extLst>
            </p:cNvPr>
            <p:cNvGrpSpPr/>
            <p:nvPr/>
          </p:nvGrpSpPr>
          <p:grpSpPr>
            <a:xfrm>
              <a:off x="4061620" y="3377135"/>
              <a:ext cx="719130" cy="495693"/>
              <a:chOff x="-1678285" y="1523147"/>
              <a:chExt cx="982178" cy="490580"/>
            </a:xfrm>
          </p:grpSpPr>
          <p:sp>
            <p:nvSpPr>
              <p:cNvPr id="141" name="Rounded Rectangle 3">
                <a:extLst>
                  <a:ext uri="{FF2B5EF4-FFF2-40B4-BE49-F238E27FC236}">
                    <a16:creationId xmlns:a16="http://schemas.microsoft.com/office/drawing/2014/main" xmlns="" id="{63EEBC6B-84A1-4C34-AFF7-B756A55C479F}"/>
                  </a:ext>
                </a:extLst>
              </p:cNvPr>
              <p:cNvSpPr/>
              <p:nvPr/>
            </p:nvSpPr>
            <p:spPr>
              <a:xfrm>
                <a:off x="-1678285" y="1523147"/>
                <a:ext cx="288153" cy="486287"/>
              </a:xfrm>
              <a:prstGeom prst="roundRect">
                <a:avLst/>
              </a:prstGeom>
              <a:noFill/>
              <a:ln w="6350" cap="flat" cmpd="sng" algn="ctr">
                <a:solidFill>
                  <a:srgbClr val="FFFFFF"/>
                </a:solidFill>
                <a:prstDash val="dash"/>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sp>
            <p:nvSpPr>
              <p:cNvPr id="142" name="Rounded Rectangle 137">
                <a:extLst>
                  <a:ext uri="{FF2B5EF4-FFF2-40B4-BE49-F238E27FC236}">
                    <a16:creationId xmlns:a16="http://schemas.microsoft.com/office/drawing/2014/main" xmlns="" id="{488F1F2B-C2D8-49B3-99F9-A0FB1446A50A}"/>
                  </a:ext>
                </a:extLst>
              </p:cNvPr>
              <p:cNvSpPr/>
              <p:nvPr/>
            </p:nvSpPr>
            <p:spPr>
              <a:xfrm>
                <a:off x="-1331272" y="1523147"/>
                <a:ext cx="288153" cy="486287"/>
              </a:xfrm>
              <a:prstGeom prst="roundRect">
                <a:avLst/>
              </a:prstGeom>
              <a:noFill/>
              <a:ln w="6350" cap="flat" cmpd="sng" algn="ctr">
                <a:solidFill>
                  <a:srgbClr val="FFFFFF"/>
                </a:solidFill>
                <a:prstDash val="dash"/>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sp>
            <p:nvSpPr>
              <p:cNvPr id="143" name="Rounded Rectangle 138">
                <a:extLst>
                  <a:ext uri="{FF2B5EF4-FFF2-40B4-BE49-F238E27FC236}">
                    <a16:creationId xmlns:a16="http://schemas.microsoft.com/office/drawing/2014/main" xmlns="" id="{0EA6F966-8C19-4ADE-B19E-9A45D69B0F51}"/>
                  </a:ext>
                </a:extLst>
              </p:cNvPr>
              <p:cNvSpPr/>
              <p:nvPr/>
            </p:nvSpPr>
            <p:spPr>
              <a:xfrm>
                <a:off x="-984260" y="1527440"/>
                <a:ext cx="288153" cy="486287"/>
              </a:xfrm>
              <a:prstGeom prst="roundRect">
                <a:avLst/>
              </a:prstGeom>
              <a:noFill/>
              <a:ln w="6350" cap="flat" cmpd="sng" algn="ctr">
                <a:solidFill>
                  <a:srgbClr val="FFFFFF"/>
                </a:solidFill>
                <a:prstDash val="dash"/>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grpSp>
        <p:sp>
          <p:nvSpPr>
            <p:cNvPr id="138" name="Rectangle 119">
              <a:extLst>
                <a:ext uri="{FF2B5EF4-FFF2-40B4-BE49-F238E27FC236}">
                  <a16:creationId xmlns:a16="http://schemas.microsoft.com/office/drawing/2014/main" xmlns="" id="{B8D5781A-73E8-4A06-89D9-29A8955BEE4D}"/>
                </a:ext>
              </a:extLst>
            </p:cNvPr>
            <p:cNvSpPr/>
            <p:nvPr/>
          </p:nvSpPr>
          <p:spPr>
            <a:xfrm>
              <a:off x="3577074" y="3994340"/>
              <a:ext cx="1654345" cy="284671"/>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Availability Zones</a:t>
              </a:r>
            </a:p>
          </p:txBody>
        </p:sp>
        <p:cxnSp>
          <p:nvCxnSpPr>
            <p:cNvPr id="139" name="Straight Connector 120">
              <a:extLst>
                <a:ext uri="{FF2B5EF4-FFF2-40B4-BE49-F238E27FC236}">
                  <a16:creationId xmlns:a16="http://schemas.microsoft.com/office/drawing/2014/main" xmlns="" id="{D29D311B-A4C7-4ECF-B481-B9D810FD6333}"/>
                </a:ext>
              </a:extLst>
            </p:cNvPr>
            <p:cNvCxnSpPr>
              <a:cxnSpLocks/>
            </p:cNvCxnSpPr>
            <p:nvPr/>
          </p:nvCxnSpPr>
          <p:spPr>
            <a:xfrm>
              <a:off x="4406423" y="2813390"/>
              <a:ext cx="0" cy="358877"/>
            </a:xfrm>
            <a:prstGeom prst="line">
              <a:avLst/>
            </a:prstGeom>
            <a:noFill/>
            <a:ln w="12700" cap="flat" cmpd="sng" algn="ctr">
              <a:solidFill>
                <a:srgbClr val="8EBCDC"/>
              </a:solidFill>
              <a:prstDash val="solid"/>
              <a:tailEnd type="oval"/>
            </a:ln>
            <a:effectLst/>
          </p:spPr>
        </p:cxnSp>
        <p:cxnSp>
          <p:nvCxnSpPr>
            <p:cNvPr id="140" name="Straight Connector 121">
              <a:extLst>
                <a:ext uri="{FF2B5EF4-FFF2-40B4-BE49-F238E27FC236}">
                  <a16:creationId xmlns:a16="http://schemas.microsoft.com/office/drawing/2014/main" xmlns="" id="{C9D9E56E-CADE-4A20-B3AE-2820387E26CE}"/>
                </a:ext>
              </a:extLst>
            </p:cNvPr>
            <p:cNvCxnSpPr>
              <a:cxnSpLocks/>
            </p:cNvCxnSpPr>
            <p:nvPr/>
          </p:nvCxnSpPr>
          <p:spPr>
            <a:xfrm flipV="1">
              <a:off x="4404241" y="2435785"/>
              <a:ext cx="0" cy="358877"/>
            </a:xfrm>
            <a:prstGeom prst="line">
              <a:avLst/>
            </a:prstGeom>
            <a:noFill/>
            <a:ln w="12700" cap="flat" cmpd="sng" algn="ctr">
              <a:solidFill>
                <a:srgbClr val="8EBCDC"/>
              </a:solidFill>
              <a:prstDash val="solid"/>
              <a:tailEnd type="oval"/>
            </a:ln>
            <a:effectLst/>
          </p:spPr>
        </p:cxnSp>
      </p:grpSp>
      <p:grpSp>
        <p:nvGrpSpPr>
          <p:cNvPr id="171" name="Group 159">
            <a:extLst>
              <a:ext uri="{FF2B5EF4-FFF2-40B4-BE49-F238E27FC236}">
                <a16:creationId xmlns:a16="http://schemas.microsoft.com/office/drawing/2014/main" xmlns="" id="{92855BE3-EF18-4594-AF47-009796E36ED7}"/>
              </a:ext>
            </a:extLst>
          </p:cNvPr>
          <p:cNvGrpSpPr/>
          <p:nvPr/>
        </p:nvGrpSpPr>
        <p:grpSpPr>
          <a:xfrm>
            <a:off x="6570450" y="77689"/>
            <a:ext cx="2453552" cy="4466070"/>
            <a:chOff x="6978438" y="1056933"/>
            <a:chExt cx="1840643" cy="3350425"/>
          </a:xfrm>
        </p:grpSpPr>
        <p:cxnSp>
          <p:nvCxnSpPr>
            <p:cNvPr id="172" name="Straight Connector 160">
              <a:extLst>
                <a:ext uri="{FF2B5EF4-FFF2-40B4-BE49-F238E27FC236}">
                  <a16:creationId xmlns:a16="http://schemas.microsoft.com/office/drawing/2014/main" xmlns="" id="{60E1E08A-6C5D-45F6-BCBE-E64BD9C8BEAE}"/>
                </a:ext>
              </a:extLst>
            </p:cNvPr>
            <p:cNvCxnSpPr>
              <a:cxnSpLocks/>
            </p:cNvCxnSpPr>
            <p:nvPr/>
          </p:nvCxnSpPr>
          <p:spPr>
            <a:xfrm flipV="1">
              <a:off x="7844354" y="2435785"/>
              <a:ext cx="0" cy="358877"/>
            </a:xfrm>
            <a:prstGeom prst="line">
              <a:avLst/>
            </a:prstGeom>
            <a:noFill/>
            <a:ln w="12700" cap="flat" cmpd="sng" algn="ctr">
              <a:solidFill>
                <a:srgbClr val="8EBCDC"/>
              </a:solidFill>
              <a:prstDash val="solid"/>
              <a:tailEnd type="oval"/>
            </a:ln>
            <a:effectLst/>
          </p:spPr>
        </p:cxnSp>
        <p:cxnSp>
          <p:nvCxnSpPr>
            <p:cNvPr id="173" name="Straight Connector 161">
              <a:extLst>
                <a:ext uri="{FF2B5EF4-FFF2-40B4-BE49-F238E27FC236}">
                  <a16:creationId xmlns:a16="http://schemas.microsoft.com/office/drawing/2014/main" xmlns="" id="{671229DA-9567-471D-8165-85EC8519E442}"/>
                </a:ext>
              </a:extLst>
            </p:cNvPr>
            <p:cNvCxnSpPr>
              <a:cxnSpLocks/>
            </p:cNvCxnSpPr>
            <p:nvPr/>
          </p:nvCxnSpPr>
          <p:spPr>
            <a:xfrm>
              <a:off x="7851778" y="2813390"/>
              <a:ext cx="0" cy="358877"/>
            </a:xfrm>
            <a:prstGeom prst="line">
              <a:avLst/>
            </a:prstGeom>
            <a:noFill/>
            <a:ln w="12700" cap="flat" cmpd="sng" algn="ctr">
              <a:solidFill>
                <a:srgbClr val="8EBCDC"/>
              </a:solidFill>
              <a:prstDash val="solid"/>
              <a:tailEnd type="oval"/>
            </a:ln>
            <a:effectLst/>
          </p:spPr>
        </p:cxnSp>
        <p:grpSp>
          <p:nvGrpSpPr>
            <p:cNvPr id="174" name="Group 162">
              <a:extLst>
                <a:ext uri="{FF2B5EF4-FFF2-40B4-BE49-F238E27FC236}">
                  <a16:creationId xmlns:a16="http://schemas.microsoft.com/office/drawing/2014/main" xmlns="" id="{71EB0223-A92D-475B-ABD5-C32D5615B043}"/>
                </a:ext>
              </a:extLst>
            </p:cNvPr>
            <p:cNvGrpSpPr/>
            <p:nvPr/>
          </p:nvGrpSpPr>
          <p:grpSpPr>
            <a:xfrm>
              <a:off x="7630853" y="1639904"/>
              <a:ext cx="441850" cy="473796"/>
              <a:chOff x="1003256" y="3890119"/>
              <a:chExt cx="613011" cy="657333"/>
            </a:xfrm>
          </p:grpSpPr>
          <p:grpSp>
            <p:nvGrpSpPr>
              <p:cNvPr id="178" name="Group 166">
                <a:extLst>
                  <a:ext uri="{FF2B5EF4-FFF2-40B4-BE49-F238E27FC236}">
                    <a16:creationId xmlns:a16="http://schemas.microsoft.com/office/drawing/2014/main" xmlns="" id="{7371E932-13C0-4BDC-83B0-3AA41CEE81F8}"/>
                  </a:ext>
                </a:extLst>
              </p:cNvPr>
              <p:cNvGrpSpPr/>
              <p:nvPr/>
            </p:nvGrpSpPr>
            <p:grpSpPr>
              <a:xfrm>
                <a:off x="1003256" y="3890119"/>
                <a:ext cx="365131" cy="518091"/>
                <a:chOff x="880142" y="3055954"/>
                <a:chExt cx="295991" cy="419987"/>
              </a:xfrm>
            </p:grpSpPr>
            <p:sp>
              <p:nvSpPr>
                <p:cNvPr id="182" name="Freeform 609">
                  <a:extLst>
                    <a:ext uri="{FF2B5EF4-FFF2-40B4-BE49-F238E27FC236}">
                      <a16:creationId xmlns:a16="http://schemas.microsoft.com/office/drawing/2014/main" xmlns="" id="{18595CFE-6E8A-4613-A995-B0C12A85348E}"/>
                    </a:ext>
                  </a:extLst>
                </p:cNvPr>
                <p:cNvSpPr>
                  <a:spLocks/>
                </p:cNvSpPr>
                <p:nvPr/>
              </p:nvSpPr>
              <p:spPr bwMode="auto">
                <a:xfrm>
                  <a:off x="880142" y="3055954"/>
                  <a:ext cx="295991" cy="419987"/>
                </a:xfrm>
                <a:custGeom>
                  <a:avLst/>
                  <a:gdLst>
                    <a:gd name="T0" fmla="*/ 63 w 125"/>
                    <a:gd name="T1" fmla="*/ 178 h 178"/>
                    <a:gd name="T2" fmla="*/ 0 w 125"/>
                    <a:gd name="T3" fmla="*/ 62 h 178"/>
                    <a:gd name="T4" fmla="*/ 63 w 125"/>
                    <a:gd name="T5" fmla="*/ 0 h 178"/>
                    <a:gd name="T6" fmla="*/ 125 w 125"/>
                    <a:gd name="T7" fmla="*/ 62 h 178"/>
                    <a:gd name="T8" fmla="*/ 63 w 125"/>
                    <a:gd name="T9" fmla="*/ 178 h 178"/>
                  </a:gdLst>
                  <a:ahLst/>
                  <a:cxnLst>
                    <a:cxn ang="0">
                      <a:pos x="T0" y="T1"/>
                    </a:cxn>
                    <a:cxn ang="0">
                      <a:pos x="T2" y="T3"/>
                    </a:cxn>
                    <a:cxn ang="0">
                      <a:pos x="T4" y="T5"/>
                    </a:cxn>
                    <a:cxn ang="0">
                      <a:pos x="T6" y="T7"/>
                    </a:cxn>
                    <a:cxn ang="0">
                      <a:pos x="T8" y="T9"/>
                    </a:cxn>
                  </a:cxnLst>
                  <a:rect l="0" t="0" r="r" b="b"/>
                  <a:pathLst>
                    <a:path w="125" h="178">
                      <a:moveTo>
                        <a:pt x="63" y="178"/>
                      </a:moveTo>
                      <a:cubicBezTo>
                        <a:pt x="63" y="178"/>
                        <a:pt x="0" y="96"/>
                        <a:pt x="0" y="62"/>
                      </a:cubicBezTo>
                      <a:cubicBezTo>
                        <a:pt x="0" y="28"/>
                        <a:pt x="28" y="0"/>
                        <a:pt x="63" y="0"/>
                      </a:cubicBezTo>
                      <a:cubicBezTo>
                        <a:pt x="97" y="0"/>
                        <a:pt x="125" y="28"/>
                        <a:pt x="125" y="62"/>
                      </a:cubicBezTo>
                      <a:cubicBezTo>
                        <a:pt x="125" y="96"/>
                        <a:pt x="63" y="178"/>
                        <a:pt x="63" y="178"/>
                      </a:cubicBezTo>
                    </a:path>
                  </a:pathLst>
                </a:custGeom>
                <a:solidFill>
                  <a:srgbClr val="6EBE4A"/>
                </a:solidFill>
                <a:ln>
                  <a:noFill/>
                </a:ln>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83" name="Oval 610">
                  <a:extLst>
                    <a:ext uri="{FF2B5EF4-FFF2-40B4-BE49-F238E27FC236}">
                      <a16:creationId xmlns:a16="http://schemas.microsoft.com/office/drawing/2014/main" xmlns="" id="{157F78A5-968F-4563-AAF2-06FFF0357D82}"/>
                    </a:ext>
                  </a:extLst>
                </p:cNvPr>
                <p:cNvSpPr>
                  <a:spLocks noChangeArrowheads="1"/>
                </p:cNvSpPr>
                <p:nvPr/>
              </p:nvSpPr>
              <p:spPr bwMode="auto">
                <a:xfrm>
                  <a:off x="954139" y="3116952"/>
                  <a:ext cx="150995" cy="148995"/>
                </a:xfrm>
                <a:prstGeom prst="ellipse">
                  <a:avLst/>
                </a:prstGeom>
                <a:solidFill>
                  <a:srgbClr val="676767"/>
                </a:solidFill>
                <a:ln>
                  <a:noFill/>
                </a:ln>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grpSp>
          <p:grpSp>
            <p:nvGrpSpPr>
              <p:cNvPr id="179" name="Group 167">
                <a:extLst>
                  <a:ext uri="{FF2B5EF4-FFF2-40B4-BE49-F238E27FC236}">
                    <a16:creationId xmlns:a16="http://schemas.microsoft.com/office/drawing/2014/main" xmlns="" id="{14023BB3-F5B3-4152-8923-9CBB6092BB39}"/>
                  </a:ext>
                </a:extLst>
              </p:cNvPr>
              <p:cNvGrpSpPr/>
              <p:nvPr/>
            </p:nvGrpSpPr>
            <p:grpSpPr>
              <a:xfrm>
                <a:off x="1253929" y="4033324"/>
                <a:ext cx="362338" cy="514128"/>
                <a:chOff x="1136620" y="3055954"/>
                <a:chExt cx="295991" cy="419987"/>
              </a:xfrm>
            </p:grpSpPr>
            <p:sp>
              <p:nvSpPr>
                <p:cNvPr id="180" name="Freeform 609">
                  <a:extLst>
                    <a:ext uri="{FF2B5EF4-FFF2-40B4-BE49-F238E27FC236}">
                      <a16:creationId xmlns:a16="http://schemas.microsoft.com/office/drawing/2014/main" xmlns="" id="{B3775AEC-E20F-4820-A5F6-37B919B8E983}"/>
                    </a:ext>
                  </a:extLst>
                </p:cNvPr>
                <p:cNvSpPr>
                  <a:spLocks/>
                </p:cNvSpPr>
                <p:nvPr/>
              </p:nvSpPr>
              <p:spPr bwMode="auto">
                <a:xfrm>
                  <a:off x="1136620" y="3055954"/>
                  <a:ext cx="295991" cy="419987"/>
                </a:xfrm>
                <a:custGeom>
                  <a:avLst/>
                  <a:gdLst>
                    <a:gd name="T0" fmla="*/ 63 w 125"/>
                    <a:gd name="T1" fmla="*/ 178 h 178"/>
                    <a:gd name="T2" fmla="*/ 0 w 125"/>
                    <a:gd name="T3" fmla="*/ 62 h 178"/>
                    <a:gd name="T4" fmla="*/ 63 w 125"/>
                    <a:gd name="T5" fmla="*/ 0 h 178"/>
                    <a:gd name="T6" fmla="*/ 125 w 125"/>
                    <a:gd name="T7" fmla="*/ 62 h 178"/>
                    <a:gd name="T8" fmla="*/ 63 w 125"/>
                    <a:gd name="T9" fmla="*/ 178 h 178"/>
                  </a:gdLst>
                  <a:ahLst/>
                  <a:cxnLst>
                    <a:cxn ang="0">
                      <a:pos x="T0" y="T1"/>
                    </a:cxn>
                    <a:cxn ang="0">
                      <a:pos x="T2" y="T3"/>
                    </a:cxn>
                    <a:cxn ang="0">
                      <a:pos x="T4" y="T5"/>
                    </a:cxn>
                    <a:cxn ang="0">
                      <a:pos x="T6" y="T7"/>
                    </a:cxn>
                    <a:cxn ang="0">
                      <a:pos x="T8" y="T9"/>
                    </a:cxn>
                  </a:cxnLst>
                  <a:rect l="0" t="0" r="r" b="b"/>
                  <a:pathLst>
                    <a:path w="125" h="178">
                      <a:moveTo>
                        <a:pt x="63" y="178"/>
                      </a:moveTo>
                      <a:cubicBezTo>
                        <a:pt x="63" y="178"/>
                        <a:pt x="0" y="96"/>
                        <a:pt x="0" y="62"/>
                      </a:cubicBezTo>
                      <a:cubicBezTo>
                        <a:pt x="0" y="28"/>
                        <a:pt x="28" y="0"/>
                        <a:pt x="63" y="0"/>
                      </a:cubicBezTo>
                      <a:cubicBezTo>
                        <a:pt x="97" y="0"/>
                        <a:pt x="125" y="28"/>
                        <a:pt x="125" y="62"/>
                      </a:cubicBezTo>
                      <a:cubicBezTo>
                        <a:pt x="125" y="96"/>
                        <a:pt x="63" y="178"/>
                        <a:pt x="63" y="178"/>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sp>
              <p:nvSpPr>
                <p:cNvPr id="181" name="Oval 610">
                  <a:extLst>
                    <a:ext uri="{FF2B5EF4-FFF2-40B4-BE49-F238E27FC236}">
                      <a16:creationId xmlns:a16="http://schemas.microsoft.com/office/drawing/2014/main" xmlns="" id="{5C7F9BBC-0B4B-4442-AC0E-6321B8DCDEE8}"/>
                    </a:ext>
                  </a:extLst>
                </p:cNvPr>
                <p:cNvSpPr>
                  <a:spLocks noChangeArrowheads="1"/>
                </p:cNvSpPr>
                <p:nvPr/>
              </p:nvSpPr>
              <p:spPr bwMode="auto">
                <a:xfrm>
                  <a:off x="1210617" y="3116952"/>
                  <a:ext cx="150995" cy="148995"/>
                </a:xfrm>
                <a:prstGeom prst="ellipse">
                  <a:avLst/>
                </a:pr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17" fontAlgn="auto">
                    <a:spcBef>
                      <a:spcPts val="0"/>
                    </a:spcBef>
                    <a:spcAft>
                      <a:spcPts val="0"/>
                    </a:spcAft>
                    <a:defRPr/>
                  </a:pPr>
                  <a:endParaRPr lang="en-US" sz="3199" kern="0" dirty="0">
                    <a:solidFill>
                      <a:srgbClr val="272848"/>
                    </a:solidFill>
                    <a:latin typeface="CiscoSans ExtraLight"/>
                    <a:ea typeface=""/>
                  </a:endParaRPr>
                </a:p>
              </p:txBody>
            </p:sp>
          </p:grpSp>
        </p:grpSp>
        <p:sp>
          <p:nvSpPr>
            <p:cNvPr id="175" name="Rectangle 163">
              <a:extLst>
                <a:ext uri="{FF2B5EF4-FFF2-40B4-BE49-F238E27FC236}">
                  <a16:creationId xmlns:a16="http://schemas.microsoft.com/office/drawing/2014/main" xmlns="" id="{EA79D0E9-47BA-40F9-B8B4-93311533EC21}"/>
                </a:ext>
              </a:extLst>
            </p:cNvPr>
            <p:cNvSpPr/>
            <p:nvPr/>
          </p:nvSpPr>
          <p:spPr>
            <a:xfrm>
              <a:off x="7070732" y="1056933"/>
              <a:ext cx="1748349" cy="500075"/>
            </a:xfrm>
            <a:prstGeom prst="rect">
              <a:avLst/>
            </a:prstGeom>
          </p:spPr>
          <p:txBody>
            <a:bodyPr wrap="square">
              <a:spAutoFit/>
            </a:bodyPr>
            <a:lstStyle/>
            <a:p>
              <a:pPr algn="ctr" defTabSz="609417" fontAlgn="auto">
                <a:spcBef>
                  <a:spcPts val="0"/>
                </a:spcBef>
                <a:spcAft>
                  <a:spcPts val="0"/>
                </a:spcAft>
                <a:defRPr/>
              </a:pPr>
              <a:r>
                <a:rPr lang="en-US" sz="1866" b="1" kern="0" dirty="0">
                  <a:solidFill>
                    <a:srgbClr val="272848"/>
                  </a:solidFill>
                  <a:latin typeface="Arial"/>
                  <a:ea typeface=""/>
                </a:rPr>
                <a:t>Docker Containers</a:t>
              </a:r>
            </a:p>
            <a:p>
              <a:pPr algn="ctr" defTabSz="609417" fontAlgn="auto">
                <a:spcBef>
                  <a:spcPts val="0"/>
                </a:spcBef>
                <a:spcAft>
                  <a:spcPts val="0"/>
                </a:spcAft>
                <a:defRPr/>
              </a:pPr>
              <a:r>
                <a:rPr lang="en-US" sz="1866" b="1" kern="0" dirty="0">
                  <a:solidFill>
                    <a:srgbClr val="272848"/>
                  </a:solidFill>
                  <a:latin typeface="Arial"/>
                  <a:ea typeface=""/>
                </a:rPr>
                <a:t>Kubernetes</a:t>
              </a:r>
              <a:endParaRPr lang="en-US" sz="1333" kern="0" dirty="0">
                <a:solidFill>
                  <a:srgbClr val="272848"/>
                </a:solidFill>
                <a:latin typeface="Arial"/>
                <a:ea typeface=""/>
              </a:endParaRPr>
            </a:p>
          </p:txBody>
        </p:sp>
        <p:sp>
          <p:nvSpPr>
            <p:cNvPr id="176" name="Rectangle 164">
              <a:extLst>
                <a:ext uri="{FF2B5EF4-FFF2-40B4-BE49-F238E27FC236}">
                  <a16:creationId xmlns:a16="http://schemas.microsoft.com/office/drawing/2014/main" xmlns="" id="{D81A521E-D806-4B42-8297-1646ACD29F21}"/>
                </a:ext>
              </a:extLst>
            </p:cNvPr>
            <p:cNvSpPr/>
            <p:nvPr/>
          </p:nvSpPr>
          <p:spPr>
            <a:xfrm>
              <a:off x="6978438" y="3907283"/>
              <a:ext cx="1793265" cy="500075"/>
            </a:xfrm>
            <a:prstGeom prst="rect">
              <a:avLst/>
            </a:prstGeom>
          </p:spPr>
          <p:txBody>
            <a:bodyPr wrap="none">
              <a:spAutoFit/>
            </a:bodyPr>
            <a:lstStyle/>
            <a:p>
              <a:pPr algn="ctr" defTabSz="609417" fontAlgn="auto">
                <a:spcBef>
                  <a:spcPts val="0"/>
                </a:spcBef>
                <a:spcAft>
                  <a:spcPts val="0"/>
                </a:spcAft>
                <a:defRPr/>
              </a:pPr>
              <a:r>
                <a:rPr lang="en-US" sz="1866" b="1" kern="0" dirty="0">
                  <a:solidFill>
                    <a:srgbClr val="272848"/>
                  </a:solidFill>
                  <a:latin typeface="Arial"/>
                  <a:ea typeface=""/>
                </a:rPr>
                <a:t>Enhanced Capacity</a:t>
              </a:r>
            </a:p>
            <a:p>
              <a:pPr algn="ctr" defTabSz="609417" fontAlgn="auto">
                <a:spcBef>
                  <a:spcPts val="0"/>
                </a:spcBef>
                <a:spcAft>
                  <a:spcPts val="0"/>
                </a:spcAft>
                <a:defRPr/>
              </a:pPr>
              <a:r>
                <a:rPr lang="en-US" sz="1866" b="1" kern="0" dirty="0">
                  <a:solidFill>
                    <a:srgbClr val="272848"/>
                  </a:solidFill>
                  <a:latin typeface="Arial"/>
                  <a:ea typeface=""/>
                </a:rPr>
                <a:t>Options</a:t>
              </a:r>
            </a:p>
          </p:txBody>
        </p:sp>
        <p:pic>
          <p:nvPicPr>
            <p:cNvPr id="177" name="Picture 165">
              <a:extLst>
                <a:ext uri="{FF2B5EF4-FFF2-40B4-BE49-F238E27FC236}">
                  <a16:creationId xmlns:a16="http://schemas.microsoft.com/office/drawing/2014/main" xmlns="" id="{90A04C81-BAF6-4F0E-8C81-1B4FEF8163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64995" y="3295274"/>
              <a:ext cx="420152" cy="420152"/>
            </a:xfrm>
            <a:prstGeom prst="rect">
              <a:avLst/>
            </a:prstGeom>
          </p:spPr>
        </p:pic>
      </p:grpSp>
      <p:sp>
        <p:nvSpPr>
          <p:cNvPr id="184" name="Rectangle: Rounded Corners 78">
            <a:extLst>
              <a:ext uri="{FF2B5EF4-FFF2-40B4-BE49-F238E27FC236}">
                <a16:creationId xmlns:a16="http://schemas.microsoft.com/office/drawing/2014/main" xmlns="" id="{0928ADAC-B5C0-42C1-B5DF-3E9E762981DF}"/>
              </a:ext>
            </a:extLst>
          </p:cNvPr>
          <p:cNvSpPr/>
          <p:nvPr/>
        </p:nvSpPr>
        <p:spPr>
          <a:xfrm>
            <a:off x="41066" y="2161095"/>
            <a:ext cx="1703532" cy="515852"/>
          </a:xfrm>
          <a:prstGeom prst="roundRect">
            <a:avLst>
              <a:gd name="adj" fmla="val 50000"/>
            </a:avLst>
          </a:prstGeom>
          <a:solidFill>
            <a:srgbClr val="0070C0"/>
          </a:solidFill>
          <a:ln w="25400" cap="flat" cmpd="sng" algn="ctr">
            <a:noFill/>
            <a:prstDash val="solid"/>
          </a:ln>
          <a:effectLst/>
        </p:spPr>
        <p:txBody>
          <a:bodyPr rtlCol="0" anchor="ctr"/>
          <a:lstStyle/>
          <a:p>
            <a:pPr algn="ctr" defTabSz="609417" fontAlgn="auto">
              <a:spcBef>
                <a:spcPts val="0"/>
              </a:spcBef>
              <a:spcAft>
                <a:spcPts val="0"/>
              </a:spcAft>
              <a:defRPr/>
            </a:pPr>
            <a:endParaRPr lang="en-US" sz="3199" kern="0" dirty="0">
              <a:solidFill>
                <a:srgbClr val="272848"/>
              </a:solidFill>
              <a:latin typeface="Arial"/>
              <a:ea typeface=""/>
              <a:cs typeface=""/>
            </a:endParaRPr>
          </a:p>
        </p:txBody>
      </p:sp>
      <p:sp>
        <p:nvSpPr>
          <p:cNvPr id="185" name="TextBox 175">
            <a:extLst>
              <a:ext uri="{FF2B5EF4-FFF2-40B4-BE49-F238E27FC236}">
                <a16:creationId xmlns:a16="http://schemas.microsoft.com/office/drawing/2014/main" xmlns="" id="{F3231F81-B65C-41C6-AE21-66FFFD53C3B6}"/>
              </a:ext>
            </a:extLst>
          </p:cNvPr>
          <p:cNvSpPr txBox="1"/>
          <p:nvPr/>
        </p:nvSpPr>
        <p:spPr>
          <a:xfrm>
            <a:off x="40321" y="2188927"/>
            <a:ext cx="1667454" cy="379463"/>
          </a:xfrm>
          <a:prstGeom prst="rect">
            <a:avLst/>
          </a:prstGeom>
          <a:noFill/>
        </p:spPr>
        <p:txBody>
          <a:bodyPr wrap="square" rtlCol="0">
            <a:spAutoFit/>
          </a:bodyPr>
          <a:lstStyle/>
          <a:p>
            <a:pPr algn="ctr" defTabSz="609417" fontAlgn="auto">
              <a:spcBef>
                <a:spcPts val="0"/>
              </a:spcBef>
              <a:spcAft>
                <a:spcPts val="0"/>
              </a:spcAft>
            </a:pPr>
            <a:r>
              <a:rPr lang="en-US" sz="1866" b="1" dirty="0">
                <a:solidFill>
                  <a:srgbClr val="FFFFFF"/>
                </a:solidFill>
                <a:latin typeface="Arial"/>
                <a:ea typeface=""/>
              </a:rPr>
              <a:t>CY17</a:t>
            </a:r>
          </a:p>
        </p:txBody>
      </p:sp>
      <p:grpSp>
        <p:nvGrpSpPr>
          <p:cNvPr id="186" name="Group 112">
            <a:extLst>
              <a:ext uri="{FF2B5EF4-FFF2-40B4-BE49-F238E27FC236}">
                <a16:creationId xmlns:a16="http://schemas.microsoft.com/office/drawing/2014/main" xmlns="" id="{505DC0E0-8903-44EA-AA2C-BB2B01AEC767}"/>
              </a:ext>
            </a:extLst>
          </p:cNvPr>
          <p:cNvGrpSpPr/>
          <p:nvPr/>
        </p:nvGrpSpPr>
        <p:grpSpPr>
          <a:xfrm>
            <a:off x="5020239" y="1065945"/>
            <a:ext cx="756894" cy="254374"/>
            <a:chOff x="6959557" y="3481680"/>
            <a:chExt cx="673872" cy="248100"/>
          </a:xfrm>
        </p:grpSpPr>
        <p:sp>
          <p:nvSpPr>
            <p:cNvPr id="187" name="Freeform: Shape 114">
              <a:extLst>
                <a:ext uri="{FF2B5EF4-FFF2-40B4-BE49-F238E27FC236}">
                  <a16:creationId xmlns:a16="http://schemas.microsoft.com/office/drawing/2014/main" xmlns="" id="{3E09061F-0220-4E5B-92DD-382AEF260805}"/>
                </a:ext>
              </a:extLst>
            </p:cNvPr>
            <p:cNvSpPr/>
            <p:nvPr/>
          </p:nvSpPr>
          <p:spPr>
            <a:xfrm>
              <a:off x="7314037" y="3553176"/>
              <a:ext cx="222518" cy="48707"/>
            </a:xfrm>
            <a:custGeom>
              <a:avLst/>
              <a:gdLst>
                <a:gd name="connsiteX0" fmla="*/ 0 w 222518"/>
                <a:gd name="connsiteY0" fmla="*/ 0 h 48707"/>
                <a:gd name="connsiteX1" fmla="*/ 171634 w 222518"/>
                <a:gd name="connsiteY1" fmla="*/ 0 h 48707"/>
                <a:gd name="connsiteX2" fmla="*/ 219027 w 222518"/>
                <a:gd name="connsiteY2" fmla="*/ 31414 h 48707"/>
                <a:gd name="connsiteX3" fmla="*/ 222518 w 222518"/>
                <a:gd name="connsiteY3" fmla="*/ 48707 h 48707"/>
                <a:gd name="connsiteX4" fmla="*/ 57800 w 222518"/>
                <a:gd name="connsiteY4" fmla="*/ 48706 h 48707"/>
                <a:gd name="connsiteX5" fmla="*/ 2422 w 222518"/>
                <a:gd name="connsiteY5" fmla="*/ 11999 h 48707"/>
                <a:gd name="connsiteX6" fmla="*/ 0 w 222518"/>
                <a:gd name="connsiteY6" fmla="*/ 0 h 4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518" h="48707">
                  <a:moveTo>
                    <a:pt x="0" y="0"/>
                  </a:moveTo>
                  <a:lnTo>
                    <a:pt x="171634" y="0"/>
                  </a:lnTo>
                  <a:cubicBezTo>
                    <a:pt x="192939" y="0"/>
                    <a:pt x="211219" y="12953"/>
                    <a:pt x="219027" y="31414"/>
                  </a:cubicBezTo>
                  <a:lnTo>
                    <a:pt x="222518" y="48707"/>
                  </a:lnTo>
                  <a:lnTo>
                    <a:pt x="57800" y="48706"/>
                  </a:lnTo>
                  <a:cubicBezTo>
                    <a:pt x="32905" y="48706"/>
                    <a:pt x="11546" y="33570"/>
                    <a:pt x="2422" y="11999"/>
                  </a:cubicBezTo>
                  <a:lnTo>
                    <a:pt x="0" y="0"/>
                  </a:lnTo>
                  <a:close/>
                </a:path>
              </a:pathLst>
            </a:custGeom>
            <a:solidFill>
              <a:srgbClr val="00BCEB">
                <a:lumMod val="75000"/>
              </a:srgbClr>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188" name="Freeform: Shape 115">
              <a:extLst>
                <a:ext uri="{FF2B5EF4-FFF2-40B4-BE49-F238E27FC236}">
                  <a16:creationId xmlns:a16="http://schemas.microsoft.com/office/drawing/2014/main" xmlns="" id="{D19237CC-90E6-42E9-B029-C13B1F21F5B5}"/>
                </a:ext>
              </a:extLst>
            </p:cNvPr>
            <p:cNvSpPr/>
            <p:nvPr/>
          </p:nvSpPr>
          <p:spPr>
            <a:xfrm>
              <a:off x="7038800" y="3609578"/>
              <a:ext cx="316188" cy="46468"/>
            </a:xfrm>
            <a:custGeom>
              <a:avLst/>
              <a:gdLst>
                <a:gd name="connsiteX0" fmla="*/ 57348 w 316188"/>
                <a:gd name="connsiteY0" fmla="*/ 0 h 46468"/>
                <a:gd name="connsiteX1" fmla="*/ 258839 w 316188"/>
                <a:gd name="connsiteY1" fmla="*/ 0 h 46468"/>
                <a:gd name="connsiteX2" fmla="*/ 314217 w 316188"/>
                <a:gd name="connsiteY2" fmla="*/ 36707 h 46468"/>
                <a:gd name="connsiteX3" fmla="*/ 316188 w 316188"/>
                <a:gd name="connsiteY3" fmla="*/ 46468 h 46468"/>
                <a:gd name="connsiteX4" fmla="*/ 0 w 316188"/>
                <a:gd name="connsiteY4" fmla="*/ 46467 h 46468"/>
                <a:gd name="connsiteX5" fmla="*/ 1970 w 316188"/>
                <a:gd name="connsiteY5" fmla="*/ 36707 h 46468"/>
                <a:gd name="connsiteX6" fmla="*/ 57348 w 316188"/>
                <a:gd name="connsiteY6" fmla="*/ 0 h 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188" h="46468">
                  <a:moveTo>
                    <a:pt x="57348" y="0"/>
                  </a:moveTo>
                  <a:lnTo>
                    <a:pt x="258839" y="0"/>
                  </a:lnTo>
                  <a:cubicBezTo>
                    <a:pt x="283734" y="0"/>
                    <a:pt x="305093" y="15136"/>
                    <a:pt x="314217" y="36707"/>
                  </a:cubicBezTo>
                  <a:lnTo>
                    <a:pt x="316188" y="46468"/>
                  </a:lnTo>
                  <a:lnTo>
                    <a:pt x="0" y="46467"/>
                  </a:lnTo>
                  <a:lnTo>
                    <a:pt x="1970" y="36707"/>
                  </a:lnTo>
                  <a:cubicBezTo>
                    <a:pt x="11094" y="15136"/>
                    <a:pt x="32453" y="0"/>
                    <a:pt x="57348" y="0"/>
                  </a:cubicBezTo>
                  <a:close/>
                </a:path>
              </a:pathLst>
            </a:custGeom>
            <a:solidFill>
              <a:srgbClr val="6EBE4A">
                <a:lumMod val="75000"/>
              </a:srgbClr>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189" name="Freeform: Shape 173">
              <a:extLst>
                <a:ext uri="{FF2B5EF4-FFF2-40B4-BE49-F238E27FC236}">
                  <a16:creationId xmlns:a16="http://schemas.microsoft.com/office/drawing/2014/main" xmlns="" id="{E7BC8F6F-BFF2-4D02-BE44-580C898BBC35}"/>
                </a:ext>
              </a:extLst>
            </p:cNvPr>
            <p:cNvSpPr/>
            <p:nvPr/>
          </p:nvSpPr>
          <p:spPr>
            <a:xfrm>
              <a:off x="7311736" y="3481680"/>
              <a:ext cx="321693" cy="120202"/>
            </a:xfrm>
            <a:custGeom>
              <a:avLst/>
              <a:gdLst>
                <a:gd name="connsiteX0" fmla="*/ 60101 w 321693"/>
                <a:gd name="connsiteY0" fmla="*/ 0 h 120202"/>
                <a:gd name="connsiteX1" fmla="*/ 261592 w 321693"/>
                <a:gd name="connsiteY1" fmla="*/ 0 h 120202"/>
                <a:gd name="connsiteX2" fmla="*/ 321693 w 321693"/>
                <a:gd name="connsiteY2" fmla="*/ 60101 h 120202"/>
                <a:gd name="connsiteX3" fmla="*/ 321692 w 321693"/>
                <a:gd name="connsiteY3" fmla="*/ 60101 h 120202"/>
                <a:gd name="connsiteX4" fmla="*/ 261591 w 321693"/>
                <a:gd name="connsiteY4" fmla="*/ 120202 h 120202"/>
                <a:gd name="connsiteX5" fmla="*/ 224819 w 321693"/>
                <a:gd name="connsiteY5" fmla="*/ 120202 h 120202"/>
                <a:gd name="connsiteX6" fmla="*/ 221328 w 321693"/>
                <a:gd name="connsiteY6" fmla="*/ 102909 h 120202"/>
                <a:gd name="connsiteX7" fmla="*/ 173935 w 321693"/>
                <a:gd name="connsiteY7" fmla="*/ 71495 h 120202"/>
                <a:gd name="connsiteX8" fmla="*/ 2301 w 321693"/>
                <a:gd name="connsiteY8" fmla="*/ 71495 h 120202"/>
                <a:gd name="connsiteX9" fmla="*/ 0 w 321693"/>
                <a:gd name="connsiteY9" fmla="*/ 60100 h 120202"/>
                <a:gd name="connsiteX10" fmla="*/ 4723 w 321693"/>
                <a:gd name="connsiteY10" fmla="*/ 36707 h 120202"/>
                <a:gd name="connsiteX11" fmla="*/ 60101 w 321693"/>
                <a:gd name="connsiteY11" fmla="*/ 0 h 1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93" h="120202">
                  <a:moveTo>
                    <a:pt x="60101" y="0"/>
                  </a:moveTo>
                  <a:lnTo>
                    <a:pt x="261592" y="0"/>
                  </a:lnTo>
                  <a:cubicBezTo>
                    <a:pt x="294785" y="0"/>
                    <a:pt x="321693" y="26908"/>
                    <a:pt x="321693" y="60101"/>
                  </a:cubicBezTo>
                  <a:lnTo>
                    <a:pt x="321692" y="60101"/>
                  </a:lnTo>
                  <a:cubicBezTo>
                    <a:pt x="321692" y="93294"/>
                    <a:pt x="294784" y="120202"/>
                    <a:pt x="261591" y="120202"/>
                  </a:cubicBezTo>
                  <a:lnTo>
                    <a:pt x="224819" y="120202"/>
                  </a:lnTo>
                  <a:lnTo>
                    <a:pt x="221328" y="102909"/>
                  </a:lnTo>
                  <a:cubicBezTo>
                    <a:pt x="213520" y="84448"/>
                    <a:pt x="195240" y="71495"/>
                    <a:pt x="173935" y="71495"/>
                  </a:cubicBezTo>
                  <a:lnTo>
                    <a:pt x="2301" y="71495"/>
                  </a:lnTo>
                  <a:lnTo>
                    <a:pt x="0" y="60100"/>
                  </a:lnTo>
                  <a:lnTo>
                    <a:pt x="4723" y="36707"/>
                  </a:lnTo>
                  <a:cubicBezTo>
                    <a:pt x="13847" y="15136"/>
                    <a:pt x="35206" y="0"/>
                    <a:pt x="60101" y="0"/>
                  </a:cubicBezTo>
                  <a:close/>
                </a:path>
              </a:pathLst>
            </a:custGeom>
            <a:solidFill>
              <a:srgbClr val="005073"/>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190" name="Freeform: Shape 174">
              <a:extLst>
                <a:ext uri="{FF2B5EF4-FFF2-40B4-BE49-F238E27FC236}">
                  <a16:creationId xmlns:a16="http://schemas.microsoft.com/office/drawing/2014/main" xmlns="" id="{FAF92F91-F854-4302-8BC4-DAE151474BE9}"/>
                </a:ext>
              </a:extLst>
            </p:cNvPr>
            <p:cNvSpPr/>
            <p:nvPr/>
          </p:nvSpPr>
          <p:spPr>
            <a:xfrm>
              <a:off x="6959557" y="3553176"/>
              <a:ext cx="577549" cy="102870"/>
            </a:xfrm>
            <a:custGeom>
              <a:avLst/>
              <a:gdLst>
                <a:gd name="connsiteX0" fmla="*/ 51435 w 577549"/>
                <a:gd name="connsiteY0" fmla="*/ 0 h 102870"/>
                <a:gd name="connsiteX1" fmla="*/ 354480 w 577549"/>
                <a:gd name="connsiteY1" fmla="*/ 0 h 102870"/>
                <a:gd name="connsiteX2" fmla="*/ 356902 w 577549"/>
                <a:gd name="connsiteY2" fmla="*/ 11999 h 102870"/>
                <a:gd name="connsiteX3" fmla="*/ 412280 w 577549"/>
                <a:gd name="connsiteY3" fmla="*/ 48706 h 102870"/>
                <a:gd name="connsiteX4" fmla="*/ 576998 w 577549"/>
                <a:gd name="connsiteY4" fmla="*/ 48707 h 102870"/>
                <a:gd name="connsiteX5" fmla="*/ 577549 w 577549"/>
                <a:gd name="connsiteY5" fmla="*/ 51435 h 102870"/>
                <a:gd name="connsiteX6" fmla="*/ 577548 w 577549"/>
                <a:gd name="connsiteY6" fmla="*/ 51435 h 102870"/>
                <a:gd name="connsiteX7" fmla="*/ 526113 w 577549"/>
                <a:gd name="connsiteY7" fmla="*/ 102870 h 102870"/>
                <a:gd name="connsiteX8" fmla="*/ 395431 w 577549"/>
                <a:gd name="connsiteY8" fmla="*/ 102870 h 102870"/>
                <a:gd name="connsiteX9" fmla="*/ 393460 w 577549"/>
                <a:gd name="connsiteY9" fmla="*/ 93109 h 102870"/>
                <a:gd name="connsiteX10" fmla="*/ 338082 w 577549"/>
                <a:gd name="connsiteY10" fmla="*/ 56402 h 102870"/>
                <a:gd name="connsiteX11" fmla="*/ 136591 w 577549"/>
                <a:gd name="connsiteY11" fmla="*/ 56402 h 102870"/>
                <a:gd name="connsiteX12" fmla="*/ 81213 w 577549"/>
                <a:gd name="connsiteY12" fmla="*/ 93109 h 102870"/>
                <a:gd name="connsiteX13" fmla="*/ 79243 w 577549"/>
                <a:gd name="connsiteY13" fmla="*/ 102869 h 102870"/>
                <a:gd name="connsiteX14" fmla="*/ 51435 w 577549"/>
                <a:gd name="connsiteY14" fmla="*/ 102869 h 102870"/>
                <a:gd name="connsiteX15" fmla="*/ 4042 w 577549"/>
                <a:gd name="connsiteY15" fmla="*/ 71455 h 102870"/>
                <a:gd name="connsiteX16" fmla="*/ 0 w 577549"/>
                <a:gd name="connsiteY16" fmla="*/ 51434 h 102870"/>
                <a:gd name="connsiteX17" fmla="*/ 4042 w 577549"/>
                <a:gd name="connsiteY17" fmla="*/ 31414 h 102870"/>
                <a:gd name="connsiteX18" fmla="*/ 51435 w 577549"/>
                <a:gd name="connsiteY18"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549" h="102870">
                  <a:moveTo>
                    <a:pt x="51435" y="0"/>
                  </a:moveTo>
                  <a:lnTo>
                    <a:pt x="354480" y="0"/>
                  </a:lnTo>
                  <a:lnTo>
                    <a:pt x="356902" y="11999"/>
                  </a:lnTo>
                  <a:cubicBezTo>
                    <a:pt x="366026" y="33570"/>
                    <a:pt x="387385" y="48706"/>
                    <a:pt x="412280" y="48706"/>
                  </a:cubicBezTo>
                  <a:lnTo>
                    <a:pt x="576998" y="48707"/>
                  </a:lnTo>
                  <a:lnTo>
                    <a:pt x="577549" y="51435"/>
                  </a:lnTo>
                  <a:lnTo>
                    <a:pt x="577548" y="51435"/>
                  </a:lnTo>
                  <a:cubicBezTo>
                    <a:pt x="577548" y="79842"/>
                    <a:pt x="554520" y="102870"/>
                    <a:pt x="526113" y="102870"/>
                  </a:cubicBezTo>
                  <a:lnTo>
                    <a:pt x="395431" y="102870"/>
                  </a:lnTo>
                  <a:lnTo>
                    <a:pt x="393460" y="93109"/>
                  </a:lnTo>
                  <a:cubicBezTo>
                    <a:pt x="384336" y="71538"/>
                    <a:pt x="362977" y="56402"/>
                    <a:pt x="338082" y="56402"/>
                  </a:cubicBezTo>
                  <a:lnTo>
                    <a:pt x="136591" y="56402"/>
                  </a:lnTo>
                  <a:cubicBezTo>
                    <a:pt x="111696" y="56402"/>
                    <a:pt x="90337" y="71538"/>
                    <a:pt x="81213" y="93109"/>
                  </a:cubicBezTo>
                  <a:lnTo>
                    <a:pt x="79243" y="102869"/>
                  </a:lnTo>
                  <a:lnTo>
                    <a:pt x="51435" y="102869"/>
                  </a:lnTo>
                  <a:cubicBezTo>
                    <a:pt x="30130" y="102869"/>
                    <a:pt x="11850" y="89916"/>
                    <a:pt x="4042" y="71455"/>
                  </a:cubicBezTo>
                  <a:lnTo>
                    <a:pt x="0" y="51434"/>
                  </a:lnTo>
                  <a:lnTo>
                    <a:pt x="4042" y="31414"/>
                  </a:lnTo>
                  <a:cubicBezTo>
                    <a:pt x="11850" y="12953"/>
                    <a:pt x="30130" y="0"/>
                    <a:pt x="51435" y="0"/>
                  </a:cubicBezTo>
                  <a:close/>
                </a:path>
              </a:pathLst>
            </a:custGeom>
            <a:solidFill>
              <a:srgbClr val="00BCEB">
                <a:lumMod val="60000"/>
                <a:lumOff val="40000"/>
              </a:srgbClr>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191" name="Freeform: Shape 176">
              <a:extLst>
                <a:ext uri="{FF2B5EF4-FFF2-40B4-BE49-F238E27FC236}">
                  <a16:creationId xmlns:a16="http://schemas.microsoft.com/office/drawing/2014/main" xmlns="" id="{28CFD1E5-38F4-4337-9EFD-AC7BF72A9F87}"/>
                </a:ext>
              </a:extLst>
            </p:cNvPr>
            <p:cNvSpPr/>
            <p:nvPr/>
          </p:nvSpPr>
          <p:spPr>
            <a:xfrm>
              <a:off x="7036047" y="3656045"/>
              <a:ext cx="321693" cy="73735"/>
            </a:xfrm>
            <a:custGeom>
              <a:avLst/>
              <a:gdLst>
                <a:gd name="connsiteX0" fmla="*/ 2753 w 321693"/>
                <a:gd name="connsiteY0" fmla="*/ 0 h 73735"/>
                <a:gd name="connsiteX1" fmla="*/ 318941 w 321693"/>
                <a:gd name="connsiteY1" fmla="*/ 1 h 73735"/>
                <a:gd name="connsiteX2" fmla="*/ 321693 w 321693"/>
                <a:gd name="connsiteY2" fmla="*/ 13634 h 73735"/>
                <a:gd name="connsiteX3" fmla="*/ 321692 w 321693"/>
                <a:gd name="connsiteY3" fmla="*/ 13634 h 73735"/>
                <a:gd name="connsiteX4" fmla="*/ 261591 w 321693"/>
                <a:gd name="connsiteY4" fmla="*/ 73735 h 73735"/>
                <a:gd name="connsiteX5" fmla="*/ 60101 w 321693"/>
                <a:gd name="connsiteY5" fmla="*/ 73734 h 73735"/>
                <a:gd name="connsiteX6" fmla="*/ 4723 w 321693"/>
                <a:gd name="connsiteY6" fmla="*/ 37027 h 73735"/>
                <a:gd name="connsiteX7" fmla="*/ 0 w 321693"/>
                <a:gd name="connsiteY7" fmla="*/ 13634 h 73735"/>
                <a:gd name="connsiteX8" fmla="*/ 2753 w 321693"/>
                <a:gd name="connsiteY8" fmla="*/ 0 h 7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93" h="73735">
                  <a:moveTo>
                    <a:pt x="2753" y="0"/>
                  </a:moveTo>
                  <a:lnTo>
                    <a:pt x="318941" y="1"/>
                  </a:lnTo>
                  <a:lnTo>
                    <a:pt x="321693" y="13634"/>
                  </a:lnTo>
                  <a:lnTo>
                    <a:pt x="321692" y="13634"/>
                  </a:lnTo>
                  <a:cubicBezTo>
                    <a:pt x="321692" y="46827"/>
                    <a:pt x="294784" y="73735"/>
                    <a:pt x="261591" y="73735"/>
                  </a:cubicBezTo>
                  <a:lnTo>
                    <a:pt x="60101" y="73734"/>
                  </a:lnTo>
                  <a:cubicBezTo>
                    <a:pt x="35206" y="73734"/>
                    <a:pt x="13847" y="58598"/>
                    <a:pt x="4723" y="37027"/>
                  </a:cubicBezTo>
                  <a:lnTo>
                    <a:pt x="0" y="13634"/>
                  </a:lnTo>
                  <a:lnTo>
                    <a:pt x="2753" y="0"/>
                  </a:lnTo>
                  <a:close/>
                </a:path>
              </a:pathLst>
            </a:custGeom>
            <a:solidFill>
              <a:srgbClr val="6EBE4A"/>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grpSp>
      <p:grpSp>
        <p:nvGrpSpPr>
          <p:cNvPr id="192" name="Group 208">
            <a:extLst>
              <a:ext uri="{FF2B5EF4-FFF2-40B4-BE49-F238E27FC236}">
                <a16:creationId xmlns:a16="http://schemas.microsoft.com/office/drawing/2014/main" xmlns="" id="{AAE322E7-FCC4-439B-8291-B095D0FBA118}"/>
              </a:ext>
            </a:extLst>
          </p:cNvPr>
          <p:cNvGrpSpPr>
            <a:grpSpLocks noChangeAspect="1"/>
          </p:cNvGrpSpPr>
          <p:nvPr/>
        </p:nvGrpSpPr>
        <p:grpSpPr>
          <a:xfrm>
            <a:off x="2645226" y="832689"/>
            <a:ext cx="922244" cy="810938"/>
            <a:chOff x="6146801" y="2133602"/>
            <a:chExt cx="644525" cy="566738"/>
          </a:xfrm>
        </p:grpSpPr>
        <p:sp>
          <p:nvSpPr>
            <p:cNvPr id="193" name="Freeform 278">
              <a:extLst>
                <a:ext uri="{FF2B5EF4-FFF2-40B4-BE49-F238E27FC236}">
                  <a16:creationId xmlns:a16="http://schemas.microsoft.com/office/drawing/2014/main" xmlns="" id="{BA609BAF-155A-49A8-AD6F-F89A45DF2FCC}"/>
                </a:ext>
              </a:extLst>
            </p:cNvPr>
            <p:cNvSpPr>
              <a:spLocks/>
            </p:cNvSpPr>
            <p:nvPr/>
          </p:nvSpPr>
          <p:spPr bwMode="auto">
            <a:xfrm>
              <a:off x="6146801" y="2482852"/>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4" name="Line 279">
              <a:extLst>
                <a:ext uri="{FF2B5EF4-FFF2-40B4-BE49-F238E27FC236}">
                  <a16:creationId xmlns:a16="http://schemas.microsoft.com/office/drawing/2014/main" xmlns="" id="{5F235CF8-E7C2-425E-8F76-FE26F3F6BAF4}"/>
                </a:ext>
              </a:extLst>
            </p:cNvPr>
            <p:cNvSpPr>
              <a:spLocks noChangeShapeType="1"/>
            </p:cNvSpPr>
            <p:nvPr/>
          </p:nvSpPr>
          <p:spPr bwMode="auto">
            <a:xfrm flipV="1">
              <a:off x="6176964"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5" name="Line 280">
              <a:extLst>
                <a:ext uri="{FF2B5EF4-FFF2-40B4-BE49-F238E27FC236}">
                  <a16:creationId xmlns:a16="http://schemas.microsoft.com/office/drawing/2014/main" xmlns="" id="{2EE3C644-0190-4F8F-AC43-C550C29F3BBD}"/>
                </a:ext>
              </a:extLst>
            </p:cNvPr>
            <p:cNvSpPr>
              <a:spLocks noChangeShapeType="1"/>
            </p:cNvSpPr>
            <p:nvPr/>
          </p:nvSpPr>
          <p:spPr bwMode="auto">
            <a:xfrm flipV="1">
              <a:off x="6207126"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6" name="Line 281">
              <a:extLst>
                <a:ext uri="{FF2B5EF4-FFF2-40B4-BE49-F238E27FC236}">
                  <a16:creationId xmlns:a16="http://schemas.microsoft.com/office/drawing/2014/main" xmlns="" id="{318B356E-16DE-4451-8F93-7EB8D244E11C}"/>
                </a:ext>
              </a:extLst>
            </p:cNvPr>
            <p:cNvSpPr>
              <a:spLocks noChangeShapeType="1"/>
            </p:cNvSpPr>
            <p:nvPr/>
          </p:nvSpPr>
          <p:spPr bwMode="auto">
            <a:xfrm flipV="1">
              <a:off x="6238876"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7" name="Line 282">
              <a:extLst>
                <a:ext uri="{FF2B5EF4-FFF2-40B4-BE49-F238E27FC236}">
                  <a16:creationId xmlns:a16="http://schemas.microsoft.com/office/drawing/2014/main" xmlns="" id="{D875075C-10BB-440B-826B-3452E8011CEB}"/>
                </a:ext>
              </a:extLst>
            </p:cNvPr>
            <p:cNvSpPr>
              <a:spLocks noChangeShapeType="1"/>
            </p:cNvSpPr>
            <p:nvPr/>
          </p:nvSpPr>
          <p:spPr bwMode="auto">
            <a:xfrm flipV="1">
              <a:off x="6267451"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8" name="Line 283">
              <a:extLst>
                <a:ext uri="{FF2B5EF4-FFF2-40B4-BE49-F238E27FC236}">
                  <a16:creationId xmlns:a16="http://schemas.microsoft.com/office/drawing/2014/main" xmlns="" id="{9911FE8D-AE21-45E8-84D7-D125EF0C6780}"/>
                </a:ext>
              </a:extLst>
            </p:cNvPr>
            <p:cNvSpPr>
              <a:spLocks noChangeShapeType="1"/>
            </p:cNvSpPr>
            <p:nvPr/>
          </p:nvSpPr>
          <p:spPr bwMode="auto">
            <a:xfrm flipV="1">
              <a:off x="6297614" y="2508252"/>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199" name="Freeform 284">
              <a:extLst>
                <a:ext uri="{FF2B5EF4-FFF2-40B4-BE49-F238E27FC236}">
                  <a16:creationId xmlns:a16="http://schemas.microsoft.com/office/drawing/2014/main" xmlns="" id="{B21F664B-FDC8-426D-822E-5134ADD091A0}"/>
                </a:ext>
              </a:extLst>
            </p:cNvPr>
            <p:cNvSpPr>
              <a:spLocks/>
            </p:cNvSpPr>
            <p:nvPr/>
          </p:nvSpPr>
          <p:spPr bwMode="auto">
            <a:xfrm>
              <a:off x="6146801" y="2598740"/>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0" name="Line 285">
              <a:extLst>
                <a:ext uri="{FF2B5EF4-FFF2-40B4-BE49-F238E27FC236}">
                  <a16:creationId xmlns:a16="http://schemas.microsoft.com/office/drawing/2014/main" xmlns="" id="{D68A56EE-7281-41EF-89B5-F5CBF94281D4}"/>
                </a:ext>
              </a:extLst>
            </p:cNvPr>
            <p:cNvSpPr>
              <a:spLocks noChangeShapeType="1"/>
            </p:cNvSpPr>
            <p:nvPr/>
          </p:nvSpPr>
          <p:spPr bwMode="auto">
            <a:xfrm flipV="1">
              <a:off x="6176964"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1" name="Line 286">
              <a:extLst>
                <a:ext uri="{FF2B5EF4-FFF2-40B4-BE49-F238E27FC236}">
                  <a16:creationId xmlns:a16="http://schemas.microsoft.com/office/drawing/2014/main" xmlns="" id="{A09CE9C3-9990-40E8-9317-2B9934A09ED6}"/>
                </a:ext>
              </a:extLst>
            </p:cNvPr>
            <p:cNvSpPr>
              <a:spLocks noChangeShapeType="1"/>
            </p:cNvSpPr>
            <p:nvPr/>
          </p:nvSpPr>
          <p:spPr bwMode="auto">
            <a:xfrm flipV="1">
              <a:off x="6207126"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2" name="Line 287">
              <a:extLst>
                <a:ext uri="{FF2B5EF4-FFF2-40B4-BE49-F238E27FC236}">
                  <a16:creationId xmlns:a16="http://schemas.microsoft.com/office/drawing/2014/main" xmlns="" id="{84424865-68A3-475A-9B40-4AB60213B17C}"/>
                </a:ext>
              </a:extLst>
            </p:cNvPr>
            <p:cNvSpPr>
              <a:spLocks noChangeShapeType="1"/>
            </p:cNvSpPr>
            <p:nvPr/>
          </p:nvSpPr>
          <p:spPr bwMode="auto">
            <a:xfrm flipV="1">
              <a:off x="6238876"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3" name="Line 288">
              <a:extLst>
                <a:ext uri="{FF2B5EF4-FFF2-40B4-BE49-F238E27FC236}">
                  <a16:creationId xmlns:a16="http://schemas.microsoft.com/office/drawing/2014/main" xmlns="" id="{A72F48BC-3EA5-4A2E-B057-DEE3B2C7D043}"/>
                </a:ext>
              </a:extLst>
            </p:cNvPr>
            <p:cNvSpPr>
              <a:spLocks noChangeShapeType="1"/>
            </p:cNvSpPr>
            <p:nvPr/>
          </p:nvSpPr>
          <p:spPr bwMode="auto">
            <a:xfrm flipV="1">
              <a:off x="6267451"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4" name="Line 289">
              <a:extLst>
                <a:ext uri="{FF2B5EF4-FFF2-40B4-BE49-F238E27FC236}">
                  <a16:creationId xmlns:a16="http://schemas.microsoft.com/office/drawing/2014/main" xmlns="" id="{4411AC95-40C7-496F-B483-D81322B016E4}"/>
                </a:ext>
              </a:extLst>
            </p:cNvPr>
            <p:cNvSpPr>
              <a:spLocks noChangeShapeType="1"/>
            </p:cNvSpPr>
            <p:nvPr/>
          </p:nvSpPr>
          <p:spPr bwMode="auto">
            <a:xfrm flipV="1">
              <a:off x="6297614" y="262414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5" name="Freeform 290">
              <a:extLst>
                <a:ext uri="{FF2B5EF4-FFF2-40B4-BE49-F238E27FC236}">
                  <a16:creationId xmlns:a16="http://schemas.microsoft.com/office/drawing/2014/main" xmlns="" id="{80BC03DA-45C1-434C-AB42-E7FB52469E2A}"/>
                </a:ext>
              </a:extLst>
            </p:cNvPr>
            <p:cNvSpPr>
              <a:spLocks/>
            </p:cNvSpPr>
            <p:nvPr/>
          </p:nvSpPr>
          <p:spPr bwMode="auto">
            <a:xfrm>
              <a:off x="6146801" y="2133602"/>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6" name="Line 291">
              <a:extLst>
                <a:ext uri="{FF2B5EF4-FFF2-40B4-BE49-F238E27FC236}">
                  <a16:creationId xmlns:a16="http://schemas.microsoft.com/office/drawing/2014/main" xmlns="" id="{9FDFD85F-AC34-4340-BA19-3FB1C69965D9}"/>
                </a:ext>
              </a:extLst>
            </p:cNvPr>
            <p:cNvSpPr>
              <a:spLocks noChangeShapeType="1"/>
            </p:cNvSpPr>
            <p:nvPr/>
          </p:nvSpPr>
          <p:spPr bwMode="auto">
            <a:xfrm flipV="1">
              <a:off x="6176964"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7" name="Line 292">
              <a:extLst>
                <a:ext uri="{FF2B5EF4-FFF2-40B4-BE49-F238E27FC236}">
                  <a16:creationId xmlns:a16="http://schemas.microsoft.com/office/drawing/2014/main" xmlns="" id="{306CFE60-58C0-479C-9982-26896EFDE4F3}"/>
                </a:ext>
              </a:extLst>
            </p:cNvPr>
            <p:cNvSpPr>
              <a:spLocks noChangeShapeType="1"/>
            </p:cNvSpPr>
            <p:nvPr/>
          </p:nvSpPr>
          <p:spPr bwMode="auto">
            <a:xfrm flipV="1">
              <a:off x="6207126"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8" name="Line 293">
              <a:extLst>
                <a:ext uri="{FF2B5EF4-FFF2-40B4-BE49-F238E27FC236}">
                  <a16:creationId xmlns:a16="http://schemas.microsoft.com/office/drawing/2014/main" xmlns="" id="{9D8EF3AB-3565-4C00-9097-8238657AF142}"/>
                </a:ext>
              </a:extLst>
            </p:cNvPr>
            <p:cNvSpPr>
              <a:spLocks noChangeShapeType="1"/>
            </p:cNvSpPr>
            <p:nvPr/>
          </p:nvSpPr>
          <p:spPr bwMode="auto">
            <a:xfrm flipV="1">
              <a:off x="6238876"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09" name="Line 294">
              <a:extLst>
                <a:ext uri="{FF2B5EF4-FFF2-40B4-BE49-F238E27FC236}">
                  <a16:creationId xmlns:a16="http://schemas.microsoft.com/office/drawing/2014/main" xmlns="" id="{09990077-B779-44A5-BC7F-4E87944ABC16}"/>
                </a:ext>
              </a:extLst>
            </p:cNvPr>
            <p:cNvSpPr>
              <a:spLocks noChangeShapeType="1"/>
            </p:cNvSpPr>
            <p:nvPr/>
          </p:nvSpPr>
          <p:spPr bwMode="auto">
            <a:xfrm flipV="1">
              <a:off x="6267451"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0" name="Line 295">
              <a:extLst>
                <a:ext uri="{FF2B5EF4-FFF2-40B4-BE49-F238E27FC236}">
                  <a16:creationId xmlns:a16="http://schemas.microsoft.com/office/drawing/2014/main" xmlns="" id="{DA2D9B8A-2393-4E44-AC60-8BD75857F981}"/>
                </a:ext>
              </a:extLst>
            </p:cNvPr>
            <p:cNvSpPr>
              <a:spLocks noChangeShapeType="1"/>
            </p:cNvSpPr>
            <p:nvPr/>
          </p:nvSpPr>
          <p:spPr bwMode="auto">
            <a:xfrm flipV="1">
              <a:off x="6297614" y="2160590"/>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1" name="Freeform 296">
              <a:extLst>
                <a:ext uri="{FF2B5EF4-FFF2-40B4-BE49-F238E27FC236}">
                  <a16:creationId xmlns:a16="http://schemas.microsoft.com/office/drawing/2014/main" xmlns="" id="{7C901B3D-AE69-4196-85AD-BCFEE1638899}"/>
                </a:ext>
              </a:extLst>
            </p:cNvPr>
            <p:cNvSpPr>
              <a:spLocks/>
            </p:cNvSpPr>
            <p:nvPr/>
          </p:nvSpPr>
          <p:spPr bwMode="auto">
            <a:xfrm>
              <a:off x="6146801" y="2365377"/>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2" name="Line 297">
              <a:extLst>
                <a:ext uri="{FF2B5EF4-FFF2-40B4-BE49-F238E27FC236}">
                  <a16:creationId xmlns:a16="http://schemas.microsoft.com/office/drawing/2014/main" xmlns="" id="{A23F54D7-13C0-4F57-ABCD-923467F19642}"/>
                </a:ext>
              </a:extLst>
            </p:cNvPr>
            <p:cNvSpPr>
              <a:spLocks noChangeShapeType="1"/>
            </p:cNvSpPr>
            <p:nvPr/>
          </p:nvSpPr>
          <p:spPr bwMode="auto">
            <a:xfrm flipV="1">
              <a:off x="6176964"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3" name="Line 298">
              <a:extLst>
                <a:ext uri="{FF2B5EF4-FFF2-40B4-BE49-F238E27FC236}">
                  <a16:creationId xmlns:a16="http://schemas.microsoft.com/office/drawing/2014/main" xmlns="" id="{6DD96188-E12E-43D0-A349-32580B5372C6}"/>
                </a:ext>
              </a:extLst>
            </p:cNvPr>
            <p:cNvSpPr>
              <a:spLocks noChangeShapeType="1"/>
            </p:cNvSpPr>
            <p:nvPr/>
          </p:nvSpPr>
          <p:spPr bwMode="auto">
            <a:xfrm flipV="1">
              <a:off x="6207126"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4" name="Line 299">
              <a:extLst>
                <a:ext uri="{FF2B5EF4-FFF2-40B4-BE49-F238E27FC236}">
                  <a16:creationId xmlns:a16="http://schemas.microsoft.com/office/drawing/2014/main" xmlns="" id="{1A25EA2D-1746-4B33-96CD-7E4892C9D2CE}"/>
                </a:ext>
              </a:extLst>
            </p:cNvPr>
            <p:cNvSpPr>
              <a:spLocks noChangeShapeType="1"/>
            </p:cNvSpPr>
            <p:nvPr/>
          </p:nvSpPr>
          <p:spPr bwMode="auto">
            <a:xfrm flipV="1">
              <a:off x="6238876"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5" name="Line 300">
              <a:extLst>
                <a:ext uri="{FF2B5EF4-FFF2-40B4-BE49-F238E27FC236}">
                  <a16:creationId xmlns:a16="http://schemas.microsoft.com/office/drawing/2014/main" xmlns="" id="{4A5FE691-9E19-4407-8918-B3B7214126E9}"/>
                </a:ext>
              </a:extLst>
            </p:cNvPr>
            <p:cNvSpPr>
              <a:spLocks noChangeShapeType="1"/>
            </p:cNvSpPr>
            <p:nvPr/>
          </p:nvSpPr>
          <p:spPr bwMode="auto">
            <a:xfrm flipV="1">
              <a:off x="6267451"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6" name="Line 301">
              <a:extLst>
                <a:ext uri="{FF2B5EF4-FFF2-40B4-BE49-F238E27FC236}">
                  <a16:creationId xmlns:a16="http://schemas.microsoft.com/office/drawing/2014/main" xmlns="" id="{16691C0B-9E89-4EB5-A853-5F38FCDE866E}"/>
                </a:ext>
              </a:extLst>
            </p:cNvPr>
            <p:cNvSpPr>
              <a:spLocks noChangeShapeType="1"/>
            </p:cNvSpPr>
            <p:nvPr/>
          </p:nvSpPr>
          <p:spPr bwMode="auto">
            <a:xfrm flipV="1">
              <a:off x="6297614" y="2392365"/>
              <a:ext cx="0" cy="50800"/>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7" name="Freeform 302">
              <a:extLst>
                <a:ext uri="{FF2B5EF4-FFF2-40B4-BE49-F238E27FC236}">
                  <a16:creationId xmlns:a16="http://schemas.microsoft.com/office/drawing/2014/main" xmlns="" id="{950F351D-0BB0-42CE-9BE0-6F71B5CC13DA}"/>
                </a:ext>
              </a:extLst>
            </p:cNvPr>
            <p:cNvSpPr>
              <a:spLocks/>
            </p:cNvSpPr>
            <p:nvPr/>
          </p:nvSpPr>
          <p:spPr bwMode="auto">
            <a:xfrm>
              <a:off x="6146801" y="2251077"/>
              <a:ext cx="644525" cy="103188"/>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8" name="Line 303">
              <a:extLst>
                <a:ext uri="{FF2B5EF4-FFF2-40B4-BE49-F238E27FC236}">
                  <a16:creationId xmlns:a16="http://schemas.microsoft.com/office/drawing/2014/main" xmlns="" id="{6F92CC80-C1B9-44B1-9186-526E402EA0A3}"/>
                </a:ext>
              </a:extLst>
            </p:cNvPr>
            <p:cNvSpPr>
              <a:spLocks noChangeShapeType="1"/>
            </p:cNvSpPr>
            <p:nvPr/>
          </p:nvSpPr>
          <p:spPr bwMode="auto">
            <a:xfrm flipV="1">
              <a:off x="6176964"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19" name="Line 304">
              <a:extLst>
                <a:ext uri="{FF2B5EF4-FFF2-40B4-BE49-F238E27FC236}">
                  <a16:creationId xmlns:a16="http://schemas.microsoft.com/office/drawing/2014/main" xmlns="" id="{BE5F7CA2-0EAB-4629-99EA-A708D49F3B2C}"/>
                </a:ext>
              </a:extLst>
            </p:cNvPr>
            <p:cNvSpPr>
              <a:spLocks noChangeShapeType="1"/>
            </p:cNvSpPr>
            <p:nvPr/>
          </p:nvSpPr>
          <p:spPr bwMode="auto">
            <a:xfrm flipV="1">
              <a:off x="6207126"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20" name="Line 305">
              <a:extLst>
                <a:ext uri="{FF2B5EF4-FFF2-40B4-BE49-F238E27FC236}">
                  <a16:creationId xmlns:a16="http://schemas.microsoft.com/office/drawing/2014/main" xmlns="" id="{8A0973D8-C010-4FAC-BE1B-47611602E8C0}"/>
                </a:ext>
              </a:extLst>
            </p:cNvPr>
            <p:cNvSpPr>
              <a:spLocks noChangeShapeType="1"/>
            </p:cNvSpPr>
            <p:nvPr/>
          </p:nvSpPr>
          <p:spPr bwMode="auto">
            <a:xfrm flipV="1">
              <a:off x="6238876"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21" name="Line 306">
              <a:extLst>
                <a:ext uri="{FF2B5EF4-FFF2-40B4-BE49-F238E27FC236}">
                  <a16:creationId xmlns:a16="http://schemas.microsoft.com/office/drawing/2014/main" xmlns="" id="{036E40FA-26D7-43D5-A25C-0721FE6DA52C}"/>
                </a:ext>
              </a:extLst>
            </p:cNvPr>
            <p:cNvSpPr>
              <a:spLocks noChangeShapeType="1"/>
            </p:cNvSpPr>
            <p:nvPr/>
          </p:nvSpPr>
          <p:spPr bwMode="auto">
            <a:xfrm flipV="1">
              <a:off x="6267451"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sp>
          <p:nvSpPr>
            <p:cNvPr id="222" name="Line 307">
              <a:extLst>
                <a:ext uri="{FF2B5EF4-FFF2-40B4-BE49-F238E27FC236}">
                  <a16:creationId xmlns:a16="http://schemas.microsoft.com/office/drawing/2014/main" xmlns="" id="{65F7FB78-5ACE-4983-893E-E1C7197A6463}"/>
                </a:ext>
              </a:extLst>
            </p:cNvPr>
            <p:cNvSpPr>
              <a:spLocks noChangeShapeType="1"/>
            </p:cNvSpPr>
            <p:nvPr/>
          </p:nvSpPr>
          <p:spPr bwMode="auto">
            <a:xfrm flipV="1">
              <a:off x="6297614" y="2274890"/>
              <a:ext cx="0" cy="52388"/>
            </a:xfrm>
            <a:prstGeom prst="line">
              <a:avLst/>
            </a:prstGeom>
            <a:noFill/>
            <a:ln w="11113"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auto">
                <a:spcBef>
                  <a:spcPts val="0"/>
                </a:spcBef>
                <a:spcAft>
                  <a:spcPts val="0"/>
                </a:spcAft>
                <a:defRPr/>
              </a:pPr>
              <a:endParaRPr lang="en-US" sz="2400" kern="0" dirty="0">
                <a:solidFill>
                  <a:srgbClr val="000000"/>
                </a:solidFill>
                <a:latin typeface="CiscoSans ExtraLight"/>
              </a:endParaRPr>
            </a:p>
          </p:txBody>
        </p:sp>
      </p:grpSp>
      <p:grpSp>
        <p:nvGrpSpPr>
          <p:cNvPr id="223" name="Group 245">
            <a:extLst>
              <a:ext uri="{FF2B5EF4-FFF2-40B4-BE49-F238E27FC236}">
                <a16:creationId xmlns:a16="http://schemas.microsoft.com/office/drawing/2014/main" xmlns="" id="{38774CE2-CD8B-43B6-BC3B-BC679D674C7A}"/>
              </a:ext>
            </a:extLst>
          </p:cNvPr>
          <p:cNvGrpSpPr/>
          <p:nvPr/>
        </p:nvGrpSpPr>
        <p:grpSpPr>
          <a:xfrm>
            <a:off x="2554898" y="2992030"/>
            <a:ext cx="1168366" cy="963654"/>
            <a:chOff x="-1771455" y="1398568"/>
            <a:chExt cx="1189416" cy="722509"/>
          </a:xfrm>
        </p:grpSpPr>
        <p:sp>
          <p:nvSpPr>
            <p:cNvPr id="224" name="Rounded Rectangle 1">
              <a:extLst>
                <a:ext uri="{FF2B5EF4-FFF2-40B4-BE49-F238E27FC236}">
                  <a16:creationId xmlns:a16="http://schemas.microsoft.com/office/drawing/2014/main" xmlns="" id="{B9C8B6A3-B03E-4090-A635-AA3B252BB474}"/>
                </a:ext>
              </a:extLst>
            </p:cNvPr>
            <p:cNvSpPr/>
            <p:nvPr/>
          </p:nvSpPr>
          <p:spPr>
            <a:xfrm>
              <a:off x="-1771455" y="1398568"/>
              <a:ext cx="1189416" cy="722509"/>
            </a:xfrm>
            <a:prstGeom prst="roundRect">
              <a:avLst>
                <a:gd name="adj" fmla="val 8460"/>
              </a:avLst>
            </a:prstGeom>
            <a:solidFill>
              <a:srgbClr val="00BCEB"/>
            </a:solidFill>
            <a:ln w="25400" cap="flat" cmpd="sng" algn="ctr">
              <a:noFill/>
              <a:prstDash val="solid"/>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grpSp>
          <p:nvGrpSpPr>
            <p:cNvPr id="225" name="Group 247">
              <a:extLst>
                <a:ext uri="{FF2B5EF4-FFF2-40B4-BE49-F238E27FC236}">
                  <a16:creationId xmlns:a16="http://schemas.microsoft.com/office/drawing/2014/main" xmlns="" id="{2390E47D-3FBF-4563-AF8D-5D2FAF3D72B9}"/>
                </a:ext>
              </a:extLst>
            </p:cNvPr>
            <p:cNvGrpSpPr/>
            <p:nvPr/>
          </p:nvGrpSpPr>
          <p:grpSpPr>
            <a:xfrm>
              <a:off x="-1667836" y="1514532"/>
              <a:ext cx="982178" cy="490580"/>
              <a:chOff x="-1678285" y="1523147"/>
              <a:chExt cx="982178" cy="490580"/>
            </a:xfrm>
          </p:grpSpPr>
          <p:sp>
            <p:nvSpPr>
              <p:cNvPr id="226" name="Rounded Rectangle 3">
                <a:extLst>
                  <a:ext uri="{FF2B5EF4-FFF2-40B4-BE49-F238E27FC236}">
                    <a16:creationId xmlns:a16="http://schemas.microsoft.com/office/drawing/2014/main" xmlns="" id="{0473205A-C8F2-4649-A149-F45A440BCBDA}"/>
                  </a:ext>
                </a:extLst>
              </p:cNvPr>
              <p:cNvSpPr/>
              <p:nvPr/>
            </p:nvSpPr>
            <p:spPr>
              <a:xfrm>
                <a:off x="-1678285" y="1523147"/>
                <a:ext cx="288153" cy="486287"/>
              </a:xfrm>
              <a:prstGeom prst="roundRect">
                <a:avLst/>
              </a:prstGeom>
              <a:noFill/>
              <a:ln w="6350" cap="flat" cmpd="sng" algn="ctr">
                <a:solidFill>
                  <a:srgbClr val="FFFFFF"/>
                </a:solidFill>
                <a:prstDash val="dash"/>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227" name="Rounded Rectangle 137">
                <a:extLst>
                  <a:ext uri="{FF2B5EF4-FFF2-40B4-BE49-F238E27FC236}">
                    <a16:creationId xmlns:a16="http://schemas.microsoft.com/office/drawing/2014/main" xmlns="" id="{BB0D53A9-EF22-4F7F-945B-70CAD023F77A}"/>
                  </a:ext>
                </a:extLst>
              </p:cNvPr>
              <p:cNvSpPr/>
              <p:nvPr/>
            </p:nvSpPr>
            <p:spPr>
              <a:xfrm>
                <a:off x="-1331272" y="1523147"/>
                <a:ext cx="288153" cy="486287"/>
              </a:xfrm>
              <a:prstGeom prst="roundRect">
                <a:avLst/>
              </a:prstGeom>
              <a:noFill/>
              <a:ln w="6350" cap="flat" cmpd="sng" algn="ctr">
                <a:solidFill>
                  <a:srgbClr val="FFFFFF"/>
                </a:solidFill>
                <a:prstDash val="dash"/>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sp>
            <p:nvSpPr>
              <p:cNvPr id="228" name="Rounded Rectangle 138">
                <a:extLst>
                  <a:ext uri="{FF2B5EF4-FFF2-40B4-BE49-F238E27FC236}">
                    <a16:creationId xmlns:a16="http://schemas.microsoft.com/office/drawing/2014/main" xmlns="" id="{74BEF3FD-94E8-4C12-B2BC-CD2195E597B6}"/>
                  </a:ext>
                </a:extLst>
              </p:cNvPr>
              <p:cNvSpPr/>
              <p:nvPr/>
            </p:nvSpPr>
            <p:spPr>
              <a:xfrm>
                <a:off x="-984260" y="1527440"/>
                <a:ext cx="288153" cy="486287"/>
              </a:xfrm>
              <a:prstGeom prst="roundRect">
                <a:avLst/>
              </a:prstGeom>
              <a:noFill/>
              <a:ln w="6350" cap="flat" cmpd="sng" algn="ctr">
                <a:solidFill>
                  <a:srgbClr val="FFFFFF"/>
                </a:solidFill>
                <a:prstDash val="dash"/>
              </a:ln>
              <a:effectLst/>
            </p:spPr>
            <p:txBody>
              <a:bodyPr rtlCol="0" anchor="ctr"/>
              <a:lstStyle/>
              <a:p>
                <a:pPr algn="ctr" defTabSz="609585" fontAlgn="auto">
                  <a:spcBef>
                    <a:spcPts val="0"/>
                  </a:spcBef>
                  <a:spcAft>
                    <a:spcPts val="0"/>
                  </a:spcAft>
                  <a:defRPr/>
                </a:pPr>
                <a:endParaRPr lang="en-US" sz="2400" kern="0" dirty="0">
                  <a:solidFill>
                    <a:srgbClr val="005073"/>
                  </a:solidFill>
                  <a:latin typeface="CiscoSansTT ExtraLight"/>
                  <a:ea typeface=""/>
                  <a:cs typeface=""/>
                </a:endParaRPr>
              </a:p>
            </p:txBody>
          </p:sp>
        </p:grpSp>
      </p:grpSp>
      <p:sp>
        <p:nvSpPr>
          <p:cNvPr id="229" name="Title 2"/>
          <p:cNvSpPr txBox="1">
            <a:spLocks/>
          </p:cNvSpPr>
          <p:nvPr/>
        </p:nvSpPr>
        <p:spPr bwMode="auto">
          <a:xfrm>
            <a:off x="165364" y="32162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rtlCol="0" anchor="ctr" anchorCtr="0" compatLnSpc="1">
            <a:prstTxWarp prst="textNoShape">
              <a:avLst/>
            </a:prstTxWarp>
            <a:noAutofit/>
          </a:bodyPr>
          <a:lstStyle>
            <a:lvl1pPr marL="0" marR="0" indent="0" algn="l" defTabSz="913677" rtl="0" eaLnBrk="1" fontAlgn="auto" latinLnBrk="0" hangingPunct="1">
              <a:lnSpc>
                <a:spcPct val="80000"/>
              </a:lnSpc>
              <a:spcBef>
                <a:spcPts val="0"/>
              </a:spcBef>
              <a:spcAft>
                <a:spcPts val="0"/>
              </a:spcAft>
              <a:buClrTx/>
              <a:buSzTx/>
              <a:buFontTx/>
              <a:buNone/>
              <a:tabLst/>
              <a:defRPr lang="en-US" sz="3600" b="0" kern="1200" spc="0" baseline="0" dirty="0" err="1" smtClean="0">
                <a:solidFill>
                  <a:srgbClr val="204881"/>
                </a:solidFill>
                <a:effectLst/>
                <a:latin typeface="+mj-lt"/>
                <a:ea typeface="ＭＳ 明朝"/>
                <a:cs typeface="Times New Roman"/>
              </a:defRPr>
            </a:lvl1pPr>
          </a:lstStyle>
          <a:p>
            <a:r>
              <a:rPr lang="en-US" altLang="ja-JP" dirty="0" smtClean="0">
                <a:ea typeface="Meiryo" charset="-128"/>
                <a:cs typeface="Meiryo" charset="-128"/>
              </a:rPr>
              <a:t>HX</a:t>
            </a:r>
            <a:r>
              <a:rPr lang="ja-JP" altLang="en-US" dirty="0" smtClean="0">
                <a:ea typeface="Meiryo" charset="-128"/>
                <a:cs typeface="Meiryo" charset="-128"/>
              </a:rPr>
              <a:t>の今後</a:t>
            </a:r>
            <a:endParaRPr lang="ja-JP" altLang="en-US" sz="2000" dirty="0">
              <a:ea typeface="Meiryo" charset="-128"/>
              <a:cs typeface="Meiryo" charset="-128"/>
            </a:endParaRPr>
          </a:p>
        </p:txBody>
      </p:sp>
    </p:spTree>
    <p:extLst>
      <p:ext uri="{BB962C8B-B14F-4D97-AF65-F5344CB8AC3E}">
        <p14:creationId xmlns:p14="http://schemas.microsoft.com/office/powerpoint/2010/main" val="12114995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9519" y="128560"/>
            <a:ext cx="8345488" cy="731837"/>
          </a:xfrm>
        </p:spPr>
        <p:txBody>
          <a:bodyPr/>
          <a:lstStyle/>
          <a:p>
            <a:r>
              <a:rPr kumimoji="1" lang="ja-JP" altLang="en-US" dirty="0">
                <a:latin typeface="MS PGothic" charset="-128"/>
                <a:ea typeface="MS PGothic" charset="-128"/>
                <a:cs typeface="MS PGothic" charset="-128"/>
              </a:rPr>
              <a:t>マネジメントをさらにシンプルに</a:t>
            </a:r>
            <a:r>
              <a:rPr kumimoji="1" lang="en-US" altLang="ja-JP" dirty="0">
                <a:latin typeface="MS PGothic" charset="-128"/>
                <a:ea typeface="MS PGothic" charset="-128"/>
                <a:cs typeface="MS PGothic" charset="-128"/>
              </a:rPr>
              <a:t>: </a:t>
            </a:r>
            <a:r>
              <a:rPr kumimoji="1" lang="en-US" altLang="ja-JP" dirty="0">
                <a:ea typeface="MS PGothic" charset="-128"/>
                <a:cs typeface="MS PGothic" charset="-128"/>
              </a:rPr>
              <a:t>Cisco Intersight</a:t>
            </a:r>
            <a:endParaRPr kumimoji="1" lang="ja-JP" altLang="en-US" dirty="0">
              <a:ea typeface="MS PGothic" charset="-128"/>
              <a:cs typeface="MS PGothic" charset="-128"/>
            </a:endParaRPr>
          </a:p>
        </p:txBody>
      </p:sp>
      <p:sp>
        <p:nvSpPr>
          <p:cNvPr id="21" name="上矢印 20"/>
          <p:cNvSpPr/>
          <p:nvPr/>
        </p:nvSpPr>
        <p:spPr>
          <a:xfrm rot="3089464">
            <a:off x="6784076" y="2371922"/>
            <a:ext cx="1253066" cy="2842391"/>
          </a:xfrm>
          <a:prstGeom prst="upArrow">
            <a:avLst>
              <a:gd name="adj1" fmla="val 48317"/>
              <a:gd name="adj2" fmla="val 6411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 name="図形グループ 6"/>
          <p:cNvGrpSpPr/>
          <p:nvPr/>
        </p:nvGrpSpPr>
        <p:grpSpPr>
          <a:xfrm>
            <a:off x="-50031" y="3067482"/>
            <a:ext cx="3513385" cy="2059085"/>
            <a:chOff x="-50031" y="3067482"/>
            <a:chExt cx="3513385" cy="2059085"/>
          </a:xfrm>
        </p:grpSpPr>
        <p:grpSp>
          <p:nvGrpSpPr>
            <p:cNvPr id="15" name="図形グループ 14"/>
            <p:cNvGrpSpPr/>
            <p:nvPr/>
          </p:nvGrpSpPr>
          <p:grpSpPr>
            <a:xfrm>
              <a:off x="-50031" y="3067482"/>
              <a:ext cx="3513385" cy="2059085"/>
              <a:chOff x="63597" y="3284972"/>
              <a:chExt cx="3246870" cy="1902889"/>
            </a:xfrm>
          </p:grpSpPr>
          <p:pic>
            <p:nvPicPr>
              <p:cNvPr id="4" name="図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0230"/>
              <a:stretch/>
            </p:blipFill>
            <p:spPr>
              <a:xfrm>
                <a:off x="63597" y="3284972"/>
                <a:ext cx="1814073" cy="1902889"/>
              </a:xfrm>
              <a:prstGeom prst="rect">
                <a:avLst/>
              </a:prstGeom>
            </p:spPr>
          </p:pic>
          <p:pic>
            <p:nvPicPr>
              <p:cNvPr id="14" name="図 13"/>
              <p:cNvPicPr>
                <a:picLocks noChangeAspect="1"/>
              </p:cNvPicPr>
              <p:nvPr/>
            </p:nvPicPr>
            <p:blipFill rotWithShape="1">
              <a:blip r:embed="rId2">
                <a:extLst>
                  <a:ext uri="{28A0092B-C50C-407E-A947-70E740481C1C}">
                    <a14:useLocalDpi xmlns:a14="http://schemas.microsoft.com/office/drawing/2010/main" val="0"/>
                  </a:ext>
                </a:extLst>
              </a:blip>
              <a:srcRect l="60919"/>
              <a:stretch/>
            </p:blipFill>
            <p:spPr>
              <a:xfrm>
                <a:off x="1871133" y="3572932"/>
                <a:ext cx="1439334" cy="1536446"/>
              </a:xfrm>
              <a:prstGeom prst="rect">
                <a:avLst/>
              </a:prstGeom>
            </p:spPr>
          </p:pic>
        </p:grpSp>
        <p:sp>
          <p:nvSpPr>
            <p:cNvPr id="23" name="テキスト ボックス 22"/>
            <p:cNvSpPr txBox="1"/>
            <p:nvPr/>
          </p:nvSpPr>
          <p:spPr>
            <a:xfrm>
              <a:off x="2362949" y="4788013"/>
              <a:ext cx="609462" cy="338554"/>
            </a:xfrm>
            <a:prstGeom prst="rect">
              <a:avLst/>
            </a:prstGeom>
            <a:noFill/>
          </p:spPr>
          <p:txBody>
            <a:bodyPr wrap="none" rtlCol="0">
              <a:spAutoFit/>
            </a:bodyPr>
            <a:lstStyle/>
            <a:p>
              <a:pPr algn="ctr"/>
              <a:r>
                <a:rPr kumimoji="1" lang="en-US" altLang="ja-JP" sz="1600">
                  <a:latin typeface="+mn-lt"/>
                </a:rPr>
                <a:t>UCS</a:t>
              </a:r>
              <a:endParaRPr kumimoji="1" lang="ja-JP" altLang="en-US" sz="1600" dirty="0">
                <a:latin typeface="+mn-lt"/>
              </a:endParaRPr>
            </a:p>
          </p:txBody>
        </p:sp>
      </p:grpSp>
      <p:grpSp>
        <p:nvGrpSpPr>
          <p:cNvPr id="19" name="図形グループ 18"/>
          <p:cNvGrpSpPr/>
          <p:nvPr/>
        </p:nvGrpSpPr>
        <p:grpSpPr>
          <a:xfrm>
            <a:off x="2682707" y="1619890"/>
            <a:ext cx="3641892" cy="2216278"/>
            <a:chOff x="2682707" y="1484423"/>
            <a:chExt cx="3641892" cy="2216278"/>
          </a:xfrm>
        </p:grpSpPr>
        <p:grpSp>
          <p:nvGrpSpPr>
            <p:cNvPr id="17" name="図形グループ 16"/>
            <p:cNvGrpSpPr/>
            <p:nvPr/>
          </p:nvGrpSpPr>
          <p:grpSpPr>
            <a:xfrm>
              <a:off x="2682707" y="1484423"/>
              <a:ext cx="3641892" cy="2080741"/>
              <a:chOff x="2597053" y="1691465"/>
              <a:chExt cx="3365629" cy="1922902"/>
            </a:xfrm>
          </p:grpSpPr>
          <p:pic>
            <p:nvPicPr>
              <p:cNvPr id="3" name="図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7943"/>
              <a:stretch/>
            </p:blipFill>
            <p:spPr>
              <a:xfrm>
                <a:off x="2597053" y="1691465"/>
                <a:ext cx="1879776" cy="1922902"/>
              </a:xfrm>
              <a:prstGeom prst="rect">
                <a:avLst/>
              </a:prstGeom>
            </p:spPr>
          </p:pic>
          <p:pic>
            <p:nvPicPr>
              <p:cNvPr id="16" name="図 15"/>
              <p:cNvPicPr>
                <a:picLocks noChangeAspect="1"/>
              </p:cNvPicPr>
              <p:nvPr/>
            </p:nvPicPr>
            <p:blipFill rotWithShape="1">
              <a:blip r:embed="rId3">
                <a:extLst>
                  <a:ext uri="{28A0092B-C50C-407E-A947-70E740481C1C}">
                    <a14:useLocalDpi xmlns:a14="http://schemas.microsoft.com/office/drawing/2010/main" val="0"/>
                  </a:ext>
                </a:extLst>
              </a:blip>
              <a:srcRect l="61770"/>
              <a:stretch/>
            </p:blipFill>
            <p:spPr>
              <a:xfrm>
                <a:off x="4463555" y="1885894"/>
                <a:ext cx="1499127" cy="1687039"/>
              </a:xfrm>
              <a:prstGeom prst="rect">
                <a:avLst/>
              </a:prstGeom>
            </p:spPr>
          </p:pic>
        </p:grpSp>
        <p:sp>
          <p:nvSpPr>
            <p:cNvPr id="24" name="テキスト ボックス 23"/>
            <p:cNvSpPr txBox="1"/>
            <p:nvPr/>
          </p:nvSpPr>
          <p:spPr>
            <a:xfrm>
              <a:off x="4923924" y="3362147"/>
              <a:ext cx="1112805" cy="338554"/>
            </a:xfrm>
            <a:prstGeom prst="rect">
              <a:avLst/>
            </a:prstGeom>
            <a:noFill/>
          </p:spPr>
          <p:txBody>
            <a:bodyPr wrap="none" rtlCol="0">
              <a:spAutoFit/>
            </a:bodyPr>
            <a:lstStyle/>
            <a:p>
              <a:pPr algn="ctr"/>
              <a:r>
                <a:rPr kumimoji="1" lang="en-US" altLang="ja-JP" sz="1600" dirty="0">
                  <a:latin typeface="+mn-lt"/>
                </a:rPr>
                <a:t>HyperFlex</a:t>
              </a:r>
              <a:endParaRPr kumimoji="1" lang="ja-JP" altLang="en-US" sz="1600" dirty="0">
                <a:latin typeface="+mn-lt"/>
              </a:endParaRPr>
            </a:p>
          </p:txBody>
        </p:sp>
      </p:grpSp>
      <p:grpSp>
        <p:nvGrpSpPr>
          <p:cNvPr id="5" name="図形グループ 4"/>
          <p:cNvGrpSpPr/>
          <p:nvPr/>
        </p:nvGrpSpPr>
        <p:grpSpPr>
          <a:xfrm>
            <a:off x="483244" y="742896"/>
            <a:ext cx="8321409" cy="1502205"/>
            <a:chOff x="1367881" y="919284"/>
            <a:chExt cx="7436772" cy="1325817"/>
          </a:xfrm>
        </p:grpSpPr>
        <p:grpSp>
          <p:nvGrpSpPr>
            <p:cNvPr id="18" name="図形グループ 17"/>
            <p:cNvGrpSpPr/>
            <p:nvPr/>
          </p:nvGrpSpPr>
          <p:grpSpPr>
            <a:xfrm>
              <a:off x="6724650" y="1104426"/>
              <a:ext cx="2080003" cy="1140675"/>
              <a:chOff x="6633087" y="1004343"/>
              <a:chExt cx="2261746" cy="1174681"/>
            </a:xfrm>
          </p:grpSpPr>
          <p:grpSp>
            <p:nvGrpSpPr>
              <p:cNvPr id="6" name="Group 134"/>
              <p:cNvGrpSpPr>
                <a:grpSpLocks noChangeAspect="1"/>
              </p:cNvGrpSpPr>
              <p:nvPr/>
            </p:nvGrpSpPr>
            <p:grpSpPr>
              <a:xfrm>
                <a:off x="6633087" y="1004343"/>
                <a:ext cx="2261746" cy="1124579"/>
                <a:chOff x="543094" y="1980577"/>
                <a:chExt cx="538984" cy="267992"/>
              </a:xfrm>
            </p:grpSpPr>
            <p:sp>
              <p:nvSpPr>
                <p:cNvPr id="8" name="Freeform 754"/>
                <p:cNvSpPr>
                  <a:spLocks/>
                </p:cNvSpPr>
                <p:nvPr/>
              </p:nvSpPr>
              <p:spPr bwMode="auto">
                <a:xfrm>
                  <a:off x="543094" y="2132573"/>
                  <a:ext cx="538984" cy="115996"/>
                </a:xfrm>
                <a:custGeom>
                  <a:avLst/>
                  <a:gdLst>
                    <a:gd name="T0" fmla="*/ 51 w 228"/>
                    <a:gd name="T1" fmla="*/ 0 h 49"/>
                    <a:gd name="T2" fmla="*/ 24 w 228"/>
                    <a:gd name="T3" fmla="*/ 0 h 49"/>
                    <a:gd name="T4" fmla="*/ 0 w 228"/>
                    <a:gd name="T5" fmla="*/ 25 h 49"/>
                    <a:gd name="T6" fmla="*/ 24 w 228"/>
                    <a:gd name="T7" fmla="*/ 49 h 49"/>
                    <a:gd name="T8" fmla="*/ 204 w 228"/>
                    <a:gd name="T9" fmla="*/ 49 h 49"/>
                    <a:gd name="T10" fmla="*/ 228 w 228"/>
                    <a:gd name="T11" fmla="*/ 25 h 49"/>
                    <a:gd name="T12" fmla="*/ 210 w 228"/>
                    <a:gd name="T13" fmla="*/ 1 h 49"/>
                    <a:gd name="T14" fmla="*/ 187 w 228"/>
                    <a:gd name="T15" fmla="*/ 17 h 49"/>
                    <a:gd name="T16" fmla="*/ 74 w 228"/>
                    <a:gd name="T17" fmla="*/ 17 h 49"/>
                    <a:gd name="T18" fmla="*/ 51 w 228"/>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9">
                      <a:moveTo>
                        <a:pt x="51" y="0"/>
                      </a:moveTo>
                      <a:cubicBezTo>
                        <a:pt x="24" y="0"/>
                        <a:pt x="24" y="0"/>
                        <a:pt x="24" y="0"/>
                      </a:cubicBezTo>
                      <a:cubicBezTo>
                        <a:pt x="11" y="0"/>
                        <a:pt x="0" y="11"/>
                        <a:pt x="0" y="25"/>
                      </a:cubicBezTo>
                      <a:cubicBezTo>
                        <a:pt x="0" y="38"/>
                        <a:pt x="11" y="49"/>
                        <a:pt x="24" y="49"/>
                      </a:cubicBezTo>
                      <a:cubicBezTo>
                        <a:pt x="204" y="49"/>
                        <a:pt x="204" y="49"/>
                        <a:pt x="204" y="49"/>
                      </a:cubicBezTo>
                      <a:cubicBezTo>
                        <a:pt x="217" y="49"/>
                        <a:pt x="228" y="38"/>
                        <a:pt x="228" y="25"/>
                      </a:cubicBezTo>
                      <a:cubicBezTo>
                        <a:pt x="228" y="14"/>
                        <a:pt x="220" y="4"/>
                        <a:pt x="210" y="1"/>
                      </a:cubicBezTo>
                      <a:cubicBezTo>
                        <a:pt x="207" y="10"/>
                        <a:pt x="198" y="17"/>
                        <a:pt x="187" y="17"/>
                      </a:cubicBezTo>
                      <a:cubicBezTo>
                        <a:pt x="74" y="17"/>
                        <a:pt x="74" y="17"/>
                        <a:pt x="74" y="17"/>
                      </a:cubicBezTo>
                      <a:cubicBezTo>
                        <a:pt x="63" y="17"/>
                        <a:pt x="54" y="10"/>
                        <a:pt x="51" y="0"/>
                      </a:cubicBezTo>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 name="Freeform 755"/>
                <p:cNvSpPr>
                  <a:spLocks/>
                </p:cNvSpPr>
                <p:nvPr/>
              </p:nvSpPr>
              <p:spPr bwMode="auto">
                <a:xfrm>
                  <a:off x="661090" y="2056575"/>
                  <a:ext cx="382988" cy="77998"/>
                </a:xfrm>
                <a:custGeom>
                  <a:avLst/>
                  <a:gdLst>
                    <a:gd name="T0" fmla="*/ 65 w 162"/>
                    <a:gd name="T1" fmla="*/ 0 h 33"/>
                    <a:gd name="T2" fmla="*/ 24 w 162"/>
                    <a:gd name="T3" fmla="*/ 0 h 33"/>
                    <a:gd name="T4" fmla="*/ 0 w 162"/>
                    <a:gd name="T5" fmla="*/ 25 h 33"/>
                    <a:gd name="T6" fmla="*/ 1 w 162"/>
                    <a:gd name="T7" fmla="*/ 32 h 33"/>
                    <a:gd name="T8" fmla="*/ 154 w 162"/>
                    <a:gd name="T9" fmla="*/ 32 h 33"/>
                    <a:gd name="T10" fmla="*/ 160 w 162"/>
                    <a:gd name="T11" fmla="*/ 33 h 33"/>
                    <a:gd name="T12" fmla="*/ 162 w 162"/>
                    <a:gd name="T13" fmla="*/ 25 h 33"/>
                    <a:gd name="T14" fmla="*/ 139 w 162"/>
                    <a:gd name="T15" fmla="*/ 0 h 33"/>
                    <a:gd name="T16" fmla="*/ 116 w 162"/>
                    <a:gd name="T17" fmla="*/ 17 h 33"/>
                    <a:gd name="T18" fmla="*/ 88 w 162"/>
                    <a:gd name="T19" fmla="*/ 17 h 33"/>
                    <a:gd name="T20" fmla="*/ 65 w 16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33">
                      <a:moveTo>
                        <a:pt x="65" y="0"/>
                      </a:moveTo>
                      <a:cubicBezTo>
                        <a:pt x="24" y="0"/>
                        <a:pt x="24" y="0"/>
                        <a:pt x="24" y="0"/>
                      </a:cubicBezTo>
                      <a:cubicBezTo>
                        <a:pt x="11" y="0"/>
                        <a:pt x="0" y="11"/>
                        <a:pt x="0" y="25"/>
                      </a:cubicBezTo>
                      <a:cubicBezTo>
                        <a:pt x="0" y="27"/>
                        <a:pt x="0" y="30"/>
                        <a:pt x="1" y="32"/>
                      </a:cubicBezTo>
                      <a:cubicBezTo>
                        <a:pt x="154" y="32"/>
                        <a:pt x="154" y="32"/>
                        <a:pt x="154" y="32"/>
                      </a:cubicBezTo>
                      <a:cubicBezTo>
                        <a:pt x="156" y="32"/>
                        <a:pt x="158" y="33"/>
                        <a:pt x="160" y="33"/>
                      </a:cubicBezTo>
                      <a:cubicBezTo>
                        <a:pt x="161" y="31"/>
                        <a:pt x="162" y="28"/>
                        <a:pt x="162" y="25"/>
                      </a:cubicBezTo>
                      <a:cubicBezTo>
                        <a:pt x="162" y="12"/>
                        <a:pt x="152" y="1"/>
                        <a:pt x="139" y="0"/>
                      </a:cubicBezTo>
                      <a:cubicBezTo>
                        <a:pt x="136" y="10"/>
                        <a:pt x="127" y="17"/>
                        <a:pt x="116" y="17"/>
                      </a:cubicBezTo>
                      <a:cubicBezTo>
                        <a:pt x="88" y="17"/>
                        <a:pt x="88" y="17"/>
                        <a:pt x="88" y="17"/>
                      </a:cubicBezTo>
                      <a:cubicBezTo>
                        <a:pt x="77" y="17"/>
                        <a:pt x="68" y="10"/>
                        <a:pt x="65" y="0"/>
                      </a:cubicBezTo>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 name="Freeform 756"/>
                <p:cNvSpPr>
                  <a:spLocks/>
                </p:cNvSpPr>
                <p:nvPr/>
              </p:nvSpPr>
              <p:spPr bwMode="auto">
                <a:xfrm>
                  <a:off x="664090" y="2132573"/>
                  <a:ext cx="375989" cy="39999"/>
                </a:xfrm>
                <a:custGeom>
                  <a:avLst/>
                  <a:gdLst>
                    <a:gd name="T0" fmla="*/ 153 w 159"/>
                    <a:gd name="T1" fmla="*/ 0 h 17"/>
                    <a:gd name="T2" fmla="*/ 0 w 159"/>
                    <a:gd name="T3" fmla="*/ 0 h 17"/>
                    <a:gd name="T4" fmla="*/ 23 w 159"/>
                    <a:gd name="T5" fmla="*/ 17 h 17"/>
                    <a:gd name="T6" fmla="*/ 136 w 159"/>
                    <a:gd name="T7" fmla="*/ 17 h 17"/>
                    <a:gd name="T8" fmla="*/ 159 w 159"/>
                    <a:gd name="T9" fmla="*/ 1 h 17"/>
                    <a:gd name="T10" fmla="*/ 153 w 159"/>
                    <a:gd name="T11" fmla="*/ 0 h 17"/>
                  </a:gdLst>
                  <a:ahLst/>
                  <a:cxnLst>
                    <a:cxn ang="0">
                      <a:pos x="T0" y="T1"/>
                    </a:cxn>
                    <a:cxn ang="0">
                      <a:pos x="T2" y="T3"/>
                    </a:cxn>
                    <a:cxn ang="0">
                      <a:pos x="T4" y="T5"/>
                    </a:cxn>
                    <a:cxn ang="0">
                      <a:pos x="T6" y="T7"/>
                    </a:cxn>
                    <a:cxn ang="0">
                      <a:pos x="T8" y="T9"/>
                    </a:cxn>
                    <a:cxn ang="0">
                      <a:pos x="T10" y="T11"/>
                    </a:cxn>
                  </a:cxnLst>
                  <a:rect l="0" t="0" r="r" b="b"/>
                  <a:pathLst>
                    <a:path w="159" h="17">
                      <a:moveTo>
                        <a:pt x="153" y="0"/>
                      </a:moveTo>
                      <a:cubicBezTo>
                        <a:pt x="0" y="0"/>
                        <a:pt x="0" y="0"/>
                        <a:pt x="0" y="0"/>
                      </a:cubicBezTo>
                      <a:cubicBezTo>
                        <a:pt x="3" y="10"/>
                        <a:pt x="12" y="17"/>
                        <a:pt x="23" y="17"/>
                      </a:cubicBezTo>
                      <a:cubicBezTo>
                        <a:pt x="136" y="17"/>
                        <a:pt x="136" y="17"/>
                        <a:pt x="136" y="17"/>
                      </a:cubicBezTo>
                      <a:cubicBezTo>
                        <a:pt x="147" y="17"/>
                        <a:pt x="156" y="10"/>
                        <a:pt x="159" y="1"/>
                      </a:cubicBezTo>
                      <a:cubicBezTo>
                        <a:pt x="157" y="1"/>
                        <a:pt x="155" y="0"/>
                        <a:pt x="153" y="0"/>
                      </a:cubicBezTo>
                    </a:path>
                  </a:pathLst>
                </a:custGeom>
                <a:solidFill>
                  <a:srgbClr val="008BD9"/>
                </a:solidFill>
                <a:ln w="3175">
                  <a:solidFill>
                    <a:srgbClr val="008BD9"/>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 name="Freeform 757"/>
                <p:cNvSpPr>
                  <a:spLocks/>
                </p:cNvSpPr>
                <p:nvPr/>
              </p:nvSpPr>
              <p:spPr bwMode="auto">
                <a:xfrm>
                  <a:off x="813085" y="1980577"/>
                  <a:ext cx="181994" cy="75998"/>
                </a:xfrm>
                <a:custGeom>
                  <a:avLst/>
                  <a:gdLst>
                    <a:gd name="T0" fmla="*/ 52 w 77"/>
                    <a:gd name="T1" fmla="*/ 0 h 32"/>
                    <a:gd name="T2" fmla="*/ 24 w 77"/>
                    <a:gd name="T3" fmla="*/ 0 h 32"/>
                    <a:gd name="T4" fmla="*/ 0 w 77"/>
                    <a:gd name="T5" fmla="*/ 25 h 32"/>
                    <a:gd name="T6" fmla="*/ 1 w 77"/>
                    <a:gd name="T7" fmla="*/ 32 h 32"/>
                    <a:gd name="T8" fmla="*/ 73 w 77"/>
                    <a:gd name="T9" fmla="*/ 32 h 32"/>
                    <a:gd name="T10" fmla="*/ 75 w 77"/>
                    <a:gd name="T11" fmla="*/ 32 h 32"/>
                    <a:gd name="T12" fmla="*/ 77 w 77"/>
                    <a:gd name="T13" fmla="*/ 25 h 32"/>
                    <a:gd name="T14" fmla="*/ 52 w 77"/>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2">
                      <a:moveTo>
                        <a:pt x="52" y="0"/>
                      </a:moveTo>
                      <a:cubicBezTo>
                        <a:pt x="24" y="0"/>
                        <a:pt x="24" y="0"/>
                        <a:pt x="24" y="0"/>
                      </a:cubicBezTo>
                      <a:cubicBezTo>
                        <a:pt x="11" y="0"/>
                        <a:pt x="0" y="11"/>
                        <a:pt x="0" y="25"/>
                      </a:cubicBezTo>
                      <a:cubicBezTo>
                        <a:pt x="0" y="27"/>
                        <a:pt x="0" y="30"/>
                        <a:pt x="1" y="32"/>
                      </a:cubicBezTo>
                      <a:cubicBezTo>
                        <a:pt x="73" y="32"/>
                        <a:pt x="73" y="32"/>
                        <a:pt x="73" y="32"/>
                      </a:cubicBezTo>
                      <a:cubicBezTo>
                        <a:pt x="74" y="32"/>
                        <a:pt x="75" y="32"/>
                        <a:pt x="75" y="32"/>
                      </a:cubicBezTo>
                      <a:cubicBezTo>
                        <a:pt x="76" y="30"/>
                        <a:pt x="77" y="27"/>
                        <a:pt x="77" y="25"/>
                      </a:cubicBezTo>
                      <a:cubicBezTo>
                        <a:pt x="77" y="11"/>
                        <a:pt x="66" y="0"/>
                        <a:pt x="52" y="0"/>
                      </a:cubicBezTo>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 name="Freeform 758"/>
                <p:cNvSpPr>
                  <a:spLocks/>
                </p:cNvSpPr>
                <p:nvPr/>
              </p:nvSpPr>
              <p:spPr bwMode="auto">
                <a:xfrm>
                  <a:off x="815085" y="2056575"/>
                  <a:ext cx="174995" cy="39999"/>
                </a:xfrm>
                <a:custGeom>
                  <a:avLst/>
                  <a:gdLst>
                    <a:gd name="T0" fmla="*/ 72 w 74"/>
                    <a:gd name="T1" fmla="*/ 0 h 17"/>
                    <a:gd name="T2" fmla="*/ 0 w 74"/>
                    <a:gd name="T3" fmla="*/ 0 h 17"/>
                    <a:gd name="T4" fmla="*/ 23 w 74"/>
                    <a:gd name="T5" fmla="*/ 17 h 17"/>
                    <a:gd name="T6" fmla="*/ 51 w 74"/>
                    <a:gd name="T7" fmla="*/ 17 h 17"/>
                    <a:gd name="T8" fmla="*/ 74 w 74"/>
                    <a:gd name="T9" fmla="*/ 0 h 17"/>
                    <a:gd name="T10" fmla="*/ 72 w 74"/>
                    <a:gd name="T11" fmla="*/ 0 h 17"/>
                  </a:gdLst>
                  <a:ahLst/>
                  <a:cxnLst>
                    <a:cxn ang="0">
                      <a:pos x="T0" y="T1"/>
                    </a:cxn>
                    <a:cxn ang="0">
                      <a:pos x="T2" y="T3"/>
                    </a:cxn>
                    <a:cxn ang="0">
                      <a:pos x="T4" y="T5"/>
                    </a:cxn>
                    <a:cxn ang="0">
                      <a:pos x="T6" y="T7"/>
                    </a:cxn>
                    <a:cxn ang="0">
                      <a:pos x="T8" y="T9"/>
                    </a:cxn>
                    <a:cxn ang="0">
                      <a:pos x="T10" y="T11"/>
                    </a:cxn>
                  </a:cxnLst>
                  <a:rect l="0" t="0" r="r" b="b"/>
                  <a:pathLst>
                    <a:path w="74" h="17">
                      <a:moveTo>
                        <a:pt x="72" y="0"/>
                      </a:moveTo>
                      <a:cubicBezTo>
                        <a:pt x="0" y="0"/>
                        <a:pt x="0" y="0"/>
                        <a:pt x="0" y="0"/>
                      </a:cubicBezTo>
                      <a:cubicBezTo>
                        <a:pt x="3" y="10"/>
                        <a:pt x="12" y="17"/>
                        <a:pt x="23" y="17"/>
                      </a:cubicBezTo>
                      <a:cubicBezTo>
                        <a:pt x="51" y="17"/>
                        <a:pt x="51" y="17"/>
                        <a:pt x="51" y="17"/>
                      </a:cubicBezTo>
                      <a:cubicBezTo>
                        <a:pt x="62" y="17"/>
                        <a:pt x="71" y="10"/>
                        <a:pt x="74" y="0"/>
                      </a:cubicBezTo>
                      <a:cubicBezTo>
                        <a:pt x="74" y="0"/>
                        <a:pt x="73" y="0"/>
                        <a:pt x="72" y="0"/>
                      </a:cubicBezTo>
                    </a:path>
                  </a:pathLst>
                </a:custGeom>
                <a:solidFill>
                  <a:srgbClr val="008BD9"/>
                </a:solidFill>
                <a:ln w="3175">
                  <a:solidFill>
                    <a:srgbClr val="008BD9"/>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13" name="テキスト ボックス 12"/>
              <p:cNvSpPr txBox="1"/>
              <p:nvPr/>
            </p:nvSpPr>
            <p:spPr>
              <a:xfrm>
                <a:off x="7092078" y="1323254"/>
                <a:ext cx="1579568" cy="855770"/>
              </a:xfrm>
              <a:prstGeom prst="rect">
                <a:avLst/>
              </a:prstGeom>
              <a:noFill/>
            </p:spPr>
            <p:txBody>
              <a:bodyPr wrap="none" rtlCol="0">
                <a:spAutoFit/>
              </a:bodyPr>
              <a:lstStyle/>
              <a:p>
                <a:pPr algn="ctr"/>
                <a:r>
                  <a:rPr kumimoji="1" lang="en-US" altLang="ja-JP" sz="2400" b="1" i="1" dirty="0">
                    <a:solidFill>
                      <a:schemeClr val="bg2"/>
                    </a:solidFill>
                    <a:latin typeface="+mj-lt"/>
                  </a:rPr>
                  <a:t>Cisco</a:t>
                </a:r>
              </a:p>
              <a:p>
                <a:pPr algn="ctr"/>
                <a:r>
                  <a:rPr kumimoji="1" lang="en-US" altLang="ja-JP" sz="2400" b="1" i="1" dirty="0">
                    <a:solidFill>
                      <a:schemeClr val="bg2"/>
                    </a:solidFill>
                    <a:latin typeface="+mj-lt"/>
                  </a:rPr>
                  <a:t>Intersight</a:t>
                </a:r>
              </a:p>
            </p:txBody>
          </p:sp>
        </p:grpSp>
        <p:sp>
          <p:nvSpPr>
            <p:cNvPr id="25" name="テキスト ボックス 24"/>
            <p:cNvSpPr txBox="1"/>
            <p:nvPr/>
          </p:nvSpPr>
          <p:spPr>
            <a:xfrm>
              <a:off x="1367881" y="919284"/>
              <a:ext cx="2953053" cy="1200329"/>
            </a:xfrm>
            <a:prstGeom prst="rect">
              <a:avLst/>
            </a:prstGeom>
            <a:noFill/>
          </p:spPr>
          <p:txBody>
            <a:bodyPr wrap="none" rtlCol="0">
              <a:spAutoFit/>
            </a:bodyPr>
            <a:lstStyle/>
            <a:p>
              <a:r>
                <a:rPr kumimoji="1" lang="ja-JP" altLang="en-US" dirty="0">
                  <a:latin typeface="+mn-lt"/>
                </a:rPr>
                <a:t>データセンターマネジメントを</a:t>
              </a:r>
              <a:endParaRPr kumimoji="1" lang="en-US" altLang="ja-JP" dirty="0">
                <a:latin typeface="+mn-lt"/>
              </a:endParaRPr>
            </a:p>
            <a:p>
              <a:r>
                <a:rPr kumimoji="1" lang="ja-JP" altLang="en-US" dirty="0">
                  <a:latin typeface="+mn-lt"/>
                </a:rPr>
                <a:t>さまざまなロケーションで</a:t>
              </a:r>
              <a:endParaRPr kumimoji="1" lang="en-US" altLang="ja-JP" dirty="0">
                <a:latin typeface="+mn-lt"/>
              </a:endParaRPr>
            </a:p>
            <a:p>
              <a:r>
                <a:rPr kumimoji="1" lang="ja-JP" altLang="en-US" dirty="0">
                  <a:latin typeface="+mn-lt"/>
                </a:rPr>
                <a:t>もっとシンプルに</a:t>
              </a:r>
              <a:endParaRPr kumimoji="1" lang="en-US" altLang="ja-JP" dirty="0">
                <a:latin typeface="+mn-lt"/>
              </a:endParaRPr>
            </a:p>
            <a:p>
              <a:r>
                <a:rPr kumimoji="1" lang="ja-JP" altLang="en-US" dirty="0">
                  <a:latin typeface="+mn-lt"/>
                </a:rPr>
                <a:t>もっと直感的に</a:t>
              </a:r>
              <a:endParaRPr kumimoji="1" lang="en-US" altLang="ja-JP" dirty="0">
                <a:latin typeface="+mn-lt"/>
              </a:endParaRPr>
            </a:p>
          </p:txBody>
        </p:sp>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689" y="1094273"/>
              <a:ext cx="972494" cy="526148"/>
            </a:xfrm>
            <a:prstGeom prst="rect">
              <a:avLst/>
            </a:prstGeom>
            <a:ln>
              <a:solidFill>
                <a:srgbClr val="002060"/>
              </a:solidFill>
            </a:ln>
          </p:spPr>
        </p:pic>
      </p:grpSp>
    </p:spTree>
    <p:extLst>
      <p:ext uri="{BB962C8B-B14F-4D97-AF65-F5344CB8AC3E}">
        <p14:creationId xmlns:p14="http://schemas.microsoft.com/office/powerpoint/2010/main" val="161219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ppt_x</p:attrName>
                                        </p:attrNameLst>
                                      </p:cBhvr>
                                      <p:tavLst>
                                        <p:tav tm="0">
                                          <p:val>
                                            <p:strVal val="#ppt_x-#ppt_w/2"/>
                                          </p:val>
                                        </p:tav>
                                        <p:tav tm="100000">
                                          <p:val>
                                            <p:strVal val="#ppt_x"/>
                                          </p:val>
                                        </p:tav>
                                      </p:tavLst>
                                    </p:anim>
                                    <p:anim calcmode="lin" valueType="num">
                                      <p:cBhvr>
                                        <p:cTn id="16" dur="500" fill="hold"/>
                                        <p:tgtEl>
                                          <p:spTgt spid="21"/>
                                        </p:tgtEl>
                                        <p:attrNameLst>
                                          <p:attrName>ppt_y</p:attrName>
                                        </p:attrNameLst>
                                      </p:cBhvr>
                                      <p:tavLst>
                                        <p:tav tm="0">
                                          <p:val>
                                            <p:strVal val="#ppt_y"/>
                                          </p:val>
                                        </p:tav>
                                        <p:tav tm="100000">
                                          <p:val>
                                            <p:strVal val="#ppt_y"/>
                                          </p:val>
                                        </p:tav>
                                      </p:tavLst>
                                    </p:anim>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12906" y="250144"/>
            <a:ext cx="8546374" cy="731837"/>
          </a:xfrm>
        </p:spPr>
        <p:txBody>
          <a:bodyPr/>
          <a:lstStyle/>
          <a:p>
            <a:r>
              <a:rPr lang="en-US" altLang="ja-JP" dirty="0">
                <a:ea typeface="MS PGothic" charset="-128"/>
                <a:cs typeface="MS PGothic" charset="-128"/>
              </a:rPr>
              <a:t>Cisco Intersight: </a:t>
            </a:r>
            <a:r>
              <a:rPr lang="ja-JP" altLang="en-US" dirty="0">
                <a:latin typeface="MS PGothic" charset="-128"/>
                <a:ea typeface="MS PGothic" charset="-128"/>
                <a:cs typeface="MS PGothic" charset="-128"/>
              </a:rPr>
              <a:t>次世代データセンターマネジメント</a:t>
            </a:r>
            <a:endParaRPr lang="en-US" dirty="0">
              <a:latin typeface="MS PGothic" charset="-128"/>
              <a:ea typeface="MS PGothic" charset="-128"/>
              <a:cs typeface="MS PGothic" charset="-128"/>
            </a:endParaRPr>
          </a:p>
        </p:txBody>
      </p:sp>
      <p:grpSp>
        <p:nvGrpSpPr>
          <p:cNvPr id="4" name="図形グループ 3"/>
          <p:cNvGrpSpPr/>
          <p:nvPr/>
        </p:nvGrpSpPr>
        <p:grpSpPr>
          <a:xfrm>
            <a:off x="5975098" y="1282333"/>
            <a:ext cx="2252110" cy="3161168"/>
            <a:chOff x="5975098" y="1282333"/>
            <a:chExt cx="2252110" cy="3161168"/>
          </a:xfrm>
        </p:grpSpPr>
        <p:sp>
          <p:nvSpPr>
            <p:cNvPr id="7" name="TextBox 6"/>
            <p:cNvSpPr txBox="1"/>
            <p:nvPr/>
          </p:nvSpPr>
          <p:spPr>
            <a:xfrm>
              <a:off x="5975098" y="3253208"/>
              <a:ext cx="2252110" cy="518091"/>
            </a:xfrm>
            <a:prstGeom prst="rect">
              <a:avLst/>
            </a:prstGeom>
            <a:noFill/>
          </p:spPr>
          <p:txBody>
            <a:bodyPr wrap="square" tIns="0" bIns="0" rtlCol="0">
              <a:spAutoFit/>
            </a:bodyPr>
            <a:lstStyle/>
            <a:p>
              <a:pPr algn="ctr">
                <a:spcBef>
                  <a:spcPts val="225"/>
                </a:spcBef>
                <a:buClr>
                  <a:srgbClr val="000000"/>
                </a:buClr>
                <a:buSzPct val="25000"/>
                <a:defRPr/>
              </a:pPr>
              <a:r>
                <a:rPr lang="ja-JP" altLang="en-US" sz="1600" spc="-23" dirty="0">
                  <a:solidFill>
                    <a:schemeClr val="bg1"/>
                  </a:solidFill>
                  <a:latin typeface="+mj-lt"/>
                </a:rPr>
                <a:t>可視化と自動化</a:t>
              </a:r>
              <a:endParaRPr lang="en-US" altLang="ja-JP" sz="1600" spc="-23" dirty="0">
                <a:solidFill>
                  <a:schemeClr val="bg1"/>
                </a:solidFill>
                <a:latin typeface="+mj-lt"/>
              </a:endParaRPr>
            </a:p>
            <a:p>
              <a:pPr algn="ctr">
                <a:spcBef>
                  <a:spcPts val="225"/>
                </a:spcBef>
                <a:buClr>
                  <a:srgbClr val="000000"/>
                </a:buClr>
                <a:buSzPct val="25000"/>
                <a:defRPr/>
              </a:pPr>
              <a:r>
                <a:rPr lang="ja-JP" altLang="en-US" sz="1600" spc="-23" dirty="0">
                  <a:solidFill>
                    <a:schemeClr val="bg1"/>
                  </a:solidFill>
                  <a:latin typeface="+mj-lt"/>
                </a:rPr>
                <a:t>の統合</a:t>
              </a:r>
              <a:endParaRPr lang="en-US" sz="1600" spc="-23" dirty="0">
                <a:solidFill>
                  <a:schemeClr val="bg1"/>
                </a:solidFill>
                <a:latin typeface="+mj-lt"/>
              </a:endParaRPr>
            </a:p>
          </p:txBody>
        </p:sp>
        <p:sp>
          <p:nvSpPr>
            <p:cNvPr id="12" name="Rectangle 11"/>
            <p:cNvSpPr/>
            <p:nvPr/>
          </p:nvSpPr>
          <p:spPr>
            <a:xfrm>
              <a:off x="6028267" y="3966447"/>
              <a:ext cx="2148141" cy="477054"/>
            </a:xfrm>
            <a:prstGeom prst="rect">
              <a:avLst/>
            </a:prstGeom>
          </p:spPr>
          <p:txBody>
            <a:bodyPr wrap="square" lIns="0" tIns="0" rIns="0">
              <a:spAutoFit/>
            </a:bodyPr>
            <a:lstStyle/>
            <a:p>
              <a:pPr lvl="0" algn="ctr">
                <a:buClr>
                  <a:srgbClr val="000000"/>
                </a:buClr>
                <a:buSzPct val="25000"/>
                <a:defRPr/>
              </a:pPr>
              <a:r>
                <a:rPr lang="ja-JP" altLang="en-US" sz="1400" dirty="0" smtClean="0">
                  <a:solidFill>
                    <a:schemeClr val="tx1">
                      <a:lumMod val="75000"/>
                      <a:lumOff val="25000"/>
                    </a:schemeClr>
                  </a:solidFill>
                  <a:latin typeface="+mj-lt"/>
                  <a:sym typeface="Calibri"/>
                </a:rPr>
                <a:t>マシン運用のための</a:t>
              </a:r>
              <a:endParaRPr lang="en-US" altLang="ja-JP" sz="1400" dirty="0" smtClean="0">
                <a:solidFill>
                  <a:schemeClr val="tx1">
                    <a:lumMod val="75000"/>
                    <a:lumOff val="25000"/>
                  </a:schemeClr>
                </a:solidFill>
                <a:latin typeface="+mj-lt"/>
                <a:sym typeface="Calibri"/>
              </a:endParaRPr>
            </a:p>
            <a:p>
              <a:pPr lvl="0" algn="ctr">
                <a:buClr>
                  <a:srgbClr val="000000"/>
                </a:buClr>
                <a:buSzPct val="25000"/>
                <a:defRPr/>
              </a:pPr>
              <a:r>
                <a:rPr lang="ja-JP" altLang="en-US" sz="1400" dirty="0" smtClean="0">
                  <a:solidFill>
                    <a:schemeClr val="tx1">
                      <a:lumMod val="75000"/>
                      <a:lumOff val="25000"/>
                    </a:schemeClr>
                  </a:solidFill>
                  <a:latin typeface="+mj-lt"/>
                  <a:sym typeface="Calibri"/>
                </a:rPr>
                <a:t>自動化されたマシン</a:t>
              </a:r>
              <a:endParaRPr lang="en-US" sz="1400" dirty="0">
                <a:solidFill>
                  <a:schemeClr val="tx1">
                    <a:lumMod val="75000"/>
                    <a:lumOff val="25000"/>
                  </a:schemeClr>
                </a:solidFill>
                <a:latin typeface="+mj-lt"/>
                <a:sym typeface="Calibri"/>
              </a:endParaRPr>
            </a:p>
          </p:txBody>
        </p:sp>
        <p:cxnSp>
          <p:nvCxnSpPr>
            <p:cNvPr id="74" name="Straight Connector 73">
              <a:extLst>
                <a:ext uri="{FF2B5EF4-FFF2-40B4-BE49-F238E27FC236}">
                  <a16:creationId xmlns:a16="http://schemas.microsoft.com/office/drawing/2014/main" xmlns="" id="{B8FA2B0D-6B94-4BCE-B6E2-626C238691D5}"/>
                </a:ext>
              </a:extLst>
            </p:cNvPr>
            <p:cNvCxnSpPr/>
            <p:nvPr/>
          </p:nvCxnSpPr>
          <p:spPr>
            <a:xfrm>
              <a:off x="6250346" y="3871665"/>
              <a:ext cx="1701614" cy="0"/>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grpSp>
          <p:nvGrpSpPr>
            <p:cNvPr id="213" name="Group 75">
              <a:extLst>
                <a:ext uri="{FF2B5EF4-FFF2-40B4-BE49-F238E27FC236}">
                  <a16:creationId xmlns:a16="http://schemas.microsoft.com/office/drawing/2014/main" xmlns="" id="{C048783B-17EB-450E-B8F5-5E502C5F8A2B}"/>
                </a:ext>
              </a:extLst>
            </p:cNvPr>
            <p:cNvGrpSpPr>
              <a:grpSpLocks noChangeAspect="1"/>
            </p:cNvGrpSpPr>
            <p:nvPr/>
          </p:nvGrpSpPr>
          <p:grpSpPr bwMode="auto">
            <a:xfrm>
              <a:off x="6312817" y="1282333"/>
              <a:ext cx="1590083" cy="1590083"/>
              <a:chOff x="2539" y="1279"/>
              <a:chExt cx="682" cy="682"/>
            </a:xfrm>
          </p:grpSpPr>
          <p:sp>
            <p:nvSpPr>
              <p:cNvPr id="214" name="Freeform 76">
                <a:extLst>
                  <a:ext uri="{FF2B5EF4-FFF2-40B4-BE49-F238E27FC236}">
                    <a16:creationId xmlns:a16="http://schemas.microsoft.com/office/drawing/2014/main" xmlns="" id="{70EF0AA0-7D05-405D-87C6-C66AFE541060}"/>
                  </a:ext>
                </a:extLst>
              </p:cNvPr>
              <p:cNvSpPr>
                <a:spLocks/>
              </p:cNvSpPr>
              <p:nvPr/>
            </p:nvSpPr>
            <p:spPr bwMode="auto">
              <a:xfrm>
                <a:off x="2539" y="1279"/>
                <a:ext cx="682" cy="682"/>
              </a:xfrm>
              <a:custGeom>
                <a:avLst/>
                <a:gdLst>
                  <a:gd name="T0" fmla="*/ 192 w 384"/>
                  <a:gd name="T1" fmla="*/ 0 h 384"/>
                  <a:gd name="T2" fmla="*/ 0 w 384"/>
                  <a:gd name="T3" fmla="*/ 192 h 384"/>
                  <a:gd name="T4" fmla="*/ 188 w 384"/>
                  <a:gd name="T5" fmla="*/ 384 h 384"/>
                  <a:gd name="T6" fmla="*/ 192 w 384"/>
                  <a:gd name="T7" fmla="*/ 384 h 384"/>
                  <a:gd name="T8" fmla="*/ 383 w 384"/>
                  <a:gd name="T9" fmla="*/ 203 h 384"/>
                  <a:gd name="T10" fmla="*/ 384 w 384"/>
                  <a:gd name="T11" fmla="*/ 192 h 384"/>
                  <a:gd name="T12" fmla="*/ 192 w 384"/>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384" h="384">
                    <a:moveTo>
                      <a:pt x="192" y="0"/>
                    </a:moveTo>
                    <a:cubicBezTo>
                      <a:pt x="86" y="0"/>
                      <a:pt x="0" y="86"/>
                      <a:pt x="0" y="192"/>
                    </a:cubicBezTo>
                    <a:cubicBezTo>
                      <a:pt x="0" y="297"/>
                      <a:pt x="84" y="382"/>
                      <a:pt x="188" y="384"/>
                    </a:cubicBezTo>
                    <a:cubicBezTo>
                      <a:pt x="189" y="384"/>
                      <a:pt x="190" y="384"/>
                      <a:pt x="192" y="384"/>
                    </a:cubicBezTo>
                    <a:cubicBezTo>
                      <a:pt x="294" y="384"/>
                      <a:pt x="378" y="304"/>
                      <a:pt x="383" y="203"/>
                    </a:cubicBezTo>
                    <a:cubicBezTo>
                      <a:pt x="384" y="199"/>
                      <a:pt x="384" y="196"/>
                      <a:pt x="384" y="192"/>
                    </a:cubicBezTo>
                    <a:cubicBezTo>
                      <a:pt x="384" y="86"/>
                      <a:pt x="298" y="0"/>
                      <a:pt x="19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77">
                <a:extLst>
                  <a:ext uri="{FF2B5EF4-FFF2-40B4-BE49-F238E27FC236}">
                    <a16:creationId xmlns:a16="http://schemas.microsoft.com/office/drawing/2014/main" xmlns="" id="{BA525A12-80BA-4E31-B7C6-E631822EF862}"/>
                  </a:ext>
                </a:extLst>
              </p:cNvPr>
              <p:cNvSpPr>
                <a:spLocks/>
              </p:cNvSpPr>
              <p:nvPr/>
            </p:nvSpPr>
            <p:spPr bwMode="auto">
              <a:xfrm>
                <a:off x="2710" y="1467"/>
                <a:ext cx="229" cy="229"/>
              </a:xfrm>
              <a:custGeom>
                <a:avLst/>
                <a:gdLst>
                  <a:gd name="T0" fmla="*/ 82 w 129"/>
                  <a:gd name="T1" fmla="*/ 61 h 129"/>
                  <a:gd name="T2" fmla="*/ 129 w 129"/>
                  <a:gd name="T3" fmla="*/ 61 h 129"/>
                  <a:gd name="T4" fmla="*/ 129 w 129"/>
                  <a:gd name="T5" fmla="*/ 16 h 129"/>
                  <a:gd name="T6" fmla="*/ 113 w 129"/>
                  <a:gd name="T7" fmla="*/ 0 h 129"/>
                  <a:gd name="T8" fmla="*/ 16 w 129"/>
                  <a:gd name="T9" fmla="*/ 0 h 129"/>
                  <a:gd name="T10" fmla="*/ 0 w 129"/>
                  <a:gd name="T11" fmla="*/ 16 h 129"/>
                  <a:gd name="T12" fmla="*/ 0 w 129"/>
                  <a:gd name="T13" fmla="*/ 113 h 129"/>
                  <a:gd name="T14" fmla="*/ 16 w 129"/>
                  <a:gd name="T15" fmla="*/ 129 h 129"/>
                  <a:gd name="T16" fmla="*/ 66 w 129"/>
                  <a:gd name="T17" fmla="*/ 129 h 129"/>
                  <a:gd name="T18" fmla="*/ 66 w 129"/>
                  <a:gd name="T19" fmla="*/ 77 h 129"/>
                  <a:gd name="T20" fmla="*/ 82 w 129"/>
                  <a:gd name="T21" fmla="*/ 6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29">
                    <a:moveTo>
                      <a:pt x="82" y="61"/>
                    </a:moveTo>
                    <a:cubicBezTo>
                      <a:pt x="129" y="61"/>
                      <a:pt x="129" y="61"/>
                      <a:pt x="129" y="61"/>
                    </a:cubicBezTo>
                    <a:cubicBezTo>
                      <a:pt x="129" y="16"/>
                      <a:pt x="129" y="16"/>
                      <a:pt x="129" y="16"/>
                    </a:cubicBezTo>
                    <a:cubicBezTo>
                      <a:pt x="129" y="8"/>
                      <a:pt x="121" y="0"/>
                      <a:pt x="113" y="0"/>
                    </a:cubicBezTo>
                    <a:cubicBezTo>
                      <a:pt x="16" y="0"/>
                      <a:pt x="16" y="0"/>
                      <a:pt x="16" y="0"/>
                    </a:cubicBezTo>
                    <a:cubicBezTo>
                      <a:pt x="7" y="0"/>
                      <a:pt x="0" y="8"/>
                      <a:pt x="0" y="16"/>
                    </a:cubicBezTo>
                    <a:cubicBezTo>
                      <a:pt x="0" y="113"/>
                      <a:pt x="0" y="113"/>
                      <a:pt x="0" y="113"/>
                    </a:cubicBezTo>
                    <a:cubicBezTo>
                      <a:pt x="0" y="122"/>
                      <a:pt x="7" y="129"/>
                      <a:pt x="16" y="129"/>
                    </a:cubicBezTo>
                    <a:cubicBezTo>
                      <a:pt x="66" y="129"/>
                      <a:pt x="66" y="129"/>
                      <a:pt x="66" y="129"/>
                    </a:cubicBezTo>
                    <a:cubicBezTo>
                      <a:pt x="66" y="77"/>
                      <a:pt x="66" y="77"/>
                      <a:pt x="66" y="77"/>
                    </a:cubicBezTo>
                    <a:cubicBezTo>
                      <a:pt x="66" y="68"/>
                      <a:pt x="73" y="61"/>
                      <a:pt x="82" y="61"/>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78">
                <a:extLst>
                  <a:ext uri="{FF2B5EF4-FFF2-40B4-BE49-F238E27FC236}">
                    <a16:creationId xmlns:a16="http://schemas.microsoft.com/office/drawing/2014/main" xmlns="" id="{EE9F8E2E-3917-4D4E-AA58-DF56C3D3CF83}"/>
                  </a:ext>
                </a:extLst>
              </p:cNvPr>
              <p:cNvSpPr>
                <a:spLocks/>
              </p:cNvSpPr>
              <p:nvPr/>
            </p:nvSpPr>
            <p:spPr bwMode="auto">
              <a:xfrm>
                <a:off x="2827" y="1576"/>
                <a:ext cx="227" cy="229"/>
              </a:xfrm>
              <a:custGeom>
                <a:avLst/>
                <a:gdLst>
                  <a:gd name="T0" fmla="*/ 112 w 128"/>
                  <a:gd name="T1" fmla="*/ 0 h 129"/>
                  <a:gd name="T2" fmla="*/ 63 w 128"/>
                  <a:gd name="T3" fmla="*/ 0 h 129"/>
                  <a:gd name="T4" fmla="*/ 63 w 128"/>
                  <a:gd name="T5" fmla="*/ 52 h 129"/>
                  <a:gd name="T6" fmla="*/ 47 w 128"/>
                  <a:gd name="T7" fmla="*/ 68 h 129"/>
                  <a:gd name="T8" fmla="*/ 0 w 128"/>
                  <a:gd name="T9" fmla="*/ 68 h 129"/>
                  <a:gd name="T10" fmla="*/ 0 w 128"/>
                  <a:gd name="T11" fmla="*/ 113 h 129"/>
                  <a:gd name="T12" fmla="*/ 16 w 128"/>
                  <a:gd name="T13" fmla="*/ 129 h 129"/>
                  <a:gd name="T14" fmla="*/ 112 w 128"/>
                  <a:gd name="T15" fmla="*/ 129 h 129"/>
                  <a:gd name="T16" fmla="*/ 128 w 128"/>
                  <a:gd name="T17" fmla="*/ 113 h 129"/>
                  <a:gd name="T18" fmla="*/ 128 w 128"/>
                  <a:gd name="T19" fmla="*/ 16 h 129"/>
                  <a:gd name="T20" fmla="*/ 112 w 128"/>
                  <a:gd name="T2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29">
                    <a:moveTo>
                      <a:pt x="112" y="0"/>
                    </a:moveTo>
                    <a:cubicBezTo>
                      <a:pt x="63" y="0"/>
                      <a:pt x="63" y="0"/>
                      <a:pt x="63" y="0"/>
                    </a:cubicBezTo>
                    <a:cubicBezTo>
                      <a:pt x="63" y="52"/>
                      <a:pt x="63" y="52"/>
                      <a:pt x="63" y="52"/>
                    </a:cubicBezTo>
                    <a:cubicBezTo>
                      <a:pt x="63" y="61"/>
                      <a:pt x="55" y="68"/>
                      <a:pt x="47" y="68"/>
                    </a:cubicBezTo>
                    <a:cubicBezTo>
                      <a:pt x="0" y="68"/>
                      <a:pt x="0" y="68"/>
                      <a:pt x="0" y="68"/>
                    </a:cubicBezTo>
                    <a:cubicBezTo>
                      <a:pt x="0" y="113"/>
                      <a:pt x="0" y="113"/>
                      <a:pt x="0" y="113"/>
                    </a:cubicBezTo>
                    <a:cubicBezTo>
                      <a:pt x="0" y="122"/>
                      <a:pt x="7" y="129"/>
                      <a:pt x="16" y="129"/>
                    </a:cubicBezTo>
                    <a:cubicBezTo>
                      <a:pt x="112" y="129"/>
                      <a:pt x="112" y="129"/>
                      <a:pt x="112" y="129"/>
                    </a:cubicBezTo>
                    <a:cubicBezTo>
                      <a:pt x="121" y="129"/>
                      <a:pt x="128" y="122"/>
                      <a:pt x="128" y="113"/>
                    </a:cubicBezTo>
                    <a:cubicBezTo>
                      <a:pt x="128" y="16"/>
                      <a:pt x="128" y="16"/>
                      <a:pt x="128" y="16"/>
                    </a:cubicBezTo>
                    <a:cubicBezTo>
                      <a:pt x="128" y="7"/>
                      <a:pt x="121" y="0"/>
                      <a:pt x="112"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79">
                <a:extLst>
                  <a:ext uri="{FF2B5EF4-FFF2-40B4-BE49-F238E27FC236}">
                    <a16:creationId xmlns:a16="http://schemas.microsoft.com/office/drawing/2014/main" xmlns="" id="{E30CDDD2-B952-4E06-928F-189D6B0A9451}"/>
                  </a:ext>
                </a:extLst>
              </p:cNvPr>
              <p:cNvSpPr>
                <a:spLocks/>
              </p:cNvSpPr>
              <p:nvPr/>
            </p:nvSpPr>
            <p:spPr bwMode="auto">
              <a:xfrm>
                <a:off x="2827" y="1576"/>
                <a:ext cx="112" cy="120"/>
              </a:xfrm>
              <a:custGeom>
                <a:avLst/>
                <a:gdLst>
                  <a:gd name="T0" fmla="*/ 63 w 63"/>
                  <a:gd name="T1" fmla="*/ 52 h 68"/>
                  <a:gd name="T2" fmla="*/ 63 w 63"/>
                  <a:gd name="T3" fmla="*/ 0 h 68"/>
                  <a:gd name="T4" fmla="*/ 16 w 63"/>
                  <a:gd name="T5" fmla="*/ 0 h 68"/>
                  <a:gd name="T6" fmla="*/ 0 w 63"/>
                  <a:gd name="T7" fmla="*/ 16 h 68"/>
                  <a:gd name="T8" fmla="*/ 0 w 63"/>
                  <a:gd name="T9" fmla="*/ 68 h 68"/>
                  <a:gd name="T10" fmla="*/ 47 w 63"/>
                  <a:gd name="T11" fmla="*/ 68 h 68"/>
                  <a:gd name="T12" fmla="*/ 63 w 63"/>
                  <a:gd name="T13" fmla="*/ 52 h 68"/>
                </a:gdLst>
                <a:ahLst/>
                <a:cxnLst>
                  <a:cxn ang="0">
                    <a:pos x="T0" y="T1"/>
                  </a:cxn>
                  <a:cxn ang="0">
                    <a:pos x="T2" y="T3"/>
                  </a:cxn>
                  <a:cxn ang="0">
                    <a:pos x="T4" y="T5"/>
                  </a:cxn>
                  <a:cxn ang="0">
                    <a:pos x="T6" y="T7"/>
                  </a:cxn>
                  <a:cxn ang="0">
                    <a:pos x="T8" y="T9"/>
                  </a:cxn>
                  <a:cxn ang="0">
                    <a:pos x="T10" y="T11"/>
                  </a:cxn>
                  <a:cxn ang="0">
                    <a:pos x="T12" y="T13"/>
                  </a:cxn>
                </a:cxnLst>
                <a:rect l="0" t="0" r="r" b="b"/>
                <a:pathLst>
                  <a:path w="63" h="68">
                    <a:moveTo>
                      <a:pt x="63" y="52"/>
                    </a:moveTo>
                    <a:cubicBezTo>
                      <a:pt x="63" y="0"/>
                      <a:pt x="63" y="0"/>
                      <a:pt x="63" y="0"/>
                    </a:cubicBezTo>
                    <a:cubicBezTo>
                      <a:pt x="16" y="0"/>
                      <a:pt x="16" y="0"/>
                      <a:pt x="16" y="0"/>
                    </a:cubicBezTo>
                    <a:cubicBezTo>
                      <a:pt x="7" y="0"/>
                      <a:pt x="0" y="7"/>
                      <a:pt x="0" y="16"/>
                    </a:cubicBezTo>
                    <a:cubicBezTo>
                      <a:pt x="0" y="68"/>
                      <a:pt x="0" y="68"/>
                      <a:pt x="0" y="68"/>
                    </a:cubicBezTo>
                    <a:cubicBezTo>
                      <a:pt x="47" y="68"/>
                      <a:pt x="47" y="68"/>
                      <a:pt x="47" y="68"/>
                    </a:cubicBezTo>
                    <a:cubicBezTo>
                      <a:pt x="55" y="68"/>
                      <a:pt x="63" y="61"/>
                      <a:pt x="63" y="52"/>
                    </a:cubicBezTo>
                    <a:close/>
                  </a:path>
                </a:pathLst>
              </a:custGeom>
              <a:solidFill>
                <a:srgbClr val="0034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80">
                <a:extLst>
                  <a:ext uri="{FF2B5EF4-FFF2-40B4-BE49-F238E27FC236}">
                    <a16:creationId xmlns:a16="http://schemas.microsoft.com/office/drawing/2014/main" xmlns="" id="{9C2713F4-469C-49AF-A3B1-A59913D86393}"/>
                  </a:ext>
                </a:extLst>
              </p:cNvPr>
              <p:cNvSpPr>
                <a:spLocks noEditPoints="1"/>
              </p:cNvSpPr>
              <p:nvPr/>
            </p:nvSpPr>
            <p:spPr bwMode="auto">
              <a:xfrm>
                <a:off x="2766" y="1304"/>
                <a:ext cx="208" cy="209"/>
              </a:xfrm>
              <a:custGeom>
                <a:avLst/>
                <a:gdLst>
                  <a:gd name="T0" fmla="*/ 100 w 117"/>
                  <a:gd name="T1" fmla="*/ 48 h 118"/>
                  <a:gd name="T2" fmla="*/ 106 w 117"/>
                  <a:gd name="T3" fmla="*/ 48 h 118"/>
                  <a:gd name="T4" fmla="*/ 117 w 117"/>
                  <a:gd name="T5" fmla="*/ 59 h 118"/>
                  <a:gd name="T6" fmla="*/ 106 w 117"/>
                  <a:gd name="T7" fmla="*/ 70 h 118"/>
                  <a:gd name="T8" fmla="*/ 94 w 117"/>
                  <a:gd name="T9" fmla="*/ 70 h 118"/>
                  <a:gd name="T10" fmla="*/ 92 w 117"/>
                  <a:gd name="T11" fmla="*/ 71 h 118"/>
                  <a:gd name="T12" fmla="*/ 93 w 117"/>
                  <a:gd name="T13" fmla="*/ 78 h 118"/>
                  <a:gd name="T14" fmla="*/ 100 w 117"/>
                  <a:gd name="T15" fmla="*/ 85 h 118"/>
                  <a:gd name="T16" fmla="*/ 102 w 117"/>
                  <a:gd name="T17" fmla="*/ 96 h 118"/>
                  <a:gd name="T18" fmla="*/ 92 w 117"/>
                  <a:gd name="T19" fmla="*/ 103 h 118"/>
                  <a:gd name="T20" fmla="*/ 84 w 117"/>
                  <a:gd name="T21" fmla="*/ 100 h 118"/>
                  <a:gd name="T22" fmla="*/ 76 w 117"/>
                  <a:gd name="T23" fmla="*/ 92 h 118"/>
                  <a:gd name="T24" fmla="*/ 73 w 117"/>
                  <a:gd name="T25" fmla="*/ 91 h 118"/>
                  <a:gd name="T26" fmla="*/ 69 w 117"/>
                  <a:gd name="T27" fmla="*/ 97 h 118"/>
                  <a:gd name="T28" fmla="*/ 69 w 117"/>
                  <a:gd name="T29" fmla="*/ 106 h 118"/>
                  <a:gd name="T30" fmla="*/ 60 w 117"/>
                  <a:gd name="T31" fmla="*/ 117 h 118"/>
                  <a:gd name="T32" fmla="*/ 48 w 117"/>
                  <a:gd name="T33" fmla="*/ 109 h 118"/>
                  <a:gd name="T34" fmla="*/ 47 w 117"/>
                  <a:gd name="T35" fmla="*/ 100 h 118"/>
                  <a:gd name="T36" fmla="*/ 47 w 117"/>
                  <a:gd name="T37" fmla="*/ 97 h 118"/>
                  <a:gd name="T38" fmla="*/ 43 w 117"/>
                  <a:gd name="T39" fmla="*/ 91 h 118"/>
                  <a:gd name="T40" fmla="*/ 41 w 117"/>
                  <a:gd name="T41" fmla="*/ 92 h 118"/>
                  <a:gd name="T42" fmla="*/ 33 w 117"/>
                  <a:gd name="T43" fmla="*/ 100 h 118"/>
                  <a:gd name="T44" fmla="*/ 21 w 117"/>
                  <a:gd name="T45" fmla="*/ 103 h 118"/>
                  <a:gd name="T46" fmla="*/ 14 w 117"/>
                  <a:gd name="T47" fmla="*/ 93 h 118"/>
                  <a:gd name="T48" fmla="*/ 17 w 117"/>
                  <a:gd name="T49" fmla="*/ 84 h 118"/>
                  <a:gd name="T50" fmla="*/ 25 w 117"/>
                  <a:gd name="T51" fmla="*/ 76 h 118"/>
                  <a:gd name="T52" fmla="*/ 26 w 117"/>
                  <a:gd name="T53" fmla="*/ 74 h 118"/>
                  <a:gd name="T54" fmla="*/ 20 w 117"/>
                  <a:gd name="T55" fmla="*/ 70 h 118"/>
                  <a:gd name="T56" fmla="*/ 11 w 117"/>
                  <a:gd name="T57" fmla="*/ 70 h 118"/>
                  <a:gd name="T58" fmla="*/ 0 w 117"/>
                  <a:gd name="T59" fmla="*/ 59 h 118"/>
                  <a:gd name="T60" fmla="*/ 10 w 117"/>
                  <a:gd name="T61" fmla="*/ 48 h 118"/>
                  <a:gd name="T62" fmla="*/ 23 w 117"/>
                  <a:gd name="T63" fmla="*/ 48 h 118"/>
                  <a:gd name="T64" fmla="*/ 25 w 117"/>
                  <a:gd name="T65" fmla="*/ 46 h 118"/>
                  <a:gd name="T66" fmla="*/ 23 w 117"/>
                  <a:gd name="T67" fmla="*/ 39 h 118"/>
                  <a:gd name="T68" fmla="*/ 17 w 117"/>
                  <a:gd name="T69" fmla="*/ 33 h 118"/>
                  <a:gd name="T70" fmla="*/ 17 w 117"/>
                  <a:gd name="T71" fmla="*/ 17 h 118"/>
                  <a:gd name="T72" fmla="*/ 32 w 117"/>
                  <a:gd name="T73" fmla="*/ 17 h 118"/>
                  <a:gd name="T74" fmla="*/ 41 w 117"/>
                  <a:gd name="T75" fmla="*/ 26 h 118"/>
                  <a:gd name="T76" fmla="*/ 43 w 117"/>
                  <a:gd name="T77" fmla="*/ 26 h 118"/>
                  <a:gd name="T78" fmla="*/ 47 w 117"/>
                  <a:gd name="T79" fmla="*/ 20 h 118"/>
                  <a:gd name="T80" fmla="*/ 47 w 117"/>
                  <a:gd name="T81" fmla="*/ 11 h 118"/>
                  <a:gd name="T82" fmla="*/ 58 w 117"/>
                  <a:gd name="T83" fmla="*/ 0 h 118"/>
                  <a:gd name="T84" fmla="*/ 69 w 117"/>
                  <a:gd name="T85" fmla="*/ 11 h 118"/>
                  <a:gd name="T86" fmla="*/ 69 w 117"/>
                  <a:gd name="T87" fmla="*/ 23 h 118"/>
                  <a:gd name="T88" fmla="*/ 71 w 117"/>
                  <a:gd name="T89" fmla="*/ 25 h 118"/>
                  <a:gd name="T90" fmla="*/ 78 w 117"/>
                  <a:gd name="T91" fmla="*/ 24 h 118"/>
                  <a:gd name="T92" fmla="*/ 84 w 117"/>
                  <a:gd name="T93" fmla="*/ 17 h 118"/>
                  <a:gd name="T94" fmla="*/ 102 w 117"/>
                  <a:gd name="T95" fmla="*/ 22 h 118"/>
                  <a:gd name="T96" fmla="*/ 100 w 117"/>
                  <a:gd name="T97" fmla="*/ 33 h 118"/>
                  <a:gd name="T98" fmla="*/ 91 w 117"/>
                  <a:gd name="T99" fmla="*/ 41 h 118"/>
                  <a:gd name="T100" fmla="*/ 91 w 117"/>
                  <a:gd name="T101" fmla="*/ 44 h 118"/>
                  <a:gd name="T102" fmla="*/ 96 w 117"/>
                  <a:gd name="T103" fmla="*/ 48 h 118"/>
                  <a:gd name="T104" fmla="*/ 100 w 117"/>
                  <a:gd name="T105" fmla="*/ 48 h 118"/>
                  <a:gd name="T106" fmla="*/ 77 w 117"/>
                  <a:gd name="T107" fmla="*/ 59 h 118"/>
                  <a:gd name="T108" fmla="*/ 58 w 117"/>
                  <a:gd name="T109" fmla="*/ 40 h 118"/>
                  <a:gd name="T110" fmla="*/ 40 w 117"/>
                  <a:gd name="T111" fmla="*/ 59 h 118"/>
                  <a:gd name="T112" fmla="*/ 58 w 117"/>
                  <a:gd name="T113" fmla="*/ 77 h 118"/>
                  <a:gd name="T114" fmla="*/ 77 w 117"/>
                  <a:gd name="T115"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 h="118">
                    <a:moveTo>
                      <a:pt x="100" y="48"/>
                    </a:moveTo>
                    <a:cubicBezTo>
                      <a:pt x="102" y="48"/>
                      <a:pt x="104" y="48"/>
                      <a:pt x="106" y="48"/>
                    </a:cubicBezTo>
                    <a:cubicBezTo>
                      <a:pt x="112" y="48"/>
                      <a:pt x="117" y="53"/>
                      <a:pt x="117" y="59"/>
                    </a:cubicBezTo>
                    <a:cubicBezTo>
                      <a:pt x="117" y="65"/>
                      <a:pt x="112" y="70"/>
                      <a:pt x="106" y="70"/>
                    </a:cubicBezTo>
                    <a:cubicBezTo>
                      <a:pt x="102" y="70"/>
                      <a:pt x="98" y="70"/>
                      <a:pt x="94" y="70"/>
                    </a:cubicBezTo>
                    <a:cubicBezTo>
                      <a:pt x="93" y="70"/>
                      <a:pt x="92" y="70"/>
                      <a:pt x="92" y="71"/>
                    </a:cubicBezTo>
                    <a:cubicBezTo>
                      <a:pt x="90" y="75"/>
                      <a:pt x="90" y="75"/>
                      <a:pt x="93" y="78"/>
                    </a:cubicBezTo>
                    <a:cubicBezTo>
                      <a:pt x="95" y="80"/>
                      <a:pt x="97" y="82"/>
                      <a:pt x="100" y="85"/>
                    </a:cubicBezTo>
                    <a:cubicBezTo>
                      <a:pt x="103" y="88"/>
                      <a:pt x="104" y="92"/>
                      <a:pt x="102" y="96"/>
                    </a:cubicBezTo>
                    <a:cubicBezTo>
                      <a:pt x="100" y="101"/>
                      <a:pt x="97" y="103"/>
                      <a:pt x="92" y="103"/>
                    </a:cubicBezTo>
                    <a:cubicBezTo>
                      <a:pt x="89" y="103"/>
                      <a:pt x="87" y="102"/>
                      <a:pt x="84" y="100"/>
                    </a:cubicBezTo>
                    <a:cubicBezTo>
                      <a:pt x="82" y="97"/>
                      <a:pt x="79" y="95"/>
                      <a:pt x="76" y="92"/>
                    </a:cubicBezTo>
                    <a:cubicBezTo>
                      <a:pt x="75" y="91"/>
                      <a:pt x="74" y="91"/>
                      <a:pt x="73" y="91"/>
                    </a:cubicBezTo>
                    <a:cubicBezTo>
                      <a:pt x="69" y="93"/>
                      <a:pt x="69" y="93"/>
                      <a:pt x="69" y="97"/>
                    </a:cubicBezTo>
                    <a:cubicBezTo>
                      <a:pt x="69" y="100"/>
                      <a:pt x="69" y="103"/>
                      <a:pt x="69" y="106"/>
                    </a:cubicBezTo>
                    <a:cubicBezTo>
                      <a:pt x="69" y="112"/>
                      <a:pt x="65" y="117"/>
                      <a:pt x="60" y="117"/>
                    </a:cubicBezTo>
                    <a:cubicBezTo>
                      <a:pt x="54" y="118"/>
                      <a:pt x="49" y="114"/>
                      <a:pt x="48" y="109"/>
                    </a:cubicBezTo>
                    <a:cubicBezTo>
                      <a:pt x="47" y="106"/>
                      <a:pt x="47" y="103"/>
                      <a:pt x="47" y="100"/>
                    </a:cubicBezTo>
                    <a:cubicBezTo>
                      <a:pt x="47" y="99"/>
                      <a:pt x="47" y="98"/>
                      <a:pt x="47" y="97"/>
                    </a:cubicBezTo>
                    <a:cubicBezTo>
                      <a:pt x="47" y="93"/>
                      <a:pt x="47" y="93"/>
                      <a:pt x="43" y="91"/>
                    </a:cubicBezTo>
                    <a:cubicBezTo>
                      <a:pt x="42" y="91"/>
                      <a:pt x="42" y="91"/>
                      <a:pt x="41" y="92"/>
                    </a:cubicBezTo>
                    <a:cubicBezTo>
                      <a:pt x="38" y="94"/>
                      <a:pt x="35" y="97"/>
                      <a:pt x="33" y="100"/>
                    </a:cubicBezTo>
                    <a:cubicBezTo>
                      <a:pt x="29" y="103"/>
                      <a:pt x="26" y="104"/>
                      <a:pt x="21" y="103"/>
                    </a:cubicBezTo>
                    <a:cubicBezTo>
                      <a:pt x="17" y="101"/>
                      <a:pt x="14" y="98"/>
                      <a:pt x="14" y="93"/>
                    </a:cubicBezTo>
                    <a:cubicBezTo>
                      <a:pt x="13" y="90"/>
                      <a:pt x="15" y="87"/>
                      <a:pt x="17" y="84"/>
                    </a:cubicBezTo>
                    <a:cubicBezTo>
                      <a:pt x="20" y="81"/>
                      <a:pt x="23" y="79"/>
                      <a:pt x="25" y="76"/>
                    </a:cubicBezTo>
                    <a:cubicBezTo>
                      <a:pt x="26" y="75"/>
                      <a:pt x="26" y="75"/>
                      <a:pt x="26" y="74"/>
                    </a:cubicBezTo>
                    <a:cubicBezTo>
                      <a:pt x="25" y="70"/>
                      <a:pt x="23" y="69"/>
                      <a:pt x="20" y="70"/>
                    </a:cubicBezTo>
                    <a:cubicBezTo>
                      <a:pt x="17" y="70"/>
                      <a:pt x="14" y="70"/>
                      <a:pt x="11" y="70"/>
                    </a:cubicBezTo>
                    <a:cubicBezTo>
                      <a:pt x="5" y="70"/>
                      <a:pt x="0" y="65"/>
                      <a:pt x="0" y="59"/>
                    </a:cubicBezTo>
                    <a:cubicBezTo>
                      <a:pt x="0" y="53"/>
                      <a:pt x="4" y="48"/>
                      <a:pt x="10" y="48"/>
                    </a:cubicBezTo>
                    <a:cubicBezTo>
                      <a:pt x="14" y="48"/>
                      <a:pt x="19" y="48"/>
                      <a:pt x="23" y="48"/>
                    </a:cubicBezTo>
                    <a:cubicBezTo>
                      <a:pt x="24" y="48"/>
                      <a:pt x="24" y="48"/>
                      <a:pt x="25" y="46"/>
                    </a:cubicBezTo>
                    <a:cubicBezTo>
                      <a:pt x="26" y="42"/>
                      <a:pt x="26" y="42"/>
                      <a:pt x="23" y="39"/>
                    </a:cubicBezTo>
                    <a:cubicBezTo>
                      <a:pt x="21" y="37"/>
                      <a:pt x="19" y="35"/>
                      <a:pt x="17" y="33"/>
                    </a:cubicBezTo>
                    <a:cubicBezTo>
                      <a:pt x="13" y="28"/>
                      <a:pt x="13" y="22"/>
                      <a:pt x="17" y="17"/>
                    </a:cubicBezTo>
                    <a:cubicBezTo>
                      <a:pt x="21" y="13"/>
                      <a:pt x="28" y="13"/>
                      <a:pt x="32" y="17"/>
                    </a:cubicBezTo>
                    <a:cubicBezTo>
                      <a:pt x="35" y="20"/>
                      <a:pt x="38" y="23"/>
                      <a:pt x="41" y="26"/>
                    </a:cubicBezTo>
                    <a:cubicBezTo>
                      <a:pt x="42" y="27"/>
                      <a:pt x="42" y="27"/>
                      <a:pt x="43" y="26"/>
                    </a:cubicBezTo>
                    <a:cubicBezTo>
                      <a:pt x="47" y="25"/>
                      <a:pt x="48" y="23"/>
                      <a:pt x="47" y="20"/>
                    </a:cubicBezTo>
                    <a:cubicBezTo>
                      <a:pt x="47" y="17"/>
                      <a:pt x="47" y="14"/>
                      <a:pt x="47" y="11"/>
                    </a:cubicBezTo>
                    <a:cubicBezTo>
                      <a:pt x="47" y="5"/>
                      <a:pt x="52" y="0"/>
                      <a:pt x="58" y="0"/>
                    </a:cubicBezTo>
                    <a:cubicBezTo>
                      <a:pt x="64" y="0"/>
                      <a:pt x="69" y="5"/>
                      <a:pt x="69" y="11"/>
                    </a:cubicBezTo>
                    <a:cubicBezTo>
                      <a:pt x="69" y="15"/>
                      <a:pt x="69" y="19"/>
                      <a:pt x="69" y="23"/>
                    </a:cubicBezTo>
                    <a:cubicBezTo>
                      <a:pt x="69" y="24"/>
                      <a:pt x="70" y="25"/>
                      <a:pt x="71" y="25"/>
                    </a:cubicBezTo>
                    <a:cubicBezTo>
                      <a:pt x="74" y="27"/>
                      <a:pt x="76" y="26"/>
                      <a:pt x="78" y="24"/>
                    </a:cubicBezTo>
                    <a:cubicBezTo>
                      <a:pt x="80" y="21"/>
                      <a:pt x="82" y="19"/>
                      <a:pt x="84" y="17"/>
                    </a:cubicBezTo>
                    <a:cubicBezTo>
                      <a:pt x="90" y="12"/>
                      <a:pt x="100" y="14"/>
                      <a:pt x="102" y="22"/>
                    </a:cubicBezTo>
                    <a:cubicBezTo>
                      <a:pt x="103" y="26"/>
                      <a:pt x="103" y="30"/>
                      <a:pt x="100" y="33"/>
                    </a:cubicBezTo>
                    <a:cubicBezTo>
                      <a:pt x="97" y="36"/>
                      <a:pt x="94" y="38"/>
                      <a:pt x="91" y="41"/>
                    </a:cubicBezTo>
                    <a:cubicBezTo>
                      <a:pt x="90" y="42"/>
                      <a:pt x="90" y="43"/>
                      <a:pt x="91" y="44"/>
                    </a:cubicBezTo>
                    <a:cubicBezTo>
                      <a:pt x="92" y="48"/>
                      <a:pt x="92" y="48"/>
                      <a:pt x="96" y="48"/>
                    </a:cubicBezTo>
                    <a:cubicBezTo>
                      <a:pt x="98" y="48"/>
                      <a:pt x="99" y="48"/>
                      <a:pt x="100" y="48"/>
                    </a:cubicBezTo>
                    <a:moveTo>
                      <a:pt x="77" y="59"/>
                    </a:moveTo>
                    <a:cubicBezTo>
                      <a:pt x="77" y="48"/>
                      <a:pt x="69" y="40"/>
                      <a:pt x="58" y="40"/>
                    </a:cubicBezTo>
                    <a:cubicBezTo>
                      <a:pt x="48" y="40"/>
                      <a:pt x="40" y="48"/>
                      <a:pt x="40" y="59"/>
                    </a:cubicBezTo>
                    <a:cubicBezTo>
                      <a:pt x="40" y="68"/>
                      <a:pt x="47" y="77"/>
                      <a:pt x="58" y="77"/>
                    </a:cubicBezTo>
                    <a:cubicBezTo>
                      <a:pt x="69" y="77"/>
                      <a:pt x="77" y="68"/>
                      <a:pt x="77"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81">
                <a:extLst>
                  <a:ext uri="{FF2B5EF4-FFF2-40B4-BE49-F238E27FC236}">
                    <a16:creationId xmlns:a16="http://schemas.microsoft.com/office/drawing/2014/main" xmlns="" id="{5FB652E1-61B7-48A7-84E4-84AD917B8273}"/>
                  </a:ext>
                </a:extLst>
              </p:cNvPr>
              <p:cNvSpPr>
                <a:spLocks/>
              </p:cNvSpPr>
              <p:nvPr/>
            </p:nvSpPr>
            <p:spPr bwMode="auto">
              <a:xfrm>
                <a:off x="2837" y="1375"/>
                <a:ext cx="66" cy="66"/>
              </a:xfrm>
              <a:custGeom>
                <a:avLst/>
                <a:gdLst>
                  <a:gd name="T0" fmla="*/ 37 w 37"/>
                  <a:gd name="T1" fmla="*/ 19 h 37"/>
                  <a:gd name="T2" fmla="*/ 18 w 37"/>
                  <a:gd name="T3" fmla="*/ 37 h 37"/>
                  <a:gd name="T4" fmla="*/ 0 w 37"/>
                  <a:gd name="T5" fmla="*/ 19 h 37"/>
                  <a:gd name="T6" fmla="*/ 18 w 37"/>
                  <a:gd name="T7" fmla="*/ 0 h 37"/>
                  <a:gd name="T8" fmla="*/ 37 w 37"/>
                  <a:gd name="T9" fmla="*/ 19 h 37"/>
                </a:gdLst>
                <a:ahLst/>
                <a:cxnLst>
                  <a:cxn ang="0">
                    <a:pos x="T0" y="T1"/>
                  </a:cxn>
                  <a:cxn ang="0">
                    <a:pos x="T2" y="T3"/>
                  </a:cxn>
                  <a:cxn ang="0">
                    <a:pos x="T4" y="T5"/>
                  </a:cxn>
                  <a:cxn ang="0">
                    <a:pos x="T6" y="T7"/>
                  </a:cxn>
                  <a:cxn ang="0">
                    <a:pos x="T8" y="T9"/>
                  </a:cxn>
                </a:cxnLst>
                <a:rect l="0" t="0" r="r" b="b"/>
                <a:pathLst>
                  <a:path w="37" h="37">
                    <a:moveTo>
                      <a:pt x="37" y="19"/>
                    </a:moveTo>
                    <a:cubicBezTo>
                      <a:pt x="37" y="28"/>
                      <a:pt x="29" y="37"/>
                      <a:pt x="18" y="37"/>
                    </a:cubicBezTo>
                    <a:cubicBezTo>
                      <a:pt x="7" y="37"/>
                      <a:pt x="0" y="28"/>
                      <a:pt x="0" y="19"/>
                    </a:cubicBezTo>
                    <a:cubicBezTo>
                      <a:pt x="0" y="8"/>
                      <a:pt x="8" y="0"/>
                      <a:pt x="18" y="0"/>
                    </a:cubicBezTo>
                    <a:cubicBezTo>
                      <a:pt x="29" y="0"/>
                      <a:pt x="37" y="8"/>
                      <a:pt x="37" y="19"/>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82">
                <a:extLst>
                  <a:ext uri="{FF2B5EF4-FFF2-40B4-BE49-F238E27FC236}">
                    <a16:creationId xmlns:a16="http://schemas.microsoft.com/office/drawing/2014/main" xmlns="" id="{462BEEE4-9679-47DB-AF47-A42E477C391E}"/>
                  </a:ext>
                </a:extLst>
              </p:cNvPr>
              <p:cNvSpPr>
                <a:spLocks noEditPoints="1"/>
              </p:cNvSpPr>
              <p:nvPr/>
            </p:nvSpPr>
            <p:spPr bwMode="auto">
              <a:xfrm>
                <a:off x="2667" y="1735"/>
                <a:ext cx="138" cy="137"/>
              </a:xfrm>
              <a:custGeom>
                <a:avLst/>
                <a:gdLst>
                  <a:gd name="T0" fmla="*/ 11 w 78"/>
                  <a:gd name="T1" fmla="*/ 46 h 77"/>
                  <a:gd name="T2" fmla="*/ 8 w 78"/>
                  <a:gd name="T3" fmla="*/ 46 h 77"/>
                  <a:gd name="T4" fmla="*/ 0 w 78"/>
                  <a:gd name="T5" fmla="*/ 39 h 77"/>
                  <a:gd name="T6" fmla="*/ 8 w 78"/>
                  <a:gd name="T7" fmla="*/ 31 h 77"/>
                  <a:gd name="T8" fmla="*/ 15 w 78"/>
                  <a:gd name="T9" fmla="*/ 32 h 77"/>
                  <a:gd name="T10" fmla="*/ 17 w 78"/>
                  <a:gd name="T11" fmla="*/ 29 h 77"/>
                  <a:gd name="T12" fmla="*/ 17 w 78"/>
                  <a:gd name="T13" fmla="*/ 27 h 77"/>
                  <a:gd name="T14" fmla="*/ 12 w 78"/>
                  <a:gd name="T15" fmla="*/ 22 h 77"/>
                  <a:gd name="T16" fmla="*/ 10 w 78"/>
                  <a:gd name="T17" fmla="*/ 14 h 77"/>
                  <a:gd name="T18" fmla="*/ 16 w 78"/>
                  <a:gd name="T19" fmla="*/ 9 h 77"/>
                  <a:gd name="T20" fmla="*/ 21 w 78"/>
                  <a:gd name="T21" fmla="*/ 11 h 77"/>
                  <a:gd name="T22" fmla="*/ 27 w 78"/>
                  <a:gd name="T23" fmla="*/ 17 h 77"/>
                  <a:gd name="T24" fmla="*/ 30 w 78"/>
                  <a:gd name="T25" fmla="*/ 17 h 77"/>
                  <a:gd name="T26" fmla="*/ 32 w 78"/>
                  <a:gd name="T27" fmla="*/ 15 h 77"/>
                  <a:gd name="T28" fmla="*/ 32 w 78"/>
                  <a:gd name="T29" fmla="*/ 7 h 77"/>
                  <a:gd name="T30" fmla="*/ 40 w 78"/>
                  <a:gd name="T31" fmla="*/ 0 h 77"/>
                  <a:gd name="T32" fmla="*/ 46 w 78"/>
                  <a:gd name="T33" fmla="*/ 8 h 77"/>
                  <a:gd name="T34" fmla="*/ 46 w 78"/>
                  <a:gd name="T35" fmla="*/ 15 h 77"/>
                  <a:gd name="T36" fmla="*/ 48 w 78"/>
                  <a:gd name="T37" fmla="*/ 17 h 77"/>
                  <a:gd name="T38" fmla="*/ 51 w 78"/>
                  <a:gd name="T39" fmla="*/ 17 h 77"/>
                  <a:gd name="T40" fmla="*/ 57 w 78"/>
                  <a:gd name="T41" fmla="*/ 11 h 77"/>
                  <a:gd name="T42" fmla="*/ 67 w 78"/>
                  <a:gd name="T43" fmla="*/ 12 h 77"/>
                  <a:gd name="T44" fmla="*/ 66 w 78"/>
                  <a:gd name="T45" fmla="*/ 22 h 77"/>
                  <a:gd name="T46" fmla="*/ 61 w 78"/>
                  <a:gd name="T47" fmla="*/ 27 h 77"/>
                  <a:gd name="T48" fmla="*/ 61 w 78"/>
                  <a:gd name="T49" fmla="*/ 29 h 77"/>
                  <a:gd name="T50" fmla="*/ 63 w 78"/>
                  <a:gd name="T51" fmla="*/ 32 h 77"/>
                  <a:gd name="T52" fmla="*/ 70 w 78"/>
                  <a:gd name="T53" fmla="*/ 31 h 77"/>
                  <a:gd name="T54" fmla="*/ 78 w 78"/>
                  <a:gd name="T55" fmla="*/ 39 h 77"/>
                  <a:gd name="T56" fmla="*/ 70 w 78"/>
                  <a:gd name="T57" fmla="*/ 46 h 77"/>
                  <a:gd name="T58" fmla="*/ 63 w 78"/>
                  <a:gd name="T59" fmla="*/ 46 h 77"/>
                  <a:gd name="T60" fmla="*/ 61 w 78"/>
                  <a:gd name="T61" fmla="*/ 47 h 77"/>
                  <a:gd name="T62" fmla="*/ 61 w 78"/>
                  <a:gd name="T63" fmla="*/ 51 h 77"/>
                  <a:gd name="T64" fmla="*/ 67 w 78"/>
                  <a:gd name="T65" fmla="*/ 56 h 77"/>
                  <a:gd name="T66" fmla="*/ 66 w 78"/>
                  <a:gd name="T67" fmla="*/ 66 h 77"/>
                  <a:gd name="T68" fmla="*/ 56 w 78"/>
                  <a:gd name="T69" fmla="*/ 66 h 77"/>
                  <a:gd name="T70" fmla="*/ 51 w 78"/>
                  <a:gd name="T71" fmla="*/ 61 h 77"/>
                  <a:gd name="T72" fmla="*/ 48 w 78"/>
                  <a:gd name="T73" fmla="*/ 60 h 77"/>
                  <a:gd name="T74" fmla="*/ 46 w 78"/>
                  <a:gd name="T75" fmla="*/ 63 h 77"/>
                  <a:gd name="T76" fmla="*/ 46 w 78"/>
                  <a:gd name="T77" fmla="*/ 72 h 77"/>
                  <a:gd name="T78" fmla="*/ 39 w 78"/>
                  <a:gd name="T79" fmla="*/ 77 h 77"/>
                  <a:gd name="T80" fmla="*/ 32 w 78"/>
                  <a:gd name="T81" fmla="*/ 71 h 77"/>
                  <a:gd name="T82" fmla="*/ 32 w 78"/>
                  <a:gd name="T83" fmla="*/ 63 h 77"/>
                  <a:gd name="T84" fmla="*/ 30 w 78"/>
                  <a:gd name="T85" fmla="*/ 60 h 77"/>
                  <a:gd name="T86" fmla="*/ 27 w 78"/>
                  <a:gd name="T87" fmla="*/ 61 h 77"/>
                  <a:gd name="T88" fmla="*/ 22 w 78"/>
                  <a:gd name="T89" fmla="*/ 66 h 77"/>
                  <a:gd name="T90" fmla="*/ 12 w 78"/>
                  <a:gd name="T91" fmla="*/ 66 h 77"/>
                  <a:gd name="T92" fmla="*/ 12 w 78"/>
                  <a:gd name="T93" fmla="*/ 56 h 77"/>
                  <a:gd name="T94" fmla="*/ 17 w 78"/>
                  <a:gd name="T95" fmla="*/ 50 h 77"/>
                  <a:gd name="T96" fmla="*/ 17 w 78"/>
                  <a:gd name="T97" fmla="*/ 48 h 77"/>
                  <a:gd name="T98" fmla="*/ 15 w 78"/>
                  <a:gd name="T99" fmla="*/ 46 h 77"/>
                  <a:gd name="T100" fmla="*/ 11 w 78"/>
                  <a:gd name="T101" fmla="*/ 46 h 77"/>
                  <a:gd name="T102" fmla="*/ 39 w 78"/>
                  <a:gd name="T103" fmla="*/ 27 h 77"/>
                  <a:gd name="T104" fmla="*/ 27 w 78"/>
                  <a:gd name="T105" fmla="*/ 39 h 77"/>
                  <a:gd name="T106" fmla="*/ 39 w 78"/>
                  <a:gd name="T107" fmla="*/ 51 h 77"/>
                  <a:gd name="T108" fmla="*/ 51 w 78"/>
                  <a:gd name="T109" fmla="*/ 39 h 77"/>
                  <a:gd name="T110" fmla="*/ 39 w 78"/>
                  <a:gd name="T111" fmla="*/ 2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 h="77">
                    <a:moveTo>
                      <a:pt x="11" y="46"/>
                    </a:moveTo>
                    <a:cubicBezTo>
                      <a:pt x="10" y="46"/>
                      <a:pt x="9" y="46"/>
                      <a:pt x="8" y="46"/>
                    </a:cubicBezTo>
                    <a:cubicBezTo>
                      <a:pt x="4" y="46"/>
                      <a:pt x="1" y="43"/>
                      <a:pt x="0" y="39"/>
                    </a:cubicBezTo>
                    <a:cubicBezTo>
                      <a:pt x="0" y="35"/>
                      <a:pt x="3" y="32"/>
                      <a:pt x="8" y="31"/>
                    </a:cubicBezTo>
                    <a:cubicBezTo>
                      <a:pt x="10" y="31"/>
                      <a:pt x="13" y="31"/>
                      <a:pt x="15" y="32"/>
                    </a:cubicBezTo>
                    <a:cubicBezTo>
                      <a:pt x="17" y="32"/>
                      <a:pt x="17" y="30"/>
                      <a:pt x="17" y="29"/>
                    </a:cubicBezTo>
                    <a:cubicBezTo>
                      <a:pt x="18" y="28"/>
                      <a:pt x="18" y="28"/>
                      <a:pt x="17" y="27"/>
                    </a:cubicBezTo>
                    <a:cubicBezTo>
                      <a:pt x="15" y="25"/>
                      <a:pt x="14" y="24"/>
                      <a:pt x="12" y="22"/>
                    </a:cubicBezTo>
                    <a:cubicBezTo>
                      <a:pt x="10" y="20"/>
                      <a:pt x="9" y="17"/>
                      <a:pt x="10" y="14"/>
                    </a:cubicBezTo>
                    <a:cubicBezTo>
                      <a:pt x="11" y="11"/>
                      <a:pt x="13" y="10"/>
                      <a:pt x="16" y="9"/>
                    </a:cubicBezTo>
                    <a:cubicBezTo>
                      <a:pt x="18" y="9"/>
                      <a:pt x="20" y="10"/>
                      <a:pt x="21" y="11"/>
                    </a:cubicBezTo>
                    <a:cubicBezTo>
                      <a:pt x="23" y="13"/>
                      <a:pt x="25" y="15"/>
                      <a:pt x="27" y="17"/>
                    </a:cubicBezTo>
                    <a:cubicBezTo>
                      <a:pt x="28" y="18"/>
                      <a:pt x="29" y="17"/>
                      <a:pt x="30" y="17"/>
                    </a:cubicBezTo>
                    <a:cubicBezTo>
                      <a:pt x="31" y="17"/>
                      <a:pt x="32" y="16"/>
                      <a:pt x="32" y="15"/>
                    </a:cubicBezTo>
                    <a:cubicBezTo>
                      <a:pt x="32" y="12"/>
                      <a:pt x="31" y="9"/>
                      <a:pt x="32" y="7"/>
                    </a:cubicBezTo>
                    <a:cubicBezTo>
                      <a:pt x="33" y="2"/>
                      <a:pt x="35" y="0"/>
                      <a:pt x="40" y="0"/>
                    </a:cubicBezTo>
                    <a:cubicBezTo>
                      <a:pt x="43" y="0"/>
                      <a:pt x="46" y="4"/>
                      <a:pt x="46" y="8"/>
                    </a:cubicBezTo>
                    <a:cubicBezTo>
                      <a:pt x="46" y="10"/>
                      <a:pt x="46" y="12"/>
                      <a:pt x="46" y="15"/>
                    </a:cubicBezTo>
                    <a:cubicBezTo>
                      <a:pt x="46" y="16"/>
                      <a:pt x="47" y="17"/>
                      <a:pt x="48" y="17"/>
                    </a:cubicBezTo>
                    <a:cubicBezTo>
                      <a:pt x="49" y="17"/>
                      <a:pt x="50" y="18"/>
                      <a:pt x="51" y="17"/>
                    </a:cubicBezTo>
                    <a:cubicBezTo>
                      <a:pt x="53" y="15"/>
                      <a:pt x="55" y="13"/>
                      <a:pt x="57" y="11"/>
                    </a:cubicBezTo>
                    <a:cubicBezTo>
                      <a:pt x="60" y="8"/>
                      <a:pt x="64" y="9"/>
                      <a:pt x="67" y="12"/>
                    </a:cubicBezTo>
                    <a:cubicBezTo>
                      <a:pt x="69" y="14"/>
                      <a:pt x="69" y="19"/>
                      <a:pt x="66" y="22"/>
                    </a:cubicBezTo>
                    <a:cubicBezTo>
                      <a:pt x="65" y="24"/>
                      <a:pt x="63" y="25"/>
                      <a:pt x="61" y="27"/>
                    </a:cubicBezTo>
                    <a:cubicBezTo>
                      <a:pt x="60" y="28"/>
                      <a:pt x="60" y="29"/>
                      <a:pt x="61" y="29"/>
                    </a:cubicBezTo>
                    <a:cubicBezTo>
                      <a:pt x="61" y="30"/>
                      <a:pt x="61" y="32"/>
                      <a:pt x="63" y="32"/>
                    </a:cubicBezTo>
                    <a:cubicBezTo>
                      <a:pt x="65" y="31"/>
                      <a:pt x="68" y="31"/>
                      <a:pt x="70" y="31"/>
                    </a:cubicBezTo>
                    <a:cubicBezTo>
                      <a:pt x="75" y="32"/>
                      <a:pt x="78" y="35"/>
                      <a:pt x="78" y="39"/>
                    </a:cubicBezTo>
                    <a:cubicBezTo>
                      <a:pt x="78" y="43"/>
                      <a:pt x="74" y="46"/>
                      <a:pt x="70" y="46"/>
                    </a:cubicBezTo>
                    <a:cubicBezTo>
                      <a:pt x="68" y="46"/>
                      <a:pt x="65" y="46"/>
                      <a:pt x="63" y="46"/>
                    </a:cubicBezTo>
                    <a:cubicBezTo>
                      <a:pt x="62" y="46"/>
                      <a:pt x="61" y="46"/>
                      <a:pt x="61" y="47"/>
                    </a:cubicBezTo>
                    <a:cubicBezTo>
                      <a:pt x="61" y="48"/>
                      <a:pt x="60" y="49"/>
                      <a:pt x="61" y="51"/>
                    </a:cubicBezTo>
                    <a:cubicBezTo>
                      <a:pt x="63" y="52"/>
                      <a:pt x="65" y="54"/>
                      <a:pt x="67" y="56"/>
                    </a:cubicBezTo>
                    <a:cubicBezTo>
                      <a:pt x="69" y="59"/>
                      <a:pt x="69" y="63"/>
                      <a:pt x="66" y="66"/>
                    </a:cubicBezTo>
                    <a:cubicBezTo>
                      <a:pt x="63" y="69"/>
                      <a:pt x="59" y="69"/>
                      <a:pt x="56" y="66"/>
                    </a:cubicBezTo>
                    <a:cubicBezTo>
                      <a:pt x="55" y="65"/>
                      <a:pt x="53" y="63"/>
                      <a:pt x="51" y="61"/>
                    </a:cubicBezTo>
                    <a:cubicBezTo>
                      <a:pt x="50" y="60"/>
                      <a:pt x="50" y="60"/>
                      <a:pt x="48" y="60"/>
                    </a:cubicBezTo>
                    <a:cubicBezTo>
                      <a:pt x="47" y="61"/>
                      <a:pt x="46" y="62"/>
                      <a:pt x="46" y="63"/>
                    </a:cubicBezTo>
                    <a:cubicBezTo>
                      <a:pt x="46" y="66"/>
                      <a:pt x="47" y="69"/>
                      <a:pt x="46" y="72"/>
                    </a:cubicBezTo>
                    <a:cubicBezTo>
                      <a:pt x="45" y="75"/>
                      <a:pt x="42" y="77"/>
                      <a:pt x="39" y="77"/>
                    </a:cubicBezTo>
                    <a:cubicBezTo>
                      <a:pt x="36" y="77"/>
                      <a:pt x="33" y="75"/>
                      <a:pt x="32" y="71"/>
                    </a:cubicBezTo>
                    <a:cubicBezTo>
                      <a:pt x="31" y="69"/>
                      <a:pt x="32" y="66"/>
                      <a:pt x="32" y="63"/>
                    </a:cubicBezTo>
                    <a:cubicBezTo>
                      <a:pt x="32" y="61"/>
                      <a:pt x="31" y="61"/>
                      <a:pt x="30" y="60"/>
                    </a:cubicBezTo>
                    <a:cubicBezTo>
                      <a:pt x="28" y="60"/>
                      <a:pt x="28" y="60"/>
                      <a:pt x="27" y="61"/>
                    </a:cubicBezTo>
                    <a:cubicBezTo>
                      <a:pt x="26" y="63"/>
                      <a:pt x="24" y="64"/>
                      <a:pt x="22" y="66"/>
                    </a:cubicBezTo>
                    <a:cubicBezTo>
                      <a:pt x="19" y="69"/>
                      <a:pt x="15" y="69"/>
                      <a:pt x="12" y="66"/>
                    </a:cubicBezTo>
                    <a:cubicBezTo>
                      <a:pt x="9" y="63"/>
                      <a:pt x="9" y="59"/>
                      <a:pt x="12" y="56"/>
                    </a:cubicBezTo>
                    <a:cubicBezTo>
                      <a:pt x="13" y="54"/>
                      <a:pt x="15" y="52"/>
                      <a:pt x="17" y="50"/>
                    </a:cubicBezTo>
                    <a:cubicBezTo>
                      <a:pt x="18" y="50"/>
                      <a:pt x="18" y="49"/>
                      <a:pt x="17" y="48"/>
                    </a:cubicBezTo>
                    <a:cubicBezTo>
                      <a:pt x="17" y="47"/>
                      <a:pt x="17" y="46"/>
                      <a:pt x="15" y="46"/>
                    </a:cubicBezTo>
                    <a:cubicBezTo>
                      <a:pt x="14" y="46"/>
                      <a:pt x="13" y="46"/>
                      <a:pt x="11" y="46"/>
                    </a:cubicBezTo>
                    <a:moveTo>
                      <a:pt x="39" y="27"/>
                    </a:moveTo>
                    <a:cubicBezTo>
                      <a:pt x="32" y="27"/>
                      <a:pt x="27" y="32"/>
                      <a:pt x="27" y="39"/>
                    </a:cubicBezTo>
                    <a:cubicBezTo>
                      <a:pt x="27" y="45"/>
                      <a:pt x="32" y="51"/>
                      <a:pt x="39" y="51"/>
                    </a:cubicBezTo>
                    <a:cubicBezTo>
                      <a:pt x="46" y="51"/>
                      <a:pt x="51" y="46"/>
                      <a:pt x="51" y="39"/>
                    </a:cubicBezTo>
                    <a:cubicBezTo>
                      <a:pt x="51" y="32"/>
                      <a:pt x="46" y="27"/>
                      <a:pt x="39"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83">
                <a:extLst>
                  <a:ext uri="{FF2B5EF4-FFF2-40B4-BE49-F238E27FC236}">
                    <a16:creationId xmlns:a16="http://schemas.microsoft.com/office/drawing/2014/main" xmlns="" id="{C95E5E6B-5C8A-4A9F-AA9C-48A5887A7A66}"/>
                  </a:ext>
                </a:extLst>
              </p:cNvPr>
              <p:cNvSpPr>
                <a:spLocks/>
              </p:cNvSpPr>
              <p:nvPr/>
            </p:nvSpPr>
            <p:spPr bwMode="auto">
              <a:xfrm>
                <a:off x="2715" y="1783"/>
                <a:ext cx="42" cy="43"/>
              </a:xfrm>
              <a:custGeom>
                <a:avLst/>
                <a:gdLst>
                  <a:gd name="T0" fmla="*/ 12 w 24"/>
                  <a:gd name="T1" fmla="*/ 0 h 24"/>
                  <a:gd name="T2" fmla="*/ 24 w 24"/>
                  <a:gd name="T3" fmla="*/ 12 h 24"/>
                  <a:gd name="T4" fmla="*/ 12 w 24"/>
                  <a:gd name="T5" fmla="*/ 24 h 24"/>
                  <a:gd name="T6" fmla="*/ 0 w 24"/>
                  <a:gd name="T7" fmla="*/ 12 h 24"/>
                  <a:gd name="T8" fmla="*/ 12 w 24"/>
                  <a:gd name="T9" fmla="*/ 0 h 24"/>
                </a:gdLst>
                <a:ahLst/>
                <a:cxnLst>
                  <a:cxn ang="0">
                    <a:pos x="T0" y="T1"/>
                  </a:cxn>
                  <a:cxn ang="0">
                    <a:pos x="T2" y="T3"/>
                  </a:cxn>
                  <a:cxn ang="0">
                    <a:pos x="T4" y="T5"/>
                  </a:cxn>
                  <a:cxn ang="0">
                    <a:pos x="T6" y="T7"/>
                  </a:cxn>
                  <a:cxn ang="0">
                    <a:pos x="T8" y="T9"/>
                  </a:cxn>
                </a:cxnLst>
                <a:rect l="0" t="0" r="r" b="b"/>
                <a:pathLst>
                  <a:path w="24" h="24">
                    <a:moveTo>
                      <a:pt x="12" y="0"/>
                    </a:moveTo>
                    <a:cubicBezTo>
                      <a:pt x="19" y="0"/>
                      <a:pt x="24" y="5"/>
                      <a:pt x="24" y="12"/>
                    </a:cubicBezTo>
                    <a:cubicBezTo>
                      <a:pt x="24" y="19"/>
                      <a:pt x="19" y="24"/>
                      <a:pt x="12" y="24"/>
                    </a:cubicBezTo>
                    <a:cubicBezTo>
                      <a:pt x="5" y="24"/>
                      <a:pt x="0" y="18"/>
                      <a:pt x="0" y="12"/>
                    </a:cubicBezTo>
                    <a:cubicBezTo>
                      <a:pt x="0" y="5"/>
                      <a:pt x="5" y="0"/>
                      <a:pt x="12" y="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84">
                <a:extLst>
                  <a:ext uri="{FF2B5EF4-FFF2-40B4-BE49-F238E27FC236}">
                    <a16:creationId xmlns:a16="http://schemas.microsoft.com/office/drawing/2014/main" xmlns="" id="{D74E99FF-315C-446B-AF7A-7CA9CB2026EF}"/>
                  </a:ext>
                </a:extLst>
              </p:cNvPr>
              <p:cNvSpPr>
                <a:spLocks noEditPoints="1"/>
              </p:cNvSpPr>
              <p:nvPr/>
            </p:nvSpPr>
            <p:spPr bwMode="auto">
              <a:xfrm>
                <a:off x="3072" y="1625"/>
                <a:ext cx="66" cy="68"/>
              </a:xfrm>
              <a:custGeom>
                <a:avLst/>
                <a:gdLst>
                  <a:gd name="T0" fmla="*/ 5 w 37"/>
                  <a:gd name="T1" fmla="*/ 23 h 38"/>
                  <a:gd name="T2" fmla="*/ 3 w 37"/>
                  <a:gd name="T3" fmla="*/ 23 h 38"/>
                  <a:gd name="T4" fmla="*/ 0 w 37"/>
                  <a:gd name="T5" fmla="*/ 19 h 38"/>
                  <a:gd name="T6" fmla="*/ 3 w 37"/>
                  <a:gd name="T7" fmla="*/ 16 h 38"/>
                  <a:gd name="T8" fmla="*/ 7 w 37"/>
                  <a:gd name="T9" fmla="*/ 16 h 38"/>
                  <a:gd name="T10" fmla="*/ 8 w 37"/>
                  <a:gd name="T11" fmla="*/ 14 h 38"/>
                  <a:gd name="T12" fmla="*/ 8 w 37"/>
                  <a:gd name="T13" fmla="*/ 13 h 38"/>
                  <a:gd name="T14" fmla="*/ 5 w 37"/>
                  <a:gd name="T15" fmla="*/ 11 h 38"/>
                  <a:gd name="T16" fmla="*/ 4 w 37"/>
                  <a:gd name="T17" fmla="*/ 7 h 38"/>
                  <a:gd name="T18" fmla="*/ 7 w 37"/>
                  <a:gd name="T19" fmla="*/ 5 h 38"/>
                  <a:gd name="T20" fmla="*/ 10 w 37"/>
                  <a:gd name="T21" fmla="*/ 5 h 38"/>
                  <a:gd name="T22" fmla="*/ 13 w 37"/>
                  <a:gd name="T23" fmla="*/ 8 h 38"/>
                  <a:gd name="T24" fmla="*/ 14 w 37"/>
                  <a:gd name="T25" fmla="*/ 8 h 38"/>
                  <a:gd name="T26" fmla="*/ 15 w 37"/>
                  <a:gd name="T27" fmla="*/ 7 h 38"/>
                  <a:gd name="T28" fmla="*/ 15 w 37"/>
                  <a:gd name="T29" fmla="*/ 3 h 38"/>
                  <a:gd name="T30" fmla="*/ 19 w 37"/>
                  <a:gd name="T31" fmla="*/ 0 h 38"/>
                  <a:gd name="T32" fmla="*/ 22 w 37"/>
                  <a:gd name="T33" fmla="*/ 4 h 38"/>
                  <a:gd name="T34" fmla="*/ 22 w 37"/>
                  <a:gd name="T35" fmla="*/ 7 h 38"/>
                  <a:gd name="T36" fmla="*/ 23 w 37"/>
                  <a:gd name="T37" fmla="*/ 8 h 38"/>
                  <a:gd name="T38" fmla="*/ 24 w 37"/>
                  <a:gd name="T39" fmla="*/ 8 h 38"/>
                  <a:gd name="T40" fmla="*/ 27 w 37"/>
                  <a:gd name="T41" fmla="*/ 5 h 38"/>
                  <a:gd name="T42" fmla="*/ 32 w 37"/>
                  <a:gd name="T43" fmla="*/ 6 h 38"/>
                  <a:gd name="T44" fmla="*/ 32 w 37"/>
                  <a:gd name="T45" fmla="*/ 11 h 38"/>
                  <a:gd name="T46" fmla="*/ 29 w 37"/>
                  <a:gd name="T47" fmla="*/ 13 h 38"/>
                  <a:gd name="T48" fmla="*/ 29 w 37"/>
                  <a:gd name="T49" fmla="*/ 15 h 38"/>
                  <a:gd name="T50" fmla="*/ 30 w 37"/>
                  <a:gd name="T51" fmla="*/ 16 h 38"/>
                  <a:gd name="T52" fmla="*/ 34 w 37"/>
                  <a:gd name="T53" fmla="*/ 16 h 38"/>
                  <a:gd name="T54" fmla="*/ 37 w 37"/>
                  <a:gd name="T55" fmla="*/ 19 h 38"/>
                  <a:gd name="T56" fmla="*/ 34 w 37"/>
                  <a:gd name="T57" fmla="*/ 23 h 38"/>
                  <a:gd name="T58" fmla="*/ 30 w 37"/>
                  <a:gd name="T59" fmla="*/ 23 h 38"/>
                  <a:gd name="T60" fmla="*/ 29 w 37"/>
                  <a:gd name="T61" fmla="*/ 23 h 38"/>
                  <a:gd name="T62" fmla="*/ 29 w 37"/>
                  <a:gd name="T63" fmla="*/ 25 h 38"/>
                  <a:gd name="T64" fmla="*/ 32 w 37"/>
                  <a:gd name="T65" fmla="*/ 28 h 38"/>
                  <a:gd name="T66" fmla="*/ 32 w 37"/>
                  <a:gd name="T67" fmla="*/ 33 h 38"/>
                  <a:gd name="T68" fmla="*/ 27 w 37"/>
                  <a:gd name="T69" fmla="*/ 33 h 38"/>
                  <a:gd name="T70" fmla="*/ 24 w 37"/>
                  <a:gd name="T71" fmla="*/ 30 h 38"/>
                  <a:gd name="T72" fmla="*/ 23 w 37"/>
                  <a:gd name="T73" fmla="*/ 30 h 38"/>
                  <a:gd name="T74" fmla="*/ 22 w 37"/>
                  <a:gd name="T75" fmla="*/ 31 h 38"/>
                  <a:gd name="T76" fmla="*/ 22 w 37"/>
                  <a:gd name="T77" fmla="*/ 35 h 38"/>
                  <a:gd name="T78" fmla="*/ 18 w 37"/>
                  <a:gd name="T79" fmla="*/ 38 h 38"/>
                  <a:gd name="T80" fmla="*/ 15 w 37"/>
                  <a:gd name="T81" fmla="*/ 35 h 38"/>
                  <a:gd name="T82" fmla="*/ 15 w 37"/>
                  <a:gd name="T83" fmla="*/ 31 h 38"/>
                  <a:gd name="T84" fmla="*/ 14 w 37"/>
                  <a:gd name="T85" fmla="*/ 30 h 38"/>
                  <a:gd name="T86" fmla="*/ 13 w 37"/>
                  <a:gd name="T87" fmla="*/ 30 h 38"/>
                  <a:gd name="T88" fmla="*/ 10 w 37"/>
                  <a:gd name="T89" fmla="*/ 32 h 38"/>
                  <a:gd name="T90" fmla="*/ 5 w 37"/>
                  <a:gd name="T91" fmla="*/ 32 h 38"/>
                  <a:gd name="T92" fmla="*/ 5 w 37"/>
                  <a:gd name="T93" fmla="*/ 27 h 38"/>
                  <a:gd name="T94" fmla="*/ 8 w 37"/>
                  <a:gd name="T95" fmla="*/ 25 h 38"/>
                  <a:gd name="T96" fmla="*/ 8 w 37"/>
                  <a:gd name="T97" fmla="*/ 24 h 38"/>
                  <a:gd name="T98" fmla="*/ 7 w 37"/>
                  <a:gd name="T99" fmla="*/ 23 h 38"/>
                  <a:gd name="T100" fmla="*/ 5 w 37"/>
                  <a:gd name="T101" fmla="*/ 23 h 38"/>
                  <a:gd name="T102" fmla="*/ 19 w 37"/>
                  <a:gd name="T103" fmla="*/ 13 h 38"/>
                  <a:gd name="T104" fmla="*/ 12 w 37"/>
                  <a:gd name="T105" fmla="*/ 19 h 38"/>
                  <a:gd name="T106" fmla="*/ 18 w 37"/>
                  <a:gd name="T107" fmla="*/ 25 h 38"/>
                  <a:gd name="T108" fmla="*/ 24 w 37"/>
                  <a:gd name="T109" fmla="*/ 19 h 38"/>
                  <a:gd name="T110" fmla="*/ 19 w 37"/>
                  <a:gd name="T111"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38">
                    <a:moveTo>
                      <a:pt x="5" y="23"/>
                    </a:moveTo>
                    <a:cubicBezTo>
                      <a:pt x="4" y="23"/>
                      <a:pt x="4" y="23"/>
                      <a:pt x="3" y="23"/>
                    </a:cubicBezTo>
                    <a:cubicBezTo>
                      <a:pt x="1" y="23"/>
                      <a:pt x="0" y="21"/>
                      <a:pt x="0" y="19"/>
                    </a:cubicBezTo>
                    <a:cubicBezTo>
                      <a:pt x="0" y="17"/>
                      <a:pt x="1" y="16"/>
                      <a:pt x="3" y="16"/>
                    </a:cubicBezTo>
                    <a:cubicBezTo>
                      <a:pt x="4" y="15"/>
                      <a:pt x="6" y="15"/>
                      <a:pt x="7" y="16"/>
                    </a:cubicBezTo>
                    <a:cubicBezTo>
                      <a:pt x="8" y="16"/>
                      <a:pt x="8" y="15"/>
                      <a:pt x="8" y="14"/>
                    </a:cubicBezTo>
                    <a:cubicBezTo>
                      <a:pt x="8" y="14"/>
                      <a:pt x="8" y="14"/>
                      <a:pt x="8" y="13"/>
                    </a:cubicBezTo>
                    <a:cubicBezTo>
                      <a:pt x="7" y="13"/>
                      <a:pt x="6" y="12"/>
                      <a:pt x="5" y="11"/>
                    </a:cubicBezTo>
                    <a:cubicBezTo>
                      <a:pt x="4" y="10"/>
                      <a:pt x="4" y="9"/>
                      <a:pt x="4" y="7"/>
                    </a:cubicBezTo>
                    <a:cubicBezTo>
                      <a:pt x="5" y="6"/>
                      <a:pt x="6" y="5"/>
                      <a:pt x="7" y="5"/>
                    </a:cubicBezTo>
                    <a:cubicBezTo>
                      <a:pt x="8" y="5"/>
                      <a:pt x="9" y="5"/>
                      <a:pt x="10" y="5"/>
                    </a:cubicBezTo>
                    <a:cubicBezTo>
                      <a:pt x="11" y="6"/>
                      <a:pt x="12" y="7"/>
                      <a:pt x="13" y="8"/>
                    </a:cubicBezTo>
                    <a:cubicBezTo>
                      <a:pt x="13" y="9"/>
                      <a:pt x="14" y="9"/>
                      <a:pt x="14" y="8"/>
                    </a:cubicBezTo>
                    <a:cubicBezTo>
                      <a:pt x="15" y="8"/>
                      <a:pt x="15" y="8"/>
                      <a:pt x="15" y="7"/>
                    </a:cubicBezTo>
                    <a:cubicBezTo>
                      <a:pt x="15" y="6"/>
                      <a:pt x="15" y="5"/>
                      <a:pt x="15" y="3"/>
                    </a:cubicBezTo>
                    <a:cubicBezTo>
                      <a:pt x="15" y="1"/>
                      <a:pt x="17" y="0"/>
                      <a:pt x="19" y="0"/>
                    </a:cubicBezTo>
                    <a:cubicBezTo>
                      <a:pt x="21" y="0"/>
                      <a:pt x="22" y="2"/>
                      <a:pt x="22" y="4"/>
                    </a:cubicBezTo>
                    <a:cubicBezTo>
                      <a:pt x="22" y="5"/>
                      <a:pt x="22" y="6"/>
                      <a:pt x="22" y="7"/>
                    </a:cubicBezTo>
                    <a:cubicBezTo>
                      <a:pt x="22" y="8"/>
                      <a:pt x="22" y="8"/>
                      <a:pt x="23" y="8"/>
                    </a:cubicBezTo>
                    <a:cubicBezTo>
                      <a:pt x="23" y="9"/>
                      <a:pt x="24" y="9"/>
                      <a:pt x="24" y="8"/>
                    </a:cubicBezTo>
                    <a:cubicBezTo>
                      <a:pt x="25" y="7"/>
                      <a:pt x="26" y="6"/>
                      <a:pt x="27" y="5"/>
                    </a:cubicBezTo>
                    <a:cubicBezTo>
                      <a:pt x="29" y="4"/>
                      <a:pt x="31" y="4"/>
                      <a:pt x="32" y="6"/>
                    </a:cubicBezTo>
                    <a:cubicBezTo>
                      <a:pt x="33" y="7"/>
                      <a:pt x="33" y="9"/>
                      <a:pt x="32" y="11"/>
                    </a:cubicBezTo>
                    <a:cubicBezTo>
                      <a:pt x="31" y="12"/>
                      <a:pt x="30" y="13"/>
                      <a:pt x="29" y="13"/>
                    </a:cubicBezTo>
                    <a:cubicBezTo>
                      <a:pt x="29" y="14"/>
                      <a:pt x="29" y="14"/>
                      <a:pt x="29" y="15"/>
                    </a:cubicBezTo>
                    <a:cubicBezTo>
                      <a:pt x="29" y="15"/>
                      <a:pt x="29" y="16"/>
                      <a:pt x="30" y="16"/>
                    </a:cubicBezTo>
                    <a:cubicBezTo>
                      <a:pt x="31" y="15"/>
                      <a:pt x="33" y="15"/>
                      <a:pt x="34" y="16"/>
                    </a:cubicBezTo>
                    <a:cubicBezTo>
                      <a:pt x="36" y="16"/>
                      <a:pt x="37" y="17"/>
                      <a:pt x="37" y="19"/>
                    </a:cubicBezTo>
                    <a:cubicBezTo>
                      <a:pt x="37" y="21"/>
                      <a:pt x="36" y="23"/>
                      <a:pt x="34" y="23"/>
                    </a:cubicBezTo>
                    <a:cubicBezTo>
                      <a:pt x="33" y="23"/>
                      <a:pt x="31" y="23"/>
                      <a:pt x="30" y="23"/>
                    </a:cubicBezTo>
                    <a:cubicBezTo>
                      <a:pt x="30" y="23"/>
                      <a:pt x="29" y="23"/>
                      <a:pt x="29" y="23"/>
                    </a:cubicBezTo>
                    <a:cubicBezTo>
                      <a:pt x="29" y="24"/>
                      <a:pt x="29" y="24"/>
                      <a:pt x="29" y="25"/>
                    </a:cubicBezTo>
                    <a:cubicBezTo>
                      <a:pt x="30" y="26"/>
                      <a:pt x="31" y="27"/>
                      <a:pt x="32" y="28"/>
                    </a:cubicBezTo>
                    <a:cubicBezTo>
                      <a:pt x="33" y="29"/>
                      <a:pt x="33" y="31"/>
                      <a:pt x="32" y="33"/>
                    </a:cubicBezTo>
                    <a:cubicBezTo>
                      <a:pt x="30" y="34"/>
                      <a:pt x="28" y="34"/>
                      <a:pt x="27" y="33"/>
                    </a:cubicBezTo>
                    <a:cubicBezTo>
                      <a:pt x="26" y="32"/>
                      <a:pt x="25" y="31"/>
                      <a:pt x="24" y="30"/>
                    </a:cubicBezTo>
                    <a:cubicBezTo>
                      <a:pt x="24" y="30"/>
                      <a:pt x="24" y="29"/>
                      <a:pt x="23" y="30"/>
                    </a:cubicBezTo>
                    <a:cubicBezTo>
                      <a:pt x="22" y="30"/>
                      <a:pt x="22" y="30"/>
                      <a:pt x="22" y="31"/>
                    </a:cubicBezTo>
                    <a:cubicBezTo>
                      <a:pt x="22" y="32"/>
                      <a:pt x="22" y="34"/>
                      <a:pt x="22" y="35"/>
                    </a:cubicBezTo>
                    <a:cubicBezTo>
                      <a:pt x="22" y="37"/>
                      <a:pt x="20" y="38"/>
                      <a:pt x="18" y="38"/>
                    </a:cubicBezTo>
                    <a:cubicBezTo>
                      <a:pt x="17" y="38"/>
                      <a:pt x="15" y="37"/>
                      <a:pt x="15" y="35"/>
                    </a:cubicBezTo>
                    <a:cubicBezTo>
                      <a:pt x="15" y="34"/>
                      <a:pt x="15" y="32"/>
                      <a:pt x="15" y="31"/>
                    </a:cubicBezTo>
                    <a:cubicBezTo>
                      <a:pt x="15" y="30"/>
                      <a:pt x="14" y="30"/>
                      <a:pt x="14" y="30"/>
                    </a:cubicBezTo>
                    <a:cubicBezTo>
                      <a:pt x="13" y="29"/>
                      <a:pt x="13" y="30"/>
                      <a:pt x="13" y="30"/>
                    </a:cubicBezTo>
                    <a:cubicBezTo>
                      <a:pt x="12" y="31"/>
                      <a:pt x="11" y="32"/>
                      <a:pt x="10" y="32"/>
                    </a:cubicBezTo>
                    <a:cubicBezTo>
                      <a:pt x="9" y="34"/>
                      <a:pt x="7" y="34"/>
                      <a:pt x="5" y="32"/>
                    </a:cubicBezTo>
                    <a:cubicBezTo>
                      <a:pt x="4" y="31"/>
                      <a:pt x="4" y="29"/>
                      <a:pt x="5" y="27"/>
                    </a:cubicBezTo>
                    <a:cubicBezTo>
                      <a:pt x="6" y="27"/>
                      <a:pt x="7" y="26"/>
                      <a:pt x="8" y="25"/>
                    </a:cubicBezTo>
                    <a:cubicBezTo>
                      <a:pt x="8" y="24"/>
                      <a:pt x="8" y="24"/>
                      <a:pt x="8" y="24"/>
                    </a:cubicBezTo>
                    <a:cubicBezTo>
                      <a:pt x="8" y="23"/>
                      <a:pt x="8" y="23"/>
                      <a:pt x="7" y="23"/>
                    </a:cubicBezTo>
                    <a:cubicBezTo>
                      <a:pt x="6" y="23"/>
                      <a:pt x="5" y="23"/>
                      <a:pt x="5" y="23"/>
                    </a:cubicBezTo>
                    <a:moveTo>
                      <a:pt x="19" y="13"/>
                    </a:moveTo>
                    <a:cubicBezTo>
                      <a:pt x="15" y="13"/>
                      <a:pt x="12" y="16"/>
                      <a:pt x="12" y="19"/>
                    </a:cubicBezTo>
                    <a:cubicBezTo>
                      <a:pt x="12" y="22"/>
                      <a:pt x="15" y="25"/>
                      <a:pt x="18" y="25"/>
                    </a:cubicBezTo>
                    <a:cubicBezTo>
                      <a:pt x="22" y="25"/>
                      <a:pt x="24" y="22"/>
                      <a:pt x="24" y="19"/>
                    </a:cubicBezTo>
                    <a:cubicBezTo>
                      <a:pt x="24" y="16"/>
                      <a:pt x="22" y="13"/>
                      <a:pt x="19"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85">
                <a:extLst>
                  <a:ext uri="{FF2B5EF4-FFF2-40B4-BE49-F238E27FC236}">
                    <a16:creationId xmlns:a16="http://schemas.microsoft.com/office/drawing/2014/main" xmlns="" id="{97A55F7C-1B41-4E4F-9419-591BDED19621}"/>
                  </a:ext>
                </a:extLst>
              </p:cNvPr>
              <p:cNvSpPr>
                <a:spLocks/>
              </p:cNvSpPr>
              <p:nvPr/>
            </p:nvSpPr>
            <p:spPr bwMode="auto">
              <a:xfrm>
                <a:off x="3093" y="1648"/>
                <a:ext cx="21" cy="22"/>
              </a:xfrm>
              <a:custGeom>
                <a:avLst/>
                <a:gdLst>
                  <a:gd name="T0" fmla="*/ 7 w 12"/>
                  <a:gd name="T1" fmla="*/ 0 h 12"/>
                  <a:gd name="T2" fmla="*/ 12 w 12"/>
                  <a:gd name="T3" fmla="*/ 6 h 12"/>
                  <a:gd name="T4" fmla="*/ 6 w 12"/>
                  <a:gd name="T5" fmla="*/ 12 h 12"/>
                  <a:gd name="T6" fmla="*/ 0 w 12"/>
                  <a:gd name="T7" fmla="*/ 6 h 12"/>
                  <a:gd name="T8" fmla="*/ 7 w 12"/>
                  <a:gd name="T9" fmla="*/ 0 h 12"/>
                </a:gdLst>
                <a:ahLst/>
                <a:cxnLst>
                  <a:cxn ang="0">
                    <a:pos x="T0" y="T1"/>
                  </a:cxn>
                  <a:cxn ang="0">
                    <a:pos x="T2" y="T3"/>
                  </a:cxn>
                  <a:cxn ang="0">
                    <a:pos x="T4" y="T5"/>
                  </a:cxn>
                  <a:cxn ang="0">
                    <a:pos x="T6" y="T7"/>
                  </a:cxn>
                  <a:cxn ang="0">
                    <a:pos x="T8" y="T9"/>
                  </a:cxn>
                </a:cxnLst>
                <a:rect l="0" t="0" r="r" b="b"/>
                <a:pathLst>
                  <a:path w="12" h="12">
                    <a:moveTo>
                      <a:pt x="7" y="0"/>
                    </a:moveTo>
                    <a:cubicBezTo>
                      <a:pt x="10" y="0"/>
                      <a:pt x="12" y="3"/>
                      <a:pt x="12" y="6"/>
                    </a:cubicBezTo>
                    <a:cubicBezTo>
                      <a:pt x="12" y="9"/>
                      <a:pt x="10" y="12"/>
                      <a:pt x="6" y="12"/>
                    </a:cubicBezTo>
                    <a:cubicBezTo>
                      <a:pt x="3" y="12"/>
                      <a:pt x="0" y="9"/>
                      <a:pt x="0" y="6"/>
                    </a:cubicBezTo>
                    <a:cubicBezTo>
                      <a:pt x="0" y="3"/>
                      <a:pt x="3" y="0"/>
                      <a:pt x="7" y="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 name="図形グループ 2"/>
          <p:cNvGrpSpPr/>
          <p:nvPr/>
        </p:nvGrpSpPr>
        <p:grpSpPr>
          <a:xfrm>
            <a:off x="3488269" y="1282333"/>
            <a:ext cx="2108199" cy="3592055"/>
            <a:chOff x="3488269" y="1282333"/>
            <a:chExt cx="2108199" cy="3592055"/>
          </a:xfrm>
        </p:grpSpPr>
        <p:sp>
          <p:nvSpPr>
            <p:cNvPr id="76" name="TextBox 75">
              <a:extLst>
                <a:ext uri="{FF2B5EF4-FFF2-40B4-BE49-F238E27FC236}">
                  <a16:creationId xmlns:a16="http://schemas.microsoft.com/office/drawing/2014/main" xmlns="" id="{73FCB5FA-0684-49F7-98E9-FDF04A1E6277}"/>
                </a:ext>
              </a:extLst>
            </p:cNvPr>
            <p:cNvSpPr txBox="1"/>
            <p:nvPr/>
          </p:nvSpPr>
          <p:spPr>
            <a:xfrm>
              <a:off x="3691958" y="3253208"/>
              <a:ext cx="1701614" cy="518091"/>
            </a:xfrm>
            <a:prstGeom prst="rect">
              <a:avLst/>
            </a:prstGeom>
            <a:noFill/>
          </p:spPr>
          <p:txBody>
            <a:bodyPr wrap="square" tIns="0" bIns="0" rtlCol="0">
              <a:spAutoFit/>
            </a:bodyPr>
            <a:lstStyle/>
            <a:p>
              <a:pPr algn="ctr">
                <a:spcBef>
                  <a:spcPts val="225"/>
                </a:spcBef>
                <a:buClr>
                  <a:srgbClr val="000000"/>
                </a:buClr>
                <a:buSzPct val="25000"/>
                <a:defRPr/>
              </a:pPr>
              <a:r>
                <a:rPr lang="ja-JP" altLang="en-US" sz="1600" spc="-23" dirty="0">
                  <a:solidFill>
                    <a:schemeClr val="bg1"/>
                  </a:solidFill>
                  <a:latin typeface="+mj-lt"/>
                </a:rPr>
                <a:t>テレメトリ</a:t>
              </a:r>
              <a:endParaRPr lang="en-US" altLang="ja-JP" sz="1600" spc="-23" dirty="0">
                <a:solidFill>
                  <a:schemeClr val="bg1"/>
                </a:solidFill>
                <a:latin typeface="+mj-lt"/>
              </a:endParaRPr>
            </a:p>
            <a:p>
              <a:pPr algn="ctr">
                <a:spcBef>
                  <a:spcPts val="225"/>
                </a:spcBef>
                <a:buClr>
                  <a:srgbClr val="000000"/>
                </a:buClr>
                <a:buSzPct val="25000"/>
                <a:defRPr/>
              </a:pPr>
              <a:r>
                <a:rPr lang="ja-JP" altLang="en-US" sz="1600" spc="-23" dirty="0">
                  <a:solidFill>
                    <a:schemeClr val="bg1"/>
                  </a:solidFill>
                  <a:latin typeface="+mj-lt"/>
                </a:rPr>
                <a:t>アナリティクス</a:t>
              </a:r>
              <a:endParaRPr lang="en-US" sz="1600" spc="-23" dirty="0">
                <a:solidFill>
                  <a:schemeClr val="bg1"/>
                </a:solidFill>
                <a:latin typeface="+mj-lt"/>
              </a:endParaRPr>
            </a:p>
          </p:txBody>
        </p:sp>
        <p:sp>
          <p:nvSpPr>
            <p:cNvPr id="77" name="Rectangle 76">
              <a:extLst>
                <a:ext uri="{FF2B5EF4-FFF2-40B4-BE49-F238E27FC236}">
                  <a16:creationId xmlns:a16="http://schemas.microsoft.com/office/drawing/2014/main" xmlns="" id="{86CBDF95-4963-4C05-8255-6807930D3D9C}"/>
                </a:ext>
              </a:extLst>
            </p:cNvPr>
            <p:cNvSpPr/>
            <p:nvPr/>
          </p:nvSpPr>
          <p:spPr>
            <a:xfrm>
              <a:off x="3488269" y="3966447"/>
              <a:ext cx="2108199" cy="907941"/>
            </a:xfrm>
            <a:prstGeom prst="rect">
              <a:avLst/>
            </a:prstGeom>
          </p:spPr>
          <p:txBody>
            <a:bodyPr wrap="square" lIns="0" tIns="0" rIns="0">
              <a:spAutoFit/>
            </a:bodyPr>
            <a:lstStyle/>
            <a:p>
              <a:pPr lvl="0" algn="ctr">
                <a:buClr>
                  <a:srgbClr val="000000"/>
                </a:buClr>
                <a:buSzPct val="25000"/>
                <a:defRPr/>
              </a:pPr>
              <a:r>
                <a:rPr lang="ja-JP" altLang="en-US" sz="1400" dirty="0" smtClean="0">
                  <a:solidFill>
                    <a:schemeClr val="tx1">
                      <a:lumMod val="75000"/>
                      <a:lumOff val="25000"/>
                    </a:schemeClr>
                  </a:solidFill>
                  <a:latin typeface="+mj-lt"/>
                  <a:sym typeface="Calibri"/>
                </a:rPr>
                <a:t>全体システムのリソース</a:t>
              </a:r>
              <a:endParaRPr lang="en-US" altLang="ja-JP" sz="1400" dirty="0" smtClean="0">
                <a:solidFill>
                  <a:schemeClr val="tx1">
                    <a:lumMod val="75000"/>
                    <a:lumOff val="25000"/>
                  </a:schemeClr>
                </a:solidFill>
                <a:latin typeface="+mj-lt"/>
                <a:sym typeface="Calibri"/>
              </a:endParaRPr>
            </a:p>
            <a:p>
              <a:pPr lvl="0" algn="ctr">
                <a:buClr>
                  <a:srgbClr val="000000"/>
                </a:buClr>
                <a:buSzPct val="25000"/>
                <a:defRPr/>
              </a:pPr>
              <a:r>
                <a:rPr lang="ja-JP" altLang="en-US" sz="1400" dirty="0" smtClean="0">
                  <a:solidFill>
                    <a:schemeClr val="tx1">
                      <a:lumMod val="75000"/>
                      <a:lumOff val="25000"/>
                    </a:schemeClr>
                  </a:solidFill>
                  <a:latin typeface="+mj-lt"/>
                  <a:sym typeface="Calibri"/>
                </a:rPr>
                <a:t>稼働状況の確認</a:t>
              </a:r>
              <a:endParaRPr lang="en-US" altLang="ja-JP" sz="1400" dirty="0" smtClean="0">
                <a:solidFill>
                  <a:schemeClr val="tx1">
                    <a:lumMod val="75000"/>
                    <a:lumOff val="25000"/>
                  </a:schemeClr>
                </a:solidFill>
                <a:latin typeface="+mj-lt"/>
                <a:sym typeface="Calibri"/>
              </a:endParaRPr>
            </a:p>
            <a:p>
              <a:pPr lvl="0" algn="ctr">
                <a:buClr>
                  <a:srgbClr val="000000"/>
                </a:buClr>
                <a:buSzPct val="25000"/>
                <a:defRPr/>
              </a:pPr>
              <a:r>
                <a:rPr lang="ja-JP" altLang="en-US" sz="1400" dirty="0" smtClean="0">
                  <a:solidFill>
                    <a:schemeClr val="tx1">
                      <a:lumMod val="75000"/>
                      <a:lumOff val="25000"/>
                    </a:schemeClr>
                  </a:solidFill>
                  <a:latin typeface="+mj-lt"/>
                  <a:sym typeface="Calibri"/>
                </a:rPr>
                <a:t>分析による</a:t>
              </a:r>
              <a:r>
                <a:rPr lang="ja-JP" altLang="en-US" sz="1400" dirty="0" smtClean="0">
                  <a:solidFill>
                    <a:schemeClr val="tx1">
                      <a:lumMod val="75000"/>
                      <a:lumOff val="25000"/>
                    </a:schemeClr>
                  </a:solidFill>
                  <a:latin typeface="+mj-lt"/>
                  <a:sym typeface="Calibri"/>
                </a:rPr>
                <a:t>プロアクティブ</a:t>
              </a:r>
              <a:r>
                <a:rPr lang="en-US" altLang="ja-JP" sz="1400" dirty="0">
                  <a:solidFill>
                    <a:schemeClr val="tx1">
                      <a:lumMod val="75000"/>
                      <a:lumOff val="25000"/>
                    </a:schemeClr>
                  </a:solidFill>
                  <a:latin typeface="+mj-lt"/>
                  <a:sym typeface="Calibri"/>
                </a:rPr>
                <a:t/>
              </a:r>
              <a:br>
                <a:rPr lang="en-US" altLang="ja-JP" sz="1400" dirty="0">
                  <a:solidFill>
                    <a:schemeClr val="tx1">
                      <a:lumMod val="75000"/>
                      <a:lumOff val="25000"/>
                    </a:schemeClr>
                  </a:solidFill>
                  <a:latin typeface="+mj-lt"/>
                  <a:sym typeface="Calibri"/>
                </a:rPr>
              </a:br>
              <a:r>
                <a:rPr lang="ja-JP" altLang="en-US" sz="1400" dirty="0" smtClean="0">
                  <a:solidFill>
                    <a:schemeClr val="tx1">
                      <a:lumMod val="75000"/>
                      <a:lumOff val="25000"/>
                    </a:schemeClr>
                  </a:solidFill>
                  <a:latin typeface="+mj-lt"/>
                  <a:sym typeface="Calibri"/>
                </a:rPr>
                <a:t>サポート</a:t>
              </a:r>
              <a:endParaRPr lang="en-US" altLang="ja-JP" sz="1400" dirty="0" smtClean="0">
                <a:solidFill>
                  <a:schemeClr val="tx1">
                    <a:lumMod val="75000"/>
                    <a:lumOff val="25000"/>
                  </a:schemeClr>
                </a:solidFill>
                <a:latin typeface="+mj-lt"/>
                <a:sym typeface="Calibri"/>
              </a:endParaRPr>
            </a:p>
          </p:txBody>
        </p:sp>
        <p:cxnSp>
          <p:nvCxnSpPr>
            <p:cNvPr id="78" name="Straight Connector 77">
              <a:extLst>
                <a:ext uri="{FF2B5EF4-FFF2-40B4-BE49-F238E27FC236}">
                  <a16:creationId xmlns:a16="http://schemas.microsoft.com/office/drawing/2014/main" xmlns="" id="{B5F3470E-8FD8-4DB0-A986-E9BC9A85C0E1}"/>
                </a:ext>
              </a:extLst>
            </p:cNvPr>
            <p:cNvCxnSpPr/>
            <p:nvPr/>
          </p:nvCxnSpPr>
          <p:spPr>
            <a:xfrm>
              <a:off x="3691958" y="3871665"/>
              <a:ext cx="1701614" cy="0"/>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grpSp>
          <p:nvGrpSpPr>
            <p:cNvPr id="102" name="Group 88">
              <a:extLst>
                <a:ext uri="{FF2B5EF4-FFF2-40B4-BE49-F238E27FC236}">
                  <a16:creationId xmlns:a16="http://schemas.microsoft.com/office/drawing/2014/main" xmlns="" id="{E5888672-B325-4523-ABDB-3D7E5D6A632F}"/>
                </a:ext>
              </a:extLst>
            </p:cNvPr>
            <p:cNvGrpSpPr>
              <a:grpSpLocks noChangeAspect="1"/>
            </p:cNvGrpSpPr>
            <p:nvPr/>
          </p:nvGrpSpPr>
          <p:grpSpPr bwMode="auto">
            <a:xfrm>
              <a:off x="3739368" y="1282333"/>
              <a:ext cx="1608137" cy="1603421"/>
              <a:chOff x="2539" y="1279"/>
              <a:chExt cx="682" cy="680"/>
            </a:xfrm>
          </p:grpSpPr>
          <p:sp>
            <p:nvSpPr>
              <p:cNvPr id="104" name="Freeform 89">
                <a:extLst>
                  <a:ext uri="{FF2B5EF4-FFF2-40B4-BE49-F238E27FC236}">
                    <a16:creationId xmlns:a16="http://schemas.microsoft.com/office/drawing/2014/main" xmlns="" id="{9554CD61-8BFB-489A-912E-A55202BD034E}"/>
                  </a:ext>
                </a:extLst>
              </p:cNvPr>
              <p:cNvSpPr>
                <a:spLocks/>
              </p:cNvSpPr>
              <p:nvPr/>
            </p:nvSpPr>
            <p:spPr bwMode="auto">
              <a:xfrm>
                <a:off x="2539" y="1279"/>
                <a:ext cx="682" cy="680"/>
              </a:xfrm>
              <a:custGeom>
                <a:avLst/>
                <a:gdLst>
                  <a:gd name="T0" fmla="*/ 192 w 384"/>
                  <a:gd name="T1" fmla="*/ 0 h 383"/>
                  <a:gd name="T2" fmla="*/ 0 w 384"/>
                  <a:gd name="T3" fmla="*/ 191 h 383"/>
                  <a:gd name="T4" fmla="*/ 188 w 384"/>
                  <a:gd name="T5" fmla="*/ 383 h 383"/>
                  <a:gd name="T6" fmla="*/ 192 w 384"/>
                  <a:gd name="T7" fmla="*/ 383 h 383"/>
                  <a:gd name="T8" fmla="*/ 383 w 384"/>
                  <a:gd name="T9" fmla="*/ 203 h 383"/>
                  <a:gd name="T10" fmla="*/ 384 w 384"/>
                  <a:gd name="T11" fmla="*/ 191 h 383"/>
                  <a:gd name="T12" fmla="*/ 192 w 384"/>
                  <a:gd name="T13" fmla="*/ 0 h 383"/>
                </a:gdLst>
                <a:ahLst/>
                <a:cxnLst>
                  <a:cxn ang="0">
                    <a:pos x="T0" y="T1"/>
                  </a:cxn>
                  <a:cxn ang="0">
                    <a:pos x="T2" y="T3"/>
                  </a:cxn>
                  <a:cxn ang="0">
                    <a:pos x="T4" y="T5"/>
                  </a:cxn>
                  <a:cxn ang="0">
                    <a:pos x="T6" y="T7"/>
                  </a:cxn>
                  <a:cxn ang="0">
                    <a:pos x="T8" y="T9"/>
                  </a:cxn>
                  <a:cxn ang="0">
                    <a:pos x="T10" y="T11"/>
                  </a:cxn>
                  <a:cxn ang="0">
                    <a:pos x="T12" y="T13"/>
                  </a:cxn>
                </a:cxnLst>
                <a:rect l="0" t="0" r="r" b="b"/>
                <a:pathLst>
                  <a:path w="384" h="383">
                    <a:moveTo>
                      <a:pt x="192" y="0"/>
                    </a:moveTo>
                    <a:cubicBezTo>
                      <a:pt x="86" y="0"/>
                      <a:pt x="0" y="85"/>
                      <a:pt x="0" y="191"/>
                    </a:cubicBezTo>
                    <a:cubicBezTo>
                      <a:pt x="0" y="296"/>
                      <a:pt x="84" y="381"/>
                      <a:pt x="188" y="383"/>
                    </a:cubicBezTo>
                    <a:cubicBezTo>
                      <a:pt x="189" y="383"/>
                      <a:pt x="190" y="383"/>
                      <a:pt x="192" y="383"/>
                    </a:cubicBezTo>
                    <a:cubicBezTo>
                      <a:pt x="294" y="383"/>
                      <a:pt x="378" y="303"/>
                      <a:pt x="383" y="203"/>
                    </a:cubicBezTo>
                    <a:cubicBezTo>
                      <a:pt x="384" y="199"/>
                      <a:pt x="384" y="195"/>
                      <a:pt x="384" y="191"/>
                    </a:cubicBezTo>
                    <a:cubicBezTo>
                      <a:pt x="384" y="85"/>
                      <a:pt x="298" y="0"/>
                      <a:pt x="19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90">
                <a:extLst>
                  <a:ext uri="{FF2B5EF4-FFF2-40B4-BE49-F238E27FC236}">
                    <a16:creationId xmlns:a16="http://schemas.microsoft.com/office/drawing/2014/main" xmlns="" id="{99BC2D6C-0A0A-45DF-A966-2C974534B8C0}"/>
                  </a:ext>
                </a:extLst>
              </p:cNvPr>
              <p:cNvSpPr>
                <a:spLocks/>
              </p:cNvSpPr>
              <p:nvPr/>
            </p:nvSpPr>
            <p:spPr bwMode="auto">
              <a:xfrm>
                <a:off x="2662" y="1441"/>
                <a:ext cx="436" cy="325"/>
              </a:xfrm>
              <a:custGeom>
                <a:avLst/>
                <a:gdLst>
                  <a:gd name="T0" fmla="*/ 234 w 246"/>
                  <a:gd name="T1" fmla="*/ 183 h 183"/>
                  <a:gd name="T2" fmla="*/ 11 w 246"/>
                  <a:gd name="T3" fmla="*/ 183 h 183"/>
                  <a:gd name="T4" fmla="*/ 0 w 246"/>
                  <a:gd name="T5" fmla="*/ 172 h 183"/>
                  <a:gd name="T6" fmla="*/ 0 w 246"/>
                  <a:gd name="T7" fmla="*/ 12 h 183"/>
                  <a:gd name="T8" fmla="*/ 11 w 246"/>
                  <a:gd name="T9" fmla="*/ 0 h 183"/>
                  <a:gd name="T10" fmla="*/ 234 w 246"/>
                  <a:gd name="T11" fmla="*/ 0 h 183"/>
                  <a:gd name="T12" fmla="*/ 246 w 246"/>
                  <a:gd name="T13" fmla="*/ 12 h 183"/>
                  <a:gd name="T14" fmla="*/ 246 w 246"/>
                  <a:gd name="T15" fmla="*/ 172 h 183"/>
                  <a:gd name="T16" fmla="*/ 234 w 246"/>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183">
                    <a:moveTo>
                      <a:pt x="234" y="183"/>
                    </a:moveTo>
                    <a:cubicBezTo>
                      <a:pt x="11" y="183"/>
                      <a:pt x="11" y="183"/>
                      <a:pt x="11" y="183"/>
                    </a:cubicBezTo>
                    <a:cubicBezTo>
                      <a:pt x="5" y="183"/>
                      <a:pt x="0" y="178"/>
                      <a:pt x="0" y="172"/>
                    </a:cubicBezTo>
                    <a:cubicBezTo>
                      <a:pt x="0" y="12"/>
                      <a:pt x="0" y="12"/>
                      <a:pt x="0" y="12"/>
                    </a:cubicBezTo>
                    <a:cubicBezTo>
                      <a:pt x="0" y="5"/>
                      <a:pt x="5" y="0"/>
                      <a:pt x="11" y="0"/>
                    </a:cubicBezTo>
                    <a:cubicBezTo>
                      <a:pt x="234" y="0"/>
                      <a:pt x="234" y="0"/>
                      <a:pt x="234" y="0"/>
                    </a:cubicBezTo>
                    <a:cubicBezTo>
                      <a:pt x="241" y="0"/>
                      <a:pt x="246" y="5"/>
                      <a:pt x="246" y="12"/>
                    </a:cubicBezTo>
                    <a:cubicBezTo>
                      <a:pt x="246" y="172"/>
                      <a:pt x="246" y="172"/>
                      <a:pt x="246" y="172"/>
                    </a:cubicBezTo>
                    <a:cubicBezTo>
                      <a:pt x="246" y="178"/>
                      <a:pt x="241" y="183"/>
                      <a:pt x="234" y="18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91">
                <a:extLst>
                  <a:ext uri="{FF2B5EF4-FFF2-40B4-BE49-F238E27FC236}">
                    <a16:creationId xmlns:a16="http://schemas.microsoft.com/office/drawing/2014/main" xmlns="" id="{B8062B7E-C589-46B0-B727-1AE4EFAB4012}"/>
                  </a:ext>
                </a:extLst>
              </p:cNvPr>
              <p:cNvSpPr>
                <a:spLocks/>
              </p:cNvSpPr>
              <p:nvPr/>
            </p:nvSpPr>
            <p:spPr bwMode="auto">
              <a:xfrm>
                <a:off x="2681" y="1512"/>
                <a:ext cx="396" cy="239"/>
              </a:xfrm>
              <a:custGeom>
                <a:avLst/>
                <a:gdLst>
                  <a:gd name="T0" fmla="*/ 214 w 223"/>
                  <a:gd name="T1" fmla="*/ 135 h 135"/>
                  <a:gd name="T2" fmla="*/ 10 w 223"/>
                  <a:gd name="T3" fmla="*/ 135 h 135"/>
                  <a:gd name="T4" fmla="*/ 0 w 223"/>
                  <a:gd name="T5" fmla="*/ 125 h 135"/>
                  <a:gd name="T6" fmla="*/ 0 w 223"/>
                  <a:gd name="T7" fmla="*/ 10 h 135"/>
                  <a:gd name="T8" fmla="*/ 10 w 223"/>
                  <a:gd name="T9" fmla="*/ 0 h 135"/>
                  <a:gd name="T10" fmla="*/ 214 w 223"/>
                  <a:gd name="T11" fmla="*/ 0 h 135"/>
                  <a:gd name="T12" fmla="*/ 223 w 223"/>
                  <a:gd name="T13" fmla="*/ 10 h 135"/>
                  <a:gd name="T14" fmla="*/ 223 w 223"/>
                  <a:gd name="T15" fmla="*/ 125 h 135"/>
                  <a:gd name="T16" fmla="*/ 214 w 223"/>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135">
                    <a:moveTo>
                      <a:pt x="214" y="135"/>
                    </a:moveTo>
                    <a:cubicBezTo>
                      <a:pt x="10" y="135"/>
                      <a:pt x="10" y="135"/>
                      <a:pt x="10" y="135"/>
                    </a:cubicBezTo>
                    <a:cubicBezTo>
                      <a:pt x="5" y="135"/>
                      <a:pt x="0" y="130"/>
                      <a:pt x="0" y="125"/>
                    </a:cubicBezTo>
                    <a:cubicBezTo>
                      <a:pt x="0" y="10"/>
                      <a:pt x="0" y="10"/>
                      <a:pt x="0" y="10"/>
                    </a:cubicBezTo>
                    <a:cubicBezTo>
                      <a:pt x="0" y="5"/>
                      <a:pt x="5" y="0"/>
                      <a:pt x="10" y="0"/>
                    </a:cubicBezTo>
                    <a:cubicBezTo>
                      <a:pt x="214" y="0"/>
                      <a:pt x="214" y="0"/>
                      <a:pt x="214" y="0"/>
                    </a:cubicBezTo>
                    <a:cubicBezTo>
                      <a:pt x="219" y="0"/>
                      <a:pt x="223" y="5"/>
                      <a:pt x="223" y="10"/>
                    </a:cubicBezTo>
                    <a:cubicBezTo>
                      <a:pt x="223" y="125"/>
                      <a:pt x="223" y="125"/>
                      <a:pt x="223" y="125"/>
                    </a:cubicBezTo>
                    <a:cubicBezTo>
                      <a:pt x="223" y="130"/>
                      <a:pt x="219" y="135"/>
                      <a:pt x="214" y="135"/>
                    </a:cubicBezTo>
                    <a:close/>
                  </a:path>
                </a:pathLst>
              </a:custGeom>
              <a:solidFill>
                <a:srgbClr val="0034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92">
                <a:extLst>
                  <a:ext uri="{FF2B5EF4-FFF2-40B4-BE49-F238E27FC236}">
                    <a16:creationId xmlns:a16="http://schemas.microsoft.com/office/drawing/2014/main" xmlns="" id="{AB1D2FE9-34C9-432F-AF6B-DEFF24E19763}"/>
                  </a:ext>
                </a:extLst>
              </p:cNvPr>
              <p:cNvSpPr>
                <a:spLocks noChangeArrowheads="1"/>
              </p:cNvSpPr>
              <p:nvPr/>
            </p:nvSpPr>
            <p:spPr bwMode="auto">
              <a:xfrm>
                <a:off x="3033" y="1455"/>
                <a:ext cx="41" cy="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93">
                <a:extLst>
                  <a:ext uri="{FF2B5EF4-FFF2-40B4-BE49-F238E27FC236}">
                    <a16:creationId xmlns:a16="http://schemas.microsoft.com/office/drawing/2014/main" xmlns="" id="{DDF6A6ED-E971-4FAE-B6C7-42488694C8F8}"/>
                  </a:ext>
                </a:extLst>
              </p:cNvPr>
              <p:cNvSpPr>
                <a:spLocks noChangeArrowheads="1"/>
              </p:cNvSpPr>
              <p:nvPr/>
            </p:nvSpPr>
            <p:spPr bwMode="auto">
              <a:xfrm>
                <a:off x="2976" y="1455"/>
                <a:ext cx="41" cy="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94">
                <a:extLst>
                  <a:ext uri="{FF2B5EF4-FFF2-40B4-BE49-F238E27FC236}">
                    <a16:creationId xmlns:a16="http://schemas.microsoft.com/office/drawing/2014/main" xmlns="" id="{9B0031C0-DE47-4F67-91CC-4E42551D6BC1}"/>
                  </a:ext>
                </a:extLst>
              </p:cNvPr>
              <p:cNvSpPr>
                <a:spLocks/>
              </p:cNvSpPr>
              <p:nvPr/>
            </p:nvSpPr>
            <p:spPr bwMode="auto">
              <a:xfrm>
                <a:off x="2681" y="1529"/>
                <a:ext cx="396" cy="194"/>
              </a:xfrm>
              <a:custGeom>
                <a:avLst/>
                <a:gdLst>
                  <a:gd name="T0" fmla="*/ 162 w 223"/>
                  <a:gd name="T1" fmla="*/ 59 h 109"/>
                  <a:gd name="T2" fmla="*/ 148 w 223"/>
                  <a:gd name="T3" fmla="*/ 34 h 109"/>
                  <a:gd name="T4" fmla="*/ 144 w 223"/>
                  <a:gd name="T5" fmla="*/ 32 h 109"/>
                  <a:gd name="T6" fmla="*/ 141 w 223"/>
                  <a:gd name="T7" fmla="*/ 34 h 109"/>
                  <a:gd name="T8" fmla="*/ 118 w 223"/>
                  <a:gd name="T9" fmla="*/ 95 h 109"/>
                  <a:gd name="T10" fmla="*/ 78 w 223"/>
                  <a:gd name="T11" fmla="*/ 3 h 109"/>
                  <a:gd name="T12" fmla="*/ 75 w 223"/>
                  <a:gd name="T13" fmla="*/ 0 h 109"/>
                  <a:gd name="T14" fmla="*/ 72 w 223"/>
                  <a:gd name="T15" fmla="*/ 3 h 109"/>
                  <a:gd name="T16" fmla="*/ 50 w 223"/>
                  <a:gd name="T17" fmla="*/ 57 h 109"/>
                  <a:gd name="T18" fmla="*/ 0 w 223"/>
                  <a:gd name="T19" fmla="*/ 57 h 109"/>
                  <a:gd name="T20" fmla="*/ 0 w 223"/>
                  <a:gd name="T21" fmla="*/ 64 h 109"/>
                  <a:gd name="T22" fmla="*/ 53 w 223"/>
                  <a:gd name="T23" fmla="*/ 64 h 109"/>
                  <a:gd name="T24" fmla="*/ 56 w 223"/>
                  <a:gd name="T25" fmla="*/ 62 h 109"/>
                  <a:gd name="T26" fmla="*/ 75 w 223"/>
                  <a:gd name="T27" fmla="*/ 14 h 109"/>
                  <a:gd name="T28" fmla="*/ 115 w 223"/>
                  <a:gd name="T29" fmla="*/ 106 h 109"/>
                  <a:gd name="T30" fmla="*/ 118 w 223"/>
                  <a:gd name="T31" fmla="*/ 109 h 109"/>
                  <a:gd name="T32" fmla="*/ 118 w 223"/>
                  <a:gd name="T33" fmla="*/ 109 h 109"/>
                  <a:gd name="T34" fmla="*/ 122 w 223"/>
                  <a:gd name="T35" fmla="*/ 106 h 109"/>
                  <a:gd name="T36" fmla="*/ 145 w 223"/>
                  <a:gd name="T37" fmla="*/ 44 h 109"/>
                  <a:gd name="T38" fmla="*/ 157 w 223"/>
                  <a:gd name="T39" fmla="*/ 65 h 109"/>
                  <a:gd name="T40" fmla="*/ 160 w 223"/>
                  <a:gd name="T41" fmla="*/ 67 h 109"/>
                  <a:gd name="T42" fmla="*/ 223 w 223"/>
                  <a:gd name="T43" fmla="*/ 67 h 109"/>
                  <a:gd name="T44" fmla="*/ 223 w 223"/>
                  <a:gd name="T45" fmla="*/ 59 h 109"/>
                  <a:gd name="T46" fmla="*/ 162 w 223"/>
                  <a:gd name="T47" fmla="*/ 5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3" h="109">
                    <a:moveTo>
                      <a:pt x="162" y="59"/>
                    </a:moveTo>
                    <a:cubicBezTo>
                      <a:pt x="148" y="34"/>
                      <a:pt x="148" y="34"/>
                      <a:pt x="148" y="34"/>
                    </a:cubicBezTo>
                    <a:cubicBezTo>
                      <a:pt x="147" y="32"/>
                      <a:pt x="146" y="32"/>
                      <a:pt x="144" y="32"/>
                    </a:cubicBezTo>
                    <a:cubicBezTo>
                      <a:pt x="143" y="32"/>
                      <a:pt x="142" y="33"/>
                      <a:pt x="141" y="34"/>
                    </a:cubicBezTo>
                    <a:cubicBezTo>
                      <a:pt x="118" y="95"/>
                      <a:pt x="118" y="95"/>
                      <a:pt x="118" y="95"/>
                    </a:cubicBezTo>
                    <a:cubicBezTo>
                      <a:pt x="78" y="3"/>
                      <a:pt x="78" y="3"/>
                      <a:pt x="78" y="3"/>
                    </a:cubicBezTo>
                    <a:cubicBezTo>
                      <a:pt x="78" y="1"/>
                      <a:pt x="76" y="0"/>
                      <a:pt x="75" y="0"/>
                    </a:cubicBezTo>
                    <a:cubicBezTo>
                      <a:pt x="74" y="0"/>
                      <a:pt x="72" y="1"/>
                      <a:pt x="72" y="3"/>
                    </a:cubicBezTo>
                    <a:cubicBezTo>
                      <a:pt x="50" y="57"/>
                      <a:pt x="50" y="57"/>
                      <a:pt x="50" y="57"/>
                    </a:cubicBezTo>
                    <a:cubicBezTo>
                      <a:pt x="0" y="57"/>
                      <a:pt x="0" y="57"/>
                      <a:pt x="0" y="57"/>
                    </a:cubicBezTo>
                    <a:cubicBezTo>
                      <a:pt x="0" y="59"/>
                      <a:pt x="0" y="62"/>
                      <a:pt x="0" y="64"/>
                    </a:cubicBezTo>
                    <a:cubicBezTo>
                      <a:pt x="53" y="64"/>
                      <a:pt x="53" y="64"/>
                      <a:pt x="53" y="64"/>
                    </a:cubicBezTo>
                    <a:cubicBezTo>
                      <a:pt x="54" y="64"/>
                      <a:pt x="55" y="63"/>
                      <a:pt x="56" y="62"/>
                    </a:cubicBezTo>
                    <a:cubicBezTo>
                      <a:pt x="75" y="14"/>
                      <a:pt x="75" y="14"/>
                      <a:pt x="75" y="14"/>
                    </a:cubicBezTo>
                    <a:cubicBezTo>
                      <a:pt x="115" y="106"/>
                      <a:pt x="115" y="106"/>
                      <a:pt x="115" y="106"/>
                    </a:cubicBezTo>
                    <a:cubicBezTo>
                      <a:pt x="116" y="108"/>
                      <a:pt x="117" y="109"/>
                      <a:pt x="118" y="109"/>
                    </a:cubicBezTo>
                    <a:cubicBezTo>
                      <a:pt x="118" y="109"/>
                      <a:pt x="118" y="109"/>
                      <a:pt x="118" y="109"/>
                    </a:cubicBezTo>
                    <a:cubicBezTo>
                      <a:pt x="120" y="109"/>
                      <a:pt x="121" y="108"/>
                      <a:pt x="122" y="106"/>
                    </a:cubicBezTo>
                    <a:cubicBezTo>
                      <a:pt x="145" y="44"/>
                      <a:pt x="145" y="44"/>
                      <a:pt x="145" y="44"/>
                    </a:cubicBezTo>
                    <a:cubicBezTo>
                      <a:pt x="157" y="65"/>
                      <a:pt x="157" y="65"/>
                      <a:pt x="157" y="65"/>
                    </a:cubicBezTo>
                    <a:cubicBezTo>
                      <a:pt x="158" y="66"/>
                      <a:pt x="159" y="67"/>
                      <a:pt x="160" y="67"/>
                    </a:cubicBezTo>
                    <a:cubicBezTo>
                      <a:pt x="223" y="67"/>
                      <a:pt x="223" y="67"/>
                      <a:pt x="223" y="67"/>
                    </a:cubicBezTo>
                    <a:cubicBezTo>
                      <a:pt x="223" y="64"/>
                      <a:pt x="223" y="62"/>
                      <a:pt x="223" y="59"/>
                    </a:cubicBezTo>
                    <a:lnTo>
                      <a:pt x="16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95">
                <a:extLst>
                  <a:ext uri="{FF2B5EF4-FFF2-40B4-BE49-F238E27FC236}">
                    <a16:creationId xmlns:a16="http://schemas.microsoft.com/office/drawing/2014/main" xmlns="" id="{7EDBC4B0-366F-465F-B57B-9662CD3F5477}"/>
                  </a:ext>
                </a:extLst>
              </p:cNvPr>
              <p:cNvSpPr>
                <a:spLocks/>
              </p:cNvSpPr>
              <p:nvPr/>
            </p:nvSpPr>
            <p:spPr bwMode="auto">
              <a:xfrm>
                <a:off x="2814" y="1531"/>
                <a:ext cx="253" cy="252"/>
              </a:xfrm>
              <a:custGeom>
                <a:avLst/>
                <a:gdLst>
                  <a:gd name="T0" fmla="*/ 117 w 142"/>
                  <a:gd name="T1" fmla="*/ 25 h 142"/>
                  <a:gd name="T2" fmla="*/ 25 w 142"/>
                  <a:gd name="T3" fmla="*/ 25 h 142"/>
                  <a:gd name="T4" fmla="*/ 25 w 142"/>
                  <a:gd name="T5" fmla="*/ 117 h 142"/>
                  <a:gd name="T6" fmla="*/ 111 w 142"/>
                  <a:gd name="T7" fmla="*/ 123 h 142"/>
                  <a:gd name="T8" fmla="*/ 105 w 142"/>
                  <a:gd name="T9" fmla="*/ 117 h 142"/>
                  <a:gd name="T10" fmla="*/ 105 w 142"/>
                  <a:gd name="T11" fmla="*/ 105 h 142"/>
                  <a:gd name="T12" fmla="*/ 37 w 142"/>
                  <a:gd name="T13" fmla="*/ 105 h 142"/>
                  <a:gd name="T14" fmla="*/ 37 w 142"/>
                  <a:gd name="T15" fmla="*/ 37 h 142"/>
                  <a:gd name="T16" fmla="*/ 105 w 142"/>
                  <a:gd name="T17" fmla="*/ 37 h 142"/>
                  <a:gd name="T18" fmla="*/ 105 w 142"/>
                  <a:gd name="T19" fmla="*/ 105 h 142"/>
                  <a:gd name="T20" fmla="*/ 117 w 142"/>
                  <a:gd name="T21" fmla="*/ 105 h 142"/>
                  <a:gd name="T22" fmla="*/ 123 w 142"/>
                  <a:gd name="T23" fmla="*/ 110 h 142"/>
                  <a:gd name="T24" fmla="*/ 117 w 142"/>
                  <a:gd name="T25" fmla="*/ 2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42">
                    <a:moveTo>
                      <a:pt x="117" y="25"/>
                    </a:moveTo>
                    <a:cubicBezTo>
                      <a:pt x="92" y="0"/>
                      <a:pt x="50" y="0"/>
                      <a:pt x="25" y="25"/>
                    </a:cubicBezTo>
                    <a:cubicBezTo>
                      <a:pt x="0" y="50"/>
                      <a:pt x="0" y="92"/>
                      <a:pt x="25" y="117"/>
                    </a:cubicBezTo>
                    <a:cubicBezTo>
                      <a:pt x="48" y="140"/>
                      <a:pt x="85" y="142"/>
                      <a:pt x="111" y="123"/>
                    </a:cubicBezTo>
                    <a:cubicBezTo>
                      <a:pt x="105" y="117"/>
                      <a:pt x="105" y="117"/>
                      <a:pt x="105" y="117"/>
                    </a:cubicBezTo>
                    <a:cubicBezTo>
                      <a:pt x="102" y="114"/>
                      <a:pt x="102" y="108"/>
                      <a:pt x="105" y="105"/>
                    </a:cubicBezTo>
                    <a:cubicBezTo>
                      <a:pt x="86" y="123"/>
                      <a:pt x="56" y="123"/>
                      <a:pt x="37" y="105"/>
                    </a:cubicBezTo>
                    <a:cubicBezTo>
                      <a:pt x="19" y="86"/>
                      <a:pt x="19" y="56"/>
                      <a:pt x="37" y="37"/>
                    </a:cubicBezTo>
                    <a:cubicBezTo>
                      <a:pt x="56" y="18"/>
                      <a:pt x="86" y="18"/>
                      <a:pt x="105" y="37"/>
                    </a:cubicBezTo>
                    <a:cubicBezTo>
                      <a:pt x="124" y="56"/>
                      <a:pt x="124" y="86"/>
                      <a:pt x="105" y="105"/>
                    </a:cubicBezTo>
                    <a:cubicBezTo>
                      <a:pt x="108" y="101"/>
                      <a:pt x="114" y="101"/>
                      <a:pt x="117" y="105"/>
                    </a:cubicBezTo>
                    <a:cubicBezTo>
                      <a:pt x="123" y="110"/>
                      <a:pt x="123" y="110"/>
                      <a:pt x="123" y="110"/>
                    </a:cubicBezTo>
                    <a:cubicBezTo>
                      <a:pt x="142" y="85"/>
                      <a:pt x="140" y="48"/>
                      <a:pt x="117"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96">
                <a:extLst>
                  <a:ext uri="{FF2B5EF4-FFF2-40B4-BE49-F238E27FC236}">
                    <a16:creationId xmlns:a16="http://schemas.microsoft.com/office/drawing/2014/main" xmlns="" id="{971F8131-07FA-4B31-97E3-94DE4A49834E}"/>
                  </a:ext>
                </a:extLst>
              </p:cNvPr>
              <p:cNvSpPr>
                <a:spLocks/>
              </p:cNvSpPr>
              <p:nvPr/>
            </p:nvSpPr>
            <p:spPr bwMode="auto">
              <a:xfrm>
                <a:off x="3011" y="1727"/>
                <a:ext cx="95" cy="94"/>
              </a:xfrm>
              <a:custGeom>
                <a:avLst/>
                <a:gdLst>
                  <a:gd name="T0" fmla="*/ 0 w 53"/>
                  <a:gd name="T1" fmla="*/ 13 h 53"/>
                  <a:gd name="T2" fmla="*/ 41 w 53"/>
                  <a:gd name="T3" fmla="*/ 53 h 53"/>
                  <a:gd name="T4" fmla="*/ 47 w 53"/>
                  <a:gd name="T5" fmla="*/ 48 h 53"/>
                  <a:gd name="T6" fmla="*/ 53 w 53"/>
                  <a:gd name="T7" fmla="*/ 41 h 53"/>
                  <a:gd name="T8" fmla="*/ 12 w 53"/>
                  <a:gd name="T9" fmla="*/ 0 h 53"/>
                  <a:gd name="T10" fmla="*/ 6 w 53"/>
                  <a:gd name="T11" fmla="*/ 7 h 53"/>
                  <a:gd name="T12" fmla="*/ 0 w 53"/>
                  <a:gd name="T13" fmla="*/ 13 h 53"/>
                </a:gdLst>
                <a:ahLst/>
                <a:cxnLst>
                  <a:cxn ang="0">
                    <a:pos x="T0" y="T1"/>
                  </a:cxn>
                  <a:cxn ang="0">
                    <a:pos x="T2" y="T3"/>
                  </a:cxn>
                  <a:cxn ang="0">
                    <a:pos x="T4" y="T5"/>
                  </a:cxn>
                  <a:cxn ang="0">
                    <a:pos x="T6" y="T7"/>
                  </a:cxn>
                  <a:cxn ang="0">
                    <a:pos x="T8" y="T9"/>
                  </a:cxn>
                  <a:cxn ang="0">
                    <a:pos x="T10" y="T11"/>
                  </a:cxn>
                  <a:cxn ang="0">
                    <a:pos x="T12" y="T13"/>
                  </a:cxn>
                </a:cxnLst>
                <a:rect l="0" t="0" r="r" b="b"/>
                <a:pathLst>
                  <a:path w="53" h="53">
                    <a:moveTo>
                      <a:pt x="0" y="13"/>
                    </a:moveTo>
                    <a:cubicBezTo>
                      <a:pt x="41" y="53"/>
                      <a:pt x="41" y="53"/>
                      <a:pt x="41" y="53"/>
                    </a:cubicBezTo>
                    <a:cubicBezTo>
                      <a:pt x="43" y="52"/>
                      <a:pt x="45" y="50"/>
                      <a:pt x="47" y="48"/>
                    </a:cubicBezTo>
                    <a:cubicBezTo>
                      <a:pt x="49" y="46"/>
                      <a:pt x="51" y="43"/>
                      <a:pt x="53" y="41"/>
                    </a:cubicBezTo>
                    <a:cubicBezTo>
                      <a:pt x="12" y="0"/>
                      <a:pt x="12" y="0"/>
                      <a:pt x="12" y="0"/>
                    </a:cubicBezTo>
                    <a:cubicBezTo>
                      <a:pt x="10" y="3"/>
                      <a:pt x="8" y="5"/>
                      <a:pt x="6" y="7"/>
                    </a:cubicBezTo>
                    <a:cubicBezTo>
                      <a:pt x="4" y="9"/>
                      <a:pt x="2" y="11"/>
                      <a:pt x="0"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97">
                <a:extLst>
                  <a:ext uri="{FF2B5EF4-FFF2-40B4-BE49-F238E27FC236}">
                    <a16:creationId xmlns:a16="http://schemas.microsoft.com/office/drawing/2014/main" xmlns="" id="{AB1C21A6-04BB-46F2-B1B9-A94A575BA93B}"/>
                  </a:ext>
                </a:extLst>
              </p:cNvPr>
              <p:cNvSpPr>
                <a:spLocks/>
              </p:cNvSpPr>
              <p:nvPr/>
            </p:nvSpPr>
            <p:spPr bwMode="auto">
              <a:xfrm>
                <a:off x="2995" y="1711"/>
                <a:ext cx="38" cy="39"/>
              </a:xfrm>
              <a:custGeom>
                <a:avLst/>
                <a:gdLst>
                  <a:gd name="T0" fmla="*/ 3 w 21"/>
                  <a:gd name="T1" fmla="*/ 4 h 22"/>
                  <a:gd name="T2" fmla="*/ 3 w 21"/>
                  <a:gd name="T3" fmla="*/ 16 h 22"/>
                  <a:gd name="T4" fmla="*/ 9 w 21"/>
                  <a:gd name="T5" fmla="*/ 22 h 22"/>
                  <a:gd name="T6" fmla="*/ 15 w 21"/>
                  <a:gd name="T7" fmla="*/ 16 h 22"/>
                  <a:gd name="T8" fmla="*/ 21 w 21"/>
                  <a:gd name="T9" fmla="*/ 9 h 22"/>
                  <a:gd name="T10" fmla="*/ 15 w 21"/>
                  <a:gd name="T11" fmla="*/ 4 h 22"/>
                  <a:gd name="T12" fmla="*/ 3 w 21"/>
                  <a:gd name="T13" fmla="*/ 4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3" y="4"/>
                    </a:moveTo>
                    <a:cubicBezTo>
                      <a:pt x="0" y="7"/>
                      <a:pt x="0" y="13"/>
                      <a:pt x="3" y="16"/>
                    </a:cubicBezTo>
                    <a:cubicBezTo>
                      <a:pt x="9" y="22"/>
                      <a:pt x="9" y="22"/>
                      <a:pt x="9" y="22"/>
                    </a:cubicBezTo>
                    <a:cubicBezTo>
                      <a:pt x="11" y="20"/>
                      <a:pt x="13" y="18"/>
                      <a:pt x="15" y="16"/>
                    </a:cubicBezTo>
                    <a:cubicBezTo>
                      <a:pt x="17" y="14"/>
                      <a:pt x="19" y="12"/>
                      <a:pt x="21" y="9"/>
                    </a:cubicBezTo>
                    <a:cubicBezTo>
                      <a:pt x="15" y="4"/>
                      <a:pt x="15" y="4"/>
                      <a:pt x="15" y="4"/>
                    </a:cubicBezTo>
                    <a:cubicBezTo>
                      <a:pt x="12" y="0"/>
                      <a:pt x="6" y="0"/>
                      <a:pt x="3" y="4"/>
                    </a:cubicBezTo>
                    <a:close/>
                  </a:path>
                </a:pathLst>
              </a:custGeom>
              <a:solidFill>
                <a:srgbClr val="C2C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98">
                <a:extLst>
                  <a:ext uri="{FF2B5EF4-FFF2-40B4-BE49-F238E27FC236}">
                    <a16:creationId xmlns:a16="http://schemas.microsoft.com/office/drawing/2014/main" xmlns="" id="{22E428EB-27FB-4F04-B21B-F9CFD62BA8F5}"/>
                  </a:ext>
                </a:extLst>
              </p:cNvPr>
              <p:cNvSpPr>
                <a:spLocks noChangeArrowheads="1"/>
              </p:cNvSpPr>
              <p:nvPr/>
            </p:nvSpPr>
            <p:spPr bwMode="auto">
              <a:xfrm>
                <a:off x="2857" y="1572"/>
                <a:ext cx="169" cy="1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99">
                <a:extLst>
                  <a:ext uri="{FF2B5EF4-FFF2-40B4-BE49-F238E27FC236}">
                    <a16:creationId xmlns:a16="http://schemas.microsoft.com/office/drawing/2014/main" xmlns="" id="{AAED18DE-2790-46D5-A771-90028EBC75AC}"/>
                  </a:ext>
                </a:extLst>
              </p:cNvPr>
              <p:cNvSpPr>
                <a:spLocks/>
              </p:cNvSpPr>
              <p:nvPr/>
            </p:nvSpPr>
            <p:spPr bwMode="auto">
              <a:xfrm>
                <a:off x="2855" y="1572"/>
                <a:ext cx="171" cy="171"/>
              </a:xfrm>
              <a:custGeom>
                <a:avLst/>
                <a:gdLst>
                  <a:gd name="T0" fmla="*/ 96 w 96"/>
                  <a:gd name="T1" fmla="*/ 43 h 96"/>
                  <a:gd name="T2" fmla="*/ 95 w 96"/>
                  <a:gd name="T3" fmla="*/ 35 h 96"/>
                  <a:gd name="T4" fmla="*/ 48 w 96"/>
                  <a:gd name="T5" fmla="*/ 0 h 96"/>
                  <a:gd name="T6" fmla="*/ 3 w 96"/>
                  <a:gd name="T7" fmla="*/ 32 h 96"/>
                  <a:gd name="T8" fmla="*/ 0 w 96"/>
                  <a:gd name="T9" fmla="*/ 45 h 96"/>
                  <a:gd name="T10" fmla="*/ 0 w 96"/>
                  <a:gd name="T11" fmla="*/ 48 h 96"/>
                  <a:gd name="T12" fmla="*/ 48 w 96"/>
                  <a:gd name="T13" fmla="*/ 96 h 96"/>
                  <a:gd name="T14" fmla="*/ 96 w 96"/>
                  <a:gd name="T15" fmla="*/ 48 h 96"/>
                  <a:gd name="T16" fmla="*/ 96 w 96"/>
                  <a:gd name="T17"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96">
                    <a:moveTo>
                      <a:pt x="96" y="43"/>
                    </a:moveTo>
                    <a:cubicBezTo>
                      <a:pt x="96" y="40"/>
                      <a:pt x="95" y="38"/>
                      <a:pt x="95" y="35"/>
                    </a:cubicBezTo>
                    <a:cubicBezTo>
                      <a:pt x="89" y="15"/>
                      <a:pt x="70" y="0"/>
                      <a:pt x="48" y="0"/>
                    </a:cubicBezTo>
                    <a:cubicBezTo>
                      <a:pt x="27" y="0"/>
                      <a:pt x="9" y="13"/>
                      <a:pt x="3" y="32"/>
                    </a:cubicBezTo>
                    <a:cubicBezTo>
                      <a:pt x="1" y="36"/>
                      <a:pt x="0" y="40"/>
                      <a:pt x="0" y="45"/>
                    </a:cubicBezTo>
                    <a:cubicBezTo>
                      <a:pt x="0" y="46"/>
                      <a:pt x="0" y="47"/>
                      <a:pt x="0" y="48"/>
                    </a:cubicBezTo>
                    <a:cubicBezTo>
                      <a:pt x="0" y="75"/>
                      <a:pt x="21" y="96"/>
                      <a:pt x="48" y="96"/>
                    </a:cubicBezTo>
                    <a:cubicBezTo>
                      <a:pt x="75" y="96"/>
                      <a:pt x="96" y="75"/>
                      <a:pt x="96" y="48"/>
                    </a:cubicBezTo>
                    <a:cubicBezTo>
                      <a:pt x="96" y="46"/>
                      <a:pt x="96" y="44"/>
                      <a:pt x="96" y="43"/>
                    </a:cubicBezTo>
                    <a:close/>
                  </a:path>
                </a:pathLst>
              </a:custGeom>
              <a:solidFill>
                <a:srgbClr val="0034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00">
                <a:extLst>
                  <a:ext uri="{FF2B5EF4-FFF2-40B4-BE49-F238E27FC236}">
                    <a16:creationId xmlns:a16="http://schemas.microsoft.com/office/drawing/2014/main" xmlns="" id="{FC5BF7D4-FF5C-4AC9-85F5-E70648BFBBD5}"/>
                  </a:ext>
                </a:extLst>
              </p:cNvPr>
              <p:cNvSpPr>
                <a:spLocks/>
              </p:cNvSpPr>
              <p:nvPr/>
            </p:nvSpPr>
            <p:spPr bwMode="auto">
              <a:xfrm>
                <a:off x="2869" y="1558"/>
                <a:ext cx="167" cy="177"/>
              </a:xfrm>
              <a:custGeom>
                <a:avLst/>
                <a:gdLst>
                  <a:gd name="T0" fmla="*/ 8 w 94"/>
                  <a:gd name="T1" fmla="*/ 100 h 100"/>
                  <a:gd name="T2" fmla="*/ 39 w 94"/>
                  <a:gd name="T3" fmla="*/ 19 h 100"/>
                  <a:gd name="T4" fmla="*/ 57 w 94"/>
                  <a:gd name="T5" fmla="*/ 50 h 100"/>
                  <a:gd name="T6" fmla="*/ 62 w 94"/>
                  <a:gd name="T7" fmla="*/ 53 h 100"/>
                  <a:gd name="T8" fmla="*/ 94 w 94"/>
                  <a:gd name="T9" fmla="*/ 53 h 100"/>
                  <a:gd name="T10" fmla="*/ 93 w 94"/>
                  <a:gd name="T11" fmla="*/ 42 h 100"/>
                  <a:gd name="T12" fmla="*/ 65 w 94"/>
                  <a:gd name="T13" fmla="*/ 42 h 100"/>
                  <a:gd name="T14" fmla="*/ 43 w 94"/>
                  <a:gd name="T15" fmla="*/ 3 h 100"/>
                  <a:gd name="T16" fmla="*/ 37 w 94"/>
                  <a:gd name="T17" fmla="*/ 0 h 100"/>
                  <a:gd name="T18" fmla="*/ 33 w 94"/>
                  <a:gd name="T19" fmla="*/ 3 h 100"/>
                  <a:gd name="T20" fmla="*/ 0 w 94"/>
                  <a:gd name="T21" fmla="*/ 89 h 100"/>
                  <a:gd name="T22" fmla="*/ 8 w 94"/>
                  <a:gd name="T2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00">
                    <a:moveTo>
                      <a:pt x="8" y="100"/>
                    </a:moveTo>
                    <a:cubicBezTo>
                      <a:pt x="39" y="19"/>
                      <a:pt x="39" y="19"/>
                      <a:pt x="39" y="19"/>
                    </a:cubicBezTo>
                    <a:cubicBezTo>
                      <a:pt x="57" y="50"/>
                      <a:pt x="57" y="50"/>
                      <a:pt x="57" y="50"/>
                    </a:cubicBezTo>
                    <a:cubicBezTo>
                      <a:pt x="58" y="52"/>
                      <a:pt x="60" y="53"/>
                      <a:pt x="62" y="53"/>
                    </a:cubicBezTo>
                    <a:cubicBezTo>
                      <a:pt x="94" y="53"/>
                      <a:pt x="94" y="53"/>
                      <a:pt x="94" y="53"/>
                    </a:cubicBezTo>
                    <a:cubicBezTo>
                      <a:pt x="93" y="42"/>
                      <a:pt x="93" y="42"/>
                      <a:pt x="93" y="42"/>
                    </a:cubicBezTo>
                    <a:cubicBezTo>
                      <a:pt x="65" y="42"/>
                      <a:pt x="65" y="42"/>
                      <a:pt x="65" y="42"/>
                    </a:cubicBezTo>
                    <a:cubicBezTo>
                      <a:pt x="43" y="3"/>
                      <a:pt x="43" y="3"/>
                      <a:pt x="43" y="3"/>
                    </a:cubicBezTo>
                    <a:cubicBezTo>
                      <a:pt x="42" y="1"/>
                      <a:pt x="40" y="0"/>
                      <a:pt x="37" y="0"/>
                    </a:cubicBezTo>
                    <a:cubicBezTo>
                      <a:pt x="35" y="0"/>
                      <a:pt x="33" y="1"/>
                      <a:pt x="33" y="3"/>
                    </a:cubicBezTo>
                    <a:cubicBezTo>
                      <a:pt x="0" y="89"/>
                      <a:pt x="0" y="89"/>
                      <a:pt x="0" y="89"/>
                    </a:cubicBezTo>
                    <a:lnTo>
                      <a:pt x="8"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 name="図形グループ 1"/>
          <p:cNvGrpSpPr/>
          <p:nvPr/>
        </p:nvGrpSpPr>
        <p:grpSpPr>
          <a:xfrm>
            <a:off x="952500" y="1287506"/>
            <a:ext cx="2263140" cy="3155995"/>
            <a:chOff x="952500" y="1287506"/>
            <a:chExt cx="2263140" cy="3155995"/>
          </a:xfrm>
        </p:grpSpPr>
        <p:sp>
          <p:nvSpPr>
            <p:cNvPr id="82" name="TextBox 81">
              <a:extLst>
                <a:ext uri="{FF2B5EF4-FFF2-40B4-BE49-F238E27FC236}">
                  <a16:creationId xmlns:a16="http://schemas.microsoft.com/office/drawing/2014/main" xmlns="" id="{04A7B08B-F443-4291-8601-0922CC75FCC3}"/>
                </a:ext>
              </a:extLst>
            </p:cNvPr>
            <p:cNvSpPr txBox="1"/>
            <p:nvPr/>
          </p:nvSpPr>
          <p:spPr>
            <a:xfrm>
              <a:off x="1233263" y="3253208"/>
              <a:ext cx="1701614" cy="518091"/>
            </a:xfrm>
            <a:prstGeom prst="rect">
              <a:avLst/>
            </a:prstGeom>
            <a:noFill/>
          </p:spPr>
          <p:txBody>
            <a:bodyPr wrap="square" tIns="0" bIns="0" rtlCol="0">
              <a:spAutoFit/>
            </a:bodyPr>
            <a:lstStyle/>
            <a:p>
              <a:pPr algn="ctr">
                <a:spcBef>
                  <a:spcPts val="225"/>
                </a:spcBef>
                <a:buClr>
                  <a:srgbClr val="000000"/>
                </a:buClr>
                <a:buSzPct val="25000"/>
                <a:defRPr/>
              </a:pPr>
              <a:r>
                <a:rPr lang="ja-JP" altLang="en-US" sz="1600" spc="-23" dirty="0">
                  <a:solidFill>
                    <a:schemeClr val="bg1"/>
                  </a:solidFill>
                  <a:latin typeface="+mj-lt"/>
                </a:rPr>
                <a:t>運用のための</a:t>
              </a:r>
              <a:endParaRPr lang="en-US" altLang="ja-JP" sz="1600" spc="-23" dirty="0">
                <a:solidFill>
                  <a:schemeClr val="bg1"/>
                </a:solidFill>
                <a:latin typeface="+mj-lt"/>
              </a:endParaRPr>
            </a:p>
            <a:p>
              <a:pPr algn="ctr">
                <a:spcBef>
                  <a:spcPts val="225"/>
                </a:spcBef>
                <a:buClr>
                  <a:srgbClr val="000000"/>
                </a:buClr>
                <a:buSzPct val="25000"/>
                <a:defRPr/>
              </a:pPr>
              <a:r>
                <a:rPr lang="ja-JP" altLang="en-US" sz="1600" spc="-23" dirty="0">
                  <a:solidFill>
                    <a:schemeClr val="bg1"/>
                  </a:solidFill>
                  <a:latin typeface="+mj-lt"/>
                </a:rPr>
                <a:t>クラウド</a:t>
              </a:r>
              <a:endParaRPr lang="en-US" sz="1600" spc="-23" dirty="0">
                <a:solidFill>
                  <a:schemeClr val="bg1"/>
                </a:solidFill>
                <a:latin typeface="+mj-lt"/>
              </a:endParaRPr>
            </a:p>
          </p:txBody>
        </p:sp>
        <p:sp>
          <p:nvSpPr>
            <p:cNvPr id="83" name="Rectangle 82">
              <a:extLst>
                <a:ext uri="{FF2B5EF4-FFF2-40B4-BE49-F238E27FC236}">
                  <a16:creationId xmlns:a16="http://schemas.microsoft.com/office/drawing/2014/main" xmlns="" id="{0DF58B79-274F-4105-B2CB-C6701401A461}"/>
                </a:ext>
              </a:extLst>
            </p:cNvPr>
            <p:cNvSpPr/>
            <p:nvPr/>
          </p:nvSpPr>
          <p:spPr>
            <a:xfrm>
              <a:off x="952500" y="3966447"/>
              <a:ext cx="2263140" cy="477054"/>
            </a:xfrm>
            <a:prstGeom prst="rect">
              <a:avLst/>
            </a:prstGeom>
          </p:spPr>
          <p:txBody>
            <a:bodyPr wrap="square" lIns="0" tIns="0" rIns="0">
              <a:spAutoFit/>
            </a:bodyPr>
            <a:lstStyle/>
            <a:p>
              <a:pPr algn="ctr">
                <a:buClr>
                  <a:srgbClr val="000000"/>
                </a:buClr>
                <a:buSzPct val="25000"/>
                <a:defRPr/>
              </a:pPr>
              <a:r>
                <a:rPr lang="ja-JP" altLang="en-US" sz="1400" dirty="0" smtClean="0">
                  <a:solidFill>
                    <a:schemeClr val="tx1">
                      <a:lumMod val="75000"/>
                      <a:lumOff val="25000"/>
                    </a:schemeClr>
                  </a:solidFill>
                  <a:latin typeface="+mj-lt"/>
                  <a:sym typeface="Calibri"/>
                </a:rPr>
                <a:t>リモートのシステム</a:t>
              </a:r>
              <a:r>
                <a:rPr lang="ja-JP" altLang="en-US" sz="1400" dirty="0">
                  <a:solidFill>
                    <a:schemeClr val="tx1">
                      <a:lumMod val="75000"/>
                      <a:lumOff val="25000"/>
                    </a:schemeClr>
                  </a:solidFill>
                  <a:latin typeface="+mj-lt"/>
                  <a:sym typeface="Calibri"/>
                </a:rPr>
                <a:t>を含む</a:t>
              </a:r>
              <a:endParaRPr lang="en-US" altLang="ja-JP" sz="1400" dirty="0">
                <a:solidFill>
                  <a:schemeClr val="tx1">
                    <a:lumMod val="75000"/>
                    <a:lumOff val="25000"/>
                  </a:schemeClr>
                </a:solidFill>
                <a:latin typeface="+mj-lt"/>
                <a:sym typeface="Calibri"/>
              </a:endParaRPr>
            </a:p>
            <a:p>
              <a:pPr algn="ctr">
                <a:buClr>
                  <a:srgbClr val="000000"/>
                </a:buClr>
                <a:buSzPct val="25000"/>
                <a:defRPr/>
              </a:pPr>
              <a:r>
                <a:rPr lang="ja-JP" altLang="en-US" sz="1400" dirty="0">
                  <a:solidFill>
                    <a:schemeClr val="tx1">
                      <a:lumMod val="75000"/>
                      <a:lumOff val="25000"/>
                    </a:schemeClr>
                  </a:solidFill>
                  <a:latin typeface="+mj-lt"/>
                  <a:sym typeface="Calibri"/>
                </a:rPr>
                <a:t>全ての管理対象を接続</a:t>
              </a:r>
              <a:endParaRPr lang="en-US" sz="1400" dirty="0">
                <a:solidFill>
                  <a:schemeClr val="tx1">
                    <a:lumMod val="75000"/>
                    <a:lumOff val="25000"/>
                  </a:schemeClr>
                </a:solidFill>
                <a:latin typeface="+mj-lt"/>
                <a:sym typeface="Calibri"/>
              </a:endParaRPr>
            </a:p>
          </p:txBody>
        </p:sp>
        <p:cxnSp>
          <p:nvCxnSpPr>
            <p:cNvPr id="84" name="Straight Connector 83">
              <a:extLst>
                <a:ext uri="{FF2B5EF4-FFF2-40B4-BE49-F238E27FC236}">
                  <a16:creationId xmlns:a16="http://schemas.microsoft.com/office/drawing/2014/main" xmlns="" id="{5B3DE685-A252-447A-9676-8AD666F89F45}"/>
                </a:ext>
              </a:extLst>
            </p:cNvPr>
            <p:cNvCxnSpPr/>
            <p:nvPr/>
          </p:nvCxnSpPr>
          <p:spPr>
            <a:xfrm>
              <a:off x="1233263" y="3871665"/>
              <a:ext cx="1701614" cy="0"/>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grpSp>
          <p:nvGrpSpPr>
            <p:cNvPr id="255" name="Group 111">
              <a:extLst>
                <a:ext uri="{FF2B5EF4-FFF2-40B4-BE49-F238E27FC236}">
                  <a16:creationId xmlns:a16="http://schemas.microsoft.com/office/drawing/2014/main" xmlns="" id="{6C5B7AE0-2046-42F8-8DCE-354A8EBE911D}"/>
                </a:ext>
              </a:extLst>
            </p:cNvPr>
            <p:cNvGrpSpPr>
              <a:grpSpLocks noChangeAspect="1"/>
            </p:cNvGrpSpPr>
            <p:nvPr/>
          </p:nvGrpSpPr>
          <p:grpSpPr bwMode="auto">
            <a:xfrm>
              <a:off x="1282009" y="1287506"/>
              <a:ext cx="1593766" cy="1593766"/>
              <a:chOff x="2541" y="1277"/>
              <a:chExt cx="682" cy="682"/>
            </a:xfrm>
          </p:grpSpPr>
          <p:sp>
            <p:nvSpPr>
              <p:cNvPr id="256" name="Freeform 112">
                <a:extLst>
                  <a:ext uri="{FF2B5EF4-FFF2-40B4-BE49-F238E27FC236}">
                    <a16:creationId xmlns:a16="http://schemas.microsoft.com/office/drawing/2014/main" xmlns="" id="{CB9F170D-148F-4B98-8873-C92622427E32}"/>
                  </a:ext>
                </a:extLst>
              </p:cNvPr>
              <p:cNvSpPr>
                <a:spLocks/>
              </p:cNvSpPr>
              <p:nvPr/>
            </p:nvSpPr>
            <p:spPr bwMode="auto">
              <a:xfrm>
                <a:off x="2541" y="1277"/>
                <a:ext cx="682" cy="682"/>
              </a:xfrm>
              <a:custGeom>
                <a:avLst/>
                <a:gdLst>
                  <a:gd name="T0" fmla="*/ 192 w 384"/>
                  <a:gd name="T1" fmla="*/ 0 h 384"/>
                  <a:gd name="T2" fmla="*/ 0 w 384"/>
                  <a:gd name="T3" fmla="*/ 192 h 384"/>
                  <a:gd name="T4" fmla="*/ 188 w 384"/>
                  <a:gd name="T5" fmla="*/ 384 h 384"/>
                  <a:gd name="T6" fmla="*/ 192 w 384"/>
                  <a:gd name="T7" fmla="*/ 384 h 384"/>
                  <a:gd name="T8" fmla="*/ 383 w 384"/>
                  <a:gd name="T9" fmla="*/ 203 h 384"/>
                  <a:gd name="T10" fmla="*/ 384 w 384"/>
                  <a:gd name="T11" fmla="*/ 192 h 384"/>
                  <a:gd name="T12" fmla="*/ 192 w 384"/>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384" h="384">
                    <a:moveTo>
                      <a:pt x="192" y="0"/>
                    </a:moveTo>
                    <a:cubicBezTo>
                      <a:pt x="86" y="0"/>
                      <a:pt x="0" y="86"/>
                      <a:pt x="0" y="192"/>
                    </a:cubicBezTo>
                    <a:cubicBezTo>
                      <a:pt x="0" y="297"/>
                      <a:pt x="84" y="382"/>
                      <a:pt x="188" y="384"/>
                    </a:cubicBezTo>
                    <a:cubicBezTo>
                      <a:pt x="189" y="384"/>
                      <a:pt x="191" y="384"/>
                      <a:pt x="192" y="384"/>
                    </a:cubicBezTo>
                    <a:cubicBezTo>
                      <a:pt x="294" y="384"/>
                      <a:pt x="378" y="304"/>
                      <a:pt x="383" y="203"/>
                    </a:cubicBezTo>
                    <a:cubicBezTo>
                      <a:pt x="384" y="200"/>
                      <a:pt x="384" y="196"/>
                      <a:pt x="384" y="192"/>
                    </a:cubicBezTo>
                    <a:cubicBezTo>
                      <a:pt x="384" y="86"/>
                      <a:pt x="298" y="0"/>
                      <a:pt x="19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113">
                <a:extLst>
                  <a:ext uri="{FF2B5EF4-FFF2-40B4-BE49-F238E27FC236}">
                    <a16:creationId xmlns:a16="http://schemas.microsoft.com/office/drawing/2014/main" xmlns="" id="{3C2CAFF1-1072-470A-A32C-C50E7EE14DDF}"/>
                  </a:ext>
                </a:extLst>
              </p:cNvPr>
              <p:cNvSpPr>
                <a:spLocks/>
              </p:cNvSpPr>
              <p:nvPr/>
            </p:nvSpPr>
            <p:spPr bwMode="auto">
              <a:xfrm>
                <a:off x="2610" y="1378"/>
                <a:ext cx="377" cy="187"/>
              </a:xfrm>
              <a:custGeom>
                <a:avLst/>
                <a:gdLst>
                  <a:gd name="T0" fmla="*/ 195 w 212"/>
                  <a:gd name="T1" fmla="*/ 61 h 105"/>
                  <a:gd name="T2" fmla="*/ 197 w 212"/>
                  <a:gd name="T3" fmla="*/ 53 h 105"/>
                  <a:gd name="T4" fmla="*/ 176 w 212"/>
                  <a:gd name="T5" fmla="*/ 30 h 105"/>
                  <a:gd name="T6" fmla="*/ 178 w 212"/>
                  <a:gd name="T7" fmla="*/ 23 h 105"/>
                  <a:gd name="T8" fmla="*/ 156 w 212"/>
                  <a:gd name="T9" fmla="*/ 0 h 105"/>
                  <a:gd name="T10" fmla="*/ 156 w 212"/>
                  <a:gd name="T11" fmla="*/ 0 h 105"/>
                  <a:gd name="T12" fmla="*/ 129 w 212"/>
                  <a:gd name="T13" fmla="*/ 0 h 105"/>
                  <a:gd name="T14" fmla="*/ 129 w 212"/>
                  <a:gd name="T15" fmla="*/ 0 h 105"/>
                  <a:gd name="T16" fmla="*/ 129 w 212"/>
                  <a:gd name="T17" fmla="*/ 0 h 105"/>
                  <a:gd name="T18" fmla="*/ 106 w 212"/>
                  <a:gd name="T19" fmla="*/ 23 h 105"/>
                  <a:gd name="T20" fmla="*/ 107 w 212"/>
                  <a:gd name="T21" fmla="*/ 30 h 105"/>
                  <a:gd name="T22" fmla="*/ 70 w 212"/>
                  <a:gd name="T23" fmla="*/ 30 h 105"/>
                  <a:gd name="T24" fmla="*/ 47 w 212"/>
                  <a:gd name="T25" fmla="*/ 53 h 105"/>
                  <a:gd name="T26" fmla="*/ 48 w 212"/>
                  <a:gd name="T27" fmla="*/ 60 h 105"/>
                  <a:gd name="T28" fmla="*/ 23 w 212"/>
                  <a:gd name="T29" fmla="*/ 60 h 105"/>
                  <a:gd name="T30" fmla="*/ 0 w 212"/>
                  <a:gd name="T31" fmla="*/ 82 h 105"/>
                  <a:gd name="T32" fmla="*/ 23 w 212"/>
                  <a:gd name="T33" fmla="*/ 105 h 105"/>
                  <a:gd name="T34" fmla="*/ 189 w 212"/>
                  <a:gd name="T35" fmla="*/ 105 h 105"/>
                  <a:gd name="T36" fmla="*/ 212 w 212"/>
                  <a:gd name="T37" fmla="*/ 82 h 105"/>
                  <a:gd name="T38" fmla="*/ 195 w 212"/>
                  <a:gd name="T39"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2" h="105">
                    <a:moveTo>
                      <a:pt x="195" y="61"/>
                    </a:moveTo>
                    <a:cubicBezTo>
                      <a:pt x="196" y="58"/>
                      <a:pt x="197" y="55"/>
                      <a:pt x="197" y="53"/>
                    </a:cubicBezTo>
                    <a:cubicBezTo>
                      <a:pt x="197" y="41"/>
                      <a:pt x="188" y="31"/>
                      <a:pt x="176" y="30"/>
                    </a:cubicBezTo>
                    <a:cubicBezTo>
                      <a:pt x="177" y="28"/>
                      <a:pt x="178" y="25"/>
                      <a:pt x="178" y="23"/>
                    </a:cubicBezTo>
                    <a:cubicBezTo>
                      <a:pt x="178" y="11"/>
                      <a:pt x="168" y="1"/>
                      <a:pt x="156" y="0"/>
                    </a:cubicBezTo>
                    <a:cubicBezTo>
                      <a:pt x="156" y="0"/>
                      <a:pt x="156" y="0"/>
                      <a:pt x="156" y="0"/>
                    </a:cubicBezTo>
                    <a:cubicBezTo>
                      <a:pt x="129" y="0"/>
                      <a:pt x="129" y="0"/>
                      <a:pt x="129" y="0"/>
                    </a:cubicBezTo>
                    <a:cubicBezTo>
                      <a:pt x="129" y="0"/>
                      <a:pt x="129" y="0"/>
                      <a:pt x="129" y="0"/>
                    </a:cubicBezTo>
                    <a:cubicBezTo>
                      <a:pt x="129" y="0"/>
                      <a:pt x="129" y="0"/>
                      <a:pt x="129" y="0"/>
                    </a:cubicBezTo>
                    <a:cubicBezTo>
                      <a:pt x="116" y="0"/>
                      <a:pt x="106" y="10"/>
                      <a:pt x="106" y="23"/>
                    </a:cubicBezTo>
                    <a:cubicBezTo>
                      <a:pt x="106" y="25"/>
                      <a:pt x="107" y="28"/>
                      <a:pt x="107" y="30"/>
                    </a:cubicBezTo>
                    <a:cubicBezTo>
                      <a:pt x="70" y="30"/>
                      <a:pt x="70" y="30"/>
                      <a:pt x="70" y="30"/>
                    </a:cubicBezTo>
                    <a:cubicBezTo>
                      <a:pt x="57" y="30"/>
                      <a:pt x="47" y="40"/>
                      <a:pt x="47" y="53"/>
                    </a:cubicBezTo>
                    <a:cubicBezTo>
                      <a:pt x="47" y="55"/>
                      <a:pt x="47" y="58"/>
                      <a:pt x="48" y="60"/>
                    </a:cubicBezTo>
                    <a:cubicBezTo>
                      <a:pt x="23" y="60"/>
                      <a:pt x="23" y="60"/>
                      <a:pt x="23" y="60"/>
                    </a:cubicBezTo>
                    <a:cubicBezTo>
                      <a:pt x="10" y="60"/>
                      <a:pt x="0" y="70"/>
                      <a:pt x="0" y="82"/>
                    </a:cubicBezTo>
                    <a:cubicBezTo>
                      <a:pt x="0" y="95"/>
                      <a:pt x="10" y="105"/>
                      <a:pt x="23" y="105"/>
                    </a:cubicBezTo>
                    <a:cubicBezTo>
                      <a:pt x="189" y="105"/>
                      <a:pt x="189" y="105"/>
                      <a:pt x="189" y="105"/>
                    </a:cubicBezTo>
                    <a:cubicBezTo>
                      <a:pt x="202" y="105"/>
                      <a:pt x="212" y="95"/>
                      <a:pt x="212" y="82"/>
                    </a:cubicBezTo>
                    <a:cubicBezTo>
                      <a:pt x="212" y="72"/>
                      <a:pt x="205" y="63"/>
                      <a:pt x="195"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114">
                <a:extLst>
                  <a:ext uri="{FF2B5EF4-FFF2-40B4-BE49-F238E27FC236}">
                    <a16:creationId xmlns:a16="http://schemas.microsoft.com/office/drawing/2014/main" xmlns="" id="{21E4D05D-B9B0-45B4-B78C-3449762A3585}"/>
                  </a:ext>
                </a:extLst>
              </p:cNvPr>
              <p:cNvSpPr>
                <a:spLocks noEditPoints="1"/>
              </p:cNvSpPr>
              <p:nvPr/>
            </p:nvSpPr>
            <p:spPr bwMode="auto">
              <a:xfrm>
                <a:off x="2811" y="1451"/>
                <a:ext cx="105" cy="107"/>
              </a:xfrm>
              <a:custGeom>
                <a:avLst/>
                <a:gdLst>
                  <a:gd name="T0" fmla="*/ 51 w 59"/>
                  <a:gd name="T1" fmla="*/ 24 h 60"/>
                  <a:gd name="T2" fmla="*/ 54 w 59"/>
                  <a:gd name="T3" fmla="*/ 24 h 60"/>
                  <a:gd name="T4" fmla="*/ 59 w 59"/>
                  <a:gd name="T5" fmla="*/ 30 h 60"/>
                  <a:gd name="T6" fmla="*/ 54 w 59"/>
                  <a:gd name="T7" fmla="*/ 35 h 60"/>
                  <a:gd name="T8" fmla="*/ 48 w 59"/>
                  <a:gd name="T9" fmla="*/ 35 h 60"/>
                  <a:gd name="T10" fmla="*/ 47 w 59"/>
                  <a:gd name="T11" fmla="*/ 36 h 60"/>
                  <a:gd name="T12" fmla="*/ 47 w 59"/>
                  <a:gd name="T13" fmla="*/ 39 h 60"/>
                  <a:gd name="T14" fmla="*/ 51 w 59"/>
                  <a:gd name="T15" fmla="*/ 43 h 60"/>
                  <a:gd name="T16" fmla="*/ 52 w 59"/>
                  <a:gd name="T17" fmla="*/ 49 h 60"/>
                  <a:gd name="T18" fmla="*/ 47 w 59"/>
                  <a:gd name="T19" fmla="*/ 52 h 60"/>
                  <a:gd name="T20" fmla="*/ 43 w 59"/>
                  <a:gd name="T21" fmla="*/ 51 h 60"/>
                  <a:gd name="T22" fmla="*/ 38 w 59"/>
                  <a:gd name="T23" fmla="*/ 46 h 60"/>
                  <a:gd name="T24" fmla="*/ 37 w 59"/>
                  <a:gd name="T25" fmla="*/ 46 h 60"/>
                  <a:gd name="T26" fmla="*/ 35 w 59"/>
                  <a:gd name="T27" fmla="*/ 49 h 60"/>
                  <a:gd name="T28" fmla="*/ 35 w 59"/>
                  <a:gd name="T29" fmla="*/ 54 h 60"/>
                  <a:gd name="T30" fmla="*/ 30 w 59"/>
                  <a:gd name="T31" fmla="*/ 59 h 60"/>
                  <a:gd name="T32" fmla="*/ 24 w 59"/>
                  <a:gd name="T33" fmla="*/ 55 h 60"/>
                  <a:gd name="T34" fmla="*/ 24 w 59"/>
                  <a:gd name="T35" fmla="*/ 51 h 60"/>
                  <a:gd name="T36" fmla="*/ 24 w 59"/>
                  <a:gd name="T37" fmla="*/ 49 h 60"/>
                  <a:gd name="T38" fmla="*/ 22 w 59"/>
                  <a:gd name="T39" fmla="*/ 46 h 60"/>
                  <a:gd name="T40" fmla="*/ 21 w 59"/>
                  <a:gd name="T41" fmla="*/ 46 h 60"/>
                  <a:gd name="T42" fmla="*/ 16 w 59"/>
                  <a:gd name="T43" fmla="*/ 50 h 60"/>
                  <a:gd name="T44" fmla="*/ 11 w 59"/>
                  <a:gd name="T45" fmla="*/ 52 h 60"/>
                  <a:gd name="T46" fmla="*/ 7 w 59"/>
                  <a:gd name="T47" fmla="*/ 47 h 60"/>
                  <a:gd name="T48" fmla="*/ 8 w 59"/>
                  <a:gd name="T49" fmla="*/ 42 h 60"/>
                  <a:gd name="T50" fmla="*/ 13 w 59"/>
                  <a:gd name="T51" fmla="*/ 38 h 60"/>
                  <a:gd name="T52" fmla="*/ 13 w 59"/>
                  <a:gd name="T53" fmla="*/ 37 h 60"/>
                  <a:gd name="T54" fmla="*/ 10 w 59"/>
                  <a:gd name="T55" fmla="*/ 35 h 60"/>
                  <a:gd name="T56" fmla="*/ 5 w 59"/>
                  <a:gd name="T57" fmla="*/ 35 h 60"/>
                  <a:gd name="T58" fmla="*/ 0 w 59"/>
                  <a:gd name="T59" fmla="*/ 30 h 60"/>
                  <a:gd name="T60" fmla="*/ 5 w 59"/>
                  <a:gd name="T61" fmla="*/ 24 h 60"/>
                  <a:gd name="T62" fmla="*/ 11 w 59"/>
                  <a:gd name="T63" fmla="*/ 24 h 60"/>
                  <a:gd name="T64" fmla="*/ 12 w 59"/>
                  <a:gd name="T65" fmla="*/ 23 h 60"/>
                  <a:gd name="T66" fmla="*/ 12 w 59"/>
                  <a:gd name="T67" fmla="*/ 20 h 60"/>
                  <a:gd name="T68" fmla="*/ 8 w 59"/>
                  <a:gd name="T69" fmla="*/ 16 h 60"/>
                  <a:gd name="T70" fmla="*/ 8 w 59"/>
                  <a:gd name="T71" fmla="*/ 8 h 60"/>
                  <a:gd name="T72" fmla="*/ 16 w 59"/>
                  <a:gd name="T73" fmla="*/ 8 h 60"/>
                  <a:gd name="T74" fmla="*/ 21 w 59"/>
                  <a:gd name="T75" fmla="*/ 13 h 60"/>
                  <a:gd name="T76" fmla="*/ 22 w 59"/>
                  <a:gd name="T77" fmla="*/ 13 h 60"/>
                  <a:gd name="T78" fmla="*/ 24 w 59"/>
                  <a:gd name="T79" fmla="*/ 10 h 60"/>
                  <a:gd name="T80" fmla="*/ 24 w 59"/>
                  <a:gd name="T81" fmla="*/ 5 h 60"/>
                  <a:gd name="T82" fmla="*/ 29 w 59"/>
                  <a:gd name="T83" fmla="*/ 0 h 60"/>
                  <a:gd name="T84" fmla="*/ 35 w 59"/>
                  <a:gd name="T85" fmla="*/ 5 h 60"/>
                  <a:gd name="T86" fmla="*/ 35 w 59"/>
                  <a:gd name="T87" fmla="*/ 11 h 60"/>
                  <a:gd name="T88" fmla="*/ 36 w 59"/>
                  <a:gd name="T89" fmla="*/ 12 h 60"/>
                  <a:gd name="T90" fmla="*/ 39 w 59"/>
                  <a:gd name="T91" fmla="*/ 12 h 60"/>
                  <a:gd name="T92" fmla="*/ 43 w 59"/>
                  <a:gd name="T93" fmla="*/ 8 h 60"/>
                  <a:gd name="T94" fmla="*/ 52 w 59"/>
                  <a:gd name="T95" fmla="*/ 11 h 60"/>
                  <a:gd name="T96" fmla="*/ 51 w 59"/>
                  <a:gd name="T97" fmla="*/ 16 h 60"/>
                  <a:gd name="T98" fmla="*/ 46 w 59"/>
                  <a:gd name="T99" fmla="*/ 21 h 60"/>
                  <a:gd name="T100" fmla="*/ 46 w 59"/>
                  <a:gd name="T101" fmla="*/ 22 h 60"/>
                  <a:gd name="T102" fmla="*/ 49 w 59"/>
                  <a:gd name="T103" fmla="*/ 24 h 60"/>
                  <a:gd name="T104" fmla="*/ 51 w 59"/>
                  <a:gd name="T105" fmla="*/ 24 h 60"/>
                  <a:gd name="T106" fmla="*/ 39 w 59"/>
                  <a:gd name="T107" fmla="*/ 30 h 60"/>
                  <a:gd name="T108" fmla="*/ 29 w 59"/>
                  <a:gd name="T109" fmla="*/ 20 h 60"/>
                  <a:gd name="T110" fmla="*/ 20 w 59"/>
                  <a:gd name="T111" fmla="*/ 29 h 60"/>
                  <a:gd name="T112" fmla="*/ 30 w 59"/>
                  <a:gd name="T113" fmla="*/ 39 h 60"/>
                  <a:gd name="T114" fmla="*/ 39 w 59"/>
                  <a:gd name="T11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 h="60">
                    <a:moveTo>
                      <a:pt x="51" y="24"/>
                    </a:moveTo>
                    <a:cubicBezTo>
                      <a:pt x="52" y="24"/>
                      <a:pt x="53" y="24"/>
                      <a:pt x="54" y="24"/>
                    </a:cubicBezTo>
                    <a:cubicBezTo>
                      <a:pt x="57" y="24"/>
                      <a:pt x="59" y="26"/>
                      <a:pt x="59" y="30"/>
                    </a:cubicBezTo>
                    <a:cubicBezTo>
                      <a:pt x="59" y="33"/>
                      <a:pt x="57" y="35"/>
                      <a:pt x="54" y="35"/>
                    </a:cubicBezTo>
                    <a:cubicBezTo>
                      <a:pt x="52" y="35"/>
                      <a:pt x="50" y="35"/>
                      <a:pt x="48" y="35"/>
                    </a:cubicBezTo>
                    <a:cubicBezTo>
                      <a:pt x="47" y="35"/>
                      <a:pt x="47" y="35"/>
                      <a:pt x="47" y="36"/>
                    </a:cubicBezTo>
                    <a:cubicBezTo>
                      <a:pt x="46" y="38"/>
                      <a:pt x="46" y="38"/>
                      <a:pt x="47" y="39"/>
                    </a:cubicBezTo>
                    <a:cubicBezTo>
                      <a:pt x="48" y="40"/>
                      <a:pt x="49" y="42"/>
                      <a:pt x="51" y="43"/>
                    </a:cubicBezTo>
                    <a:cubicBezTo>
                      <a:pt x="52" y="44"/>
                      <a:pt x="53" y="46"/>
                      <a:pt x="52" y="49"/>
                    </a:cubicBezTo>
                    <a:cubicBezTo>
                      <a:pt x="51" y="51"/>
                      <a:pt x="49" y="52"/>
                      <a:pt x="47" y="52"/>
                    </a:cubicBezTo>
                    <a:cubicBezTo>
                      <a:pt x="45" y="52"/>
                      <a:pt x="44" y="52"/>
                      <a:pt x="43" y="51"/>
                    </a:cubicBezTo>
                    <a:cubicBezTo>
                      <a:pt x="41" y="49"/>
                      <a:pt x="40" y="48"/>
                      <a:pt x="38" y="46"/>
                    </a:cubicBezTo>
                    <a:cubicBezTo>
                      <a:pt x="38" y="46"/>
                      <a:pt x="38" y="46"/>
                      <a:pt x="37" y="46"/>
                    </a:cubicBezTo>
                    <a:cubicBezTo>
                      <a:pt x="35" y="47"/>
                      <a:pt x="35" y="47"/>
                      <a:pt x="35" y="49"/>
                    </a:cubicBezTo>
                    <a:cubicBezTo>
                      <a:pt x="35" y="51"/>
                      <a:pt x="35" y="52"/>
                      <a:pt x="35" y="54"/>
                    </a:cubicBezTo>
                    <a:cubicBezTo>
                      <a:pt x="35" y="57"/>
                      <a:pt x="33" y="59"/>
                      <a:pt x="30" y="59"/>
                    </a:cubicBezTo>
                    <a:cubicBezTo>
                      <a:pt x="27" y="60"/>
                      <a:pt x="25" y="58"/>
                      <a:pt x="24" y="55"/>
                    </a:cubicBezTo>
                    <a:cubicBezTo>
                      <a:pt x="24" y="54"/>
                      <a:pt x="24" y="52"/>
                      <a:pt x="24" y="51"/>
                    </a:cubicBezTo>
                    <a:cubicBezTo>
                      <a:pt x="24" y="50"/>
                      <a:pt x="24" y="50"/>
                      <a:pt x="24" y="49"/>
                    </a:cubicBezTo>
                    <a:cubicBezTo>
                      <a:pt x="24" y="47"/>
                      <a:pt x="24" y="47"/>
                      <a:pt x="22" y="46"/>
                    </a:cubicBezTo>
                    <a:cubicBezTo>
                      <a:pt x="21" y="46"/>
                      <a:pt x="21" y="46"/>
                      <a:pt x="21" y="46"/>
                    </a:cubicBezTo>
                    <a:cubicBezTo>
                      <a:pt x="19" y="48"/>
                      <a:pt x="18" y="49"/>
                      <a:pt x="16" y="50"/>
                    </a:cubicBezTo>
                    <a:cubicBezTo>
                      <a:pt x="15" y="52"/>
                      <a:pt x="13" y="53"/>
                      <a:pt x="11" y="52"/>
                    </a:cubicBezTo>
                    <a:cubicBezTo>
                      <a:pt x="8" y="51"/>
                      <a:pt x="7" y="50"/>
                      <a:pt x="7" y="47"/>
                    </a:cubicBezTo>
                    <a:cubicBezTo>
                      <a:pt x="6" y="45"/>
                      <a:pt x="7" y="44"/>
                      <a:pt x="8" y="42"/>
                    </a:cubicBezTo>
                    <a:cubicBezTo>
                      <a:pt x="10" y="41"/>
                      <a:pt x="11" y="40"/>
                      <a:pt x="13" y="38"/>
                    </a:cubicBezTo>
                    <a:cubicBezTo>
                      <a:pt x="13" y="38"/>
                      <a:pt x="13" y="38"/>
                      <a:pt x="13" y="37"/>
                    </a:cubicBezTo>
                    <a:cubicBezTo>
                      <a:pt x="12" y="35"/>
                      <a:pt x="12" y="35"/>
                      <a:pt x="10" y="35"/>
                    </a:cubicBezTo>
                    <a:cubicBezTo>
                      <a:pt x="8" y="35"/>
                      <a:pt x="7" y="35"/>
                      <a:pt x="5" y="35"/>
                    </a:cubicBezTo>
                    <a:cubicBezTo>
                      <a:pt x="2" y="35"/>
                      <a:pt x="0" y="33"/>
                      <a:pt x="0" y="30"/>
                    </a:cubicBezTo>
                    <a:cubicBezTo>
                      <a:pt x="0" y="26"/>
                      <a:pt x="2" y="24"/>
                      <a:pt x="5" y="24"/>
                    </a:cubicBezTo>
                    <a:cubicBezTo>
                      <a:pt x="7" y="24"/>
                      <a:pt x="9" y="24"/>
                      <a:pt x="11" y="24"/>
                    </a:cubicBezTo>
                    <a:cubicBezTo>
                      <a:pt x="12" y="24"/>
                      <a:pt x="12" y="24"/>
                      <a:pt x="12" y="23"/>
                    </a:cubicBezTo>
                    <a:cubicBezTo>
                      <a:pt x="13" y="21"/>
                      <a:pt x="13" y="21"/>
                      <a:pt x="12" y="20"/>
                    </a:cubicBezTo>
                    <a:cubicBezTo>
                      <a:pt x="10" y="18"/>
                      <a:pt x="9" y="17"/>
                      <a:pt x="8" y="16"/>
                    </a:cubicBezTo>
                    <a:cubicBezTo>
                      <a:pt x="6" y="14"/>
                      <a:pt x="6" y="10"/>
                      <a:pt x="8" y="8"/>
                    </a:cubicBezTo>
                    <a:cubicBezTo>
                      <a:pt x="11" y="6"/>
                      <a:pt x="14" y="6"/>
                      <a:pt x="16" y="8"/>
                    </a:cubicBezTo>
                    <a:cubicBezTo>
                      <a:pt x="18" y="10"/>
                      <a:pt x="19" y="11"/>
                      <a:pt x="21" y="13"/>
                    </a:cubicBezTo>
                    <a:cubicBezTo>
                      <a:pt x="21" y="13"/>
                      <a:pt x="21" y="13"/>
                      <a:pt x="22" y="13"/>
                    </a:cubicBezTo>
                    <a:cubicBezTo>
                      <a:pt x="24" y="13"/>
                      <a:pt x="24" y="11"/>
                      <a:pt x="24" y="10"/>
                    </a:cubicBezTo>
                    <a:cubicBezTo>
                      <a:pt x="24" y="8"/>
                      <a:pt x="24" y="7"/>
                      <a:pt x="24" y="5"/>
                    </a:cubicBezTo>
                    <a:cubicBezTo>
                      <a:pt x="24" y="2"/>
                      <a:pt x="26" y="0"/>
                      <a:pt x="29" y="0"/>
                    </a:cubicBezTo>
                    <a:cubicBezTo>
                      <a:pt x="33" y="0"/>
                      <a:pt x="35" y="2"/>
                      <a:pt x="35" y="5"/>
                    </a:cubicBezTo>
                    <a:cubicBezTo>
                      <a:pt x="35" y="7"/>
                      <a:pt x="35" y="9"/>
                      <a:pt x="35" y="11"/>
                    </a:cubicBezTo>
                    <a:cubicBezTo>
                      <a:pt x="35" y="12"/>
                      <a:pt x="35" y="12"/>
                      <a:pt x="36" y="12"/>
                    </a:cubicBezTo>
                    <a:cubicBezTo>
                      <a:pt x="37" y="13"/>
                      <a:pt x="38" y="13"/>
                      <a:pt x="39" y="12"/>
                    </a:cubicBezTo>
                    <a:cubicBezTo>
                      <a:pt x="40" y="10"/>
                      <a:pt x="41" y="9"/>
                      <a:pt x="43" y="8"/>
                    </a:cubicBezTo>
                    <a:cubicBezTo>
                      <a:pt x="46" y="5"/>
                      <a:pt x="51" y="7"/>
                      <a:pt x="52" y="11"/>
                    </a:cubicBezTo>
                    <a:cubicBezTo>
                      <a:pt x="53" y="13"/>
                      <a:pt x="52" y="15"/>
                      <a:pt x="51" y="16"/>
                    </a:cubicBezTo>
                    <a:cubicBezTo>
                      <a:pt x="49" y="18"/>
                      <a:pt x="48" y="19"/>
                      <a:pt x="46" y="21"/>
                    </a:cubicBezTo>
                    <a:cubicBezTo>
                      <a:pt x="46" y="21"/>
                      <a:pt x="46" y="21"/>
                      <a:pt x="46" y="22"/>
                    </a:cubicBezTo>
                    <a:cubicBezTo>
                      <a:pt x="47" y="24"/>
                      <a:pt x="47" y="24"/>
                      <a:pt x="49" y="24"/>
                    </a:cubicBezTo>
                    <a:cubicBezTo>
                      <a:pt x="50" y="24"/>
                      <a:pt x="50" y="24"/>
                      <a:pt x="51" y="24"/>
                    </a:cubicBezTo>
                    <a:moveTo>
                      <a:pt x="39" y="30"/>
                    </a:moveTo>
                    <a:cubicBezTo>
                      <a:pt x="39" y="24"/>
                      <a:pt x="35" y="20"/>
                      <a:pt x="29" y="20"/>
                    </a:cubicBezTo>
                    <a:cubicBezTo>
                      <a:pt x="24" y="20"/>
                      <a:pt x="20" y="24"/>
                      <a:pt x="20" y="29"/>
                    </a:cubicBezTo>
                    <a:cubicBezTo>
                      <a:pt x="20" y="34"/>
                      <a:pt x="24" y="39"/>
                      <a:pt x="30" y="39"/>
                    </a:cubicBezTo>
                    <a:cubicBezTo>
                      <a:pt x="35" y="39"/>
                      <a:pt x="39" y="34"/>
                      <a:pt x="39" y="3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115">
                <a:extLst>
                  <a:ext uri="{FF2B5EF4-FFF2-40B4-BE49-F238E27FC236}">
                    <a16:creationId xmlns:a16="http://schemas.microsoft.com/office/drawing/2014/main" xmlns="" id="{45BC568F-F539-4F6F-893A-C9253C2A9BF6}"/>
                  </a:ext>
                </a:extLst>
              </p:cNvPr>
              <p:cNvSpPr>
                <a:spLocks noEditPoints="1"/>
              </p:cNvSpPr>
              <p:nvPr/>
            </p:nvSpPr>
            <p:spPr bwMode="auto">
              <a:xfrm>
                <a:off x="2718" y="1471"/>
                <a:ext cx="68" cy="67"/>
              </a:xfrm>
              <a:custGeom>
                <a:avLst/>
                <a:gdLst>
                  <a:gd name="T0" fmla="*/ 32 w 38"/>
                  <a:gd name="T1" fmla="*/ 15 h 38"/>
                  <a:gd name="T2" fmla="*/ 34 w 38"/>
                  <a:gd name="T3" fmla="*/ 15 h 38"/>
                  <a:gd name="T4" fmla="*/ 38 w 38"/>
                  <a:gd name="T5" fmla="*/ 19 h 38"/>
                  <a:gd name="T6" fmla="*/ 34 w 38"/>
                  <a:gd name="T7" fmla="*/ 22 h 38"/>
                  <a:gd name="T8" fmla="*/ 30 w 38"/>
                  <a:gd name="T9" fmla="*/ 22 h 38"/>
                  <a:gd name="T10" fmla="*/ 30 w 38"/>
                  <a:gd name="T11" fmla="*/ 23 h 38"/>
                  <a:gd name="T12" fmla="*/ 30 w 38"/>
                  <a:gd name="T13" fmla="*/ 25 h 38"/>
                  <a:gd name="T14" fmla="*/ 32 w 38"/>
                  <a:gd name="T15" fmla="*/ 27 h 38"/>
                  <a:gd name="T16" fmla="*/ 33 w 38"/>
                  <a:gd name="T17" fmla="*/ 31 h 38"/>
                  <a:gd name="T18" fmla="*/ 30 w 38"/>
                  <a:gd name="T19" fmla="*/ 33 h 38"/>
                  <a:gd name="T20" fmla="*/ 27 w 38"/>
                  <a:gd name="T21" fmla="*/ 32 h 38"/>
                  <a:gd name="T22" fmla="*/ 24 w 38"/>
                  <a:gd name="T23" fmla="*/ 30 h 38"/>
                  <a:gd name="T24" fmla="*/ 23 w 38"/>
                  <a:gd name="T25" fmla="*/ 29 h 38"/>
                  <a:gd name="T26" fmla="*/ 22 w 38"/>
                  <a:gd name="T27" fmla="*/ 31 h 38"/>
                  <a:gd name="T28" fmla="*/ 22 w 38"/>
                  <a:gd name="T29" fmla="*/ 34 h 38"/>
                  <a:gd name="T30" fmla="*/ 19 w 38"/>
                  <a:gd name="T31" fmla="*/ 38 h 38"/>
                  <a:gd name="T32" fmla="*/ 15 w 38"/>
                  <a:gd name="T33" fmla="*/ 35 h 38"/>
                  <a:gd name="T34" fmla="*/ 15 w 38"/>
                  <a:gd name="T35" fmla="*/ 32 h 38"/>
                  <a:gd name="T36" fmla="*/ 15 w 38"/>
                  <a:gd name="T37" fmla="*/ 31 h 38"/>
                  <a:gd name="T38" fmla="*/ 14 w 38"/>
                  <a:gd name="T39" fmla="*/ 29 h 38"/>
                  <a:gd name="T40" fmla="*/ 13 w 38"/>
                  <a:gd name="T41" fmla="*/ 29 h 38"/>
                  <a:gd name="T42" fmla="*/ 10 w 38"/>
                  <a:gd name="T43" fmla="*/ 32 h 38"/>
                  <a:gd name="T44" fmla="*/ 7 w 38"/>
                  <a:gd name="T45" fmla="*/ 33 h 38"/>
                  <a:gd name="T46" fmla="*/ 4 w 38"/>
                  <a:gd name="T47" fmla="*/ 30 h 38"/>
                  <a:gd name="T48" fmla="*/ 5 w 38"/>
                  <a:gd name="T49" fmla="*/ 27 h 38"/>
                  <a:gd name="T50" fmla="*/ 8 w 38"/>
                  <a:gd name="T51" fmla="*/ 24 h 38"/>
                  <a:gd name="T52" fmla="*/ 8 w 38"/>
                  <a:gd name="T53" fmla="*/ 24 h 38"/>
                  <a:gd name="T54" fmla="*/ 6 w 38"/>
                  <a:gd name="T55" fmla="*/ 22 h 38"/>
                  <a:gd name="T56" fmla="*/ 3 w 38"/>
                  <a:gd name="T57" fmla="*/ 22 h 38"/>
                  <a:gd name="T58" fmla="*/ 0 w 38"/>
                  <a:gd name="T59" fmla="*/ 19 h 38"/>
                  <a:gd name="T60" fmla="*/ 3 w 38"/>
                  <a:gd name="T61" fmla="*/ 15 h 38"/>
                  <a:gd name="T62" fmla="*/ 7 w 38"/>
                  <a:gd name="T63" fmla="*/ 15 h 38"/>
                  <a:gd name="T64" fmla="*/ 8 w 38"/>
                  <a:gd name="T65" fmla="*/ 15 h 38"/>
                  <a:gd name="T66" fmla="*/ 7 w 38"/>
                  <a:gd name="T67" fmla="*/ 12 h 38"/>
                  <a:gd name="T68" fmla="*/ 5 w 38"/>
                  <a:gd name="T69" fmla="*/ 10 h 38"/>
                  <a:gd name="T70" fmla="*/ 5 w 38"/>
                  <a:gd name="T71" fmla="*/ 5 h 38"/>
                  <a:gd name="T72" fmla="*/ 10 w 38"/>
                  <a:gd name="T73" fmla="*/ 5 h 38"/>
                  <a:gd name="T74" fmla="*/ 13 w 38"/>
                  <a:gd name="T75" fmla="*/ 8 h 38"/>
                  <a:gd name="T76" fmla="*/ 14 w 38"/>
                  <a:gd name="T77" fmla="*/ 8 h 38"/>
                  <a:gd name="T78" fmla="*/ 15 w 38"/>
                  <a:gd name="T79" fmla="*/ 6 h 38"/>
                  <a:gd name="T80" fmla="*/ 15 w 38"/>
                  <a:gd name="T81" fmla="*/ 3 h 38"/>
                  <a:gd name="T82" fmla="*/ 19 w 38"/>
                  <a:gd name="T83" fmla="*/ 0 h 38"/>
                  <a:gd name="T84" fmla="*/ 22 w 38"/>
                  <a:gd name="T85" fmla="*/ 3 h 38"/>
                  <a:gd name="T86" fmla="*/ 22 w 38"/>
                  <a:gd name="T87" fmla="*/ 7 h 38"/>
                  <a:gd name="T88" fmla="*/ 23 w 38"/>
                  <a:gd name="T89" fmla="*/ 8 h 38"/>
                  <a:gd name="T90" fmla="*/ 25 w 38"/>
                  <a:gd name="T91" fmla="*/ 7 h 38"/>
                  <a:gd name="T92" fmla="*/ 27 w 38"/>
                  <a:gd name="T93" fmla="*/ 5 h 38"/>
                  <a:gd name="T94" fmla="*/ 33 w 38"/>
                  <a:gd name="T95" fmla="*/ 7 h 38"/>
                  <a:gd name="T96" fmla="*/ 32 w 38"/>
                  <a:gd name="T97" fmla="*/ 10 h 38"/>
                  <a:gd name="T98" fmla="*/ 29 w 38"/>
                  <a:gd name="T99" fmla="*/ 13 h 38"/>
                  <a:gd name="T100" fmla="*/ 29 w 38"/>
                  <a:gd name="T101" fmla="*/ 14 h 38"/>
                  <a:gd name="T102" fmla="*/ 31 w 38"/>
                  <a:gd name="T103" fmla="*/ 15 h 38"/>
                  <a:gd name="T104" fmla="*/ 32 w 38"/>
                  <a:gd name="T105" fmla="*/ 15 h 38"/>
                  <a:gd name="T106" fmla="*/ 25 w 38"/>
                  <a:gd name="T107" fmla="*/ 19 h 38"/>
                  <a:gd name="T108" fmla="*/ 19 w 38"/>
                  <a:gd name="T109" fmla="*/ 13 h 38"/>
                  <a:gd name="T110" fmla="*/ 13 w 38"/>
                  <a:gd name="T111" fmla="*/ 19 h 38"/>
                  <a:gd name="T112" fmla="*/ 19 w 38"/>
                  <a:gd name="T113" fmla="*/ 25 h 38"/>
                  <a:gd name="T114" fmla="*/ 25 w 38"/>
                  <a:gd name="T115"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38">
                    <a:moveTo>
                      <a:pt x="32" y="15"/>
                    </a:moveTo>
                    <a:cubicBezTo>
                      <a:pt x="33" y="15"/>
                      <a:pt x="33" y="15"/>
                      <a:pt x="34" y="15"/>
                    </a:cubicBezTo>
                    <a:cubicBezTo>
                      <a:pt x="36" y="15"/>
                      <a:pt x="38" y="17"/>
                      <a:pt x="38" y="19"/>
                    </a:cubicBezTo>
                    <a:cubicBezTo>
                      <a:pt x="38" y="21"/>
                      <a:pt x="36" y="22"/>
                      <a:pt x="34" y="22"/>
                    </a:cubicBezTo>
                    <a:cubicBezTo>
                      <a:pt x="33" y="22"/>
                      <a:pt x="31" y="22"/>
                      <a:pt x="30" y="22"/>
                    </a:cubicBezTo>
                    <a:cubicBezTo>
                      <a:pt x="30" y="22"/>
                      <a:pt x="30" y="22"/>
                      <a:pt x="30" y="23"/>
                    </a:cubicBezTo>
                    <a:cubicBezTo>
                      <a:pt x="29" y="24"/>
                      <a:pt x="29" y="24"/>
                      <a:pt x="30" y="25"/>
                    </a:cubicBezTo>
                    <a:cubicBezTo>
                      <a:pt x="31" y="26"/>
                      <a:pt x="31" y="26"/>
                      <a:pt x="32" y="27"/>
                    </a:cubicBezTo>
                    <a:cubicBezTo>
                      <a:pt x="33" y="28"/>
                      <a:pt x="33" y="30"/>
                      <a:pt x="33" y="31"/>
                    </a:cubicBezTo>
                    <a:cubicBezTo>
                      <a:pt x="32" y="32"/>
                      <a:pt x="31" y="33"/>
                      <a:pt x="30" y="33"/>
                    </a:cubicBezTo>
                    <a:cubicBezTo>
                      <a:pt x="29" y="33"/>
                      <a:pt x="28" y="33"/>
                      <a:pt x="27" y="32"/>
                    </a:cubicBezTo>
                    <a:cubicBezTo>
                      <a:pt x="26" y="31"/>
                      <a:pt x="25" y="30"/>
                      <a:pt x="24" y="30"/>
                    </a:cubicBezTo>
                    <a:cubicBezTo>
                      <a:pt x="24" y="29"/>
                      <a:pt x="24" y="29"/>
                      <a:pt x="23" y="29"/>
                    </a:cubicBezTo>
                    <a:cubicBezTo>
                      <a:pt x="22" y="30"/>
                      <a:pt x="22" y="30"/>
                      <a:pt x="22" y="31"/>
                    </a:cubicBezTo>
                    <a:cubicBezTo>
                      <a:pt x="22" y="32"/>
                      <a:pt x="22" y="33"/>
                      <a:pt x="22" y="34"/>
                    </a:cubicBezTo>
                    <a:cubicBezTo>
                      <a:pt x="22" y="36"/>
                      <a:pt x="21" y="38"/>
                      <a:pt x="19" y="38"/>
                    </a:cubicBezTo>
                    <a:cubicBezTo>
                      <a:pt x="17" y="38"/>
                      <a:pt x="16" y="37"/>
                      <a:pt x="15" y="35"/>
                    </a:cubicBezTo>
                    <a:cubicBezTo>
                      <a:pt x="15" y="34"/>
                      <a:pt x="15" y="33"/>
                      <a:pt x="15" y="32"/>
                    </a:cubicBezTo>
                    <a:cubicBezTo>
                      <a:pt x="15" y="32"/>
                      <a:pt x="15" y="32"/>
                      <a:pt x="15" y="31"/>
                    </a:cubicBezTo>
                    <a:cubicBezTo>
                      <a:pt x="15" y="30"/>
                      <a:pt x="15" y="30"/>
                      <a:pt x="14" y="29"/>
                    </a:cubicBezTo>
                    <a:cubicBezTo>
                      <a:pt x="13" y="29"/>
                      <a:pt x="13" y="29"/>
                      <a:pt x="13" y="29"/>
                    </a:cubicBezTo>
                    <a:cubicBezTo>
                      <a:pt x="12" y="30"/>
                      <a:pt x="11" y="31"/>
                      <a:pt x="10" y="32"/>
                    </a:cubicBezTo>
                    <a:cubicBezTo>
                      <a:pt x="9" y="33"/>
                      <a:pt x="8" y="34"/>
                      <a:pt x="7" y="33"/>
                    </a:cubicBezTo>
                    <a:cubicBezTo>
                      <a:pt x="5" y="33"/>
                      <a:pt x="4" y="32"/>
                      <a:pt x="4" y="30"/>
                    </a:cubicBezTo>
                    <a:cubicBezTo>
                      <a:pt x="4" y="29"/>
                      <a:pt x="4" y="28"/>
                      <a:pt x="5" y="27"/>
                    </a:cubicBezTo>
                    <a:cubicBezTo>
                      <a:pt x="6" y="26"/>
                      <a:pt x="7" y="25"/>
                      <a:pt x="8" y="24"/>
                    </a:cubicBezTo>
                    <a:cubicBezTo>
                      <a:pt x="8" y="24"/>
                      <a:pt x="8" y="24"/>
                      <a:pt x="8" y="24"/>
                    </a:cubicBezTo>
                    <a:cubicBezTo>
                      <a:pt x="8" y="23"/>
                      <a:pt x="7" y="22"/>
                      <a:pt x="6" y="22"/>
                    </a:cubicBezTo>
                    <a:cubicBezTo>
                      <a:pt x="5" y="22"/>
                      <a:pt x="4" y="22"/>
                      <a:pt x="3" y="22"/>
                    </a:cubicBezTo>
                    <a:cubicBezTo>
                      <a:pt x="1" y="22"/>
                      <a:pt x="0" y="21"/>
                      <a:pt x="0" y="19"/>
                    </a:cubicBezTo>
                    <a:cubicBezTo>
                      <a:pt x="0" y="17"/>
                      <a:pt x="1" y="15"/>
                      <a:pt x="3" y="15"/>
                    </a:cubicBezTo>
                    <a:cubicBezTo>
                      <a:pt x="4" y="15"/>
                      <a:pt x="6" y="15"/>
                      <a:pt x="7" y="15"/>
                    </a:cubicBezTo>
                    <a:cubicBezTo>
                      <a:pt x="7" y="15"/>
                      <a:pt x="8" y="15"/>
                      <a:pt x="8" y="15"/>
                    </a:cubicBezTo>
                    <a:cubicBezTo>
                      <a:pt x="8" y="13"/>
                      <a:pt x="8" y="13"/>
                      <a:pt x="7" y="12"/>
                    </a:cubicBezTo>
                    <a:cubicBezTo>
                      <a:pt x="7" y="12"/>
                      <a:pt x="6" y="11"/>
                      <a:pt x="5" y="10"/>
                    </a:cubicBezTo>
                    <a:cubicBezTo>
                      <a:pt x="4" y="9"/>
                      <a:pt x="4" y="7"/>
                      <a:pt x="5" y="5"/>
                    </a:cubicBezTo>
                    <a:cubicBezTo>
                      <a:pt x="7" y="4"/>
                      <a:pt x="9" y="4"/>
                      <a:pt x="10" y="5"/>
                    </a:cubicBezTo>
                    <a:cubicBezTo>
                      <a:pt x="11" y="6"/>
                      <a:pt x="12" y="7"/>
                      <a:pt x="13" y="8"/>
                    </a:cubicBezTo>
                    <a:cubicBezTo>
                      <a:pt x="13" y="8"/>
                      <a:pt x="13" y="8"/>
                      <a:pt x="14" y="8"/>
                    </a:cubicBezTo>
                    <a:cubicBezTo>
                      <a:pt x="15" y="8"/>
                      <a:pt x="15" y="7"/>
                      <a:pt x="15" y="6"/>
                    </a:cubicBezTo>
                    <a:cubicBezTo>
                      <a:pt x="15" y="5"/>
                      <a:pt x="15" y="4"/>
                      <a:pt x="15" y="3"/>
                    </a:cubicBezTo>
                    <a:cubicBezTo>
                      <a:pt x="15" y="1"/>
                      <a:pt x="17" y="0"/>
                      <a:pt x="19" y="0"/>
                    </a:cubicBezTo>
                    <a:cubicBezTo>
                      <a:pt x="21" y="0"/>
                      <a:pt x="22" y="1"/>
                      <a:pt x="22" y="3"/>
                    </a:cubicBezTo>
                    <a:cubicBezTo>
                      <a:pt x="22" y="4"/>
                      <a:pt x="22" y="6"/>
                      <a:pt x="22" y="7"/>
                    </a:cubicBezTo>
                    <a:cubicBezTo>
                      <a:pt x="22" y="7"/>
                      <a:pt x="22" y="8"/>
                      <a:pt x="23" y="8"/>
                    </a:cubicBezTo>
                    <a:cubicBezTo>
                      <a:pt x="24" y="8"/>
                      <a:pt x="24" y="8"/>
                      <a:pt x="25" y="7"/>
                    </a:cubicBezTo>
                    <a:cubicBezTo>
                      <a:pt x="26" y="7"/>
                      <a:pt x="26" y="6"/>
                      <a:pt x="27" y="5"/>
                    </a:cubicBezTo>
                    <a:cubicBezTo>
                      <a:pt x="29" y="3"/>
                      <a:pt x="32" y="4"/>
                      <a:pt x="33" y="7"/>
                    </a:cubicBezTo>
                    <a:cubicBezTo>
                      <a:pt x="33" y="8"/>
                      <a:pt x="33" y="9"/>
                      <a:pt x="32" y="10"/>
                    </a:cubicBezTo>
                    <a:cubicBezTo>
                      <a:pt x="31" y="11"/>
                      <a:pt x="30" y="12"/>
                      <a:pt x="29" y="13"/>
                    </a:cubicBezTo>
                    <a:cubicBezTo>
                      <a:pt x="29" y="13"/>
                      <a:pt x="29" y="14"/>
                      <a:pt x="29" y="14"/>
                    </a:cubicBezTo>
                    <a:cubicBezTo>
                      <a:pt x="30" y="15"/>
                      <a:pt x="30" y="15"/>
                      <a:pt x="31" y="15"/>
                    </a:cubicBezTo>
                    <a:cubicBezTo>
                      <a:pt x="31" y="15"/>
                      <a:pt x="32" y="15"/>
                      <a:pt x="32" y="15"/>
                    </a:cubicBezTo>
                    <a:moveTo>
                      <a:pt x="25" y="19"/>
                    </a:moveTo>
                    <a:cubicBezTo>
                      <a:pt x="25" y="15"/>
                      <a:pt x="22" y="13"/>
                      <a:pt x="19" y="13"/>
                    </a:cubicBezTo>
                    <a:cubicBezTo>
                      <a:pt x="15" y="13"/>
                      <a:pt x="13" y="15"/>
                      <a:pt x="13" y="19"/>
                    </a:cubicBezTo>
                    <a:cubicBezTo>
                      <a:pt x="13" y="22"/>
                      <a:pt x="15" y="25"/>
                      <a:pt x="19" y="25"/>
                    </a:cubicBezTo>
                    <a:cubicBezTo>
                      <a:pt x="22" y="25"/>
                      <a:pt x="25" y="22"/>
                      <a:pt x="25" y="19"/>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116">
                <a:extLst>
                  <a:ext uri="{FF2B5EF4-FFF2-40B4-BE49-F238E27FC236}">
                    <a16:creationId xmlns:a16="http://schemas.microsoft.com/office/drawing/2014/main" xmlns="" id="{2C9EE648-266B-4C50-BEAC-24D7D9CBFF3C}"/>
                  </a:ext>
                </a:extLst>
              </p:cNvPr>
              <p:cNvSpPr>
                <a:spLocks/>
              </p:cNvSpPr>
              <p:nvPr/>
            </p:nvSpPr>
            <p:spPr bwMode="auto">
              <a:xfrm>
                <a:off x="2891" y="1565"/>
                <a:ext cx="300" cy="147"/>
              </a:xfrm>
              <a:custGeom>
                <a:avLst/>
                <a:gdLst>
                  <a:gd name="T0" fmla="*/ 156 w 169"/>
                  <a:gd name="T1" fmla="*/ 48 h 83"/>
                  <a:gd name="T2" fmla="*/ 157 w 169"/>
                  <a:gd name="T3" fmla="*/ 41 h 83"/>
                  <a:gd name="T4" fmla="*/ 140 w 169"/>
                  <a:gd name="T5" fmla="*/ 24 h 83"/>
                  <a:gd name="T6" fmla="*/ 141 w 169"/>
                  <a:gd name="T7" fmla="*/ 18 h 83"/>
                  <a:gd name="T8" fmla="*/ 124 w 169"/>
                  <a:gd name="T9" fmla="*/ 0 h 83"/>
                  <a:gd name="T10" fmla="*/ 124 w 169"/>
                  <a:gd name="T11" fmla="*/ 0 h 83"/>
                  <a:gd name="T12" fmla="*/ 103 w 169"/>
                  <a:gd name="T13" fmla="*/ 0 h 83"/>
                  <a:gd name="T14" fmla="*/ 103 w 169"/>
                  <a:gd name="T15" fmla="*/ 0 h 83"/>
                  <a:gd name="T16" fmla="*/ 103 w 169"/>
                  <a:gd name="T17" fmla="*/ 0 h 83"/>
                  <a:gd name="T18" fmla="*/ 85 w 169"/>
                  <a:gd name="T19" fmla="*/ 18 h 83"/>
                  <a:gd name="T20" fmla="*/ 86 w 169"/>
                  <a:gd name="T21" fmla="*/ 23 h 83"/>
                  <a:gd name="T22" fmla="*/ 56 w 169"/>
                  <a:gd name="T23" fmla="*/ 23 h 83"/>
                  <a:gd name="T24" fmla="*/ 38 w 169"/>
                  <a:gd name="T25" fmla="*/ 41 h 83"/>
                  <a:gd name="T26" fmla="*/ 38 w 169"/>
                  <a:gd name="T27" fmla="*/ 47 h 83"/>
                  <a:gd name="T28" fmla="*/ 18 w 169"/>
                  <a:gd name="T29" fmla="*/ 47 h 83"/>
                  <a:gd name="T30" fmla="*/ 0 w 169"/>
                  <a:gd name="T31" fmla="*/ 65 h 83"/>
                  <a:gd name="T32" fmla="*/ 18 w 169"/>
                  <a:gd name="T33" fmla="*/ 83 h 83"/>
                  <a:gd name="T34" fmla="*/ 151 w 169"/>
                  <a:gd name="T35" fmla="*/ 83 h 83"/>
                  <a:gd name="T36" fmla="*/ 169 w 169"/>
                  <a:gd name="T37" fmla="*/ 65 h 83"/>
                  <a:gd name="T38" fmla="*/ 156 w 169"/>
                  <a:gd name="T39"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83">
                    <a:moveTo>
                      <a:pt x="156" y="48"/>
                    </a:moveTo>
                    <a:cubicBezTo>
                      <a:pt x="156" y="46"/>
                      <a:pt x="157" y="44"/>
                      <a:pt x="157" y="41"/>
                    </a:cubicBezTo>
                    <a:cubicBezTo>
                      <a:pt x="157" y="32"/>
                      <a:pt x="150" y="24"/>
                      <a:pt x="140" y="24"/>
                    </a:cubicBezTo>
                    <a:cubicBezTo>
                      <a:pt x="141" y="22"/>
                      <a:pt x="141" y="20"/>
                      <a:pt x="141" y="18"/>
                    </a:cubicBezTo>
                    <a:cubicBezTo>
                      <a:pt x="141" y="8"/>
                      <a:pt x="134" y="0"/>
                      <a:pt x="124" y="0"/>
                    </a:cubicBezTo>
                    <a:cubicBezTo>
                      <a:pt x="124" y="0"/>
                      <a:pt x="124" y="0"/>
                      <a:pt x="124" y="0"/>
                    </a:cubicBezTo>
                    <a:cubicBezTo>
                      <a:pt x="103" y="0"/>
                      <a:pt x="103" y="0"/>
                      <a:pt x="103" y="0"/>
                    </a:cubicBezTo>
                    <a:cubicBezTo>
                      <a:pt x="103" y="0"/>
                      <a:pt x="103" y="0"/>
                      <a:pt x="103" y="0"/>
                    </a:cubicBezTo>
                    <a:cubicBezTo>
                      <a:pt x="103" y="0"/>
                      <a:pt x="103" y="0"/>
                      <a:pt x="103" y="0"/>
                    </a:cubicBezTo>
                    <a:cubicBezTo>
                      <a:pt x="93" y="0"/>
                      <a:pt x="85" y="8"/>
                      <a:pt x="85" y="18"/>
                    </a:cubicBezTo>
                    <a:cubicBezTo>
                      <a:pt x="85" y="20"/>
                      <a:pt x="85" y="22"/>
                      <a:pt x="86" y="23"/>
                    </a:cubicBezTo>
                    <a:cubicBezTo>
                      <a:pt x="56" y="23"/>
                      <a:pt x="56" y="23"/>
                      <a:pt x="56" y="23"/>
                    </a:cubicBezTo>
                    <a:cubicBezTo>
                      <a:pt x="46" y="23"/>
                      <a:pt x="38" y="32"/>
                      <a:pt x="38" y="41"/>
                    </a:cubicBezTo>
                    <a:cubicBezTo>
                      <a:pt x="38" y="43"/>
                      <a:pt x="38" y="45"/>
                      <a:pt x="38" y="47"/>
                    </a:cubicBezTo>
                    <a:cubicBezTo>
                      <a:pt x="18" y="47"/>
                      <a:pt x="18" y="47"/>
                      <a:pt x="18" y="47"/>
                    </a:cubicBezTo>
                    <a:cubicBezTo>
                      <a:pt x="8" y="47"/>
                      <a:pt x="0" y="55"/>
                      <a:pt x="0" y="65"/>
                    </a:cubicBezTo>
                    <a:cubicBezTo>
                      <a:pt x="0" y="75"/>
                      <a:pt x="8" y="83"/>
                      <a:pt x="18" y="83"/>
                    </a:cubicBezTo>
                    <a:cubicBezTo>
                      <a:pt x="151" y="83"/>
                      <a:pt x="151" y="83"/>
                      <a:pt x="151" y="83"/>
                    </a:cubicBezTo>
                    <a:cubicBezTo>
                      <a:pt x="161" y="83"/>
                      <a:pt x="169" y="75"/>
                      <a:pt x="169" y="65"/>
                    </a:cubicBezTo>
                    <a:cubicBezTo>
                      <a:pt x="169" y="57"/>
                      <a:pt x="163" y="50"/>
                      <a:pt x="156"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117">
                <a:extLst>
                  <a:ext uri="{FF2B5EF4-FFF2-40B4-BE49-F238E27FC236}">
                    <a16:creationId xmlns:a16="http://schemas.microsoft.com/office/drawing/2014/main" xmlns="" id="{13E3154B-FA6B-4EC0-B6CF-80B73AE2639B}"/>
                  </a:ext>
                </a:extLst>
              </p:cNvPr>
              <p:cNvSpPr>
                <a:spLocks noEditPoints="1"/>
              </p:cNvSpPr>
              <p:nvPr/>
            </p:nvSpPr>
            <p:spPr bwMode="auto">
              <a:xfrm>
                <a:off x="3051" y="1622"/>
                <a:ext cx="83" cy="85"/>
              </a:xfrm>
              <a:custGeom>
                <a:avLst/>
                <a:gdLst>
                  <a:gd name="T0" fmla="*/ 41 w 47"/>
                  <a:gd name="T1" fmla="*/ 19 h 48"/>
                  <a:gd name="T2" fmla="*/ 43 w 47"/>
                  <a:gd name="T3" fmla="*/ 19 h 48"/>
                  <a:gd name="T4" fmla="*/ 47 w 47"/>
                  <a:gd name="T5" fmla="*/ 24 h 48"/>
                  <a:gd name="T6" fmla="*/ 43 w 47"/>
                  <a:gd name="T7" fmla="*/ 28 h 48"/>
                  <a:gd name="T8" fmla="*/ 38 w 47"/>
                  <a:gd name="T9" fmla="*/ 28 h 48"/>
                  <a:gd name="T10" fmla="*/ 37 w 47"/>
                  <a:gd name="T11" fmla="*/ 29 h 48"/>
                  <a:gd name="T12" fmla="*/ 38 w 47"/>
                  <a:gd name="T13" fmla="*/ 32 h 48"/>
                  <a:gd name="T14" fmla="*/ 40 w 47"/>
                  <a:gd name="T15" fmla="*/ 34 h 48"/>
                  <a:gd name="T16" fmla="*/ 41 w 47"/>
                  <a:gd name="T17" fmla="*/ 39 h 48"/>
                  <a:gd name="T18" fmla="*/ 37 w 47"/>
                  <a:gd name="T19" fmla="*/ 42 h 48"/>
                  <a:gd name="T20" fmla="*/ 34 w 47"/>
                  <a:gd name="T21" fmla="*/ 40 h 48"/>
                  <a:gd name="T22" fmla="*/ 31 w 47"/>
                  <a:gd name="T23" fmla="*/ 37 h 48"/>
                  <a:gd name="T24" fmla="*/ 29 w 47"/>
                  <a:gd name="T25" fmla="*/ 37 h 48"/>
                  <a:gd name="T26" fmla="*/ 28 w 47"/>
                  <a:gd name="T27" fmla="*/ 39 h 48"/>
                  <a:gd name="T28" fmla="*/ 28 w 47"/>
                  <a:gd name="T29" fmla="*/ 43 h 48"/>
                  <a:gd name="T30" fmla="*/ 24 w 47"/>
                  <a:gd name="T31" fmla="*/ 47 h 48"/>
                  <a:gd name="T32" fmla="*/ 19 w 47"/>
                  <a:gd name="T33" fmla="*/ 44 h 48"/>
                  <a:gd name="T34" fmla="*/ 19 w 47"/>
                  <a:gd name="T35" fmla="*/ 41 h 48"/>
                  <a:gd name="T36" fmla="*/ 19 w 47"/>
                  <a:gd name="T37" fmla="*/ 39 h 48"/>
                  <a:gd name="T38" fmla="*/ 17 w 47"/>
                  <a:gd name="T39" fmla="*/ 37 h 48"/>
                  <a:gd name="T40" fmla="*/ 16 w 47"/>
                  <a:gd name="T41" fmla="*/ 37 h 48"/>
                  <a:gd name="T42" fmla="*/ 13 w 47"/>
                  <a:gd name="T43" fmla="*/ 40 h 48"/>
                  <a:gd name="T44" fmla="*/ 8 w 47"/>
                  <a:gd name="T45" fmla="*/ 41 h 48"/>
                  <a:gd name="T46" fmla="*/ 5 w 47"/>
                  <a:gd name="T47" fmla="*/ 38 h 48"/>
                  <a:gd name="T48" fmla="*/ 7 w 47"/>
                  <a:gd name="T49" fmla="*/ 34 h 48"/>
                  <a:gd name="T50" fmla="*/ 10 w 47"/>
                  <a:gd name="T51" fmla="*/ 31 h 48"/>
                  <a:gd name="T52" fmla="*/ 10 w 47"/>
                  <a:gd name="T53" fmla="*/ 30 h 48"/>
                  <a:gd name="T54" fmla="*/ 8 w 47"/>
                  <a:gd name="T55" fmla="*/ 28 h 48"/>
                  <a:gd name="T56" fmla="*/ 4 w 47"/>
                  <a:gd name="T57" fmla="*/ 28 h 48"/>
                  <a:gd name="T58" fmla="*/ 0 w 47"/>
                  <a:gd name="T59" fmla="*/ 24 h 48"/>
                  <a:gd name="T60" fmla="*/ 4 w 47"/>
                  <a:gd name="T61" fmla="*/ 19 h 48"/>
                  <a:gd name="T62" fmla="*/ 9 w 47"/>
                  <a:gd name="T63" fmla="*/ 19 h 48"/>
                  <a:gd name="T64" fmla="*/ 10 w 47"/>
                  <a:gd name="T65" fmla="*/ 19 h 48"/>
                  <a:gd name="T66" fmla="*/ 9 w 47"/>
                  <a:gd name="T67" fmla="*/ 16 h 48"/>
                  <a:gd name="T68" fmla="*/ 7 w 47"/>
                  <a:gd name="T69" fmla="*/ 13 h 48"/>
                  <a:gd name="T70" fmla="*/ 7 w 47"/>
                  <a:gd name="T71" fmla="*/ 7 h 48"/>
                  <a:gd name="T72" fmla="*/ 13 w 47"/>
                  <a:gd name="T73" fmla="*/ 7 h 48"/>
                  <a:gd name="T74" fmla="*/ 16 w 47"/>
                  <a:gd name="T75" fmla="*/ 10 h 48"/>
                  <a:gd name="T76" fmla="*/ 17 w 47"/>
                  <a:gd name="T77" fmla="*/ 10 h 48"/>
                  <a:gd name="T78" fmla="*/ 19 w 47"/>
                  <a:gd name="T79" fmla="*/ 8 h 48"/>
                  <a:gd name="T80" fmla="*/ 19 w 47"/>
                  <a:gd name="T81" fmla="*/ 4 h 48"/>
                  <a:gd name="T82" fmla="*/ 24 w 47"/>
                  <a:gd name="T83" fmla="*/ 0 h 48"/>
                  <a:gd name="T84" fmla="*/ 28 w 47"/>
                  <a:gd name="T85" fmla="*/ 4 h 48"/>
                  <a:gd name="T86" fmla="*/ 28 w 47"/>
                  <a:gd name="T87" fmla="*/ 9 h 48"/>
                  <a:gd name="T88" fmla="*/ 29 w 47"/>
                  <a:gd name="T89" fmla="*/ 10 h 48"/>
                  <a:gd name="T90" fmla="*/ 31 w 47"/>
                  <a:gd name="T91" fmla="*/ 9 h 48"/>
                  <a:gd name="T92" fmla="*/ 34 w 47"/>
                  <a:gd name="T93" fmla="*/ 7 h 48"/>
                  <a:gd name="T94" fmla="*/ 41 w 47"/>
                  <a:gd name="T95" fmla="*/ 9 h 48"/>
                  <a:gd name="T96" fmla="*/ 40 w 47"/>
                  <a:gd name="T97" fmla="*/ 13 h 48"/>
                  <a:gd name="T98" fmla="*/ 37 w 47"/>
                  <a:gd name="T99" fmla="*/ 16 h 48"/>
                  <a:gd name="T100" fmla="*/ 37 w 47"/>
                  <a:gd name="T101" fmla="*/ 18 h 48"/>
                  <a:gd name="T102" fmla="*/ 39 w 47"/>
                  <a:gd name="T103" fmla="*/ 19 h 48"/>
                  <a:gd name="T104" fmla="*/ 41 w 47"/>
                  <a:gd name="T105" fmla="*/ 19 h 48"/>
                  <a:gd name="T106" fmla="*/ 31 w 47"/>
                  <a:gd name="T107" fmla="*/ 24 h 48"/>
                  <a:gd name="T108" fmla="*/ 24 w 47"/>
                  <a:gd name="T109" fmla="*/ 16 h 48"/>
                  <a:gd name="T110" fmla="*/ 16 w 47"/>
                  <a:gd name="T111" fmla="*/ 24 h 48"/>
                  <a:gd name="T112" fmla="*/ 24 w 47"/>
                  <a:gd name="T113" fmla="*/ 31 h 48"/>
                  <a:gd name="T114" fmla="*/ 31 w 47"/>
                  <a:gd name="T115"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 h="48">
                    <a:moveTo>
                      <a:pt x="41" y="19"/>
                    </a:moveTo>
                    <a:cubicBezTo>
                      <a:pt x="41" y="19"/>
                      <a:pt x="42" y="19"/>
                      <a:pt x="43" y="19"/>
                    </a:cubicBezTo>
                    <a:cubicBezTo>
                      <a:pt x="45" y="19"/>
                      <a:pt x="47" y="21"/>
                      <a:pt x="47" y="24"/>
                    </a:cubicBezTo>
                    <a:cubicBezTo>
                      <a:pt x="47" y="26"/>
                      <a:pt x="45" y="28"/>
                      <a:pt x="43" y="28"/>
                    </a:cubicBezTo>
                    <a:cubicBezTo>
                      <a:pt x="41" y="28"/>
                      <a:pt x="40" y="28"/>
                      <a:pt x="38" y="28"/>
                    </a:cubicBezTo>
                    <a:cubicBezTo>
                      <a:pt x="37" y="28"/>
                      <a:pt x="37" y="28"/>
                      <a:pt x="37" y="29"/>
                    </a:cubicBezTo>
                    <a:cubicBezTo>
                      <a:pt x="36" y="30"/>
                      <a:pt x="36" y="30"/>
                      <a:pt x="38" y="32"/>
                    </a:cubicBezTo>
                    <a:cubicBezTo>
                      <a:pt x="39" y="32"/>
                      <a:pt x="39" y="33"/>
                      <a:pt x="40" y="34"/>
                    </a:cubicBezTo>
                    <a:cubicBezTo>
                      <a:pt x="42" y="35"/>
                      <a:pt x="42" y="37"/>
                      <a:pt x="41" y="39"/>
                    </a:cubicBezTo>
                    <a:cubicBezTo>
                      <a:pt x="41" y="41"/>
                      <a:pt x="39" y="42"/>
                      <a:pt x="37" y="42"/>
                    </a:cubicBezTo>
                    <a:cubicBezTo>
                      <a:pt x="36" y="42"/>
                      <a:pt x="35" y="41"/>
                      <a:pt x="34" y="40"/>
                    </a:cubicBezTo>
                    <a:cubicBezTo>
                      <a:pt x="33" y="39"/>
                      <a:pt x="32" y="38"/>
                      <a:pt x="31" y="37"/>
                    </a:cubicBezTo>
                    <a:cubicBezTo>
                      <a:pt x="30" y="37"/>
                      <a:pt x="30" y="37"/>
                      <a:pt x="29" y="37"/>
                    </a:cubicBezTo>
                    <a:cubicBezTo>
                      <a:pt x="28" y="37"/>
                      <a:pt x="28" y="37"/>
                      <a:pt x="28" y="39"/>
                    </a:cubicBezTo>
                    <a:cubicBezTo>
                      <a:pt x="28" y="40"/>
                      <a:pt x="28" y="42"/>
                      <a:pt x="28" y="43"/>
                    </a:cubicBezTo>
                    <a:cubicBezTo>
                      <a:pt x="28" y="45"/>
                      <a:pt x="26" y="47"/>
                      <a:pt x="24" y="47"/>
                    </a:cubicBezTo>
                    <a:cubicBezTo>
                      <a:pt x="22" y="48"/>
                      <a:pt x="20" y="46"/>
                      <a:pt x="19" y="44"/>
                    </a:cubicBezTo>
                    <a:cubicBezTo>
                      <a:pt x="19" y="43"/>
                      <a:pt x="19" y="42"/>
                      <a:pt x="19" y="41"/>
                    </a:cubicBezTo>
                    <a:cubicBezTo>
                      <a:pt x="19" y="40"/>
                      <a:pt x="19" y="40"/>
                      <a:pt x="19" y="39"/>
                    </a:cubicBezTo>
                    <a:cubicBezTo>
                      <a:pt x="19" y="37"/>
                      <a:pt x="19" y="38"/>
                      <a:pt x="17" y="37"/>
                    </a:cubicBezTo>
                    <a:cubicBezTo>
                      <a:pt x="17" y="37"/>
                      <a:pt x="17" y="37"/>
                      <a:pt x="16" y="37"/>
                    </a:cubicBezTo>
                    <a:cubicBezTo>
                      <a:pt x="15" y="38"/>
                      <a:pt x="14" y="39"/>
                      <a:pt x="13" y="40"/>
                    </a:cubicBezTo>
                    <a:cubicBezTo>
                      <a:pt x="12" y="42"/>
                      <a:pt x="10" y="42"/>
                      <a:pt x="8" y="41"/>
                    </a:cubicBezTo>
                    <a:cubicBezTo>
                      <a:pt x="7" y="41"/>
                      <a:pt x="6" y="40"/>
                      <a:pt x="5" y="38"/>
                    </a:cubicBezTo>
                    <a:cubicBezTo>
                      <a:pt x="5" y="36"/>
                      <a:pt x="6" y="35"/>
                      <a:pt x="7" y="34"/>
                    </a:cubicBezTo>
                    <a:cubicBezTo>
                      <a:pt x="8" y="33"/>
                      <a:pt x="9" y="32"/>
                      <a:pt x="10" y="31"/>
                    </a:cubicBezTo>
                    <a:cubicBezTo>
                      <a:pt x="10" y="30"/>
                      <a:pt x="10" y="30"/>
                      <a:pt x="10" y="30"/>
                    </a:cubicBezTo>
                    <a:cubicBezTo>
                      <a:pt x="10" y="28"/>
                      <a:pt x="9" y="28"/>
                      <a:pt x="8" y="28"/>
                    </a:cubicBezTo>
                    <a:cubicBezTo>
                      <a:pt x="7" y="28"/>
                      <a:pt x="5" y="28"/>
                      <a:pt x="4" y="28"/>
                    </a:cubicBezTo>
                    <a:cubicBezTo>
                      <a:pt x="2" y="28"/>
                      <a:pt x="0" y="26"/>
                      <a:pt x="0" y="24"/>
                    </a:cubicBezTo>
                    <a:cubicBezTo>
                      <a:pt x="0" y="21"/>
                      <a:pt x="2" y="19"/>
                      <a:pt x="4" y="19"/>
                    </a:cubicBezTo>
                    <a:cubicBezTo>
                      <a:pt x="6" y="19"/>
                      <a:pt x="7" y="19"/>
                      <a:pt x="9" y="19"/>
                    </a:cubicBezTo>
                    <a:cubicBezTo>
                      <a:pt x="9" y="19"/>
                      <a:pt x="10" y="19"/>
                      <a:pt x="10" y="19"/>
                    </a:cubicBezTo>
                    <a:cubicBezTo>
                      <a:pt x="11" y="17"/>
                      <a:pt x="11" y="17"/>
                      <a:pt x="9" y="16"/>
                    </a:cubicBezTo>
                    <a:cubicBezTo>
                      <a:pt x="8" y="15"/>
                      <a:pt x="8" y="14"/>
                      <a:pt x="7" y="13"/>
                    </a:cubicBezTo>
                    <a:cubicBezTo>
                      <a:pt x="5" y="11"/>
                      <a:pt x="5" y="8"/>
                      <a:pt x="7" y="7"/>
                    </a:cubicBezTo>
                    <a:cubicBezTo>
                      <a:pt x="8" y="5"/>
                      <a:pt x="11" y="5"/>
                      <a:pt x="13" y="7"/>
                    </a:cubicBezTo>
                    <a:cubicBezTo>
                      <a:pt x="14" y="8"/>
                      <a:pt x="15" y="9"/>
                      <a:pt x="16" y="10"/>
                    </a:cubicBezTo>
                    <a:cubicBezTo>
                      <a:pt x="17" y="11"/>
                      <a:pt x="17" y="11"/>
                      <a:pt x="17" y="10"/>
                    </a:cubicBezTo>
                    <a:cubicBezTo>
                      <a:pt x="19" y="10"/>
                      <a:pt x="19" y="9"/>
                      <a:pt x="19" y="8"/>
                    </a:cubicBezTo>
                    <a:cubicBezTo>
                      <a:pt x="19" y="7"/>
                      <a:pt x="19" y="5"/>
                      <a:pt x="19" y="4"/>
                    </a:cubicBezTo>
                    <a:cubicBezTo>
                      <a:pt x="19" y="2"/>
                      <a:pt x="21" y="0"/>
                      <a:pt x="24" y="0"/>
                    </a:cubicBezTo>
                    <a:cubicBezTo>
                      <a:pt x="26" y="0"/>
                      <a:pt x="28" y="2"/>
                      <a:pt x="28" y="4"/>
                    </a:cubicBezTo>
                    <a:cubicBezTo>
                      <a:pt x="28" y="6"/>
                      <a:pt x="28" y="7"/>
                      <a:pt x="28" y="9"/>
                    </a:cubicBezTo>
                    <a:cubicBezTo>
                      <a:pt x="28" y="10"/>
                      <a:pt x="28" y="10"/>
                      <a:pt x="29" y="10"/>
                    </a:cubicBezTo>
                    <a:cubicBezTo>
                      <a:pt x="30" y="11"/>
                      <a:pt x="31" y="10"/>
                      <a:pt x="31" y="9"/>
                    </a:cubicBezTo>
                    <a:cubicBezTo>
                      <a:pt x="32" y="8"/>
                      <a:pt x="33" y="8"/>
                      <a:pt x="34" y="7"/>
                    </a:cubicBezTo>
                    <a:cubicBezTo>
                      <a:pt x="36" y="4"/>
                      <a:pt x="40" y="5"/>
                      <a:pt x="41" y="9"/>
                    </a:cubicBezTo>
                    <a:cubicBezTo>
                      <a:pt x="42" y="10"/>
                      <a:pt x="42" y="12"/>
                      <a:pt x="40" y="13"/>
                    </a:cubicBezTo>
                    <a:cubicBezTo>
                      <a:pt x="39" y="14"/>
                      <a:pt x="38" y="15"/>
                      <a:pt x="37" y="16"/>
                    </a:cubicBezTo>
                    <a:cubicBezTo>
                      <a:pt x="37" y="17"/>
                      <a:pt x="37" y="17"/>
                      <a:pt x="37" y="18"/>
                    </a:cubicBezTo>
                    <a:cubicBezTo>
                      <a:pt x="37" y="19"/>
                      <a:pt x="37" y="19"/>
                      <a:pt x="39" y="19"/>
                    </a:cubicBezTo>
                    <a:cubicBezTo>
                      <a:pt x="40" y="19"/>
                      <a:pt x="40" y="19"/>
                      <a:pt x="41" y="19"/>
                    </a:cubicBezTo>
                    <a:moveTo>
                      <a:pt x="31" y="24"/>
                    </a:moveTo>
                    <a:cubicBezTo>
                      <a:pt x="31" y="19"/>
                      <a:pt x="28" y="16"/>
                      <a:pt x="24" y="16"/>
                    </a:cubicBezTo>
                    <a:cubicBezTo>
                      <a:pt x="19" y="16"/>
                      <a:pt x="16" y="19"/>
                      <a:pt x="16" y="24"/>
                    </a:cubicBezTo>
                    <a:cubicBezTo>
                      <a:pt x="16" y="28"/>
                      <a:pt x="19" y="31"/>
                      <a:pt x="24" y="31"/>
                    </a:cubicBezTo>
                    <a:cubicBezTo>
                      <a:pt x="28" y="31"/>
                      <a:pt x="31" y="27"/>
                      <a:pt x="31" y="24"/>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118">
                <a:extLst>
                  <a:ext uri="{FF2B5EF4-FFF2-40B4-BE49-F238E27FC236}">
                    <a16:creationId xmlns:a16="http://schemas.microsoft.com/office/drawing/2014/main" xmlns="" id="{FB489844-17AD-4CD7-B72B-EACF24420A91}"/>
                  </a:ext>
                </a:extLst>
              </p:cNvPr>
              <p:cNvSpPr>
                <a:spLocks/>
              </p:cNvSpPr>
              <p:nvPr/>
            </p:nvSpPr>
            <p:spPr bwMode="auto">
              <a:xfrm>
                <a:off x="2660" y="1684"/>
                <a:ext cx="257" cy="126"/>
              </a:xfrm>
              <a:custGeom>
                <a:avLst/>
                <a:gdLst>
                  <a:gd name="T0" fmla="*/ 12 w 145"/>
                  <a:gd name="T1" fmla="*/ 41 h 71"/>
                  <a:gd name="T2" fmla="*/ 11 w 145"/>
                  <a:gd name="T3" fmla="*/ 35 h 71"/>
                  <a:gd name="T4" fmla="*/ 25 w 145"/>
                  <a:gd name="T5" fmla="*/ 20 h 71"/>
                  <a:gd name="T6" fmla="*/ 24 w 145"/>
                  <a:gd name="T7" fmla="*/ 15 h 71"/>
                  <a:gd name="T8" fmla="*/ 39 w 145"/>
                  <a:gd name="T9" fmla="*/ 0 h 71"/>
                  <a:gd name="T10" fmla="*/ 39 w 145"/>
                  <a:gd name="T11" fmla="*/ 0 h 71"/>
                  <a:gd name="T12" fmla="*/ 57 w 145"/>
                  <a:gd name="T13" fmla="*/ 0 h 71"/>
                  <a:gd name="T14" fmla="*/ 57 w 145"/>
                  <a:gd name="T15" fmla="*/ 0 h 71"/>
                  <a:gd name="T16" fmla="*/ 57 w 145"/>
                  <a:gd name="T17" fmla="*/ 0 h 71"/>
                  <a:gd name="T18" fmla="*/ 72 w 145"/>
                  <a:gd name="T19" fmla="*/ 15 h 71"/>
                  <a:gd name="T20" fmla="*/ 72 w 145"/>
                  <a:gd name="T21" fmla="*/ 20 h 71"/>
                  <a:gd name="T22" fmla="*/ 97 w 145"/>
                  <a:gd name="T23" fmla="*/ 20 h 71"/>
                  <a:gd name="T24" fmla="*/ 113 w 145"/>
                  <a:gd name="T25" fmla="*/ 35 h 71"/>
                  <a:gd name="T26" fmla="*/ 112 w 145"/>
                  <a:gd name="T27" fmla="*/ 40 h 71"/>
                  <a:gd name="T28" fmla="*/ 129 w 145"/>
                  <a:gd name="T29" fmla="*/ 40 h 71"/>
                  <a:gd name="T30" fmla="*/ 145 w 145"/>
                  <a:gd name="T31" fmla="*/ 56 h 71"/>
                  <a:gd name="T32" fmla="*/ 129 w 145"/>
                  <a:gd name="T33" fmla="*/ 71 h 71"/>
                  <a:gd name="T34" fmla="*/ 16 w 145"/>
                  <a:gd name="T35" fmla="*/ 71 h 71"/>
                  <a:gd name="T36" fmla="*/ 0 w 145"/>
                  <a:gd name="T37" fmla="*/ 56 h 71"/>
                  <a:gd name="T38" fmla="*/ 12 w 145"/>
                  <a:gd name="T39"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71">
                    <a:moveTo>
                      <a:pt x="12" y="41"/>
                    </a:moveTo>
                    <a:cubicBezTo>
                      <a:pt x="11" y="39"/>
                      <a:pt x="11" y="37"/>
                      <a:pt x="11" y="35"/>
                    </a:cubicBezTo>
                    <a:cubicBezTo>
                      <a:pt x="11" y="27"/>
                      <a:pt x="17" y="21"/>
                      <a:pt x="25" y="20"/>
                    </a:cubicBezTo>
                    <a:cubicBezTo>
                      <a:pt x="24" y="19"/>
                      <a:pt x="24" y="17"/>
                      <a:pt x="24" y="15"/>
                    </a:cubicBezTo>
                    <a:cubicBezTo>
                      <a:pt x="24" y="7"/>
                      <a:pt x="30" y="0"/>
                      <a:pt x="39" y="0"/>
                    </a:cubicBezTo>
                    <a:cubicBezTo>
                      <a:pt x="39" y="0"/>
                      <a:pt x="39" y="0"/>
                      <a:pt x="39" y="0"/>
                    </a:cubicBezTo>
                    <a:cubicBezTo>
                      <a:pt x="57" y="0"/>
                      <a:pt x="57" y="0"/>
                      <a:pt x="57" y="0"/>
                    </a:cubicBezTo>
                    <a:cubicBezTo>
                      <a:pt x="57" y="0"/>
                      <a:pt x="57" y="0"/>
                      <a:pt x="57" y="0"/>
                    </a:cubicBezTo>
                    <a:cubicBezTo>
                      <a:pt x="57" y="0"/>
                      <a:pt x="57" y="0"/>
                      <a:pt x="57" y="0"/>
                    </a:cubicBezTo>
                    <a:cubicBezTo>
                      <a:pt x="66" y="0"/>
                      <a:pt x="72" y="7"/>
                      <a:pt x="72" y="15"/>
                    </a:cubicBezTo>
                    <a:cubicBezTo>
                      <a:pt x="72" y="17"/>
                      <a:pt x="72" y="18"/>
                      <a:pt x="72" y="20"/>
                    </a:cubicBezTo>
                    <a:cubicBezTo>
                      <a:pt x="97" y="20"/>
                      <a:pt x="97" y="20"/>
                      <a:pt x="97" y="20"/>
                    </a:cubicBezTo>
                    <a:cubicBezTo>
                      <a:pt x="106" y="20"/>
                      <a:pt x="113" y="27"/>
                      <a:pt x="113" y="35"/>
                    </a:cubicBezTo>
                    <a:cubicBezTo>
                      <a:pt x="113" y="37"/>
                      <a:pt x="112" y="39"/>
                      <a:pt x="112" y="40"/>
                    </a:cubicBezTo>
                    <a:cubicBezTo>
                      <a:pt x="129" y="40"/>
                      <a:pt x="129" y="40"/>
                      <a:pt x="129" y="40"/>
                    </a:cubicBezTo>
                    <a:cubicBezTo>
                      <a:pt x="138" y="40"/>
                      <a:pt x="145" y="47"/>
                      <a:pt x="145" y="56"/>
                    </a:cubicBezTo>
                    <a:cubicBezTo>
                      <a:pt x="145" y="64"/>
                      <a:pt x="138" y="71"/>
                      <a:pt x="129" y="71"/>
                    </a:cubicBezTo>
                    <a:cubicBezTo>
                      <a:pt x="16" y="71"/>
                      <a:pt x="16" y="71"/>
                      <a:pt x="16" y="71"/>
                    </a:cubicBezTo>
                    <a:cubicBezTo>
                      <a:pt x="7" y="71"/>
                      <a:pt x="0" y="64"/>
                      <a:pt x="0" y="56"/>
                    </a:cubicBezTo>
                    <a:cubicBezTo>
                      <a:pt x="0" y="48"/>
                      <a:pt x="5" y="43"/>
                      <a:pt x="12"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119">
                <a:extLst>
                  <a:ext uri="{FF2B5EF4-FFF2-40B4-BE49-F238E27FC236}">
                    <a16:creationId xmlns:a16="http://schemas.microsoft.com/office/drawing/2014/main" xmlns="" id="{665A9B0B-BC3F-4929-83B6-C0688375945C}"/>
                  </a:ext>
                </a:extLst>
              </p:cNvPr>
              <p:cNvSpPr>
                <a:spLocks noEditPoints="1"/>
              </p:cNvSpPr>
              <p:nvPr/>
            </p:nvSpPr>
            <p:spPr bwMode="auto">
              <a:xfrm>
                <a:off x="2708" y="1732"/>
                <a:ext cx="73" cy="73"/>
              </a:xfrm>
              <a:custGeom>
                <a:avLst/>
                <a:gdLst>
                  <a:gd name="T0" fmla="*/ 6 w 41"/>
                  <a:gd name="T1" fmla="*/ 17 h 41"/>
                  <a:gd name="T2" fmla="*/ 7 w 41"/>
                  <a:gd name="T3" fmla="*/ 17 h 41"/>
                  <a:gd name="T4" fmla="*/ 9 w 41"/>
                  <a:gd name="T5" fmla="*/ 15 h 41"/>
                  <a:gd name="T6" fmla="*/ 9 w 41"/>
                  <a:gd name="T7" fmla="*/ 14 h 41"/>
                  <a:gd name="T8" fmla="*/ 6 w 41"/>
                  <a:gd name="T9" fmla="*/ 11 h 41"/>
                  <a:gd name="T10" fmla="*/ 5 w 41"/>
                  <a:gd name="T11" fmla="*/ 8 h 41"/>
                  <a:gd name="T12" fmla="*/ 12 w 41"/>
                  <a:gd name="T13" fmla="*/ 6 h 41"/>
                  <a:gd name="T14" fmla="*/ 14 w 41"/>
                  <a:gd name="T15" fmla="*/ 8 h 41"/>
                  <a:gd name="T16" fmla="*/ 16 w 41"/>
                  <a:gd name="T17" fmla="*/ 9 h 41"/>
                  <a:gd name="T18" fmla="*/ 17 w 41"/>
                  <a:gd name="T19" fmla="*/ 8 h 41"/>
                  <a:gd name="T20" fmla="*/ 17 w 41"/>
                  <a:gd name="T21" fmla="*/ 4 h 41"/>
                  <a:gd name="T22" fmla="*/ 21 w 41"/>
                  <a:gd name="T23" fmla="*/ 0 h 41"/>
                  <a:gd name="T24" fmla="*/ 25 w 41"/>
                  <a:gd name="T25" fmla="*/ 4 h 41"/>
                  <a:gd name="T26" fmla="*/ 24 w 41"/>
                  <a:gd name="T27" fmla="*/ 7 h 41"/>
                  <a:gd name="T28" fmla="*/ 26 w 41"/>
                  <a:gd name="T29" fmla="*/ 9 h 41"/>
                  <a:gd name="T30" fmla="*/ 27 w 41"/>
                  <a:gd name="T31" fmla="*/ 9 h 41"/>
                  <a:gd name="T32" fmla="*/ 30 w 41"/>
                  <a:gd name="T33" fmla="*/ 6 h 41"/>
                  <a:gd name="T34" fmla="*/ 35 w 41"/>
                  <a:gd name="T35" fmla="*/ 6 h 41"/>
                  <a:gd name="T36" fmla="*/ 35 w 41"/>
                  <a:gd name="T37" fmla="*/ 11 h 41"/>
                  <a:gd name="T38" fmla="*/ 33 w 41"/>
                  <a:gd name="T39" fmla="*/ 14 h 41"/>
                  <a:gd name="T40" fmla="*/ 32 w 41"/>
                  <a:gd name="T41" fmla="*/ 16 h 41"/>
                  <a:gd name="T42" fmla="*/ 33 w 41"/>
                  <a:gd name="T43" fmla="*/ 17 h 41"/>
                  <a:gd name="T44" fmla="*/ 37 w 41"/>
                  <a:gd name="T45" fmla="*/ 17 h 41"/>
                  <a:gd name="T46" fmla="*/ 41 w 41"/>
                  <a:gd name="T47" fmla="*/ 21 h 41"/>
                  <a:gd name="T48" fmla="*/ 37 w 41"/>
                  <a:gd name="T49" fmla="*/ 24 h 41"/>
                  <a:gd name="T50" fmla="*/ 34 w 41"/>
                  <a:gd name="T51" fmla="*/ 24 h 41"/>
                  <a:gd name="T52" fmla="*/ 32 w 41"/>
                  <a:gd name="T53" fmla="*/ 26 h 41"/>
                  <a:gd name="T54" fmla="*/ 32 w 41"/>
                  <a:gd name="T55" fmla="*/ 26 h 41"/>
                  <a:gd name="T56" fmla="*/ 35 w 41"/>
                  <a:gd name="T57" fmla="*/ 29 h 41"/>
                  <a:gd name="T58" fmla="*/ 36 w 41"/>
                  <a:gd name="T59" fmla="*/ 33 h 41"/>
                  <a:gd name="T60" fmla="*/ 34 w 41"/>
                  <a:gd name="T61" fmla="*/ 36 h 41"/>
                  <a:gd name="T62" fmla="*/ 30 w 41"/>
                  <a:gd name="T63" fmla="*/ 35 h 41"/>
                  <a:gd name="T64" fmla="*/ 27 w 41"/>
                  <a:gd name="T65" fmla="*/ 32 h 41"/>
                  <a:gd name="T66" fmla="*/ 26 w 41"/>
                  <a:gd name="T67" fmla="*/ 32 h 41"/>
                  <a:gd name="T68" fmla="*/ 25 w 41"/>
                  <a:gd name="T69" fmla="*/ 34 h 41"/>
                  <a:gd name="T70" fmla="*/ 25 w 41"/>
                  <a:gd name="T71" fmla="*/ 35 h 41"/>
                  <a:gd name="T72" fmla="*/ 24 w 41"/>
                  <a:gd name="T73" fmla="*/ 38 h 41"/>
                  <a:gd name="T74" fmla="*/ 20 w 41"/>
                  <a:gd name="T75" fmla="*/ 41 h 41"/>
                  <a:gd name="T76" fmla="*/ 17 w 41"/>
                  <a:gd name="T77" fmla="*/ 37 h 41"/>
                  <a:gd name="T78" fmla="*/ 17 w 41"/>
                  <a:gd name="T79" fmla="*/ 34 h 41"/>
                  <a:gd name="T80" fmla="*/ 16 w 41"/>
                  <a:gd name="T81" fmla="*/ 32 h 41"/>
                  <a:gd name="T82" fmla="*/ 15 w 41"/>
                  <a:gd name="T83" fmla="*/ 32 h 41"/>
                  <a:gd name="T84" fmla="*/ 12 w 41"/>
                  <a:gd name="T85" fmla="*/ 35 h 41"/>
                  <a:gd name="T86" fmla="*/ 9 w 41"/>
                  <a:gd name="T87" fmla="*/ 36 h 41"/>
                  <a:gd name="T88" fmla="*/ 5 w 41"/>
                  <a:gd name="T89" fmla="*/ 34 h 41"/>
                  <a:gd name="T90" fmla="*/ 6 w 41"/>
                  <a:gd name="T91" fmla="*/ 29 h 41"/>
                  <a:gd name="T92" fmla="*/ 9 w 41"/>
                  <a:gd name="T93" fmla="*/ 27 h 41"/>
                  <a:gd name="T94" fmla="*/ 9 w 41"/>
                  <a:gd name="T95" fmla="*/ 25 h 41"/>
                  <a:gd name="T96" fmla="*/ 8 w 41"/>
                  <a:gd name="T97" fmla="*/ 24 h 41"/>
                  <a:gd name="T98" fmla="*/ 4 w 41"/>
                  <a:gd name="T99" fmla="*/ 24 h 41"/>
                  <a:gd name="T100" fmla="*/ 0 w 41"/>
                  <a:gd name="T101" fmla="*/ 21 h 41"/>
                  <a:gd name="T102" fmla="*/ 4 w 41"/>
                  <a:gd name="T103" fmla="*/ 17 h 41"/>
                  <a:gd name="T104" fmla="*/ 6 w 41"/>
                  <a:gd name="T105" fmla="*/ 17 h 41"/>
                  <a:gd name="T106" fmla="*/ 14 w 41"/>
                  <a:gd name="T107" fmla="*/ 21 h 41"/>
                  <a:gd name="T108" fmla="*/ 21 w 41"/>
                  <a:gd name="T109" fmla="*/ 27 h 41"/>
                  <a:gd name="T110" fmla="*/ 27 w 41"/>
                  <a:gd name="T111" fmla="*/ 20 h 41"/>
                  <a:gd name="T112" fmla="*/ 21 w 41"/>
                  <a:gd name="T113" fmla="*/ 14 h 41"/>
                  <a:gd name="T114" fmla="*/ 14 w 41"/>
                  <a:gd name="T115"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 h="41">
                    <a:moveTo>
                      <a:pt x="6" y="17"/>
                    </a:moveTo>
                    <a:cubicBezTo>
                      <a:pt x="7" y="17"/>
                      <a:pt x="7" y="17"/>
                      <a:pt x="7" y="17"/>
                    </a:cubicBezTo>
                    <a:cubicBezTo>
                      <a:pt x="9" y="17"/>
                      <a:pt x="9" y="17"/>
                      <a:pt x="9" y="15"/>
                    </a:cubicBezTo>
                    <a:cubicBezTo>
                      <a:pt x="10" y="15"/>
                      <a:pt x="10" y="15"/>
                      <a:pt x="9" y="14"/>
                    </a:cubicBezTo>
                    <a:cubicBezTo>
                      <a:pt x="8" y="13"/>
                      <a:pt x="7" y="12"/>
                      <a:pt x="6" y="11"/>
                    </a:cubicBezTo>
                    <a:cubicBezTo>
                      <a:pt x="5" y="10"/>
                      <a:pt x="5" y="9"/>
                      <a:pt x="5" y="8"/>
                    </a:cubicBezTo>
                    <a:cubicBezTo>
                      <a:pt x="6" y="5"/>
                      <a:pt x="10" y="4"/>
                      <a:pt x="12" y="6"/>
                    </a:cubicBezTo>
                    <a:cubicBezTo>
                      <a:pt x="13" y="7"/>
                      <a:pt x="13" y="8"/>
                      <a:pt x="14" y="8"/>
                    </a:cubicBezTo>
                    <a:cubicBezTo>
                      <a:pt x="15" y="9"/>
                      <a:pt x="15" y="9"/>
                      <a:pt x="16" y="9"/>
                    </a:cubicBezTo>
                    <a:cubicBezTo>
                      <a:pt x="17" y="9"/>
                      <a:pt x="17" y="8"/>
                      <a:pt x="17" y="8"/>
                    </a:cubicBezTo>
                    <a:cubicBezTo>
                      <a:pt x="17" y="7"/>
                      <a:pt x="17" y="5"/>
                      <a:pt x="17" y="4"/>
                    </a:cubicBezTo>
                    <a:cubicBezTo>
                      <a:pt x="17" y="2"/>
                      <a:pt x="19" y="0"/>
                      <a:pt x="21" y="0"/>
                    </a:cubicBezTo>
                    <a:cubicBezTo>
                      <a:pt x="23" y="0"/>
                      <a:pt x="24" y="2"/>
                      <a:pt x="25" y="4"/>
                    </a:cubicBezTo>
                    <a:cubicBezTo>
                      <a:pt x="25" y="5"/>
                      <a:pt x="25" y="6"/>
                      <a:pt x="24" y="7"/>
                    </a:cubicBezTo>
                    <a:cubicBezTo>
                      <a:pt x="24" y="8"/>
                      <a:pt x="25" y="9"/>
                      <a:pt x="26" y="9"/>
                    </a:cubicBezTo>
                    <a:cubicBezTo>
                      <a:pt x="26" y="9"/>
                      <a:pt x="27" y="9"/>
                      <a:pt x="27" y="9"/>
                    </a:cubicBezTo>
                    <a:cubicBezTo>
                      <a:pt x="28" y="8"/>
                      <a:pt x="29" y="7"/>
                      <a:pt x="30" y="6"/>
                    </a:cubicBezTo>
                    <a:cubicBezTo>
                      <a:pt x="31" y="5"/>
                      <a:pt x="34" y="5"/>
                      <a:pt x="35" y="6"/>
                    </a:cubicBezTo>
                    <a:cubicBezTo>
                      <a:pt x="37" y="8"/>
                      <a:pt x="37" y="10"/>
                      <a:pt x="35" y="11"/>
                    </a:cubicBezTo>
                    <a:cubicBezTo>
                      <a:pt x="34" y="12"/>
                      <a:pt x="34" y="13"/>
                      <a:pt x="33" y="14"/>
                    </a:cubicBezTo>
                    <a:cubicBezTo>
                      <a:pt x="32" y="15"/>
                      <a:pt x="32" y="15"/>
                      <a:pt x="32" y="16"/>
                    </a:cubicBezTo>
                    <a:cubicBezTo>
                      <a:pt x="33" y="17"/>
                      <a:pt x="33" y="17"/>
                      <a:pt x="33" y="17"/>
                    </a:cubicBezTo>
                    <a:cubicBezTo>
                      <a:pt x="35" y="17"/>
                      <a:pt x="36" y="17"/>
                      <a:pt x="37" y="17"/>
                    </a:cubicBezTo>
                    <a:cubicBezTo>
                      <a:pt x="39" y="17"/>
                      <a:pt x="41" y="18"/>
                      <a:pt x="41" y="21"/>
                    </a:cubicBezTo>
                    <a:cubicBezTo>
                      <a:pt x="41" y="23"/>
                      <a:pt x="39" y="24"/>
                      <a:pt x="37" y="24"/>
                    </a:cubicBezTo>
                    <a:cubicBezTo>
                      <a:pt x="36" y="24"/>
                      <a:pt x="35" y="24"/>
                      <a:pt x="34" y="24"/>
                    </a:cubicBezTo>
                    <a:cubicBezTo>
                      <a:pt x="33" y="24"/>
                      <a:pt x="32" y="25"/>
                      <a:pt x="32" y="26"/>
                    </a:cubicBezTo>
                    <a:cubicBezTo>
                      <a:pt x="32" y="26"/>
                      <a:pt x="32" y="26"/>
                      <a:pt x="32" y="26"/>
                    </a:cubicBezTo>
                    <a:cubicBezTo>
                      <a:pt x="33" y="27"/>
                      <a:pt x="34" y="28"/>
                      <a:pt x="35" y="29"/>
                    </a:cubicBezTo>
                    <a:cubicBezTo>
                      <a:pt x="36" y="30"/>
                      <a:pt x="36" y="31"/>
                      <a:pt x="36" y="33"/>
                    </a:cubicBezTo>
                    <a:cubicBezTo>
                      <a:pt x="36" y="34"/>
                      <a:pt x="35" y="35"/>
                      <a:pt x="34" y="36"/>
                    </a:cubicBezTo>
                    <a:cubicBezTo>
                      <a:pt x="32" y="36"/>
                      <a:pt x="31" y="36"/>
                      <a:pt x="30" y="35"/>
                    </a:cubicBezTo>
                    <a:cubicBezTo>
                      <a:pt x="29" y="34"/>
                      <a:pt x="28" y="33"/>
                      <a:pt x="27" y="32"/>
                    </a:cubicBezTo>
                    <a:cubicBezTo>
                      <a:pt x="27" y="32"/>
                      <a:pt x="26" y="32"/>
                      <a:pt x="26" y="32"/>
                    </a:cubicBezTo>
                    <a:cubicBezTo>
                      <a:pt x="25" y="32"/>
                      <a:pt x="25" y="32"/>
                      <a:pt x="25" y="34"/>
                    </a:cubicBezTo>
                    <a:cubicBezTo>
                      <a:pt x="25" y="34"/>
                      <a:pt x="25" y="35"/>
                      <a:pt x="25" y="35"/>
                    </a:cubicBezTo>
                    <a:cubicBezTo>
                      <a:pt x="24" y="36"/>
                      <a:pt x="25" y="37"/>
                      <a:pt x="24" y="38"/>
                    </a:cubicBezTo>
                    <a:cubicBezTo>
                      <a:pt x="24" y="40"/>
                      <a:pt x="22" y="41"/>
                      <a:pt x="20" y="41"/>
                    </a:cubicBezTo>
                    <a:cubicBezTo>
                      <a:pt x="18" y="41"/>
                      <a:pt x="17" y="39"/>
                      <a:pt x="17" y="37"/>
                    </a:cubicBezTo>
                    <a:cubicBezTo>
                      <a:pt x="17" y="36"/>
                      <a:pt x="17" y="35"/>
                      <a:pt x="17" y="34"/>
                    </a:cubicBezTo>
                    <a:cubicBezTo>
                      <a:pt x="17" y="32"/>
                      <a:pt x="17" y="32"/>
                      <a:pt x="16" y="32"/>
                    </a:cubicBezTo>
                    <a:cubicBezTo>
                      <a:pt x="15" y="32"/>
                      <a:pt x="15" y="32"/>
                      <a:pt x="15" y="32"/>
                    </a:cubicBezTo>
                    <a:cubicBezTo>
                      <a:pt x="14" y="33"/>
                      <a:pt x="13" y="34"/>
                      <a:pt x="12" y="35"/>
                    </a:cubicBezTo>
                    <a:cubicBezTo>
                      <a:pt x="11" y="36"/>
                      <a:pt x="10" y="36"/>
                      <a:pt x="9" y="36"/>
                    </a:cubicBezTo>
                    <a:cubicBezTo>
                      <a:pt x="7" y="36"/>
                      <a:pt x="6" y="35"/>
                      <a:pt x="5" y="34"/>
                    </a:cubicBezTo>
                    <a:cubicBezTo>
                      <a:pt x="5" y="32"/>
                      <a:pt x="5" y="31"/>
                      <a:pt x="6" y="29"/>
                    </a:cubicBezTo>
                    <a:cubicBezTo>
                      <a:pt x="7" y="29"/>
                      <a:pt x="8" y="28"/>
                      <a:pt x="9" y="27"/>
                    </a:cubicBezTo>
                    <a:cubicBezTo>
                      <a:pt x="10" y="26"/>
                      <a:pt x="10" y="26"/>
                      <a:pt x="9" y="25"/>
                    </a:cubicBezTo>
                    <a:cubicBezTo>
                      <a:pt x="9" y="24"/>
                      <a:pt x="9" y="24"/>
                      <a:pt x="8" y="24"/>
                    </a:cubicBezTo>
                    <a:cubicBezTo>
                      <a:pt x="7" y="24"/>
                      <a:pt x="6" y="24"/>
                      <a:pt x="4" y="24"/>
                    </a:cubicBezTo>
                    <a:cubicBezTo>
                      <a:pt x="2" y="24"/>
                      <a:pt x="0" y="23"/>
                      <a:pt x="0" y="21"/>
                    </a:cubicBezTo>
                    <a:cubicBezTo>
                      <a:pt x="0" y="18"/>
                      <a:pt x="2" y="17"/>
                      <a:pt x="4" y="17"/>
                    </a:cubicBezTo>
                    <a:cubicBezTo>
                      <a:pt x="5" y="17"/>
                      <a:pt x="5" y="17"/>
                      <a:pt x="6" y="17"/>
                    </a:cubicBezTo>
                    <a:moveTo>
                      <a:pt x="14" y="21"/>
                    </a:moveTo>
                    <a:cubicBezTo>
                      <a:pt x="14" y="24"/>
                      <a:pt x="17" y="27"/>
                      <a:pt x="21" y="27"/>
                    </a:cubicBezTo>
                    <a:cubicBezTo>
                      <a:pt x="25" y="27"/>
                      <a:pt x="27" y="24"/>
                      <a:pt x="27" y="20"/>
                    </a:cubicBezTo>
                    <a:cubicBezTo>
                      <a:pt x="27" y="17"/>
                      <a:pt x="24" y="14"/>
                      <a:pt x="21" y="14"/>
                    </a:cubicBezTo>
                    <a:cubicBezTo>
                      <a:pt x="17" y="14"/>
                      <a:pt x="14" y="17"/>
                      <a:pt x="14" y="2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432444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2867" y="96540"/>
            <a:ext cx="8345488" cy="590251"/>
          </a:xfrm>
        </p:spPr>
        <p:txBody>
          <a:bodyPr/>
          <a:lstStyle/>
          <a:p>
            <a:r>
              <a:rPr lang="ja-JP" altLang="en-US" dirty="0">
                <a:latin typeface="MS PGothic" charset="-128"/>
                <a:ea typeface="MS PGothic" charset="-128"/>
                <a:cs typeface="MS PGothic" charset="-128"/>
              </a:rPr>
              <a:t>クラウドによるマネジメント</a:t>
            </a:r>
            <a:endParaRPr lang="en-US" dirty="0">
              <a:latin typeface="MS PGothic" charset="-128"/>
              <a:ea typeface="MS PGothic" charset="-128"/>
              <a:cs typeface="MS PGothic" charset="-128"/>
            </a:endParaRPr>
          </a:p>
        </p:txBody>
      </p:sp>
      <p:sp>
        <p:nvSpPr>
          <p:cNvPr id="119" name="TextBox 118"/>
          <p:cNvSpPr txBox="1"/>
          <p:nvPr/>
        </p:nvSpPr>
        <p:spPr>
          <a:xfrm>
            <a:off x="505499" y="729751"/>
            <a:ext cx="3092513" cy="67710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CEB"/>
                </a:solidFill>
                <a:effectLst/>
                <a:uLnTx/>
                <a:uFillTx/>
                <a:latin typeface="Arial" panose="020B0604020202020204" pitchFamily="34" charset="0"/>
                <a:cs typeface="Arial" panose="020B0604020202020204" pitchFamily="34" charset="0"/>
              </a:rPr>
              <a:t>Cisco Meraki</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srgbClr val="676767"/>
                </a:solidFill>
                <a:effectLst/>
                <a:uLnTx/>
                <a:uFillTx/>
                <a:latin typeface="Arial" panose="020B0604020202020204" pitchFamily="34" charset="0"/>
                <a:cs typeface="Arial" panose="020B0604020202020204" pitchFamily="34" charset="0"/>
              </a:rPr>
              <a:t>クラウドによる</a:t>
            </a:r>
            <a:r>
              <a:rPr kumimoji="0" lang="ja-JP" altLang="en-US" sz="1400" b="0" i="0" u="none" strike="noStrike" kern="1200" cap="none" spc="0" normalizeH="0" baseline="0" noProof="0" dirty="0" smtClean="0">
                <a:ln>
                  <a:noFill/>
                </a:ln>
                <a:solidFill>
                  <a:srgbClr val="676767"/>
                </a:solidFill>
                <a:effectLst/>
                <a:uLnTx/>
                <a:uFillTx/>
                <a:latin typeface="Arial" panose="020B0604020202020204" pitchFamily="34" charset="0"/>
                <a:cs typeface="Arial" panose="020B0604020202020204" pitchFamily="34" charset="0"/>
              </a:rPr>
              <a:t>ネットワーク</a:t>
            </a:r>
            <a:r>
              <a:rPr kumimoji="0" lang="en-US" altLang="ja-JP" sz="1400" b="0" i="0" u="none" strike="noStrike" kern="1200" cap="none" spc="0" normalizeH="0" baseline="0" noProof="0" dirty="0" smtClean="0">
                <a:ln>
                  <a:noFill/>
                </a:ln>
                <a:solidFill>
                  <a:srgbClr val="676767"/>
                </a:solidFill>
                <a:effectLst/>
                <a:uLnTx/>
                <a:uFillTx/>
                <a:latin typeface="Arial" panose="020B0604020202020204" pitchFamily="34" charset="0"/>
                <a:cs typeface="Arial" panose="020B0604020202020204" pitchFamily="34" charset="0"/>
              </a:rPr>
              <a:t> </a:t>
            </a:r>
            <a:r>
              <a:rPr kumimoji="0" lang="ja-JP" altLang="en-US" sz="1400" b="0" i="0" u="none" strike="noStrike" kern="1200" cap="none" spc="0" normalizeH="0" baseline="0" noProof="0" dirty="0" smtClean="0">
                <a:ln>
                  <a:noFill/>
                </a:ln>
                <a:solidFill>
                  <a:srgbClr val="676767"/>
                </a:solidFill>
                <a:effectLst/>
                <a:uLnTx/>
                <a:uFillTx/>
                <a:latin typeface="Arial" panose="020B0604020202020204" pitchFamily="34" charset="0"/>
                <a:cs typeface="Arial" panose="020B0604020202020204" pitchFamily="34" charset="0"/>
              </a:rPr>
              <a:t>マネジメント</a:t>
            </a:r>
            <a:endParaRPr kumimoji="0" lang="en-US" sz="1400" b="1" i="0" u="none" strike="noStrike" kern="1200" cap="none" spc="0" normalizeH="0" baseline="0" noProof="0" dirty="0">
              <a:ln>
                <a:noFill/>
              </a:ln>
              <a:solidFill>
                <a:srgbClr val="57B74E"/>
              </a:solidFill>
              <a:effectLst/>
              <a:uLnTx/>
              <a:uFillTx/>
              <a:latin typeface="Arial" panose="020B0604020202020204" pitchFamily="34" charset="0"/>
              <a:cs typeface="Arial" panose="020B0604020202020204" pitchFamily="34" charset="0"/>
            </a:endParaRPr>
          </a:p>
        </p:txBody>
      </p:sp>
      <p:sp>
        <p:nvSpPr>
          <p:cNvPr id="120" name="TextBox 119"/>
          <p:cNvSpPr txBox="1"/>
          <p:nvPr/>
        </p:nvSpPr>
        <p:spPr>
          <a:xfrm>
            <a:off x="4907675" y="729751"/>
            <a:ext cx="4049070" cy="67710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b="1" dirty="0">
                <a:solidFill>
                  <a:srgbClr val="00BCEB"/>
                </a:solidFill>
                <a:latin typeface="Arial" panose="020B0604020202020204" pitchFamily="34" charset="0"/>
                <a:cs typeface="Arial" panose="020B0604020202020204" pitchFamily="34" charset="0"/>
              </a:rPr>
              <a:t>Cisco </a:t>
            </a:r>
            <a:r>
              <a:rPr kumimoji="0" lang="en-US" sz="2400" b="1" i="0" u="none" strike="noStrike" kern="1200" cap="none" spc="0" normalizeH="0" baseline="0" noProof="0" dirty="0">
                <a:ln>
                  <a:noFill/>
                </a:ln>
                <a:solidFill>
                  <a:srgbClr val="00BCEB"/>
                </a:solidFill>
                <a:effectLst/>
                <a:uLnTx/>
                <a:uFillTx/>
                <a:latin typeface="Arial" panose="020B0604020202020204" pitchFamily="34" charset="0"/>
                <a:cs typeface="Arial" panose="020B0604020202020204" pitchFamily="34" charset="0"/>
              </a:rPr>
              <a:t>Intersight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srgbClr val="676767"/>
                </a:solidFill>
                <a:effectLst/>
                <a:uLnTx/>
                <a:uFillTx/>
                <a:latin typeface="Arial" panose="020B0604020202020204" pitchFamily="34" charset="0"/>
                <a:cs typeface="Arial" panose="020B0604020202020204" pitchFamily="34" charset="0"/>
              </a:rPr>
              <a:t>クラウドによる</a:t>
            </a:r>
            <a:r>
              <a:rPr kumimoji="0" lang="ja-JP" altLang="en-US" sz="1400" b="0" i="0" u="none" strike="noStrike" kern="1200" cap="none" spc="0" normalizeH="0" baseline="0" noProof="0" dirty="0" smtClean="0">
                <a:ln>
                  <a:noFill/>
                </a:ln>
                <a:solidFill>
                  <a:srgbClr val="676767"/>
                </a:solidFill>
                <a:effectLst/>
                <a:uLnTx/>
                <a:uFillTx/>
                <a:latin typeface="Arial" panose="020B0604020202020204" pitchFamily="34" charset="0"/>
                <a:cs typeface="Arial" panose="020B0604020202020204" pitchFamily="34" charset="0"/>
              </a:rPr>
              <a:t>コンピューティング</a:t>
            </a:r>
            <a:r>
              <a:rPr kumimoji="0" lang="en-US" altLang="ja-JP" sz="1400" b="0" i="0" u="none" strike="noStrike" kern="1200" cap="none" spc="0" normalizeH="0" baseline="0" noProof="0" dirty="0" smtClean="0">
                <a:ln>
                  <a:noFill/>
                </a:ln>
                <a:solidFill>
                  <a:srgbClr val="676767"/>
                </a:solidFill>
                <a:effectLst/>
                <a:uLnTx/>
                <a:uFillTx/>
                <a:latin typeface="Arial" panose="020B0604020202020204" pitchFamily="34" charset="0"/>
                <a:cs typeface="Arial" panose="020B0604020202020204" pitchFamily="34" charset="0"/>
              </a:rPr>
              <a:t> </a:t>
            </a:r>
            <a:r>
              <a:rPr kumimoji="0" lang="ja-JP" altLang="en-US" sz="1400" b="0" i="0" u="none" strike="noStrike" kern="1200" cap="none" spc="0" normalizeH="0" baseline="0" noProof="0" dirty="0" smtClean="0">
                <a:ln>
                  <a:noFill/>
                </a:ln>
                <a:solidFill>
                  <a:srgbClr val="676767"/>
                </a:solidFill>
                <a:effectLst/>
                <a:uLnTx/>
                <a:uFillTx/>
                <a:latin typeface="Arial" panose="020B0604020202020204" pitchFamily="34" charset="0"/>
                <a:cs typeface="Arial" panose="020B0604020202020204" pitchFamily="34" charset="0"/>
              </a:rPr>
              <a:t>マネジメント</a:t>
            </a:r>
            <a:endParaRPr kumimoji="0" lang="en-US" sz="1400" b="0" i="0" u="none" strike="noStrike" kern="1200" cap="none" spc="0" normalizeH="0" baseline="0" noProof="0" dirty="0">
              <a:ln>
                <a:noFill/>
              </a:ln>
              <a:solidFill>
                <a:srgbClr val="676767"/>
              </a:solidFill>
              <a:effectLst/>
              <a:uLnTx/>
              <a:uFillTx/>
              <a:latin typeface="Arial" panose="020B0604020202020204" pitchFamily="34" charset="0"/>
              <a:cs typeface="Arial" panose="020B0604020202020204" pitchFamily="34" charset="0"/>
            </a:endParaRPr>
          </a:p>
        </p:txBody>
      </p:sp>
      <p:pic>
        <p:nvPicPr>
          <p:cNvPr id="123" name="Picture 1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0244" y="2738280"/>
            <a:ext cx="636950" cy="424633"/>
          </a:xfrm>
          <a:prstGeom prst="rect">
            <a:avLst/>
          </a:prstGeom>
        </p:spPr>
      </p:pic>
      <p:sp>
        <p:nvSpPr>
          <p:cNvPr id="124" name="Arc 123"/>
          <p:cNvSpPr/>
          <p:nvPr/>
        </p:nvSpPr>
        <p:spPr>
          <a:xfrm>
            <a:off x="650945" y="-369132"/>
            <a:ext cx="3494664" cy="3494664"/>
          </a:xfrm>
          <a:prstGeom prst="arc">
            <a:avLst>
              <a:gd name="adj1" fmla="val 2209343"/>
              <a:gd name="adj2" fmla="val 8574452"/>
            </a:avLst>
          </a:prstGeom>
          <a:noFill/>
          <a:ln w="57150" cap="rnd">
            <a:solidFill>
              <a:schemeClr val="tx1">
                <a:lumMod val="25000"/>
                <a:lumOff val="75000"/>
              </a:schemeClr>
            </a:solidFill>
            <a:prstDash val="sysDot"/>
            <a:round/>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cxnSp>
        <p:nvCxnSpPr>
          <p:cNvPr id="125" name="Straight Connector 124"/>
          <p:cNvCxnSpPr/>
          <p:nvPr/>
        </p:nvCxnSpPr>
        <p:spPr>
          <a:xfrm>
            <a:off x="2392303" y="2710173"/>
            <a:ext cx="0" cy="374013"/>
          </a:xfrm>
          <a:prstGeom prst="line">
            <a:avLst/>
          </a:prstGeom>
          <a:noFill/>
          <a:ln w="57150" cap="rnd">
            <a:solidFill>
              <a:schemeClr val="tx1">
                <a:lumMod val="25000"/>
                <a:lumOff val="75000"/>
              </a:schemeClr>
            </a:solidFill>
            <a:prstDash val="sysDot"/>
            <a:round/>
            <a:headEnd/>
            <a:tailEnd/>
          </a:ln>
          <a:extLst>
            <a:ext uri="{909E8E84-426E-40DD-AFC4-6F175D3DCCD1}">
              <a14:hiddenFill xmlns:a14="http://schemas.microsoft.com/office/drawing/2010/main">
                <a:solidFill>
                  <a:srgbClr val="FFFFFF"/>
                </a:solidFill>
              </a14:hiddenFill>
            </a:ext>
          </a:extLst>
        </p:spPr>
      </p:cxnSp>
      <p:grpSp>
        <p:nvGrpSpPr>
          <p:cNvPr id="2" name="Group 1">
            <a:extLst>
              <a:ext uri="{FF2B5EF4-FFF2-40B4-BE49-F238E27FC236}">
                <a16:creationId xmlns:a16="http://schemas.microsoft.com/office/drawing/2014/main" xmlns="" id="{E0746890-F725-419C-A988-E55E4DB0B384}"/>
              </a:ext>
            </a:extLst>
          </p:cNvPr>
          <p:cNvGrpSpPr/>
          <p:nvPr/>
        </p:nvGrpSpPr>
        <p:grpSpPr>
          <a:xfrm>
            <a:off x="1026576" y="1623754"/>
            <a:ext cx="2235707" cy="894627"/>
            <a:chOff x="958843" y="2165626"/>
            <a:chExt cx="2235707" cy="894627"/>
          </a:xfrm>
        </p:grpSpPr>
        <p:grpSp>
          <p:nvGrpSpPr>
            <p:cNvPr id="112" name="Group 111"/>
            <p:cNvGrpSpPr>
              <a:grpSpLocks noChangeAspect="1"/>
            </p:cNvGrpSpPr>
            <p:nvPr/>
          </p:nvGrpSpPr>
          <p:grpSpPr>
            <a:xfrm>
              <a:off x="1458958" y="2197287"/>
              <a:ext cx="1735592" cy="862966"/>
              <a:chOff x="543094" y="1980577"/>
              <a:chExt cx="538984" cy="267992"/>
            </a:xfrm>
          </p:grpSpPr>
          <p:sp>
            <p:nvSpPr>
              <p:cNvPr id="113" name="Freeform 754"/>
              <p:cNvSpPr>
                <a:spLocks/>
              </p:cNvSpPr>
              <p:nvPr/>
            </p:nvSpPr>
            <p:spPr bwMode="auto">
              <a:xfrm>
                <a:off x="543094" y="2132573"/>
                <a:ext cx="538984" cy="115996"/>
              </a:xfrm>
              <a:custGeom>
                <a:avLst/>
                <a:gdLst>
                  <a:gd name="T0" fmla="*/ 51 w 228"/>
                  <a:gd name="T1" fmla="*/ 0 h 49"/>
                  <a:gd name="T2" fmla="*/ 24 w 228"/>
                  <a:gd name="T3" fmla="*/ 0 h 49"/>
                  <a:gd name="T4" fmla="*/ 0 w 228"/>
                  <a:gd name="T5" fmla="*/ 25 h 49"/>
                  <a:gd name="T6" fmla="*/ 24 w 228"/>
                  <a:gd name="T7" fmla="*/ 49 h 49"/>
                  <a:gd name="T8" fmla="*/ 204 w 228"/>
                  <a:gd name="T9" fmla="*/ 49 h 49"/>
                  <a:gd name="T10" fmla="*/ 228 w 228"/>
                  <a:gd name="T11" fmla="*/ 25 h 49"/>
                  <a:gd name="T12" fmla="*/ 210 w 228"/>
                  <a:gd name="T13" fmla="*/ 1 h 49"/>
                  <a:gd name="T14" fmla="*/ 187 w 228"/>
                  <a:gd name="T15" fmla="*/ 17 h 49"/>
                  <a:gd name="T16" fmla="*/ 74 w 228"/>
                  <a:gd name="T17" fmla="*/ 17 h 49"/>
                  <a:gd name="T18" fmla="*/ 51 w 228"/>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9">
                    <a:moveTo>
                      <a:pt x="51" y="0"/>
                    </a:moveTo>
                    <a:cubicBezTo>
                      <a:pt x="24" y="0"/>
                      <a:pt x="24" y="0"/>
                      <a:pt x="24" y="0"/>
                    </a:cubicBezTo>
                    <a:cubicBezTo>
                      <a:pt x="11" y="0"/>
                      <a:pt x="0" y="11"/>
                      <a:pt x="0" y="25"/>
                    </a:cubicBezTo>
                    <a:cubicBezTo>
                      <a:pt x="0" y="38"/>
                      <a:pt x="11" y="49"/>
                      <a:pt x="24" y="49"/>
                    </a:cubicBezTo>
                    <a:cubicBezTo>
                      <a:pt x="204" y="49"/>
                      <a:pt x="204" y="49"/>
                      <a:pt x="204" y="49"/>
                    </a:cubicBezTo>
                    <a:cubicBezTo>
                      <a:pt x="217" y="49"/>
                      <a:pt x="228" y="38"/>
                      <a:pt x="228" y="25"/>
                    </a:cubicBezTo>
                    <a:cubicBezTo>
                      <a:pt x="228" y="14"/>
                      <a:pt x="220" y="4"/>
                      <a:pt x="210" y="1"/>
                    </a:cubicBezTo>
                    <a:cubicBezTo>
                      <a:pt x="207" y="10"/>
                      <a:pt x="198" y="17"/>
                      <a:pt x="187" y="17"/>
                    </a:cubicBezTo>
                    <a:cubicBezTo>
                      <a:pt x="74" y="17"/>
                      <a:pt x="74" y="17"/>
                      <a:pt x="74" y="17"/>
                    </a:cubicBezTo>
                    <a:cubicBezTo>
                      <a:pt x="63" y="17"/>
                      <a:pt x="54" y="10"/>
                      <a:pt x="51" y="0"/>
                    </a:cubicBezTo>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4" name="Freeform 755"/>
              <p:cNvSpPr>
                <a:spLocks/>
              </p:cNvSpPr>
              <p:nvPr/>
            </p:nvSpPr>
            <p:spPr bwMode="auto">
              <a:xfrm>
                <a:off x="661090" y="2056575"/>
                <a:ext cx="382988" cy="77998"/>
              </a:xfrm>
              <a:custGeom>
                <a:avLst/>
                <a:gdLst>
                  <a:gd name="T0" fmla="*/ 65 w 162"/>
                  <a:gd name="T1" fmla="*/ 0 h 33"/>
                  <a:gd name="T2" fmla="*/ 24 w 162"/>
                  <a:gd name="T3" fmla="*/ 0 h 33"/>
                  <a:gd name="T4" fmla="*/ 0 w 162"/>
                  <a:gd name="T5" fmla="*/ 25 h 33"/>
                  <a:gd name="T6" fmla="*/ 1 w 162"/>
                  <a:gd name="T7" fmla="*/ 32 h 33"/>
                  <a:gd name="T8" fmla="*/ 154 w 162"/>
                  <a:gd name="T9" fmla="*/ 32 h 33"/>
                  <a:gd name="T10" fmla="*/ 160 w 162"/>
                  <a:gd name="T11" fmla="*/ 33 h 33"/>
                  <a:gd name="T12" fmla="*/ 162 w 162"/>
                  <a:gd name="T13" fmla="*/ 25 h 33"/>
                  <a:gd name="T14" fmla="*/ 139 w 162"/>
                  <a:gd name="T15" fmla="*/ 0 h 33"/>
                  <a:gd name="T16" fmla="*/ 116 w 162"/>
                  <a:gd name="T17" fmla="*/ 17 h 33"/>
                  <a:gd name="T18" fmla="*/ 88 w 162"/>
                  <a:gd name="T19" fmla="*/ 17 h 33"/>
                  <a:gd name="T20" fmla="*/ 65 w 16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33">
                    <a:moveTo>
                      <a:pt x="65" y="0"/>
                    </a:moveTo>
                    <a:cubicBezTo>
                      <a:pt x="24" y="0"/>
                      <a:pt x="24" y="0"/>
                      <a:pt x="24" y="0"/>
                    </a:cubicBezTo>
                    <a:cubicBezTo>
                      <a:pt x="11" y="0"/>
                      <a:pt x="0" y="11"/>
                      <a:pt x="0" y="25"/>
                    </a:cubicBezTo>
                    <a:cubicBezTo>
                      <a:pt x="0" y="27"/>
                      <a:pt x="0" y="30"/>
                      <a:pt x="1" y="32"/>
                    </a:cubicBezTo>
                    <a:cubicBezTo>
                      <a:pt x="154" y="32"/>
                      <a:pt x="154" y="32"/>
                      <a:pt x="154" y="32"/>
                    </a:cubicBezTo>
                    <a:cubicBezTo>
                      <a:pt x="156" y="32"/>
                      <a:pt x="158" y="33"/>
                      <a:pt x="160" y="33"/>
                    </a:cubicBezTo>
                    <a:cubicBezTo>
                      <a:pt x="161" y="31"/>
                      <a:pt x="162" y="28"/>
                      <a:pt x="162" y="25"/>
                    </a:cubicBezTo>
                    <a:cubicBezTo>
                      <a:pt x="162" y="12"/>
                      <a:pt x="152" y="1"/>
                      <a:pt x="139" y="0"/>
                    </a:cubicBezTo>
                    <a:cubicBezTo>
                      <a:pt x="136" y="10"/>
                      <a:pt x="127" y="17"/>
                      <a:pt x="116" y="17"/>
                    </a:cubicBezTo>
                    <a:cubicBezTo>
                      <a:pt x="88" y="17"/>
                      <a:pt x="88" y="17"/>
                      <a:pt x="88" y="17"/>
                    </a:cubicBezTo>
                    <a:cubicBezTo>
                      <a:pt x="77" y="17"/>
                      <a:pt x="68" y="10"/>
                      <a:pt x="65" y="0"/>
                    </a:cubicBezTo>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5" name="Freeform 756"/>
              <p:cNvSpPr>
                <a:spLocks/>
              </p:cNvSpPr>
              <p:nvPr/>
            </p:nvSpPr>
            <p:spPr bwMode="auto">
              <a:xfrm>
                <a:off x="664090" y="2132573"/>
                <a:ext cx="375989" cy="39999"/>
              </a:xfrm>
              <a:custGeom>
                <a:avLst/>
                <a:gdLst>
                  <a:gd name="T0" fmla="*/ 153 w 159"/>
                  <a:gd name="T1" fmla="*/ 0 h 17"/>
                  <a:gd name="T2" fmla="*/ 0 w 159"/>
                  <a:gd name="T3" fmla="*/ 0 h 17"/>
                  <a:gd name="T4" fmla="*/ 23 w 159"/>
                  <a:gd name="T5" fmla="*/ 17 h 17"/>
                  <a:gd name="T6" fmla="*/ 136 w 159"/>
                  <a:gd name="T7" fmla="*/ 17 h 17"/>
                  <a:gd name="T8" fmla="*/ 159 w 159"/>
                  <a:gd name="T9" fmla="*/ 1 h 17"/>
                  <a:gd name="T10" fmla="*/ 153 w 159"/>
                  <a:gd name="T11" fmla="*/ 0 h 17"/>
                </a:gdLst>
                <a:ahLst/>
                <a:cxnLst>
                  <a:cxn ang="0">
                    <a:pos x="T0" y="T1"/>
                  </a:cxn>
                  <a:cxn ang="0">
                    <a:pos x="T2" y="T3"/>
                  </a:cxn>
                  <a:cxn ang="0">
                    <a:pos x="T4" y="T5"/>
                  </a:cxn>
                  <a:cxn ang="0">
                    <a:pos x="T6" y="T7"/>
                  </a:cxn>
                  <a:cxn ang="0">
                    <a:pos x="T8" y="T9"/>
                  </a:cxn>
                  <a:cxn ang="0">
                    <a:pos x="T10" y="T11"/>
                  </a:cxn>
                </a:cxnLst>
                <a:rect l="0" t="0" r="r" b="b"/>
                <a:pathLst>
                  <a:path w="159" h="17">
                    <a:moveTo>
                      <a:pt x="153" y="0"/>
                    </a:moveTo>
                    <a:cubicBezTo>
                      <a:pt x="0" y="0"/>
                      <a:pt x="0" y="0"/>
                      <a:pt x="0" y="0"/>
                    </a:cubicBezTo>
                    <a:cubicBezTo>
                      <a:pt x="3" y="10"/>
                      <a:pt x="12" y="17"/>
                      <a:pt x="23" y="17"/>
                    </a:cubicBezTo>
                    <a:cubicBezTo>
                      <a:pt x="136" y="17"/>
                      <a:pt x="136" y="17"/>
                      <a:pt x="136" y="17"/>
                    </a:cubicBezTo>
                    <a:cubicBezTo>
                      <a:pt x="147" y="17"/>
                      <a:pt x="156" y="10"/>
                      <a:pt x="159" y="1"/>
                    </a:cubicBezTo>
                    <a:cubicBezTo>
                      <a:pt x="157" y="1"/>
                      <a:pt x="155" y="0"/>
                      <a:pt x="153" y="0"/>
                    </a:cubicBezTo>
                  </a:path>
                </a:pathLst>
              </a:custGeom>
              <a:solidFill>
                <a:srgbClr val="008BD9"/>
              </a:solidFill>
              <a:ln w="3175">
                <a:solidFill>
                  <a:srgbClr val="008BD9"/>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6" name="Freeform 757"/>
              <p:cNvSpPr>
                <a:spLocks/>
              </p:cNvSpPr>
              <p:nvPr/>
            </p:nvSpPr>
            <p:spPr bwMode="auto">
              <a:xfrm>
                <a:off x="813085" y="1980577"/>
                <a:ext cx="181994" cy="75998"/>
              </a:xfrm>
              <a:custGeom>
                <a:avLst/>
                <a:gdLst>
                  <a:gd name="T0" fmla="*/ 52 w 77"/>
                  <a:gd name="T1" fmla="*/ 0 h 32"/>
                  <a:gd name="T2" fmla="*/ 24 w 77"/>
                  <a:gd name="T3" fmla="*/ 0 h 32"/>
                  <a:gd name="T4" fmla="*/ 0 w 77"/>
                  <a:gd name="T5" fmla="*/ 25 h 32"/>
                  <a:gd name="T6" fmla="*/ 1 w 77"/>
                  <a:gd name="T7" fmla="*/ 32 h 32"/>
                  <a:gd name="T8" fmla="*/ 73 w 77"/>
                  <a:gd name="T9" fmla="*/ 32 h 32"/>
                  <a:gd name="T10" fmla="*/ 75 w 77"/>
                  <a:gd name="T11" fmla="*/ 32 h 32"/>
                  <a:gd name="T12" fmla="*/ 77 w 77"/>
                  <a:gd name="T13" fmla="*/ 25 h 32"/>
                  <a:gd name="T14" fmla="*/ 52 w 77"/>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2">
                    <a:moveTo>
                      <a:pt x="52" y="0"/>
                    </a:moveTo>
                    <a:cubicBezTo>
                      <a:pt x="24" y="0"/>
                      <a:pt x="24" y="0"/>
                      <a:pt x="24" y="0"/>
                    </a:cubicBezTo>
                    <a:cubicBezTo>
                      <a:pt x="11" y="0"/>
                      <a:pt x="0" y="11"/>
                      <a:pt x="0" y="25"/>
                    </a:cubicBezTo>
                    <a:cubicBezTo>
                      <a:pt x="0" y="27"/>
                      <a:pt x="0" y="30"/>
                      <a:pt x="1" y="32"/>
                    </a:cubicBezTo>
                    <a:cubicBezTo>
                      <a:pt x="73" y="32"/>
                      <a:pt x="73" y="32"/>
                      <a:pt x="73" y="32"/>
                    </a:cubicBezTo>
                    <a:cubicBezTo>
                      <a:pt x="74" y="32"/>
                      <a:pt x="75" y="32"/>
                      <a:pt x="75" y="32"/>
                    </a:cubicBezTo>
                    <a:cubicBezTo>
                      <a:pt x="76" y="30"/>
                      <a:pt x="77" y="27"/>
                      <a:pt x="77" y="25"/>
                    </a:cubicBezTo>
                    <a:cubicBezTo>
                      <a:pt x="77" y="11"/>
                      <a:pt x="66" y="0"/>
                      <a:pt x="52" y="0"/>
                    </a:cubicBezTo>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7" name="Freeform 758"/>
              <p:cNvSpPr>
                <a:spLocks/>
              </p:cNvSpPr>
              <p:nvPr/>
            </p:nvSpPr>
            <p:spPr bwMode="auto">
              <a:xfrm>
                <a:off x="815085" y="2056575"/>
                <a:ext cx="174995" cy="39999"/>
              </a:xfrm>
              <a:custGeom>
                <a:avLst/>
                <a:gdLst>
                  <a:gd name="T0" fmla="*/ 72 w 74"/>
                  <a:gd name="T1" fmla="*/ 0 h 17"/>
                  <a:gd name="T2" fmla="*/ 0 w 74"/>
                  <a:gd name="T3" fmla="*/ 0 h 17"/>
                  <a:gd name="T4" fmla="*/ 23 w 74"/>
                  <a:gd name="T5" fmla="*/ 17 h 17"/>
                  <a:gd name="T6" fmla="*/ 51 w 74"/>
                  <a:gd name="T7" fmla="*/ 17 h 17"/>
                  <a:gd name="T8" fmla="*/ 74 w 74"/>
                  <a:gd name="T9" fmla="*/ 0 h 17"/>
                  <a:gd name="T10" fmla="*/ 72 w 74"/>
                  <a:gd name="T11" fmla="*/ 0 h 17"/>
                </a:gdLst>
                <a:ahLst/>
                <a:cxnLst>
                  <a:cxn ang="0">
                    <a:pos x="T0" y="T1"/>
                  </a:cxn>
                  <a:cxn ang="0">
                    <a:pos x="T2" y="T3"/>
                  </a:cxn>
                  <a:cxn ang="0">
                    <a:pos x="T4" y="T5"/>
                  </a:cxn>
                  <a:cxn ang="0">
                    <a:pos x="T6" y="T7"/>
                  </a:cxn>
                  <a:cxn ang="0">
                    <a:pos x="T8" y="T9"/>
                  </a:cxn>
                  <a:cxn ang="0">
                    <a:pos x="T10" y="T11"/>
                  </a:cxn>
                </a:cxnLst>
                <a:rect l="0" t="0" r="r" b="b"/>
                <a:pathLst>
                  <a:path w="74" h="17">
                    <a:moveTo>
                      <a:pt x="72" y="0"/>
                    </a:moveTo>
                    <a:cubicBezTo>
                      <a:pt x="0" y="0"/>
                      <a:pt x="0" y="0"/>
                      <a:pt x="0" y="0"/>
                    </a:cubicBezTo>
                    <a:cubicBezTo>
                      <a:pt x="3" y="10"/>
                      <a:pt x="12" y="17"/>
                      <a:pt x="23" y="17"/>
                    </a:cubicBezTo>
                    <a:cubicBezTo>
                      <a:pt x="51" y="17"/>
                      <a:pt x="51" y="17"/>
                      <a:pt x="51" y="17"/>
                    </a:cubicBezTo>
                    <a:cubicBezTo>
                      <a:pt x="62" y="17"/>
                      <a:pt x="71" y="10"/>
                      <a:pt x="74" y="0"/>
                    </a:cubicBezTo>
                    <a:cubicBezTo>
                      <a:pt x="74" y="0"/>
                      <a:pt x="73" y="0"/>
                      <a:pt x="72" y="0"/>
                    </a:cubicBezTo>
                  </a:path>
                </a:pathLst>
              </a:custGeom>
              <a:solidFill>
                <a:srgbClr val="008BD9"/>
              </a:solidFill>
              <a:ln w="3175">
                <a:solidFill>
                  <a:srgbClr val="008BD9"/>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pic>
          <p:nvPicPr>
            <p:cNvPr id="12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auto">
            <a:xfrm>
              <a:off x="958843" y="2165626"/>
              <a:ext cx="736320" cy="398745"/>
            </a:xfrm>
            <a:prstGeom prst="rect">
              <a:avLst/>
            </a:prstGeom>
            <a:noFill/>
            <a:ln>
              <a:noFill/>
            </a:ln>
            <a:extLst>
              <a:ext uri="{909E8E84-426E-40DD-AFC4-6F175D3DCCD1}">
                <a14:hiddenFill xmlns:a14="http://schemas.microsoft.com/office/drawing/2010/main">
                  <a:solidFill>
                    <a:schemeClr val="accent1"/>
                  </a:solidFill>
                </a14:hiddenFill>
              </a:ext>
            </a:extLst>
          </p:spPr>
        </p:pic>
      </p:grpSp>
      <p:pic>
        <p:nvPicPr>
          <p:cNvPr id="130" name="Picture 1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8413" y="3332560"/>
            <a:ext cx="763086" cy="569771"/>
          </a:xfrm>
          <a:prstGeom prst="rect">
            <a:avLst/>
          </a:prstGeom>
        </p:spPr>
      </p:pic>
      <p:sp>
        <p:nvSpPr>
          <p:cNvPr id="142" name="Arc 141"/>
          <p:cNvSpPr/>
          <p:nvPr/>
        </p:nvSpPr>
        <p:spPr>
          <a:xfrm>
            <a:off x="4803845" y="-369132"/>
            <a:ext cx="3494664" cy="3494664"/>
          </a:xfrm>
          <a:prstGeom prst="arc">
            <a:avLst>
              <a:gd name="adj1" fmla="val 2209343"/>
              <a:gd name="adj2" fmla="val 8574452"/>
            </a:avLst>
          </a:prstGeom>
          <a:noFill/>
          <a:ln w="57150" cap="rnd">
            <a:solidFill>
              <a:schemeClr val="tx1">
                <a:lumMod val="25000"/>
                <a:lumOff val="75000"/>
              </a:schemeClr>
            </a:solidFill>
            <a:prstDash val="sysDot"/>
            <a:round/>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cxnSp>
        <p:nvCxnSpPr>
          <p:cNvPr id="143" name="Straight Connector 142"/>
          <p:cNvCxnSpPr/>
          <p:nvPr/>
        </p:nvCxnSpPr>
        <p:spPr>
          <a:xfrm>
            <a:off x="6545203" y="2710173"/>
            <a:ext cx="0" cy="374013"/>
          </a:xfrm>
          <a:prstGeom prst="line">
            <a:avLst/>
          </a:prstGeom>
          <a:noFill/>
          <a:ln w="57150" cap="rnd">
            <a:solidFill>
              <a:schemeClr val="tx1">
                <a:lumMod val="25000"/>
                <a:lumOff val="75000"/>
              </a:schemeClr>
            </a:solidFill>
            <a:prstDash val="sysDot"/>
            <a:round/>
            <a:headEnd/>
            <a:tailEnd/>
          </a:ln>
          <a:extLst>
            <a:ext uri="{909E8E84-426E-40DD-AFC4-6F175D3DCCD1}">
              <a14:hiddenFill xmlns:a14="http://schemas.microsoft.com/office/drawing/2010/main">
                <a:solidFill>
                  <a:srgbClr val="FFFFFF"/>
                </a:solidFill>
              </a14:hiddenFill>
            </a:ext>
          </a:extLst>
        </p:spPr>
      </p:cxnSp>
      <p:grpSp>
        <p:nvGrpSpPr>
          <p:cNvPr id="3" name="Group 2">
            <a:extLst>
              <a:ext uri="{FF2B5EF4-FFF2-40B4-BE49-F238E27FC236}">
                <a16:creationId xmlns:a16="http://schemas.microsoft.com/office/drawing/2014/main" xmlns="" id="{889639B9-F0DC-4004-8D40-C0C05F8025C0}"/>
              </a:ext>
            </a:extLst>
          </p:cNvPr>
          <p:cNvGrpSpPr/>
          <p:nvPr/>
        </p:nvGrpSpPr>
        <p:grpSpPr>
          <a:xfrm>
            <a:off x="5169951" y="1623754"/>
            <a:ext cx="2235707" cy="894627"/>
            <a:chOff x="5102218" y="2165626"/>
            <a:chExt cx="2235707" cy="894627"/>
          </a:xfrm>
        </p:grpSpPr>
        <p:grpSp>
          <p:nvGrpSpPr>
            <p:cNvPr id="135" name="Group 134"/>
            <p:cNvGrpSpPr>
              <a:grpSpLocks noChangeAspect="1"/>
            </p:cNvGrpSpPr>
            <p:nvPr/>
          </p:nvGrpSpPr>
          <p:grpSpPr>
            <a:xfrm>
              <a:off x="5602333" y="2197287"/>
              <a:ext cx="1735592" cy="862966"/>
              <a:chOff x="543094" y="1980577"/>
              <a:chExt cx="538984" cy="267992"/>
            </a:xfrm>
          </p:grpSpPr>
          <p:sp>
            <p:nvSpPr>
              <p:cNvPr id="136" name="Freeform 754"/>
              <p:cNvSpPr>
                <a:spLocks/>
              </p:cNvSpPr>
              <p:nvPr/>
            </p:nvSpPr>
            <p:spPr bwMode="auto">
              <a:xfrm>
                <a:off x="543094" y="2132573"/>
                <a:ext cx="538984" cy="115996"/>
              </a:xfrm>
              <a:custGeom>
                <a:avLst/>
                <a:gdLst>
                  <a:gd name="T0" fmla="*/ 51 w 228"/>
                  <a:gd name="T1" fmla="*/ 0 h 49"/>
                  <a:gd name="T2" fmla="*/ 24 w 228"/>
                  <a:gd name="T3" fmla="*/ 0 h 49"/>
                  <a:gd name="T4" fmla="*/ 0 w 228"/>
                  <a:gd name="T5" fmla="*/ 25 h 49"/>
                  <a:gd name="T6" fmla="*/ 24 w 228"/>
                  <a:gd name="T7" fmla="*/ 49 h 49"/>
                  <a:gd name="T8" fmla="*/ 204 w 228"/>
                  <a:gd name="T9" fmla="*/ 49 h 49"/>
                  <a:gd name="T10" fmla="*/ 228 w 228"/>
                  <a:gd name="T11" fmla="*/ 25 h 49"/>
                  <a:gd name="T12" fmla="*/ 210 w 228"/>
                  <a:gd name="T13" fmla="*/ 1 h 49"/>
                  <a:gd name="T14" fmla="*/ 187 w 228"/>
                  <a:gd name="T15" fmla="*/ 17 h 49"/>
                  <a:gd name="T16" fmla="*/ 74 w 228"/>
                  <a:gd name="T17" fmla="*/ 17 h 49"/>
                  <a:gd name="T18" fmla="*/ 51 w 228"/>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9">
                    <a:moveTo>
                      <a:pt x="51" y="0"/>
                    </a:moveTo>
                    <a:cubicBezTo>
                      <a:pt x="24" y="0"/>
                      <a:pt x="24" y="0"/>
                      <a:pt x="24" y="0"/>
                    </a:cubicBezTo>
                    <a:cubicBezTo>
                      <a:pt x="11" y="0"/>
                      <a:pt x="0" y="11"/>
                      <a:pt x="0" y="25"/>
                    </a:cubicBezTo>
                    <a:cubicBezTo>
                      <a:pt x="0" y="38"/>
                      <a:pt x="11" y="49"/>
                      <a:pt x="24" y="49"/>
                    </a:cubicBezTo>
                    <a:cubicBezTo>
                      <a:pt x="204" y="49"/>
                      <a:pt x="204" y="49"/>
                      <a:pt x="204" y="49"/>
                    </a:cubicBezTo>
                    <a:cubicBezTo>
                      <a:pt x="217" y="49"/>
                      <a:pt x="228" y="38"/>
                      <a:pt x="228" y="25"/>
                    </a:cubicBezTo>
                    <a:cubicBezTo>
                      <a:pt x="228" y="14"/>
                      <a:pt x="220" y="4"/>
                      <a:pt x="210" y="1"/>
                    </a:cubicBezTo>
                    <a:cubicBezTo>
                      <a:pt x="207" y="10"/>
                      <a:pt x="198" y="17"/>
                      <a:pt x="187" y="17"/>
                    </a:cubicBezTo>
                    <a:cubicBezTo>
                      <a:pt x="74" y="17"/>
                      <a:pt x="74" y="17"/>
                      <a:pt x="74" y="17"/>
                    </a:cubicBezTo>
                    <a:cubicBezTo>
                      <a:pt x="63" y="17"/>
                      <a:pt x="54" y="10"/>
                      <a:pt x="51" y="0"/>
                    </a:cubicBezTo>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7" name="Freeform 755"/>
              <p:cNvSpPr>
                <a:spLocks/>
              </p:cNvSpPr>
              <p:nvPr/>
            </p:nvSpPr>
            <p:spPr bwMode="auto">
              <a:xfrm>
                <a:off x="661090" y="2056575"/>
                <a:ext cx="382988" cy="77998"/>
              </a:xfrm>
              <a:custGeom>
                <a:avLst/>
                <a:gdLst>
                  <a:gd name="T0" fmla="*/ 65 w 162"/>
                  <a:gd name="T1" fmla="*/ 0 h 33"/>
                  <a:gd name="T2" fmla="*/ 24 w 162"/>
                  <a:gd name="T3" fmla="*/ 0 h 33"/>
                  <a:gd name="T4" fmla="*/ 0 w 162"/>
                  <a:gd name="T5" fmla="*/ 25 h 33"/>
                  <a:gd name="T6" fmla="*/ 1 w 162"/>
                  <a:gd name="T7" fmla="*/ 32 h 33"/>
                  <a:gd name="T8" fmla="*/ 154 w 162"/>
                  <a:gd name="T9" fmla="*/ 32 h 33"/>
                  <a:gd name="T10" fmla="*/ 160 w 162"/>
                  <a:gd name="T11" fmla="*/ 33 h 33"/>
                  <a:gd name="T12" fmla="*/ 162 w 162"/>
                  <a:gd name="T13" fmla="*/ 25 h 33"/>
                  <a:gd name="T14" fmla="*/ 139 w 162"/>
                  <a:gd name="T15" fmla="*/ 0 h 33"/>
                  <a:gd name="T16" fmla="*/ 116 w 162"/>
                  <a:gd name="T17" fmla="*/ 17 h 33"/>
                  <a:gd name="T18" fmla="*/ 88 w 162"/>
                  <a:gd name="T19" fmla="*/ 17 h 33"/>
                  <a:gd name="T20" fmla="*/ 65 w 16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33">
                    <a:moveTo>
                      <a:pt x="65" y="0"/>
                    </a:moveTo>
                    <a:cubicBezTo>
                      <a:pt x="24" y="0"/>
                      <a:pt x="24" y="0"/>
                      <a:pt x="24" y="0"/>
                    </a:cubicBezTo>
                    <a:cubicBezTo>
                      <a:pt x="11" y="0"/>
                      <a:pt x="0" y="11"/>
                      <a:pt x="0" y="25"/>
                    </a:cubicBezTo>
                    <a:cubicBezTo>
                      <a:pt x="0" y="27"/>
                      <a:pt x="0" y="30"/>
                      <a:pt x="1" y="32"/>
                    </a:cubicBezTo>
                    <a:cubicBezTo>
                      <a:pt x="154" y="32"/>
                      <a:pt x="154" y="32"/>
                      <a:pt x="154" y="32"/>
                    </a:cubicBezTo>
                    <a:cubicBezTo>
                      <a:pt x="156" y="32"/>
                      <a:pt x="158" y="33"/>
                      <a:pt x="160" y="33"/>
                    </a:cubicBezTo>
                    <a:cubicBezTo>
                      <a:pt x="161" y="31"/>
                      <a:pt x="162" y="28"/>
                      <a:pt x="162" y="25"/>
                    </a:cubicBezTo>
                    <a:cubicBezTo>
                      <a:pt x="162" y="12"/>
                      <a:pt x="152" y="1"/>
                      <a:pt x="139" y="0"/>
                    </a:cubicBezTo>
                    <a:cubicBezTo>
                      <a:pt x="136" y="10"/>
                      <a:pt x="127" y="17"/>
                      <a:pt x="116" y="17"/>
                    </a:cubicBezTo>
                    <a:cubicBezTo>
                      <a:pt x="88" y="17"/>
                      <a:pt x="88" y="17"/>
                      <a:pt x="88" y="17"/>
                    </a:cubicBezTo>
                    <a:cubicBezTo>
                      <a:pt x="77" y="17"/>
                      <a:pt x="68" y="10"/>
                      <a:pt x="65" y="0"/>
                    </a:cubicBezTo>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8" name="Freeform 756"/>
              <p:cNvSpPr>
                <a:spLocks/>
              </p:cNvSpPr>
              <p:nvPr/>
            </p:nvSpPr>
            <p:spPr bwMode="auto">
              <a:xfrm>
                <a:off x="664090" y="2132573"/>
                <a:ext cx="375989" cy="39999"/>
              </a:xfrm>
              <a:custGeom>
                <a:avLst/>
                <a:gdLst>
                  <a:gd name="T0" fmla="*/ 153 w 159"/>
                  <a:gd name="T1" fmla="*/ 0 h 17"/>
                  <a:gd name="T2" fmla="*/ 0 w 159"/>
                  <a:gd name="T3" fmla="*/ 0 h 17"/>
                  <a:gd name="T4" fmla="*/ 23 w 159"/>
                  <a:gd name="T5" fmla="*/ 17 h 17"/>
                  <a:gd name="T6" fmla="*/ 136 w 159"/>
                  <a:gd name="T7" fmla="*/ 17 h 17"/>
                  <a:gd name="T8" fmla="*/ 159 w 159"/>
                  <a:gd name="T9" fmla="*/ 1 h 17"/>
                  <a:gd name="T10" fmla="*/ 153 w 159"/>
                  <a:gd name="T11" fmla="*/ 0 h 17"/>
                </a:gdLst>
                <a:ahLst/>
                <a:cxnLst>
                  <a:cxn ang="0">
                    <a:pos x="T0" y="T1"/>
                  </a:cxn>
                  <a:cxn ang="0">
                    <a:pos x="T2" y="T3"/>
                  </a:cxn>
                  <a:cxn ang="0">
                    <a:pos x="T4" y="T5"/>
                  </a:cxn>
                  <a:cxn ang="0">
                    <a:pos x="T6" y="T7"/>
                  </a:cxn>
                  <a:cxn ang="0">
                    <a:pos x="T8" y="T9"/>
                  </a:cxn>
                  <a:cxn ang="0">
                    <a:pos x="T10" y="T11"/>
                  </a:cxn>
                </a:cxnLst>
                <a:rect l="0" t="0" r="r" b="b"/>
                <a:pathLst>
                  <a:path w="159" h="17">
                    <a:moveTo>
                      <a:pt x="153" y="0"/>
                    </a:moveTo>
                    <a:cubicBezTo>
                      <a:pt x="0" y="0"/>
                      <a:pt x="0" y="0"/>
                      <a:pt x="0" y="0"/>
                    </a:cubicBezTo>
                    <a:cubicBezTo>
                      <a:pt x="3" y="10"/>
                      <a:pt x="12" y="17"/>
                      <a:pt x="23" y="17"/>
                    </a:cubicBezTo>
                    <a:cubicBezTo>
                      <a:pt x="136" y="17"/>
                      <a:pt x="136" y="17"/>
                      <a:pt x="136" y="17"/>
                    </a:cubicBezTo>
                    <a:cubicBezTo>
                      <a:pt x="147" y="17"/>
                      <a:pt x="156" y="10"/>
                      <a:pt x="159" y="1"/>
                    </a:cubicBezTo>
                    <a:cubicBezTo>
                      <a:pt x="157" y="1"/>
                      <a:pt x="155" y="0"/>
                      <a:pt x="153" y="0"/>
                    </a:cubicBezTo>
                  </a:path>
                </a:pathLst>
              </a:custGeom>
              <a:solidFill>
                <a:srgbClr val="008BD9"/>
              </a:solidFill>
              <a:ln w="3175">
                <a:solidFill>
                  <a:srgbClr val="008BD9"/>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9" name="Freeform 757"/>
              <p:cNvSpPr>
                <a:spLocks/>
              </p:cNvSpPr>
              <p:nvPr/>
            </p:nvSpPr>
            <p:spPr bwMode="auto">
              <a:xfrm>
                <a:off x="813085" y="1980577"/>
                <a:ext cx="181994" cy="75998"/>
              </a:xfrm>
              <a:custGeom>
                <a:avLst/>
                <a:gdLst>
                  <a:gd name="T0" fmla="*/ 52 w 77"/>
                  <a:gd name="T1" fmla="*/ 0 h 32"/>
                  <a:gd name="T2" fmla="*/ 24 w 77"/>
                  <a:gd name="T3" fmla="*/ 0 h 32"/>
                  <a:gd name="T4" fmla="*/ 0 w 77"/>
                  <a:gd name="T5" fmla="*/ 25 h 32"/>
                  <a:gd name="T6" fmla="*/ 1 w 77"/>
                  <a:gd name="T7" fmla="*/ 32 h 32"/>
                  <a:gd name="T8" fmla="*/ 73 w 77"/>
                  <a:gd name="T9" fmla="*/ 32 h 32"/>
                  <a:gd name="T10" fmla="*/ 75 w 77"/>
                  <a:gd name="T11" fmla="*/ 32 h 32"/>
                  <a:gd name="T12" fmla="*/ 77 w 77"/>
                  <a:gd name="T13" fmla="*/ 25 h 32"/>
                  <a:gd name="T14" fmla="*/ 52 w 77"/>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2">
                    <a:moveTo>
                      <a:pt x="52" y="0"/>
                    </a:moveTo>
                    <a:cubicBezTo>
                      <a:pt x="24" y="0"/>
                      <a:pt x="24" y="0"/>
                      <a:pt x="24" y="0"/>
                    </a:cubicBezTo>
                    <a:cubicBezTo>
                      <a:pt x="11" y="0"/>
                      <a:pt x="0" y="11"/>
                      <a:pt x="0" y="25"/>
                    </a:cubicBezTo>
                    <a:cubicBezTo>
                      <a:pt x="0" y="27"/>
                      <a:pt x="0" y="30"/>
                      <a:pt x="1" y="32"/>
                    </a:cubicBezTo>
                    <a:cubicBezTo>
                      <a:pt x="73" y="32"/>
                      <a:pt x="73" y="32"/>
                      <a:pt x="73" y="32"/>
                    </a:cubicBezTo>
                    <a:cubicBezTo>
                      <a:pt x="74" y="32"/>
                      <a:pt x="75" y="32"/>
                      <a:pt x="75" y="32"/>
                    </a:cubicBezTo>
                    <a:cubicBezTo>
                      <a:pt x="76" y="30"/>
                      <a:pt x="77" y="27"/>
                      <a:pt x="77" y="25"/>
                    </a:cubicBezTo>
                    <a:cubicBezTo>
                      <a:pt x="77" y="11"/>
                      <a:pt x="66" y="0"/>
                      <a:pt x="52" y="0"/>
                    </a:cubicBezTo>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0" name="Freeform 758"/>
              <p:cNvSpPr>
                <a:spLocks/>
              </p:cNvSpPr>
              <p:nvPr/>
            </p:nvSpPr>
            <p:spPr bwMode="auto">
              <a:xfrm>
                <a:off x="815085" y="2056575"/>
                <a:ext cx="174995" cy="39999"/>
              </a:xfrm>
              <a:custGeom>
                <a:avLst/>
                <a:gdLst>
                  <a:gd name="T0" fmla="*/ 72 w 74"/>
                  <a:gd name="T1" fmla="*/ 0 h 17"/>
                  <a:gd name="T2" fmla="*/ 0 w 74"/>
                  <a:gd name="T3" fmla="*/ 0 h 17"/>
                  <a:gd name="T4" fmla="*/ 23 w 74"/>
                  <a:gd name="T5" fmla="*/ 17 h 17"/>
                  <a:gd name="T6" fmla="*/ 51 w 74"/>
                  <a:gd name="T7" fmla="*/ 17 h 17"/>
                  <a:gd name="T8" fmla="*/ 74 w 74"/>
                  <a:gd name="T9" fmla="*/ 0 h 17"/>
                  <a:gd name="T10" fmla="*/ 72 w 74"/>
                  <a:gd name="T11" fmla="*/ 0 h 17"/>
                </a:gdLst>
                <a:ahLst/>
                <a:cxnLst>
                  <a:cxn ang="0">
                    <a:pos x="T0" y="T1"/>
                  </a:cxn>
                  <a:cxn ang="0">
                    <a:pos x="T2" y="T3"/>
                  </a:cxn>
                  <a:cxn ang="0">
                    <a:pos x="T4" y="T5"/>
                  </a:cxn>
                  <a:cxn ang="0">
                    <a:pos x="T6" y="T7"/>
                  </a:cxn>
                  <a:cxn ang="0">
                    <a:pos x="T8" y="T9"/>
                  </a:cxn>
                  <a:cxn ang="0">
                    <a:pos x="T10" y="T11"/>
                  </a:cxn>
                </a:cxnLst>
                <a:rect l="0" t="0" r="r" b="b"/>
                <a:pathLst>
                  <a:path w="74" h="17">
                    <a:moveTo>
                      <a:pt x="72" y="0"/>
                    </a:moveTo>
                    <a:cubicBezTo>
                      <a:pt x="0" y="0"/>
                      <a:pt x="0" y="0"/>
                      <a:pt x="0" y="0"/>
                    </a:cubicBezTo>
                    <a:cubicBezTo>
                      <a:pt x="3" y="10"/>
                      <a:pt x="12" y="17"/>
                      <a:pt x="23" y="17"/>
                    </a:cubicBezTo>
                    <a:cubicBezTo>
                      <a:pt x="51" y="17"/>
                      <a:pt x="51" y="17"/>
                      <a:pt x="51" y="17"/>
                    </a:cubicBezTo>
                    <a:cubicBezTo>
                      <a:pt x="62" y="17"/>
                      <a:pt x="71" y="10"/>
                      <a:pt x="74" y="0"/>
                    </a:cubicBezTo>
                    <a:cubicBezTo>
                      <a:pt x="74" y="0"/>
                      <a:pt x="73" y="0"/>
                      <a:pt x="72" y="0"/>
                    </a:cubicBezTo>
                  </a:path>
                </a:pathLst>
              </a:custGeom>
              <a:solidFill>
                <a:srgbClr val="008BD9"/>
              </a:solidFill>
              <a:ln w="3175">
                <a:solidFill>
                  <a:srgbClr val="008BD9"/>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pic>
          <p:nvPicPr>
            <p:cNvPr id="14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auto">
            <a:xfrm>
              <a:off x="5102218" y="2165626"/>
              <a:ext cx="736320" cy="398745"/>
            </a:xfrm>
            <a:prstGeom prst="rect">
              <a:avLst/>
            </a:prstGeom>
            <a:noFill/>
            <a:ln>
              <a:noFill/>
            </a:ln>
            <a:extLst>
              <a:ext uri="{909E8E84-426E-40DD-AFC4-6F175D3DCCD1}">
                <a14:hiddenFill xmlns:a14="http://schemas.microsoft.com/office/drawing/2010/main">
                  <a:solidFill>
                    <a:schemeClr val="accent1"/>
                  </a:solidFill>
                </a14:hiddenFill>
              </a:ext>
            </a:extLst>
          </p:spPr>
        </p:pic>
      </p:grpSp>
      <p:pic>
        <p:nvPicPr>
          <p:cNvPr id="147" name="Picture 1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6029" y="3281672"/>
            <a:ext cx="617207" cy="308604"/>
          </a:xfrm>
          <a:prstGeom prst="rect">
            <a:avLst/>
          </a:prstGeom>
        </p:spPr>
      </p:pic>
      <p:pic>
        <p:nvPicPr>
          <p:cNvPr id="150" name="Picture 1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475" y="3096643"/>
            <a:ext cx="620202" cy="326615"/>
          </a:xfrm>
          <a:prstGeom prst="rect">
            <a:avLst/>
          </a:prstGeom>
        </p:spPr>
      </p:pic>
      <p:pic>
        <p:nvPicPr>
          <p:cNvPr id="153" name="Picture 152"/>
          <p:cNvPicPr>
            <a:picLocks noChangeAspect="1"/>
          </p:cNvPicPr>
          <p:nvPr/>
        </p:nvPicPr>
        <p:blipFill>
          <a:blip r:embed="rId7"/>
          <a:stretch>
            <a:fillRect/>
          </a:stretch>
        </p:blipFill>
        <p:spPr>
          <a:xfrm>
            <a:off x="551500" y="2518381"/>
            <a:ext cx="408467" cy="506012"/>
          </a:xfrm>
          <a:prstGeom prst="rect">
            <a:avLst/>
          </a:prstGeom>
        </p:spPr>
      </p:pic>
      <p:pic>
        <p:nvPicPr>
          <p:cNvPr id="156" name="Picture 15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6576" y="3552543"/>
            <a:ext cx="1034392" cy="151711"/>
          </a:xfrm>
          <a:prstGeom prst="rect">
            <a:avLst/>
          </a:prstGeom>
        </p:spPr>
      </p:pic>
      <p:pic>
        <p:nvPicPr>
          <p:cNvPr id="157" name="Picture 15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275314" y="3113734"/>
            <a:ext cx="434792" cy="619048"/>
          </a:xfrm>
          <a:prstGeom prst="rect">
            <a:avLst/>
          </a:prstGeom>
        </p:spPr>
      </p:pic>
      <p:pic>
        <p:nvPicPr>
          <p:cNvPr id="158" name="Picture 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899046" y="3401773"/>
            <a:ext cx="615328" cy="34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 name="Picture 159" descr="Front.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611610" y="2863052"/>
            <a:ext cx="717882" cy="221134"/>
          </a:xfrm>
          <a:prstGeom prst="rect">
            <a:avLst/>
          </a:prstGeom>
        </p:spPr>
      </p:pic>
      <p:pic>
        <p:nvPicPr>
          <p:cNvPr id="161" name="Picture 160"/>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688157" y="3546709"/>
            <a:ext cx="717882" cy="128136"/>
          </a:xfrm>
          <a:prstGeom prst="rect">
            <a:avLst/>
          </a:prstGeom>
        </p:spPr>
      </p:pic>
      <p:pic>
        <p:nvPicPr>
          <p:cNvPr id="162" name="Picture 161"/>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168428" y="2510706"/>
            <a:ext cx="322316" cy="619048"/>
          </a:xfrm>
          <a:prstGeom prst="rect">
            <a:avLst/>
          </a:prstGeom>
        </p:spPr>
      </p:pic>
      <p:pic>
        <p:nvPicPr>
          <p:cNvPr id="164" name="Picture 163"/>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601873" y="3129754"/>
            <a:ext cx="615645" cy="560786"/>
          </a:xfrm>
          <a:prstGeom prst="rect">
            <a:avLst/>
          </a:prstGeom>
        </p:spPr>
      </p:pic>
      <p:cxnSp>
        <p:nvCxnSpPr>
          <p:cNvPr id="165" name="Straight Connector 164"/>
          <p:cNvCxnSpPr/>
          <p:nvPr/>
        </p:nvCxnSpPr>
        <p:spPr>
          <a:xfrm>
            <a:off x="4513344" y="1724681"/>
            <a:ext cx="0" cy="667920"/>
          </a:xfrm>
          <a:prstGeom prst="line">
            <a:avLst/>
          </a:prstGeom>
          <a:ln w="44450"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nvGrpSpPr>
          <p:cNvPr id="8" name="図形グループ 7"/>
          <p:cNvGrpSpPr/>
          <p:nvPr/>
        </p:nvGrpSpPr>
        <p:grpSpPr>
          <a:xfrm>
            <a:off x="67788" y="4159208"/>
            <a:ext cx="9000013" cy="601980"/>
            <a:chOff x="93189" y="4159208"/>
            <a:chExt cx="9000013" cy="601980"/>
          </a:xfrm>
        </p:grpSpPr>
        <p:grpSp>
          <p:nvGrpSpPr>
            <p:cNvPr id="10" name="図形グループ 9"/>
            <p:cNvGrpSpPr/>
            <p:nvPr/>
          </p:nvGrpSpPr>
          <p:grpSpPr>
            <a:xfrm>
              <a:off x="93189" y="4159208"/>
              <a:ext cx="9000013" cy="601980"/>
              <a:chOff x="291251" y="4275926"/>
              <a:chExt cx="8723946" cy="601980"/>
            </a:xfrm>
          </p:grpSpPr>
          <p:grpSp>
            <p:nvGrpSpPr>
              <p:cNvPr id="7" name="図形グループ 6"/>
              <p:cNvGrpSpPr/>
              <p:nvPr/>
            </p:nvGrpSpPr>
            <p:grpSpPr>
              <a:xfrm>
                <a:off x="291251" y="4275926"/>
                <a:ext cx="8723946" cy="601980"/>
                <a:chOff x="366215" y="4070442"/>
                <a:chExt cx="8723946" cy="601980"/>
              </a:xfrm>
            </p:grpSpPr>
            <p:sp>
              <p:nvSpPr>
                <p:cNvPr id="39" name="Richtungspfeil 65"/>
                <p:cNvSpPr/>
                <p:nvPr/>
              </p:nvSpPr>
              <p:spPr bwMode="auto">
                <a:xfrm>
                  <a:off x="366215" y="4070442"/>
                  <a:ext cx="8723946" cy="601980"/>
                </a:xfrm>
                <a:prstGeom prst="roundRect">
                  <a:avLst>
                    <a:gd name="adj" fmla="val 50000"/>
                  </a:avLst>
                </a:prstGeom>
                <a:solidFill>
                  <a:schemeClr val="accent3">
                    <a:lumMod val="20000"/>
                    <a:lumOff val="80000"/>
                    <a:alpha val="61000"/>
                  </a:schemeClr>
                </a:solidFill>
                <a:ln w="12700">
                  <a:noFill/>
                  <a:miter lim="800000"/>
                  <a:headEnd/>
                  <a:tailEnd/>
                </a:ln>
                <a:effectLst/>
              </p:spPr>
              <p:txBody>
                <a:bodyPr lIns="0" tIns="0" rIns="0" bIns="0" anchor="ctr" anchorCtr="0"/>
                <a:lstStyle/>
                <a:p>
                  <a:pPr marL="66681" indent="-66681" algn="ctr" defTabSz="457178">
                    <a:spcAft>
                      <a:spcPts val="450"/>
                    </a:spcAft>
                    <a:buClr>
                      <a:srgbClr val="005073">
                        <a:lumMod val="50000"/>
                      </a:srgbClr>
                    </a:buClr>
                    <a:buSzPct val="80000"/>
                    <a:tabLst>
                      <a:tab pos="807311" algn="r"/>
                      <a:tab pos="1344329" algn="r"/>
                      <a:tab pos="1882535" algn="r"/>
                      <a:tab pos="2420744" algn="r"/>
                      <a:tab pos="2958950" algn="r"/>
                      <a:tab pos="3495967" algn="r"/>
                      <a:tab pos="4034174" algn="r"/>
                      <a:tab pos="4236597" algn="l"/>
                      <a:tab pos="4773614" algn="l"/>
                      <a:tab pos="5311823" algn="l"/>
                    </a:tabLst>
                    <a:defRPr/>
                  </a:pPr>
                  <a:endParaRPr lang="en-GB" sz="1200" noProof="1">
                    <a:latin typeface="+mj-lt"/>
                    <a:ea typeface="MS PGothic" charset="-128"/>
                    <a:cs typeface="MS PGothic" charset="-128"/>
                  </a:endParaRPr>
                </a:p>
              </p:txBody>
            </p:sp>
            <p:sp>
              <p:nvSpPr>
                <p:cNvPr id="40" name="TextBox 601"/>
                <p:cNvSpPr txBox="1"/>
                <p:nvPr/>
              </p:nvSpPr>
              <p:spPr>
                <a:xfrm>
                  <a:off x="2812520" y="4256065"/>
                  <a:ext cx="870770" cy="263149"/>
                </a:xfrm>
                <a:prstGeom prst="rect">
                  <a:avLst/>
                </a:prstGeom>
                <a:noFill/>
                <a:ln>
                  <a:noFill/>
                </a:ln>
              </p:spPr>
              <p:txBody>
                <a:bodyPr wrap="square" rtlCol="0" anchor="ctr">
                  <a:spAutoFit/>
                </a:bodyPr>
                <a:lstStyle/>
                <a:p>
                  <a:pPr algn="r" defTabSz="457166" eaLnBrk="0" fontAlgn="auto" hangingPunct="0">
                    <a:lnSpc>
                      <a:spcPct val="90000"/>
                    </a:lnSpc>
                    <a:spcBef>
                      <a:spcPts val="0"/>
                    </a:spcBef>
                    <a:spcAft>
                      <a:spcPts val="0"/>
                    </a:spcAft>
                    <a:defRPr/>
                  </a:pPr>
                  <a:r>
                    <a:rPr lang="ja-JP" altLang="en-US" sz="1200" b="1">
                      <a:latin typeface="+mj-lt"/>
                      <a:ea typeface="MS PGothic" charset="-128"/>
                      <a:cs typeface="MS PGothic" charset="-128"/>
                    </a:rPr>
                    <a:t>セキュア</a:t>
                  </a:r>
                  <a:endParaRPr lang="en-US" sz="1200" b="1" dirty="0">
                    <a:latin typeface="+mj-lt"/>
                    <a:ea typeface="MS PGothic" charset="-128"/>
                    <a:cs typeface="MS PGothic" charset="-128"/>
                  </a:endParaRPr>
                </a:p>
              </p:txBody>
            </p:sp>
            <p:sp>
              <p:nvSpPr>
                <p:cNvPr id="41" name="TextBox 602"/>
                <p:cNvSpPr txBox="1"/>
                <p:nvPr/>
              </p:nvSpPr>
              <p:spPr>
                <a:xfrm>
                  <a:off x="7207450" y="4183741"/>
                  <a:ext cx="1306267" cy="424732"/>
                </a:xfrm>
                <a:prstGeom prst="rect">
                  <a:avLst/>
                </a:prstGeom>
                <a:noFill/>
                <a:ln>
                  <a:noFill/>
                </a:ln>
              </p:spPr>
              <p:txBody>
                <a:bodyPr wrap="square" rtlCol="0" anchor="ctr">
                  <a:spAutoFit/>
                </a:bodyPr>
                <a:lstStyle/>
                <a:p>
                  <a:pPr algn="r" defTabSz="457166" eaLnBrk="0" fontAlgn="auto" hangingPunct="0">
                    <a:lnSpc>
                      <a:spcPct val="90000"/>
                    </a:lnSpc>
                    <a:spcBef>
                      <a:spcPts val="0"/>
                    </a:spcBef>
                    <a:spcAft>
                      <a:spcPts val="0"/>
                    </a:spcAft>
                    <a:defRPr/>
                  </a:pPr>
                  <a:r>
                    <a:rPr lang="ja-JP" altLang="en-US" sz="1200" b="1" dirty="0">
                      <a:latin typeface="+mj-lt"/>
                      <a:ea typeface="MS PGothic" charset="-128"/>
                      <a:cs typeface="MS PGothic" charset="-128"/>
                    </a:rPr>
                    <a:t>一貫したポリシー</a:t>
                  </a:r>
                  <a:endParaRPr lang="en-US" altLang="ja-JP" sz="1200" b="1" dirty="0">
                    <a:latin typeface="+mj-lt"/>
                    <a:ea typeface="MS PGothic" charset="-128"/>
                    <a:cs typeface="MS PGothic" charset="-128"/>
                  </a:endParaRPr>
                </a:p>
                <a:p>
                  <a:pPr algn="r" defTabSz="457166" eaLnBrk="0" fontAlgn="auto" hangingPunct="0">
                    <a:lnSpc>
                      <a:spcPct val="90000"/>
                    </a:lnSpc>
                    <a:spcBef>
                      <a:spcPts val="0"/>
                    </a:spcBef>
                    <a:spcAft>
                      <a:spcPts val="0"/>
                    </a:spcAft>
                    <a:defRPr/>
                  </a:pPr>
                  <a:r>
                    <a:rPr lang="ja-JP" altLang="en-US" sz="1200" b="1" dirty="0">
                      <a:latin typeface="+mj-lt"/>
                      <a:ea typeface="MS PGothic" charset="-128"/>
                      <a:cs typeface="MS PGothic" charset="-128"/>
                    </a:rPr>
                    <a:t>をどこででも</a:t>
                  </a:r>
                  <a:endParaRPr lang="en-US" sz="1200" b="1" dirty="0">
                    <a:latin typeface="+mj-lt"/>
                    <a:ea typeface="MS PGothic" charset="-128"/>
                    <a:cs typeface="MS PGothic" charset="-128"/>
                  </a:endParaRPr>
                </a:p>
              </p:txBody>
            </p:sp>
            <p:sp>
              <p:nvSpPr>
                <p:cNvPr id="42" name="TextBox 603"/>
                <p:cNvSpPr txBox="1"/>
                <p:nvPr/>
              </p:nvSpPr>
              <p:spPr>
                <a:xfrm>
                  <a:off x="5581414" y="4182683"/>
                  <a:ext cx="1121499" cy="426848"/>
                </a:xfrm>
                <a:prstGeom prst="rect">
                  <a:avLst/>
                </a:prstGeom>
                <a:noFill/>
                <a:ln>
                  <a:noFill/>
                </a:ln>
              </p:spPr>
              <p:txBody>
                <a:bodyPr wrap="square" rtlCol="0" anchor="ctr">
                  <a:spAutoFit/>
                </a:bodyPr>
                <a:lstStyle/>
                <a:p>
                  <a:pPr algn="r" defTabSz="457166" eaLnBrk="0" fontAlgn="auto" hangingPunct="0">
                    <a:lnSpc>
                      <a:spcPct val="90000"/>
                    </a:lnSpc>
                    <a:spcBef>
                      <a:spcPts val="0"/>
                    </a:spcBef>
                    <a:spcAft>
                      <a:spcPts val="0"/>
                    </a:spcAft>
                    <a:defRPr/>
                  </a:pPr>
                  <a:r>
                    <a:rPr lang="ja-JP" altLang="en-US" sz="1200" b="1" dirty="0">
                      <a:latin typeface="+mj-lt"/>
                      <a:ea typeface="MS PGothic" charset="-128"/>
                      <a:cs typeface="MS PGothic" charset="-128"/>
                    </a:rPr>
                    <a:t>アナリティクスをどこででも</a:t>
                  </a:r>
                  <a:endParaRPr lang="en-US" altLang="ja-JP" sz="1200" b="1" dirty="0">
                    <a:latin typeface="+mj-lt"/>
                    <a:ea typeface="MS PGothic" charset="-128"/>
                    <a:cs typeface="MS PGothic" charset="-128"/>
                  </a:endParaRPr>
                </a:p>
              </p:txBody>
            </p:sp>
            <p:pic>
              <p:nvPicPr>
                <p:cNvPr id="46"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97714" y="4104975"/>
                  <a:ext cx="533891" cy="533891"/>
                </a:xfrm>
                <a:prstGeom prst="rect">
                  <a:avLst/>
                </a:prstGeom>
              </p:spPr>
            </p:pic>
            <p:sp>
              <p:nvSpPr>
                <p:cNvPr id="47" name="TextBox 601"/>
                <p:cNvSpPr txBox="1"/>
                <p:nvPr/>
              </p:nvSpPr>
              <p:spPr>
                <a:xfrm>
                  <a:off x="443872" y="4250415"/>
                  <a:ext cx="768470" cy="258532"/>
                </a:xfrm>
                <a:prstGeom prst="rect">
                  <a:avLst/>
                </a:prstGeom>
                <a:noFill/>
                <a:ln>
                  <a:noFill/>
                </a:ln>
              </p:spPr>
              <p:txBody>
                <a:bodyPr wrap="square" rtlCol="0" anchor="ctr">
                  <a:spAutoFit/>
                </a:bodyPr>
                <a:lstStyle/>
                <a:p>
                  <a:pPr algn="r" defTabSz="457166" eaLnBrk="0" fontAlgn="auto" hangingPunct="0">
                    <a:lnSpc>
                      <a:spcPct val="90000"/>
                    </a:lnSpc>
                    <a:spcBef>
                      <a:spcPts val="0"/>
                    </a:spcBef>
                    <a:spcAft>
                      <a:spcPts val="0"/>
                    </a:spcAft>
                    <a:defRPr/>
                  </a:pPr>
                  <a:r>
                    <a:rPr lang="ja-JP" altLang="en-US" sz="1200" b="1" dirty="0">
                      <a:latin typeface="+mj-lt"/>
                      <a:ea typeface="MS PGothic" charset="-128"/>
                      <a:cs typeface="MS PGothic" charset="-128"/>
                    </a:rPr>
                    <a:t>シンプル</a:t>
                  </a:r>
                  <a:endParaRPr lang="en-US" sz="1200" b="1" dirty="0">
                    <a:latin typeface="+mj-lt"/>
                    <a:ea typeface="MS PGothic" charset="-128"/>
                    <a:cs typeface="MS PGothic" charset="-128"/>
                  </a:endParaRPr>
                </a:p>
              </p:txBody>
            </p:sp>
            <p:pic>
              <p:nvPicPr>
                <p:cNvPr id="48"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92650" y="4102946"/>
                  <a:ext cx="528584" cy="528584"/>
                </a:xfrm>
                <a:prstGeom prst="rect">
                  <a:avLst/>
                </a:prstGeom>
              </p:spPr>
            </p:pic>
            <p:sp>
              <p:nvSpPr>
                <p:cNvPr id="49" name="TextBox 601"/>
                <p:cNvSpPr txBox="1"/>
                <p:nvPr/>
              </p:nvSpPr>
              <p:spPr>
                <a:xfrm>
                  <a:off x="1523955" y="4266218"/>
                  <a:ext cx="870770" cy="263149"/>
                </a:xfrm>
                <a:prstGeom prst="rect">
                  <a:avLst/>
                </a:prstGeom>
                <a:noFill/>
                <a:ln>
                  <a:noFill/>
                </a:ln>
              </p:spPr>
              <p:txBody>
                <a:bodyPr wrap="square" rtlCol="0" anchor="ctr">
                  <a:spAutoFit/>
                </a:bodyPr>
                <a:lstStyle/>
                <a:p>
                  <a:pPr algn="r" defTabSz="457166" eaLnBrk="0" fontAlgn="auto" hangingPunct="0">
                    <a:lnSpc>
                      <a:spcPct val="90000"/>
                    </a:lnSpc>
                    <a:spcBef>
                      <a:spcPts val="0"/>
                    </a:spcBef>
                    <a:spcAft>
                      <a:spcPts val="0"/>
                    </a:spcAft>
                    <a:defRPr/>
                  </a:pPr>
                  <a:r>
                    <a:rPr lang="ja-JP" altLang="en-US" sz="1200" b="1" dirty="0">
                      <a:latin typeface="+mj-lt"/>
                      <a:ea typeface="MS PGothic" charset="-128"/>
                      <a:cs typeface="MS PGothic" charset="-128"/>
                    </a:rPr>
                    <a:t>拡張性</a:t>
                  </a:r>
                  <a:endParaRPr lang="en-US" sz="1200" b="1" dirty="0">
                    <a:latin typeface="+mj-lt"/>
                    <a:ea typeface="MS PGothic" charset="-128"/>
                    <a:cs typeface="MS PGothic" charset="-128"/>
                  </a:endParaRPr>
                </a:p>
              </p:txBody>
            </p:sp>
          </p:grpSp>
          <p:pic>
            <p:nvPicPr>
              <p:cNvPr id="53"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14763" y="4308430"/>
                <a:ext cx="527453" cy="527453"/>
              </a:xfrm>
              <a:prstGeom prst="rect">
                <a:avLst/>
              </a:prstGeom>
            </p:spPr>
          </p:pic>
          <p:sp>
            <p:nvSpPr>
              <p:cNvPr id="54" name="TextBox 603"/>
              <p:cNvSpPr txBox="1"/>
              <p:nvPr/>
            </p:nvSpPr>
            <p:spPr>
              <a:xfrm>
                <a:off x="3888586" y="4384592"/>
                <a:ext cx="1121499" cy="429348"/>
              </a:xfrm>
              <a:prstGeom prst="rect">
                <a:avLst/>
              </a:prstGeom>
              <a:noFill/>
              <a:ln>
                <a:noFill/>
              </a:ln>
            </p:spPr>
            <p:txBody>
              <a:bodyPr wrap="square" rtlCol="0" anchor="ctr">
                <a:spAutoFit/>
              </a:bodyPr>
              <a:lstStyle/>
              <a:p>
                <a:pPr algn="r" defTabSz="457166" eaLnBrk="0" fontAlgn="auto" hangingPunct="0">
                  <a:lnSpc>
                    <a:spcPct val="90000"/>
                  </a:lnSpc>
                  <a:spcBef>
                    <a:spcPts val="0"/>
                  </a:spcBef>
                  <a:spcAft>
                    <a:spcPts val="0"/>
                  </a:spcAft>
                  <a:defRPr/>
                </a:pPr>
                <a:r>
                  <a:rPr lang="ja-JP" altLang="en-US" sz="1200" b="1" dirty="0">
                    <a:latin typeface="+mj-lt"/>
                    <a:ea typeface="MS PGothic" charset="-128"/>
                    <a:cs typeface="MS PGothic" charset="-128"/>
                  </a:rPr>
                  <a:t>管理を</a:t>
                </a:r>
                <a:endParaRPr lang="en-US" altLang="ja-JP" sz="1200" b="1" dirty="0">
                  <a:latin typeface="+mj-lt"/>
                  <a:ea typeface="MS PGothic" charset="-128"/>
                  <a:cs typeface="MS PGothic" charset="-128"/>
                </a:endParaRPr>
              </a:p>
              <a:p>
                <a:pPr algn="r" defTabSz="457166" eaLnBrk="0" fontAlgn="auto" hangingPunct="0">
                  <a:lnSpc>
                    <a:spcPct val="90000"/>
                  </a:lnSpc>
                  <a:spcBef>
                    <a:spcPts val="0"/>
                  </a:spcBef>
                  <a:spcAft>
                    <a:spcPts val="0"/>
                  </a:spcAft>
                  <a:defRPr/>
                </a:pPr>
                <a:r>
                  <a:rPr lang="ja-JP" altLang="en-US" sz="1200" b="1" dirty="0">
                    <a:latin typeface="+mj-lt"/>
                    <a:ea typeface="MS PGothic" charset="-128"/>
                    <a:cs typeface="MS PGothic" charset="-128"/>
                  </a:rPr>
                  <a:t>どこででも</a:t>
                </a:r>
                <a:endParaRPr lang="en-US" sz="1200" b="1" dirty="0">
                  <a:latin typeface="+mj-lt"/>
                  <a:ea typeface="MS PGothic" charset="-128"/>
                  <a:cs typeface="MS PGothic" charset="-128"/>
                </a:endParaRPr>
              </a:p>
            </p:txBody>
          </p:sp>
        </p:grpSp>
        <p:pic>
          <p:nvPicPr>
            <p:cNvPr id="55"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02368" y="4193742"/>
              <a:ext cx="537724" cy="537724"/>
            </a:xfrm>
            <a:prstGeom prst="rect">
              <a:avLst/>
            </a:prstGeom>
          </p:spPr>
        </p:pic>
        <p:pic>
          <p:nvPicPr>
            <p:cNvPr id="56"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10312" y="4193076"/>
              <a:ext cx="567807" cy="550390"/>
            </a:xfrm>
            <a:prstGeom prst="rect">
              <a:avLst/>
            </a:prstGeom>
          </p:spPr>
        </p:pic>
        <p:pic>
          <p:nvPicPr>
            <p:cNvPr id="57"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81399" y="4187014"/>
              <a:ext cx="544681" cy="544681"/>
            </a:xfrm>
            <a:prstGeom prst="rect">
              <a:avLst/>
            </a:prstGeom>
          </p:spPr>
        </p:pic>
      </p:grpSp>
    </p:spTree>
    <p:extLst>
      <p:ext uri="{BB962C8B-B14F-4D97-AF65-F5344CB8AC3E}">
        <p14:creationId xmlns:p14="http://schemas.microsoft.com/office/powerpoint/2010/main" val="1796204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3"/>
          <p:cNvGrpSpPr/>
          <p:nvPr/>
        </p:nvGrpSpPr>
        <p:grpSpPr>
          <a:xfrm>
            <a:off x="2444579" y="905352"/>
            <a:ext cx="3808520" cy="1947273"/>
            <a:chOff x="2530136" y="1230934"/>
            <a:chExt cx="3808520" cy="1947273"/>
          </a:xfrm>
        </p:grpSpPr>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l="4062" t="9561" r="5851" b="8673"/>
            <a:stretch/>
          </p:blipFill>
          <p:spPr>
            <a:xfrm>
              <a:off x="2530136" y="1230934"/>
              <a:ext cx="3808520" cy="1947273"/>
            </a:xfrm>
            <a:prstGeom prst="rect">
              <a:avLst/>
            </a:prstGeom>
          </p:spPr>
        </p:pic>
        <p:sp>
          <p:nvSpPr>
            <p:cNvPr id="3" name="テキスト ボックス 2"/>
            <p:cNvSpPr txBox="1"/>
            <p:nvPr/>
          </p:nvSpPr>
          <p:spPr>
            <a:xfrm>
              <a:off x="3053812" y="1806986"/>
              <a:ext cx="3122971" cy="1292662"/>
            </a:xfrm>
            <a:prstGeom prst="rect">
              <a:avLst/>
            </a:prstGeom>
            <a:noFill/>
          </p:spPr>
          <p:txBody>
            <a:bodyPr wrap="none" rtlCol="0">
              <a:spAutoFit/>
            </a:bodyPr>
            <a:lstStyle/>
            <a:p>
              <a:pPr algn="ctr"/>
              <a:r>
                <a:rPr kumimoji="1" lang="en-US" altLang="ja-JP" sz="2600" b="1" i="1" dirty="0">
                  <a:solidFill>
                    <a:schemeClr val="bg2"/>
                  </a:solidFill>
                  <a:latin typeface="+mj-lt"/>
                </a:rPr>
                <a:t>Cisco</a:t>
              </a:r>
            </a:p>
            <a:p>
              <a:pPr algn="ctr"/>
              <a:r>
                <a:rPr kumimoji="1" lang="en-US" altLang="ja-JP" sz="2600" b="1" i="1" dirty="0">
                  <a:solidFill>
                    <a:schemeClr val="bg2"/>
                  </a:solidFill>
                  <a:latin typeface="+mj-lt"/>
                </a:rPr>
                <a:t>Intersight</a:t>
              </a:r>
            </a:p>
            <a:p>
              <a:pPr algn="ctr"/>
              <a:r>
                <a:rPr kumimoji="1" lang="en-US" altLang="ja-JP" sz="2600" b="1" i="1" dirty="0">
                  <a:solidFill>
                    <a:schemeClr val="bg2"/>
                  </a:solidFill>
                  <a:latin typeface="+mj-lt"/>
                </a:rPr>
                <a:t>Cloud Management</a:t>
              </a:r>
            </a:p>
          </p:txBody>
        </p:sp>
      </p:grpSp>
      <p:grpSp>
        <p:nvGrpSpPr>
          <p:cNvPr id="13" name="図形グループ 12"/>
          <p:cNvGrpSpPr/>
          <p:nvPr/>
        </p:nvGrpSpPr>
        <p:grpSpPr>
          <a:xfrm>
            <a:off x="6253099" y="786125"/>
            <a:ext cx="1954672" cy="1360330"/>
            <a:chOff x="5808284" y="196684"/>
            <a:chExt cx="1954672" cy="1360330"/>
          </a:xfrm>
        </p:grpSpPr>
        <p:grpSp>
          <p:nvGrpSpPr>
            <p:cNvPr id="28" name="図形グループ 27"/>
            <p:cNvGrpSpPr/>
            <p:nvPr/>
          </p:nvGrpSpPr>
          <p:grpSpPr>
            <a:xfrm>
              <a:off x="6729616" y="525163"/>
              <a:ext cx="1033340" cy="1031851"/>
              <a:chOff x="7001835" y="788506"/>
              <a:chExt cx="1033340" cy="1031851"/>
            </a:xfrm>
          </p:grpSpPr>
          <p:sp>
            <p:nvSpPr>
              <p:cNvPr id="5" name="円/楕円 4"/>
              <p:cNvSpPr/>
              <p:nvPr/>
            </p:nvSpPr>
            <p:spPr>
              <a:xfrm>
                <a:off x="7003323" y="788506"/>
                <a:ext cx="1031852" cy="1031851"/>
              </a:xfrm>
              <a:prstGeom prst="ellipse">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Group 7"/>
              <p:cNvGrpSpPr>
                <a:grpSpLocks noChangeAspect="1"/>
              </p:cNvGrpSpPr>
              <p:nvPr/>
            </p:nvGrpSpPr>
            <p:grpSpPr>
              <a:xfrm>
                <a:off x="7058595" y="844527"/>
                <a:ext cx="908393" cy="909993"/>
                <a:chOff x="5790601" y="1358639"/>
                <a:chExt cx="566984" cy="567982"/>
              </a:xfrm>
              <a:solidFill>
                <a:srgbClr val="00B0F0"/>
              </a:solidFill>
            </p:grpSpPr>
            <p:sp>
              <p:nvSpPr>
                <p:cNvPr id="20" name="Freeform 272"/>
                <p:cNvSpPr>
                  <a:spLocks/>
                </p:cNvSpPr>
                <p:nvPr/>
              </p:nvSpPr>
              <p:spPr bwMode="auto">
                <a:xfrm>
                  <a:off x="6019590" y="1358639"/>
                  <a:ext cx="106997" cy="567982"/>
                </a:xfrm>
                <a:custGeom>
                  <a:avLst/>
                  <a:gdLst>
                    <a:gd name="T0" fmla="*/ 0 w 45"/>
                    <a:gd name="T1" fmla="*/ 217 h 240"/>
                    <a:gd name="T2" fmla="*/ 0 w 45"/>
                    <a:gd name="T3" fmla="*/ 22 h 240"/>
                    <a:gd name="T4" fmla="*/ 23 w 45"/>
                    <a:gd name="T5" fmla="*/ 0 h 240"/>
                    <a:gd name="T6" fmla="*/ 45 w 45"/>
                    <a:gd name="T7" fmla="*/ 22 h 240"/>
                    <a:gd name="T8" fmla="*/ 45 w 45"/>
                    <a:gd name="T9" fmla="*/ 217 h 240"/>
                    <a:gd name="T10" fmla="*/ 23 w 45"/>
                    <a:gd name="T11" fmla="*/ 240 h 240"/>
                    <a:gd name="T12" fmla="*/ 0 w 45"/>
                    <a:gd name="T13" fmla="*/ 217 h 240"/>
                  </a:gdLst>
                  <a:ahLst/>
                  <a:cxnLst>
                    <a:cxn ang="0">
                      <a:pos x="T0" y="T1"/>
                    </a:cxn>
                    <a:cxn ang="0">
                      <a:pos x="T2" y="T3"/>
                    </a:cxn>
                    <a:cxn ang="0">
                      <a:pos x="T4" y="T5"/>
                    </a:cxn>
                    <a:cxn ang="0">
                      <a:pos x="T6" y="T7"/>
                    </a:cxn>
                    <a:cxn ang="0">
                      <a:pos x="T8" y="T9"/>
                    </a:cxn>
                    <a:cxn ang="0">
                      <a:pos x="T10" y="T11"/>
                    </a:cxn>
                    <a:cxn ang="0">
                      <a:pos x="T12" y="T13"/>
                    </a:cxn>
                  </a:cxnLst>
                  <a:rect l="0" t="0" r="r" b="b"/>
                  <a:pathLst>
                    <a:path w="45" h="240">
                      <a:moveTo>
                        <a:pt x="0" y="217"/>
                      </a:moveTo>
                      <a:cubicBezTo>
                        <a:pt x="0" y="22"/>
                        <a:pt x="0" y="22"/>
                        <a:pt x="0" y="22"/>
                      </a:cubicBezTo>
                      <a:cubicBezTo>
                        <a:pt x="0" y="10"/>
                        <a:pt x="10" y="0"/>
                        <a:pt x="23" y="0"/>
                      </a:cubicBezTo>
                      <a:cubicBezTo>
                        <a:pt x="35" y="0"/>
                        <a:pt x="45" y="10"/>
                        <a:pt x="45" y="22"/>
                      </a:cubicBezTo>
                      <a:cubicBezTo>
                        <a:pt x="45" y="217"/>
                        <a:pt x="45" y="217"/>
                        <a:pt x="45" y="217"/>
                      </a:cubicBezTo>
                      <a:cubicBezTo>
                        <a:pt x="45" y="230"/>
                        <a:pt x="35" y="240"/>
                        <a:pt x="23" y="240"/>
                      </a:cubicBezTo>
                      <a:cubicBezTo>
                        <a:pt x="10" y="240"/>
                        <a:pt x="0" y="230"/>
                        <a:pt x="0"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73"/>
                <p:cNvSpPr>
                  <a:spLocks/>
                </p:cNvSpPr>
                <p:nvPr/>
              </p:nvSpPr>
              <p:spPr bwMode="auto">
                <a:xfrm>
                  <a:off x="5790601" y="1587631"/>
                  <a:ext cx="566984" cy="106997"/>
                </a:xfrm>
                <a:custGeom>
                  <a:avLst/>
                  <a:gdLst>
                    <a:gd name="T0" fmla="*/ 22 w 240"/>
                    <a:gd name="T1" fmla="*/ 0 h 45"/>
                    <a:gd name="T2" fmla="*/ 217 w 240"/>
                    <a:gd name="T3" fmla="*/ 0 h 45"/>
                    <a:gd name="T4" fmla="*/ 240 w 240"/>
                    <a:gd name="T5" fmla="*/ 23 h 45"/>
                    <a:gd name="T6" fmla="*/ 217 w 240"/>
                    <a:gd name="T7" fmla="*/ 45 h 45"/>
                    <a:gd name="T8" fmla="*/ 22 w 240"/>
                    <a:gd name="T9" fmla="*/ 45 h 45"/>
                    <a:gd name="T10" fmla="*/ 0 w 240"/>
                    <a:gd name="T11" fmla="*/ 23 h 45"/>
                    <a:gd name="T12" fmla="*/ 22 w 2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40" h="45">
                      <a:moveTo>
                        <a:pt x="22" y="0"/>
                      </a:moveTo>
                      <a:cubicBezTo>
                        <a:pt x="217" y="0"/>
                        <a:pt x="217" y="0"/>
                        <a:pt x="217" y="0"/>
                      </a:cubicBezTo>
                      <a:cubicBezTo>
                        <a:pt x="229" y="0"/>
                        <a:pt x="240" y="10"/>
                        <a:pt x="240" y="23"/>
                      </a:cubicBezTo>
                      <a:cubicBezTo>
                        <a:pt x="240" y="35"/>
                        <a:pt x="229" y="45"/>
                        <a:pt x="217" y="45"/>
                      </a:cubicBezTo>
                      <a:cubicBezTo>
                        <a:pt x="22" y="45"/>
                        <a:pt x="22" y="45"/>
                        <a:pt x="22" y="45"/>
                      </a:cubicBezTo>
                      <a:cubicBezTo>
                        <a:pt x="10" y="45"/>
                        <a:pt x="0" y="35"/>
                        <a:pt x="0" y="23"/>
                      </a:cubicBezTo>
                      <a:cubicBezTo>
                        <a:pt x="0" y="10"/>
                        <a:pt x="1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74"/>
                <p:cNvSpPr>
                  <a:spLocks/>
                </p:cNvSpPr>
                <p:nvPr/>
              </p:nvSpPr>
              <p:spPr bwMode="auto">
                <a:xfrm>
                  <a:off x="5851598" y="1420637"/>
                  <a:ext cx="441987" cy="441986"/>
                </a:xfrm>
                <a:custGeom>
                  <a:avLst/>
                  <a:gdLst>
                    <a:gd name="T0" fmla="*/ 9 w 187"/>
                    <a:gd name="T1" fmla="*/ 147 h 187"/>
                    <a:gd name="T2" fmla="*/ 147 w 187"/>
                    <a:gd name="T3" fmla="*/ 9 h 187"/>
                    <a:gd name="T4" fmla="*/ 178 w 187"/>
                    <a:gd name="T5" fmla="*/ 9 h 187"/>
                    <a:gd name="T6" fmla="*/ 178 w 187"/>
                    <a:gd name="T7" fmla="*/ 41 h 187"/>
                    <a:gd name="T8" fmla="*/ 41 w 187"/>
                    <a:gd name="T9" fmla="*/ 178 h 187"/>
                    <a:gd name="T10" fmla="*/ 9 w 187"/>
                    <a:gd name="T11" fmla="*/ 178 h 187"/>
                    <a:gd name="T12" fmla="*/ 9 w 187"/>
                    <a:gd name="T13" fmla="*/ 178 h 187"/>
                    <a:gd name="T14" fmla="*/ 9 w 187"/>
                    <a:gd name="T15" fmla="*/ 14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9" y="147"/>
                      </a:moveTo>
                      <a:cubicBezTo>
                        <a:pt x="147" y="9"/>
                        <a:pt x="147" y="9"/>
                        <a:pt x="147" y="9"/>
                      </a:cubicBezTo>
                      <a:cubicBezTo>
                        <a:pt x="155" y="0"/>
                        <a:pt x="170" y="0"/>
                        <a:pt x="178" y="9"/>
                      </a:cubicBezTo>
                      <a:cubicBezTo>
                        <a:pt x="187" y="18"/>
                        <a:pt x="187" y="32"/>
                        <a:pt x="178" y="41"/>
                      </a:cubicBezTo>
                      <a:cubicBezTo>
                        <a:pt x="41" y="178"/>
                        <a:pt x="41" y="178"/>
                        <a:pt x="41" y="178"/>
                      </a:cubicBezTo>
                      <a:cubicBezTo>
                        <a:pt x="32" y="187"/>
                        <a:pt x="18" y="187"/>
                        <a:pt x="9" y="178"/>
                      </a:cubicBezTo>
                      <a:cubicBezTo>
                        <a:pt x="9" y="178"/>
                        <a:pt x="9" y="178"/>
                        <a:pt x="9" y="178"/>
                      </a:cubicBezTo>
                      <a:cubicBezTo>
                        <a:pt x="0" y="170"/>
                        <a:pt x="0" y="155"/>
                        <a:pt x="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75"/>
                <p:cNvSpPr>
                  <a:spLocks/>
                </p:cNvSpPr>
                <p:nvPr/>
              </p:nvSpPr>
              <p:spPr bwMode="auto">
                <a:xfrm>
                  <a:off x="5851588" y="1420638"/>
                  <a:ext cx="441986" cy="441987"/>
                </a:xfrm>
                <a:custGeom>
                  <a:avLst/>
                  <a:gdLst>
                    <a:gd name="T0" fmla="*/ 41 w 187"/>
                    <a:gd name="T1" fmla="*/ 9 h 187"/>
                    <a:gd name="T2" fmla="*/ 178 w 187"/>
                    <a:gd name="T3" fmla="*/ 147 h 187"/>
                    <a:gd name="T4" fmla="*/ 178 w 187"/>
                    <a:gd name="T5" fmla="*/ 178 h 187"/>
                    <a:gd name="T6" fmla="*/ 147 w 187"/>
                    <a:gd name="T7" fmla="*/ 178 h 187"/>
                    <a:gd name="T8" fmla="*/ 9 w 187"/>
                    <a:gd name="T9" fmla="*/ 41 h 187"/>
                    <a:gd name="T10" fmla="*/ 9 w 187"/>
                    <a:gd name="T11" fmla="*/ 9 h 187"/>
                    <a:gd name="T12" fmla="*/ 9 w 187"/>
                    <a:gd name="T13" fmla="*/ 9 h 187"/>
                    <a:gd name="T14" fmla="*/ 41 w 187"/>
                    <a:gd name="T15" fmla="*/ 9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41" y="9"/>
                      </a:moveTo>
                      <a:cubicBezTo>
                        <a:pt x="178" y="147"/>
                        <a:pt x="178" y="147"/>
                        <a:pt x="178" y="147"/>
                      </a:cubicBezTo>
                      <a:cubicBezTo>
                        <a:pt x="187" y="155"/>
                        <a:pt x="187" y="170"/>
                        <a:pt x="178" y="178"/>
                      </a:cubicBezTo>
                      <a:cubicBezTo>
                        <a:pt x="170" y="187"/>
                        <a:pt x="155" y="187"/>
                        <a:pt x="147" y="178"/>
                      </a:cubicBezTo>
                      <a:cubicBezTo>
                        <a:pt x="9" y="41"/>
                        <a:pt x="9" y="41"/>
                        <a:pt x="9" y="41"/>
                      </a:cubicBezTo>
                      <a:cubicBezTo>
                        <a:pt x="0" y="32"/>
                        <a:pt x="0" y="18"/>
                        <a:pt x="9" y="9"/>
                      </a:cubicBezTo>
                      <a:cubicBezTo>
                        <a:pt x="9" y="9"/>
                        <a:pt x="9" y="9"/>
                        <a:pt x="9" y="9"/>
                      </a:cubicBezTo>
                      <a:cubicBezTo>
                        <a:pt x="18" y="0"/>
                        <a:pt x="32" y="0"/>
                        <a:pt x="4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7"/>
                <p:cNvSpPr>
                  <a:spLocks noEditPoints="1"/>
                </p:cNvSpPr>
                <p:nvPr/>
              </p:nvSpPr>
              <p:spPr bwMode="auto">
                <a:xfrm>
                  <a:off x="5899593" y="1467638"/>
                  <a:ext cx="346989" cy="346989"/>
                </a:xfrm>
                <a:custGeom>
                  <a:avLst/>
                  <a:gdLst>
                    <a:gd name="T0" fmla="*/ 74 w 147"/>
                    <a:gd name="T1" fmla="*/ 36 h 147"/>
                    <a:gd name="T2" fmla="*/ 112 w 147"/>
                    <a:gd name="T3" fmla="*/ 74 h 147"/>
                    <a:gd name="T4" fmla="*/ 74 w 147"/>
                    <a:gd name="T5" fmla="*/ 112 h 147"/>
                    <a:gd name="T6" fmla="*/ 35 w 147"/>
                    <a:gd name="T7" fmla="*/ 74 h 147"/>
                    <a:gd name="T8" fmla="*/ 74 w 147"/>
                    <a:gd name="T9" fmla="*/ 36 h 147"/>
                    <a:gd name="T10" fmla="*/ 74 w 147"/>
                    <a:gd name="T11" fmla="*/ 0 h 147"/>
                    <a:gd name="T12" fmla="*/ 0 w 147"/>
                    <a:gd name="T13" fmla="*/ 74 h 147"/>
                    <a:gd name="T14" fmla="*/ 74 w 147"/>
                    <a:gd name="T15" fmla="*/ 147 h 147"/>
                    <a:gd name="T16" fmla="*/ 147 w 147"/>
                    <a:gd name="T17" fmla="*/ 74 h 147"/>
                    <a:gd name="T18" fmla="*/ 74 w 14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4" y="36"/>
                      </a:moveTo>
                      <a:cubicBezTo>
                        <a:pt x="95" y="36"/>
                        <a:pt x="112" y="53"/>
                        <a:pt x="112" y="74"/>
                      </a:cubicBezTo>
                      <a:cubicBezTo>
                        <a:pt x="112" y="95"/>
                        <a:pt x="95" y="112"/>
                        <a:pt x="74" y="112"/>
                      </a:cubicBezTo>
                      <a:cubicBezTo>
                        <a:pt x="53" y="112"/>
                        <a:pt x="35" y="95"/>
                        <a:pt x="35" y="74"/>
                      </a:cubicBezTo>
                      <a:cubicBezTo>
                        <a:pt x="35" y="53"/>
                        <a:pt x="53" y="36"/>
                        <a:pt x="74" y="36"/>
                      </a:cubicBezTo>
                      <a:moveTo>
                        <a:pt x="74" y="0"/>
                      </a:moveTo>
                      <a:cubicBezTo>
                        <a:pt x="33" y="0"/>
                        <a:pt x="0" y="33"/>
                        <a:pt x="0" y="74"/>
                      </a:cubicBezTo>
                      <a:cubicBezTo>
                        <a:pt x="0" y="114"/>
                        <a:pt x="33" y="147"/>
                        <a:pt x="74" y="147"/>
                      </a:cubicBezTo>
                      <a:cubicBezTo>
                        <a:pt x="114" y="147"/>
                        <a:pt x="147" y="114"/>
                        <a:pt x="147" y="74"/>
                      </a:cubicBezTo>
                      <a:cubicBezTo>
                        <a:pt x="147" y="33"/>
                        <a:pt x="114" y="0"/>
                        <a:pt x="7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弦 25"/>
              <p:cNvSpPr/>
              <p:nvPr/>
            </p:nvSpPr>
            <p:spPr>
              <a:xfrm>
                <a:off x="7001835" y="792196"/>
                <a:ext cx="1024471" cy="1024471"/>
              </a:xfrm>
              <a:prstGeom prst="chord">
                <a:avLst>
                  <a:gd name="adj1" fmla="val 5410801"/>
                  <a:gd name="adj2" fmla="val 16200000"/>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Freeform 598"/>
              <p:cNvSpPr>
                <a:spLocks/>
              </p:cNvSpPr>
              <p:nvPr/>
            </p:nvSpPr>
            <p:spPr bwMode="auto">
              <a:xfrm>
                <a:off x="7321085" y="1135768"/>
                <a:ext cx="81748" cy="126970"/>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99"/>
              <p:cNvSpPr>
                <a:spLocks/>
              </p:cNvSpPr>
              <p:nvPr/>
            </p:nvSpPr>
            <p:spPr bwMode="auto">
              <a:xfrm>
                <a:off x="7305493" y="1012096"/>
                <a:ext cx="81748" cy="86964"/>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00"/>
              <p:cNvSpPr>
                <a:spLocks/>
              </p:cNvSpPr>
              <p:nvPr/>
            </p:nvSpPr>
            <p:spPr bwMode="auto">
              <a:xfrm>
                <a:off x="7245779" y="1373690"/>
                <a:ext cx="81748" cy="85227"/>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01"/>
              <p:cNvSpPr>
                <a:spLocks/>
              </p:cNvSpPr>
              <p:nvPr/>
            </p:nvSpPr>
            <p:spPr bwMode="auto">
              <a:xfrm>
                <a:off x="7318335" y="1374179"/>
                <a:ext cx="132188" cy="40004"/>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97"/>
              <p:cNvSpPr>
                <a:spLocks noEditPoints="1"/>
              </p:cNvSpPr>
              <p:nvPr/>
            </p:nvSpPr>
            <p:spPr bwMode="auto">
              <a:xfrm>
                <a:off x="7086427" y="883996"/>
                <a:ext cx="386126" cy="843563"/>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4" name="テキスト ボックス 43"/>
            <p:cNvSpPr txBox="1"/>
            <p:nvPr/>
          </p:nvSpPr>
          <p:spPr>
            <a:xfrm>
              <a:off x="7048498" y="196684"/>
              <a:ext cx="402674" cy="369332"/>
            </a:xfrm>
            <a:prstGeom prst="rect">
              <a:avLst/>
            </a:prstGeom>
            <a:noFill/>
          </p:spPr>
          <p:txBody>
            <a:bodyPr wrap="none" rtlCol="0">
              <a:spAutoFit/>
            </a:bodyPr>
            <a:lstStyle/>
            <a:p>
              <a:r>
                <a:rPr kumimoji="1" lang="en-US" altLang="ja-JP" dirty="0">
                  <a:latin typeface="+mj-lt"/>
                </a:rPr>
                <a:t>AI</a:t>
              </a:r>
              <a:endParaRPr kumimoji="1" lang="ja-JP" altLang="en-US" dirty="0">
                <a:latin typeface="+mj-lt"/>
              </a:endParaRPr>
            </a:p>
          </p:txBody>
        </p:sp>
        <p:cxnSp>
          <p:nvCxnSpPr>
            <p:cNvPr id="58" name="直線矢印コネクタ 57"/>
            <p:cNvCxnSpPr>
              <a:endCxn id="9" idx="3"/>
            </p:cNvCxnSpPr>
            <p:nvPr/>
          </p:nvCxnSpPr>
          <p:spPr>
            <a:xfrm flipH="1">
              <a:off x="5808284" y="1148095"/>
              <a:ext cx="736284" cy="141453"/>
            </a:xfrm>
            <a:prstGeom prst="straightConnector1">
              <a:avLst/>
            </a:prstGeom>
            <a:ln w="38100">
              <a:solidFill>
                <a:srgbClr val="00B05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6" name="図形グループ 5"/>
          <p:cNvGrpSpPr/>
          <p:nvPr/>
        </p:nvGrpSpPr>
        <p:grpSpPr>
          <a:xfrm>
            <a:off x="328897" y="854093"/>
            <a:ext cx="2276726" cy="1089527"/>
            <a:chOff x="328897" y="854093"/>
            <a:chExt cx="2276726" cy="1089527"/>
          </a:xfrm>
        </p:grpSpPr>
        <p:cxnSp>
          <p:nvCxnSpPr>
            <p:cNvPr id="60" name="直線矢印コネクタ 59"/>
            <p:cNvCxnSpPr/>
            <p:nvPr/>
          </p:nvCxnSpPr>
          <p:spPr>
            <a:xfrm>
              <a:off x="1975414" y="1640804"/>
              <a:ext cx="630209" cy="217295"/>
            </a:xfrm>
            <a:prstGeom prst="straightConnector1">
              <a:avLst/>
            </a:prstGeom>
            <a:ln w="38100">
              <a:solidFill>
                <a:srgbClr val="FF930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70" name="図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97" y="1209347"/>
              <a:ext cx="1431094" cy="734273"/>
            </a:xfrm>
            <a:prstGeom prst="rect">
              <a:avLst/>
            </a:prstGeom>
            <a:ln>
              <a:solidFill>
                <a:schemeClr val="tx1">
                  <a:lumMod val="95000"/>
                  <a:lumOff val="5000"/>
                </a:schemeClr>
              </a:solidFill>
            </a:ln>
          </p:spPr>
        </p:pic>
        <p:sp>
          <p:nvSpPr>
            <p:cNvPr id="72" name="テキスト ボックス 71"/>
            <p:cNvSpPr txBox="1"/>
            <p:nvPr/>
          </p:nvSpPr>
          <p:spPr>
            <a:xfrm>
              <a:off x="347559" y="854093"/>
              <a:ext cx="1449334" cy="369332"/>
            </a:xfrm>
            <a:prstGeom prst="rect">
              <a:avLst/>
            </a:prstGeom>
            <a:noFill/>
          </p:spPr>
          <p:txBody>
            <a:bodyPr wrap="square" rtlCol="0">
              <a:spAutoFit/>
            </a:bodyPr>
            <a:lstStyle/>
            <a:p>
              <a:pPr algn="ctr"/>
              <a:r>
                <a:rPr kumimoji="1" lang="en-US" altLang="ja-JP" dirty="0">
                  <a:latin typeface="+mj-lt"/>
                </a:rPr>
                <a:t>Dashboard</a:t>
              </a:r>
              <a:endParaRPr kumimoji="1" lang="ja-JP" altLang="en-US" dirty="0">
                <a:latin typeface="+mj-lt"/>
              </a:endParaRPr>
            </a:p>
          </p:txBody>
        </p:sp>
      </p:grpSp>
      <p:grpSp>
        <p:nvGrpSpPr>
          <p:cNvPr id="2" name="図形グループ 1"/>
          <p:cNvGrpSpPr/>
          <p:nvPr/>
        </p:nvGrpSpPr>
        <p:grpSpPr>
          <a:xfrm>
            <a:off x="629449" y="2806655"/>
            <a:ext cx="1741522" cy="2207813"/>
            <a:chOff x="629449" y="2806655"/>
            <a:chExt cx="1741522" cy="2207813"/>
          </a:xfrm>
        </p:grpSpPr>
        <p:grpSp>
          <p:nvGrpSpPr>
            <p:cNvPr id="39" name="Group 15"/>
            <p:cNvGrpSpPr/>
            <p:nvPr/>
          </p:nvGrpSpPr>
          <p:grpSpPr>
            <a:xfrm>
              <a:off x="629449" y="3437412"/>
              <a:ext cx="1587644" cy="1323415"/>
              <a:chOff x="5852745" y="1702449"/>
              <a:chExt cx="2793922" cy="2328934"/>
            </a:xfrm>
          </p:grpSpPr>
          <p:pic>
            <p:nvPicPr>
              <p:cNvPr id="40" name="Picture 12"/>
              <p:cNvPicPr>
                <a:picLocks noChangeAspect="1"/>
              </p:cNvPicPr>
              <p:nvPr/>
            </p:nvPicPr>
            <p:blipFill rotWithShape="1">
              <a:blip r:embed="rId4">
                <a:extLst/>
              </a:blip>
              <a:srcRect t="41596" b="43209"/>
              <a:stretch/>
            </p:blipFill>
            <p:spPr>
              <a:xfrm>
                <a:off x="5938161" y="1960347"/>
                <a:ext cx="2598616" cy="315881"/>
              </a:xfrm>
              <a:prstGeom prst="rect">
                <a:avLst/>
              </a:prstGeom>
            </p:spPr>
          </p:pic>
          <p:pic>
            <p:nvPicPr>
              <p:cNvPr id="41" name="Picture 13"/>
              <p:cNvPicPr>
                <a:picLocks noChangeAspect="1"/>
              </p:cNvPicPr>
              <p:nvPr/>
            </p:nvPicPr>
            <p:blipFill rotWithShape="1">
              <a:blip r:embed="rId4">
                <a:extLst/>
              </a:blip>
              <a:srcRect t="41596" b="43209"/>
              <a:stretch/>
            </p:blipFill>
            <p:spPr>
              <a:xfrm>
                <a:off x="5934839" y="1702449"/>
                <a:ext cx="2598616" cy="315881"/>
              </a:xfrm>
              <a:prstGeom prst="rect">
                <a:avLst/>
              </a:prstGeom>
            </p:spPr>
          </p:pic>
          <p:pic>
            <p:nvPicPr>
              <p:cNvPr id="42" name="Picture 14"/>
              <p:cNvPicPr>
                <a:picLocks noChangeAspect="1"/>
              </p:cNvPicPr>
              <p:nvPr/>
            </p:nvPicPr>
            <p:blipFill>
              <a:blip r:embed="rId5">
                <a:clrChange>
                  <a:clrFrom>
                    <a:srgbClr val="FFFFFF"/>
                  </a:clrFrom>
                  <a:clrTo>
                    <a:srgbClr val="FFFFFF">
                      <a:alpha val="0"/>
                    </a:srgbClr>
                  </a:clrTo>
                </a:clrChange>
              </a:blip>
              <a:stretch>
                <a:fillRect/>
              </a:stretch>
            </p:blipFill>
            <p:spPr>
              <a:xfrm>
                <a:off x="5852745" y="2168769"/>
                <a:ext cx="2793922" cy="1862614"/>
              </a:xfrm>
              <a:prstGeom prst="rect">
                <a:avLst/>
              </a:prstGeom>
            </p:spPr>
          </p:pic>
        </p:grpSp>
        <p:cxnSp>
          <p:nvCxnSpPr>
            <p:cNvPr id="47" name="直線矢印コネクタ 46"/>
            <p:cNvCxnSpPr/>
            <p:nvPr/>
          </p:nvCxnSpPr>
          <p:spPr>
            <a:xfrm flipH="1">
              <a:off x="1549457" y="2806655"/>
              <a:ext cx="821514" cy="410017"/>
            </a:xfrm>
            <a:prstGeom prst="straightConnector1">
              <a:avLst/>
            </a:prstGeom>
            <a:ln w="38100">
              <a:solidFill>
                <a:srgbClr val="00206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708937" y="4645136"/>
              <a:ext cx="1415772" cy="369332"/>
            </a:xfrm>
            <a:prstGeom prst="rect">
              <a:avLst/>
            </a:prstGeom>
            <a:noFill/>
          </p:spPr>
          <p:txBody>
            <a:bodyPr wrap="none" rtlCol="0">
              <a:spAutoFit/>
            </a:bodyPr>
            <a:lstStyle/>
            <a:p>
              <a:pPr algn="ctr"/>
              <a:r>
                <a:rPr kumimoji="1" lang="en-US" altLang="ja-JP" dirty="0">
                  <a:latin typeface="+mj-lt"/>
                </a:rPr>
                <a:t>UCS Server</a:t>
              </a:r>
              <a:endParaRPr kumimoji="1" lang="ja-JP" altLang="en-US" dirty="0">
                <a:latin typeface="+mj-lt"/>
              </a:endParaRPr>
            </a:p>
          </p:txBody>
        </p:sp>
      </p:grpSp>
      <p:grpSp>
        <p:nvGrpSpPr>
          <p:cNvPr id="18" name="図形グループ 17"/>
          <p:cNvGrpSpPr/>
          <p:nvPr/>
        </p:nvGrpSpPr>
        <p:grpSpPr>
          <a:xfrm>
            <a:off x="2525357" y="3011663"/>
            <a:ext cx="1838965" cy="2016710"/>
            <a:chOff x="2525357" y="3011663"/>
            <a:chExt cx="1838965" cy="2016710"/>
          </a:xfrm>
        </p:grpSpPr>
        <p:pic>
          <p:nvPicPr>
            <p:cNvPr id="17" name="図 16"/>
            <p:cNvPicPr>
              <a:picLocks noChangeAspect="1"/>
            </p:cNvPicPr>
            <p:nvPr/>
          </p:nvPicPr>
          <p:blipFill>
            <a:blip r:embed="rId6"/>
            <a:stretch>
              <a:fillRect/>
            </a:stretch>
          </p:blipFill>
          <p:spPr>
            <a:xfrm>
              <a:off x="2585552" y="4092443"/>
              <a:ext cx="1715515" cy="579656"/>
            </a:xfrm>
            <a:prstGeom prst="rect">
              <a:avLst/>
            </a:prstGeom>
          </p:spPr>
        </p:pic>
        <p:grpSp>
          <p:nvGrpSpPr>
            <p:cNvPr id="14" name="図形グループ 13"/>
            <p:cNvGrpSpPr/>
            <p:nvPr/>
          </p:nvGrpSpPr>
          <p:grpSpPr>
            <a:xfrm>
              <a:off x="2525357" y="3011663"/>
              <a:ext cx="1838965" cy="2016710"/>
              <a:chOff x="2525357" y="3011663"/>
              <a:chExt cx="1838965" cy="2016710"/>
            </a:xfrm>
          </p:grpSpPr>
          <p:cxnSp>
            <p:nvCxnSpPr>
              <p:cNvPr id="48" name="直線矢印コネクタ 47"/>
              <p:cNvCxnSpPr/>
              <p:nvPr/>
            </p:nvCxnSpPr>
            <p:spPr>
              <a:xfrm flipH="1">
                <a:off x="3462867" y="3011663"/>
                <a:ext cx="310237" cy="976504"/>
              </a:xfrm>
              <a:prstGeom prst="straightConnector1">
                <a:avLst/>
              </a:prstGeom>
              <a:ln w="38100">
                <a:solidFill>
                  <a:srgbClr val="00B05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2525357" y="4659041"/>
                <a:ext cx="1838965" cy="369332"/>
              </a:xfrm>
              <a:prstGeom prst="rect">
                <a:avLst/>
              </a:prstGeom>
              <a:noFill/>
            </p:spPr>
            <p:txBody>
              <a:bodyPr wrap="none" rtlCol="0">
                <a:spAutoFit/>
              </a:bodyPr>
              <a:lstStyle/>
              <a:p>
                <a:pPr algn="ctr"/>
                <a:r>
                  <a:rPr kumimoji="1" lang="en-US" altLang="ja-JP" dirty="0">
                    <a:latin typeface="+mj-lt"/>
                  </a:rPr>
                  <a:t>HyperFlex Edge</a:t>
                </a:r>
                <a:endParaRPr kumimoji="1" lang="ja-JP" altLang="en-US" dirty="0">
                  <a:latin typeface="+mj-lt"/>
                </a:endParaRPr>
              </a:p>
            </p:txBody>
          </p:sp>
        </p:grpSp>
      </p:grpSp>
      <p:grpSp>
        <p:nvGrpSpPr>
          <p:cNvPr id="29" name="図形グループ 28"/>
          <p:cNvGrpSpPr/>
          <p:nvPr/>
        </p:nvGrpSpPr>
        <p:grpSpPr>
          <a:xfrm>
            <a:off x="4635658" y="3013963"/>
            <a:ext cx="1744041" cy="1994472"/>
            <a:chOff x="4635658" y="3013963"/>
            <a:chExt cx="1744041" cy="1994472"/>
          </a:xfrm>
        </p:grpSpPr>
        <p:grpSp>
          <p:nvGrpSpPr>
            <p:cNvPr id="27" name="図形グループ 26"/>
            <p:cNvGrpSpPr/>
            <p:nvPr/>
          </p:nvGrpSpPr>
          <p:grpSpPr>
            <a:xfrm>
              <a:off x="4635658" y="4109958"/>
              <a:ext cx="1744041" cy="563012"/>
              <a:chOff x="0" y="1930532"/>
              <a:chExt cx="9144000" cy="2951869"/>
            </a:xfrm>
          </p:grpSpPr>
          <p:pic>
            <p:nvPicPr>
              <p:cNvPr id="25" name="図 24"/>
              <p:cNvPicPr>
                <a:picLocks noChangeAspect="1"/>
              </p:cNvPicPr>
              <p:nvPr/>
            </p:nvPicPr>
            <p:blipFill>
              <a:blip r:embed="rId7"/>
              <a:stretch>
                <a:fillRect/>
              </a:stretch>
            </p:blipFill>
            <p:spPr>
              <a:xfrm>
                <a:off x="0" y="1930532"/>
                <a:ext cx="9144000" cy="1460006"/>
              </a:xfrm>
              <a:prstGeom prst="rect">
                <a:avLst/>
              </a:prstGeom>
            </p:spPr>
          </p:pic>
          <p:pic>
            <p:nvPicPr>
              <p:cNvPr id="61" name="図 60"/>
              <p:cNvPicPr>
                <a:picLocks noChangeAspect="1"/>
              </p:cNvPicPr>
              <p:nvPr/>
            </p:nvPicPr>
            <p:blipFill>
              <a:blip r:embed="rId7"/>
              <a:stretch>
                <a:fillRect/>
              </a:stretch>
            </p:blipFill>
            <p:spPr>
              <a:xfrm>
                <a:off x="0" y="2684643"/>
                <a:ext cx="9144000" cy="1460006"/>
              </a:xfrm>
              <a:prstGeom prst="rect">
                <a:avLst/>
              </a:prstGeom>
            </p:spPr>
          </p:pic>
          <p:pic>
            <p:nvPicPr>
              <p:cNvPr id="62" name="図 61"/>
              <p:cNvPicPr>
                <a:picLocks noChangeAspect="1"/>
              </p:cNvPicPr>
              <p:nvPr/>
            </p:nvPicPr>
            <p:blipFill>
              <a:blip r:embed="rId7"/>
              <a:stretch>
                <a:fillRect/>
              </a:stretch>
            </p:blipFill>
            <p:spPr>
              <a:xfrm>
                <a:off x="0" y="3422395"/>
                <a:ext cx="9144000" cy="1460006"/>
              </a:xfrm>
              <a:prstGeom prst="rect">
                <a:avLst/>
              </a:prstGeom>
            </p:spPr>
          </p:pic>
        </p:grpSp>
        <p:grpSp>
          <p:nvGrpSpPr>
            <p:cNvPr id="15" name="図形グループ 14"/>
            <p:cNvGrpSpPr/>
            <p:nvPr/>
          </p:nvGrpSpPr>
          <p:grpSpPr>
            <a:xfrm>
              <a:off x="4709910" y="3013963"/>
              <a:ext cx="1570946" cy="1994472"/>
              <a:chOff x="4709910" y="3013963"/>
              <a:chExt cx="1570946" cy="1994472"/>
            </a:xfrm>
          </p:grpSpPr>
          <p:grpSp>
            <p:nvGrpSpPr>
              <p:cNvPr id="30" name="図形グループ 29"/>
              <p:cNvGrpSpPr/>
              <p:nvPr/>
            </p:nvGrpSpPr>
            <p:grpSpPr>
              <a:xfrm>
                <a:off x="4729967" y="3831754"/>
                <a:ext cx="1550782" cy="344632"/>
                <a:chOff x="2493457" y="2713409"/>
                <a:chExt cx="4006258" cy="890316"/>
              </a:xfrm>
            </p:grpSpPr>
            <p:pic>
              <p:nvPicPr>
                <p:cNvPr id="31" name="Picture 12"/>
                <p:cNvPicPr>
                  <a:picLocks noChangeAspect="1"/>
                </p:cNvPicPr>
                <p:nvPr/>
              </p:nvPicPr>
              <p:blipFill rotWithShape="1">
                <a:blip r:embed="rId4">
                  <a:extLst/>
                </a:blip>
                <a:srcRect t="41596" b="43209"/>
                <a:stretch/>
              </p:blipFill>
              <p:spPr>
                <a:xfrm>
                  <a:off x="2493457" y="3117483"/>
                  <a:ext cx="4000102" cy="486242"/>
                </a:xfrm>
                <a:prstGeom prst="rect">
                  <a:avLst/>
                </a:prstGeom>
              </p:spPr>
            </p:pic>
            <p:pic>
              <p:nvPicPr>
                <p:cNvPr id="32" name="Picture 13"/>
                <p:cNvPicPr>
                  <a:picLocks noChangeAspect="1"/>
                </p:cNvPicPr>
                <p:nvPr/>
              </p:nvPicPr>
              <p:blipFill rotWithShape="1">
                <a:blip r:embed="rId4">
                  <a:extLst/>
                </a:blip>
                <a:srcRect t="41596" b="43209"/>
                <a:stretch/>
              </p:blipFill>
              <p:spPr>
                <a:xfrm>
                  <a:off x="2499613" y="2713409"/>
                  <a:ext cx="4000102" cy="486242"/>
                </a:xfrm>
                <a:prstGeom prst="rect">
                  <a:avLst/>
                </a:prstGeom>
              </p:spPr>
            </p:pic>
          </p:grpSp>
          <p:cxnSp>
            <p:nvCxnSpPr>
              <p:cNvPr id="52" name="直線矢印コネクタ 51"/>
              <p:cNvCxnSpPr/>
              <p:nvPr/>
            </p:nvCxnSpPr>
            <p:spPr>
              <a:xfrm>
                <a:off x="5185992" y="3013963"/>
                <a:ext cx="318174" cy="624811"/>
              </a:xfrm>
              <a:prstGeom prst="straightConnector1">
                <a:avLst/>
              </a:prstGeom>
              <a:ln w="38100">
                <a:solidFill>
                  <a:srgbClr val="FF930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4709910" y="4639103"/>
                <a:ext cx="1570946" cy="369332"/>
              </a:xfrm>
              <a:prstGeom prst="rect">
                <a:avLst/>
              </a:prstGeom>
              <a:noFill/>
            </p:spPr>
            <p:txBody>
              <a:bodyPr wrap="square" rtlCol="0">
                <a:spAutoFit/>
              </a:bodyPr>
              <a:lstStyle/>
              <a:p>
                <a:pPr algn="ctr"/>
                <a:r>
                  <a:rPr kumimoji="1" lang="en-US" altLang="ja-JP" dirty="0">
                    <a:latin typeface="+mj-lt"/>
                  </a:rPr>
                  <a:t>HyperFlex</a:t>
                </a:r>
                <a:endParaRPr kumimoji="1" lang="ja-JP" altLang="en-US" dirty="0">
                  <a:latin typeface="+mj-lt"/>
                </a:endParaRPr>
              </a:p>
            </p:txBody>
          </p:sp>
        </p:grpSp>
      </p:grpSp>
      <p:grpSp>
        <p:nvGrpSpPr>
          <p:cNvPr id="16" name="図形グループ 15"/>
          <p:cNvGrpSpPr/>
          <p:nvPr/>
        </p:nvGrpSpPr>
        <p:grpSpPr>
          <a:xfrm>
            <a:off x="6383653" y="2619816"/>
            <a:ext cx="2171800" cy="2376900"/>
            <a:chOff x="6383653" y="2619816"/>
            <a:chExt cx="2171800" cy="2376900"/>
          </a:xfrm>
        </p:grpSpPr>
        <p:cxnSp>
          <p:nvCxnSpPr>
            <p:cNvPr id="56" name="直線矢印コネクタ 55"/>
            <p:cNvCxnSpPr/>
            <p:nvPr/>
          </p:nvCxnSpPr>
          <p:spPr>
            <a:xfrm flipH="1" flipV="1">
              <a:off x="6383653" y="2619816"/>
              <a:ext cx="1133272" cy="883875"/>
            </a:xfrm>
            <a:prstGeom prst="straightConnector1">
              <a:avLst/>
            </a:prstGeom>
            <a:ln w="38100">
              <a:solidFill>
                <a:srgbClr val="002060"/>
              </a:solidFill>
              <a:prstDash val="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6605880" y="4627384"/>
              <a:ext cx="1949573" cy="369332"/>
            </a:xfrm>
            <a:prstGeom prst="rect">
              <a:avLst/>
            </a:prstGeom>
            <a:noFill/>
          </p:spPr>
          <p:txBody>
            <a:bodyPr wrap="none" rtlCol="0">
              <a:spAutoFit/>
            </a:bodyPr>
            <a:lstStyle/>
            <a:p>
              <a:pPr algn="ctr"/>
              <a:r>
                <a:rPr kumimoji="1" lang="en-US" altLang="ja-JP">
                  <a:latin typeface="+mj-lt"/>
                </a:rPr>
                <a:t>3</a:t>
              </a:r>
              <a:r>
                <a:rPr kumimoji="1" lang="en-US" altLang="ja-JP" baseline="30000">
                  <a:latin typeface="+mj-lt"/>
                </a:rPr>
                <a:t>rd</a:t>
              </a:r>
              <a:r>
                <a:rPr kumimoji="1" lang="en-US" altLang="ja-JP">
                  <a:latin typeface="+mj-lt"/>
                </a:rPr>
                <a:t> Party Storage</a:t>
              </a:r>
              <a:endParaRPr kumimoji="1" lang="ja-JP" altLang="en-US" dirty="0">
                <a:latin typeface="+mj-lt"/>
              </a:endParaRPr>
            </a:p>
          </p:txBody>
        </p:sp>
        <p:grpSp>
          <p:nvGrpSpPr>
            <p:cNvPr id="46" name="図形グループ 45"/>
            <p:cNvGrpSpPr/>
            <p:nvPr/>
          </p:nvGrpSpPr>
          <p:grpSpPr>
            <a:xfrm>
              <a:off x="6927840" y="3716753"/>
              <a:ext cx="1279931" cy="928320"/>
              <a:chOff x="7439340" y="3877668"/>
              <a:chExt cx="1041847" cy="755640"/>
            </a:xfrm>
          </p:grpSpPr>
          <p:pic>
            <p:nvPicPr>
              <p:cNvPr id="49"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3877668"/>
                <a:ext cx="1041847" cy="127928"/>
              </a:xfrm>
              <a:prstGeom prst="rect">
                <a:avLst/>
              </a:prstGeom>
            </p:spPr>
          </p:pic>
          <p:pic>
            <p:nvPicPr>
              <p:cNvPr id="50"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007843"/>
                <a:ext cx="1041847" cy="127928"/>
              </a:xfrm>
              <a:prstGeom prst="rect">
                <a:avLst/>
              </a:prstGeom>
            </p:spPr>
          </p:pic>
          <p:pic>
            <p:nvPicPr>
              <p:cNvPr id="51"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135771"/>
                <a:ext cx="1041847" cy="127928"/>
              </a:xfrm>
              <a:prstGeom prst="rect">
                <a:avLst/>
              </a:prstGeom>
            </p:spPr>
          </p:pic>
          <p:pic>
            <p:nvPicPr>
              <p:cNvPr id="53"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256893"/>
                <a:ext cx="1041847" cy="127928"/>
              </a:xfrm>
              <a:prstGeom prst="rect">
                <a:avLst/>
              </a:prstGeom>
            </p:spPr>
          </p:pic>
          <p:pic>
            <p:nvPicPr>
              <p:cNvPr id="54"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382574"/>
                <a:ext cx="1041847" cy="127928"/>
              </a:xfrm>
              <a:prstGeom prst="rect">
                <a:avLst/>
              </a:prstGeom>
            </p:spPr>
          </p:pic>
          <p:pic>
            <p:nvPicPr>
              <p:cNvPr id="55" name="Picture 1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39340" y="4505380"/>
                <a:ext cx="1041847" cy="127928"/>
              </a:xfrm>
              <a:prstGeom prst="rect">
                <a:avLst/>
              </a:prstGeom>
            </p:spPr>
          </p:pic>
        </p:grpSp>
      </p:grpSp>
      <p:sp>
        <p:nvSpPr>
          <p:cNvPr id="57" name="Title 1">
            <a:extLst>
              <a:ext uri="{FF2B5EF4-FFF2-40B4-BE49-F238E27FC236}">
                <a16:creationId xmlns:a16="http://schemas.microsoft.com/office/drawing/2014/main" xmlns="" id="{2768F357-EDE3-4943-A440-C838E25B2974}"/>
              </a:ext>
            </a:extLst>
          </p:cNvPr>
          <p:cNvSpPr txBox="1">
            <a:spLocks/>
          </p:cNvSpPr>
          <p:nvPr/>
        </p:nvSpPr>
        <p:spPr bwMode="auto">
          <a:xfrm>
            <a:off x="113038" y="39829"/>
            <a:ext cx="9116567" cy="7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100000"/>
              </a:lnSpc>
            </a:pPr>
            <a:r>
              <a:rPr lang="ja-JP" altLang="en-US" dirty="0">
                <a:latin typeface="MS PGothic" charset="-128"/>
                <a:ea typeface="MS PGothic" charset="-128"/>
                <a:cs typeface="MS PGothic" charset="-128"/>
              </a:rPr>
              <a:t>システムマネジメントは新時代へ</a:t>
            </a:r>
            <a:r>
              <a:rPr lang="en-US" altLang="ja-JP" dirty="0">
                <a:latin typeface="MS PGothic" charset="-128"/>
                <a:ea typeface="MS PGothic" charset="-128"/>
                <a:cs typeface="MS PGothic" charset="-128"/>
              </a:rPr>
              <a:t>: </a:t>
            </a:r>
            <a:r>
              <a:rPr lang="en-US" altLang="ja-JP" dirty="0"/>
              <a:t>Cisco Intersight</a:t>
            </a:r>
            <a:endParaRPr lang="ja-JP" altLang="en-US" dirty="0"/>
          </a:p>
        </p:txBody>
      </p:sp>
    </p:spTree>
    <p:extLst>
      <p:ext uri="{BB962C8B-B14F-4D97-AF65-F5344CB8AC3E}">
        <p14:creationId xmlns:p14="http://schemas.microsoft.com/office/powerpoint/2010/main" val="372035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79028" y="221884"/>
            <a:ext cx="2638444" cy="4363383"/>
            <a:chOff x="679028" y="98628"/>
            <a:chExt cx="2638444" cy="4275930"/>
          </a:xfrm>
        </p:grpSpPr>
        <p:grpSp>
          <p:nvGrpSpPr>
            <p:cNvPr id="278" name="Group 277"/>
            <p:cNvGrpSpPr/>
            <p:nvPr/>
          </p:nvGrpSpPr>
          <p:grpSpPr>
            <a:xfrm flipH="1">
              <a:off x="679028" y="98628"/>
              <a:ext cx="2638444" cy="4275930"/>
              <a:chOff x="5942471" y="98628"/>
              <a:chExt cx="2638444" cy="4275930"/>
            </a:xfrm>
          </p:grpSpPr>
          <p:sp>
            <p:nvSpPr>
              <p:cNvPr id="279" name="Isosceles Triangle 278"/>
              <p:cNvSpPr/>
              <p:nvPr/>
            </p:nvSpPr>
            <p:spPr>
              <a:xfrm rot="5400000" flipH="1">
                <a:off x="4781991" y="1259108"/>
                <a:ext cx="4275930" cy="1954970"/>
              </a:xfrm>
              <a:prstGeom prst="triangle">
                <a:avLst/>
              </a:prstGeom>
              <a:gradFill>
                <a:gsLst>
                  <a:gs pos="0">
                    <a:schemeClr val="accent4">
                      <a:lumMod val="20000"/>
                      <a:lumOff val="80000"/>
                    </a:schemeClr>
                  </a:gs>
                  <a:gs pos="100000">
                    <a:schemeClr val="bg2">
                      <a:lumMod val="9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Isosceles Triangle 279"/>
              <p:cNvSpPr/>
              <p:nvPr/>
            </p:nvSpPr>
            <p:spPr>
              <a:xfrm rot="5400000" flipH="1">
                <a:off x="7022742" y="1747710"/>
                <a:ext cx="2138580" cy="977766"/>
              </a:xfrm>
              <a:prstGeom prst="triangle">
                <a:avLst/>
              </a:prstGeom>
              <a:gradFill>
                <a:gsLst>
                  <a:gs pos="0">
                    <a:schemeClr val="accent4">
                      <a:lumMod val="20000"/>
                      <a:lumOff val="80000"/>
                    </a:schemeClr>
                  </a:gs>
                  <a:gs pos="100000">
                    <a:schemeClr val="bg2">
                      <a:lumMod val="9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1" name="Isosceles Triangle 290"/>
            <p:cNvSpPr/>
            <p:nvPr/>
          </p:nvSpPr>
          <p:spPr>
            <a:xfrm rot="16200000">
              <a:off x="1939319" y="1866345"/>
              <a:ext cx="1619620" cy="740496"/>
            </a:xfrm>
            <a:prstGeom prst="triangle">
              <a:avLst/>
            </a:prstGeom>
            <a:gradFill>
              <a:gsLst>
                <a:gs pos="0">
                  <a:schemeClr val="accent4">
                    <a:lumMod val="20000"/>
                    <a:lumOff val="80000"/>
                  </a:schemeClr>
                </a:gs>
                <a:gs pos="100000">
                  <a:schemeClr val="bg2">
                    <a:lumMod val="9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p:cNvGrpSpPr/>
          <p:nvPr/>
        </p:nvGrpSpPr>
        <p:grpSpPr>
          <a:xfrm flipH="1">
            <a:off x="806829" y="2245295"/>
            <a:ext cx="209550" cy="241610"/>
            <a:chOff x="8573704" y="4077053"/>
            <a:chExt cx="209550" cy="241610"/>
          </a:xfrm>
        </p:grpSpPr>
        <p:sp>
          <p:nvSpPr>
            <p:cNvPr id="110" name="Rounded Rectangle 109"/>
            <p:cNvSpPr/>
            <p:nvPr/>
          </p:nvSpPr>
          <p:spPr>
            <a:xfrm rot="2700000">
              <a:off x="8573705" y="4147117"/>
              <a:ext cx="209551" cy="69424"/>
            </a:xfrm>
            <a:prstGeom prst="roundRect">
              <a:avLst>
                <a:gd name="adj" fmla="val 50000"/>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Arial" panose="020B0604020202020204"/>
                <a:ea typeface="+mn-ea"/>
                <a:cs typeface="+mn-cs"/>
              </a:endParaRPr>
            </a:p>
          </p:txBody>
        </p:sp>
        <p:sp>
          <p:nvSpPr>
            <p:cNvPr id="111" name="Rounded Rectangle 110"/>
            <p:cNvSpPr/>
            <p:nvPr/>
          </p:nvSpPr>
          <p:spPr>
            <a:xfrm rot="18900000">
              <a:off x="8573704" y="4249238"/>
              <a:ext cx="209550" cy="69425"/>
            </a:xfrm>
            <a:prstGeom prst="roundRect">
              <a:avLst>
                <a:gd name="adj" fmla="val 50000"/>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Arial" panose="020B0604020202020204"/>
                <a:ea typeface="+mn-ea"/>
                <a:cs typeface="+mn-cs"/>
              </a:endParaRPr>
            </a:p>
          </p:txBody>
        </p:sp>
        <p:sp>
          <p:nvSpPr>
            <p:cNvPr id="112" name="Freeform 111"/>
            <p:cNvSpPr/>
            <p:nvPr/>
          </p:nvSpPr>
          <p:spPr>
            <a:xfrm rot="2700000">
              <a:off x="8654964" y="4182860"/>
              <a:ext cx="115569" cy="66478"/>
            </a:xfrm>
            <a:custGeom>
              <a:avLst/>
              <a:gdLst>
                <a:gd name="connsiteX0" fmla="*/ 0 w 116770"/>
                <a:gd name="connsiteY0" fmla="*/ 67169 h 67169"/>
                <a:gd name="connsiteX1" fmla="*/ 56896 w 116770"/>
                <a:gd name="connsiteY1" fmla="*/ 10273 h 67169"/>
                <a:gd name="connsiteX2" fmla="*/ 106498 w 116770"/>
                <a:gd name="connsiteY2" fmla="*/ 10273 h 67169"/>
                <a:gd name="connsiteX3" fmla="*/ 106498 w 116770"/>
                <a:gd name="connsiteY3" fmla="*/ 10274 h 67169"/>
                <a:gd name="connsiteX4" fmla="*/ 116770 w 116770"/>
                <a:gd name="connsiteY4" fmla="*/ 35075 h 67169"/>
                <a:gd name="connsiteX5" fmla="*/ 107702 w 116770"/>
                <a:gd name="connsiteY5" fmla="*/ 56968 h 67169"/>
                <a:gd name="connsiteX6" fmla="*/ 83076 w 116770"/>
                <a:gd name="connsiteY6" fmla="*/ 67169 h 6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70" h="67169">
                  <a:moveTo>
                    <a:pt x="0" y="67169"/>
                  </a:moveTo>
                  <a:lnTo>
                    <a:pt x="56896" y="10273"/>
                  </a:lnTo>
                  <a:cubicBezTo>
                    <a:pt x="70594" y="-3424"/>
                    <a:pt x="92801" y="-3424"/>
                    <a:pt x="106498" y="10273"/>
                  </a:cubicBezTo>
                  <a:lnTo>
                    <a:pt x="106498" y="10274"/>
                  </a:lnTo>
                  <a:cubicBezTo>
                    <a:pt x="113346" y="17122"/>
                    <a:pt x="116770" y="26099"/>
                    <a:pt x="116770" y="35075"/>
                  </a:cubicBezTo>
                  <a:lnTo>
                    <a:pt x="107702" y="56968"/>
                  </a:lnTo>
                  <a:lnTo>
                    <a:pt x="83076" y="67169"/>
                  </a:lnTo>
                  <a:close/>
                </a:path>
              </a:pathLst>
            </a:custGeom>
            <a:solidFill>
              <a:schemeClr val="tx1">
                <a:lumMod val="50000"/>
                <a:lumOff val="50000"/>
                <a:alpha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cs typeface="ＭＳ Ｐゴシック" charset="0"/>
              </a:endParaRPr>
            </a:p>
          </p:txBody>
        </p:sp>
        <p:sp>
          <p:nvSpPr>
            <p:cNvPr id="113" name="Freeform 112"/>
            <p:cNvSpPr/>
            <p:nvPr/>
          </p:nvSpPr>
          <p:spPr>
            <a:xfrm rot="18900000" flipV="1">
              <a:off x="8654963" y="4220050"/>
              <a:ext cx="115569" cy="66478"/>
            </a:xfrm>
            <a:custGeom>
              <a:avLst/>
              <a:gdLst>
                <a:gd name="connsiteX0" fmla="*/ 0 w 116770"/>
                <a:gd name="connsiteY0" fmla="*/ 67169 h 67169"/>
                <a:gd name="connsiteX1" fmla="*/ 56896 w 116770"/>
                <a:gd name="connsiteY1" fmla="*/ 10273 h 67169"/>
                <a:gd name="connsiteX2" fmla="*/ 106498 w 116770"/>
                <a:gd name="connsiteY2" fmla="*/ 10273 h 67169"/>
                <a:gd name="connsiteX3" fmla="*/ 106498 w 116770"/>
                <a:gd name="connsiteY3" fmla="*/ 10274 h 67169"/>
                <a:gd name="connsiteX4" fmla="*/ 116770 w 116770"/>
                <a:gd name="connsiteY4" fmla="*/ 35075 h 67169"/>
                <a:gd name="connsiteX5" fmla="*/ 107702 w 116770"/>
                <a:gd name="connsiteY5" fmla="*/ 56968 h 67169"/>
                <a:gd name="connsiteX6" fmla="*/ 83076 w 116770"/>
                <a:gd name="connsiteY6" fmla="*/ 67169 h 6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70" h="67169">
                  <a:moveTo>
                    <a:pt x="0" y="67169"/>
                  </a:moveTo>
                  <a:lnTo>
                    <a:pt x="56896" y="10273"/>
                  </a:lnTo>
                  <a:cubicBezTo>
                    <a:pt x="70594" y="-3424"/>
                    <a:pt x="92801" y="-3424"/>
                    <a:pt x="106498" y="10273"/>
                  </a:cubicBezTo>
                  <a:lnTo>
                    <a:pt x="106498" y="10274"/>
                  </a:lnTo>
                  <a:cubicBezTo>
                    <a:pt x="113346" y="17122"/>
                    <a:pt x="116770" y="26099"/>
                    <a:pt x="116770" y="35075"/>
                  </a:cubicBezTo>
                  <a:lnTo>
                    <a:pt x="107702" y="56968"/>
                  </a:lnTo>
                  <a:lnTo>
                    <a:pt x="83076" y="67169"/>
                  </a:lnTo>
                  <a:close/>
                </a:path>
              </a:pathLst>
            </a:custGeom>
            <a:solidFill>
              <a:schemeClr val="tx1">
                <a:lumMod val="50000"/>
                <a:lumOff val="50000"/>
                <a:alpha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cs typeface="ＭＳ Ｐゴシック" charset="0"/>
              </a:endParaRPr>
            </a:p>
          </p:txBody>
        </p:sp>
        <p:sp>
          <p:nvSpPr>
            <p:cNvPr id="114" name="Freeform 113"/>
            <p:cNvSpPr/>
            <p:nvPr/>
          </p:nvSpPr>
          <p:spPr>
            <a:xfrm rot="2700000">
              <a:off x="8695901" y="4199252"/>
              <a:ext cx="67278" cy="67277"/>
            </a:xfrm>
            <a:custGeom>
              <a:avLst/>
              <a:gdLst>
                <a:gd name="connsiteX0" fmla="*/ 18747 w 124056"/>
                <a:gd name="connsiteY0" fmla="*/ 18748 h 124055"/>
                <a:gd name="connsiteX1" fmla="*/ 64008 w 124056"/>
                <a:gd name="connsiteY1" fmla="*/ 0 h 124055"/>
                <a:gd name="connsiteX2" fmla="*/ 88923 w 124056"/>
                <a:gd name="connsiteY2" fmla="*/ 5030 h 124055"/>
                <a:gd name="connsiteX3" fmla="*/ 106905 w 124056"/>
                <a:gd name="connsiteY3" fmla="*/ 17154 h 124055"/>
                <a:gd name="connsiteX4" fmla="*/ 119026 w 124056"/>
                <a:gd name="connsiteY4" fmla="*/ 35132 h 124055"/>
                <a:gd name="connsiteX5" fmla="*/ 124056 w 124056"/>
                <a:gd name="connsiteY5" fmla="*/ 60047 h 124055"/>
                <a:gd name="connsiteX6" fmla="*/ 60048 w 124056"/>
                <a:gd name="connsiteY6" fmla="*/ 124055 h 124055"/>
                <a:gd name="connsiteX7" fmla="*/ 0 w 124056"/>
                <a:gd name="connsiteY7" fmla="*/ 124055 h 124055"/>
                <a:gd name="connsiteX8" fmla="*/ 0 w 124056"/>
                <a:gd name="connsiteY8" fmla="*/ 64008 h 124055"/>
                <a:gd name="connsiteX9" fmla="*/ 18747 w 124056"/>
                <a:gd name="connsiteY9" fmla="*/ 18748 h 12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56" h="124055">
                  <a:moveTo>
                    <a:pt x="18747" y="18748"/>
                  </a:moveTo>
                  <a:cubicBezTo>
                    <a:pt x="30330" y="7164"/>
                    <a:pt x="46332" y="0"/>
                    <a:pt x="64008" y="0"/>
                  </a:cubicBezTo>
                  <a:cubicBezTo>
                    <a:pt x="72846" y="0"/>
                    <a:pt x="81265" y="1791"/>
                    <a:pt x="88923" y="5030"/>
                  </a:cubicBezTo>
                  <a:lnTo>
                    <a:pt x="106905" y="17154"/>
                  </a:lnTo>
                  <a:lnTo>
                    <a:pt x="119026" y="35132"/>
                  </a:lnTo>
                  <a:cubicBezTo>
                    <a:pt x="122265" y="42790"/>
                    <a:pt x="124056" y="51209"/>
                    <a:pt x="124056" y="60047"/>
                  </a:cubicBezTo>
                  <a:cubicBezTo>
                    <a:pt x="124056" y="95398"/>
                    <a:pt x="95399" y="124055"/>
                    <a:pt x="60048" y="124055"/>
                  </a:cubicBezTo>
                  <a:lnTo>
                    <a:pt x="0" y="124055"/>
                  </a:lnTo>
                  <a:lnTo>
                    <a:pt x="0" y="64008"/>
                  </a:lnTo>
                  <a:cubicBezTo>
                    <a:pt x="0" y="46333"/>
                    <a:pt x="7164" y="30331"/>
                    <a:pt x="18747" y="18748"/>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cs typeface="ＭＳ Ｐゴシック" charset="0"/>
              </a:endParaRPr>
            </a:p>
          </p:txBody>
        </p:sp>
      </p:grpSp>
      <p:grpSp>
        <p:nvGrpSpPr>
          <p:cNvPr id="3" name="Group 2"/>
          <p:cNvGrpSpPr/>
          <p:nvPr/>
        </p:nvGrpSpPr>
        <p:grpSpPr>
          <a:xfrm>
            <a:off x="5826529" y="265610"/>
            <a:ext cx="2638444" cy="4275930"/>
            <a:chOff x="5826529" y="98628"/>
            <a:chExt cx="2638444" cy="4275930"/>
          </a:xfrm>
        </p:grpSpPr>
        <p:grpSp>
          <p:nvGrpSpPr>
            <p:cNvPr id="2" name="Group 1"/>
            <p:cNvGrpSpPr/>
            <p:nvPr/>
          </p:nvGrpSpPr>
          <p:grpSpPr>
            <a:xfrm>
              <a:off x="5826529" y="98628"/>
              <a:ext cx="2638444" cy="4275930"/>
              <a:chOff x="5826529" y="98628"/>
              <a:chExt cx="2638444" cy="4275930"/>
            </a:xfrm>
          </p:grpSpPr>
          <p:sp>
            <p:nvSpPr>
              <p:cNvPr id="183" name="Isosceles Triangle 182"/>
              <p:cNvSpPr/>
              <p:nvPr/>
            </p:nvSpPr>
            <p:spPr>
              <a:xfrm rot="5400000" flipH="1">
                <a:off x="4666049" y="1259108"/>
                <a:ext cx="4275930" cy="1954970"/>
              </a:xfrm>
              <a:prstGeom prst="triangle">
                <a:avLst/>
              </a:prstGeom>
              <a:gradFill>
                <a:gsLst>
                  <a:gs pos="0">
                    <a:schemeClr val="accent4">
                      <a:lumMod val="20000"/>
                      <a:lumOff val="80000"/>
                    </a:schemeClr>
                  </a:gs>
                  <a:gs pos="100000">
                    <a:schemeClr val="bg2">
                      <a:lumMod val="9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Isosceles Triangle 173"/>
              <p:cNvSpPr/>
              <p:nvPr/>
            </p:nvSpPr>
            <p:spPr>
              <a:xfrm rot="5400000" flipH="1">
                <a:off x="6906800" y="1747710"/>
                <a:ext cx="2138580" cy="977766"/>
              </a:xfrm>
              <a:prstGeom prst="triangle">
                <a:avLst/>
              </a:prstGeom>
              <a:gradFill>
                <a:gsLst>
                  <a:gs pos="0">
                    <a:schemeClr val="accent4">
                      <a:lumMod val="20000"/>
                      <a:lumOff val="80000"/>
                    </a:schemeClr>
                  </a:gs>
                  <a:gs pos="100000">
                    <a:schemeClr val="bg2">
                      <a:lumMod val="9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0" name="Isosceles Triangle 289"/>
            <p:cNvSpPr/>
            <p:nvPr/>
          </p:nvSpPr>
          <p:spPr>
            <a:xfrm rot="5400000" flipH="1">
              <a:off x="5585062" y="1866345"/>
              <a:ext cx="1619620" cy="740496"/>
            </a:xfrm>
            <a:prstGeom prst="triangle">
              <a:avLst/>
            </a:prstGeom>
            <a:gradFill>
              <a:gsLst>
                <a:gs pos="0">
                  <a:schemeClr val="accent4">
                    <a:lumMod val="20000"/>
                    <a:lumOff val="80000"/>
                  </a:schemeClr>
                </a:gs>
                <a:gs pos="100000">
                  <a:schemeClr val="bg2">
                    <a:lumMod val="9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102"/>
          <p:cNvGrpSpPr/>
          <p:nvPr/>
        </p:nvGrpSpPr>
        <p:grpSpPr>
          <a:xfrm>
            <a:off x="8152491" y="2245295"/>
            <a:ext cx="209550" cy="241610"/>
            <a:chOff x="8573704" y="4077053"/>
            <a:chExt cx="209550" cy="241610"/>
          </a:xfrm>
        </p:grpSpPr>
        <p:sp>
          <p:nvSpPr>
            <p:cNvPr id="104" name="Rounded Rectangle 103"/>
            <p:cNvSpPr/>
            <p:nvPr/>
          </p:nvSpPr>
          <p:spPr>
            <a:xfrm rot="2700000">
              <a:off x="8573705" y="4147117"/>
              <a:ext cx="209551" cy="69424"/>
            </a:xfrm>
            <a:prstGeom prst="roundRect">
              <a:avLst>
                <a:gd name="adj" fmla="val 50000"/>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Arial" panose="020B0604020202020204"/>
                <a:ea typeface="+mn-ea"/>
                <a:cs typeface="+mn-cs"/>
              </a:endParaRPr>
            </a:p>
          </p:txBody>
        </p:sp>
        <p:sp>
          <p:nvSpPr>
            <p:cNvPr id="105" name="Rounded Rectangle 104"/>
            <p:cNvSpPr/>
            <p:nvPr/>
          </p:nvSpPr>
          <p:spPr>
            <a:xfrm rot="18900000">
              <a:off x="8573704" y="4249238"/>
              <a:ext cx="209550" cy="69425"/>
            </a:xfrm>
            <a:prstGeom prst="roundRect">
              <a:avLst>
                <a:gd name="adj" fmla="val 50000"/>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Arial" panose="020B0604020202020204"/>
                <a:ea typeface="+mn-ea"/>
                <a:cs typeface="+mn-cs"/>
              </a:endParaRPr>
            </a:p>
          </p:txBody>
        </p:sp>
        <p:sp>
          <p:nvSpPr>
            <p:cNvPr id="106" name="Freeform 105"/>
            <p:cNvSpPr/>
            <p:nvPr/>
          </p:nvSpPr>
          <p:spPr>
            <a:xfrm rot="2700000">
              <a:off x="8654964" y="4182860"/>
              <a:ext cx="115569" cy="66478"/>
            </a:xfrm>
            <a:custGeom>
              <a:avLst/>
              <a:gdLst>
                <a:gd name="connsiteX0" fmla="*/ 0 w 116770"/>
                <a:gd name="connsiteY0" fmla="*/ 67169 h 67169"/>
                <a:gd name="connsiteX1" fmla="*/ 56896 w 116770"/>
                <a:gd name="connsiteY1" fmla="*/ 10273 h 67169"/>
                <a:gd name="connsiteX2" fmla="*/ 106498 w 116770"/>
                <a:gd name="connsiteY2" fmla="*/ 10273 h 67169"/>
                <a:gd name="connsiteX3" fmla="*/ 106498 w 116770"/>
                <a:gd name="connsiteY3" fmla="*/ 10274 h 67169"/>
                <a:gd name="connsiteX4" fmla="*/ 116770 w 116770"/>
                <a:gd name="connsiteY4" fmla="*/ 35075 h 67169"/>
                <a:gd name="connsiteX5" fmla="*/ 107702 w 116770"/>
                <a:gd name="connsiteY5" fmla="*/ 56968 h 67169"/>
                <a:gd name="connsiteX6" fmla="*/ 83076 w 116770"/>
                <a:gd name="connsiteY6" fmla="*/ 67169 h 6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70" h="67169">
                  <a:moveTo>
                    <a:pt x="0" y="67169"/>
                  </a:moveTo>
                  <a:lnTo>
                    <a:pt x="56896" y="10273"/>
                  </a:lnTo>
                  <a:cubicBezTo>
                    <a:pt x="70594" y="-3424"/>
                    <a:pt x="92801" y="-3424"/>
                    <a:pt x="106498" y="10273"/>
                  </a:cubicBezTo>
                  <a:lnTo>
                    <a:pt x="106498" y="10274"/>
                  </a:lnTo>
                  <a:cubicBezTo>
                    <a:pt x="113346" y="17122"/>
                    <a:pt x="116770" y="26099"/>
                    <a:pt x="116770" y="35075"/>
                  </a:cubicBezTo>
                  <a:lnTo>
                    <a:pt x="107702" y="56968"/>
                  </a:lnTo>
                  <a:lnTo>
                    <a:pt x="83076" y="67169"/>
                  </a:lnTo>
                  <a:close/>
                </a:path>
              </a:pathLst>
            </a:custGeom>
            <a:solidFill>
              <a:schemeClr val="tx1">
                <a:lumMod val="50000"/>
                <a:lumOff val="50000"/>
                <a:alpha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cs typeface="ＭＳ Ｐゴシック" charset="0"/>
              </a:endParaRPr>
            </a:p>
          </p:txBody>
        </p:sp>
        <p:sp>
          <p:nvSpPr>
            <p:cNvPr id="107" name="Freeform 106"/>
            <p:cNvSpPr/>
            <p:nvPr/>
          </p:nvSpPr>
          <p:spPr>
            <a:xfrm rot="18900000" flipV="1">
              <a:off x="8654963" y="4220050"/>
              <a:ext cx="115569" cy="66478"/>
            </a:xfrm>
            <a:custGeom>
              <a:avLst/>
              <a:gdLst>
                <a:gd name="connsiteX0" fmla="*/ 0 w 116770"/>
                <a:gd name="connsiteY0" fmla="*/ 67169 h 67169"/>
                <a:gd name="connsiteX1" fmla="*/ 56896 w 116770"/>
                <a:gd name="connsiteY1" fmla="*/ 10273 h 67169"/>
                <a:gd name="connsiteX2" fmla="*/ 106498 w 116770"/>
                <a:gd name="connsiteY2" fmla="*/ 10273 h 67169"/>
                <a:gd name="connsiteX3" fmla="*/ 106498 w 116770"/>
                <a:gd name="connsiteY3" fmla="*/ 10274 h 67169"/>
                <a:gd name="connsiteX4" fmla="*/ 116770 w 116770"/>
                <a:gd name="connsiteY4" fmla="*/ 35075 h 67169"/>
                <a:gd name="connsiteX5" fmla="*/ 107702 w 116770"/>
                <a:gd name="connsiteY5" fmla="*/ 56968 h 67169"/>
                <a:gd name="connsiteX6" fmla="*/ 83076 w 116770"/>
                <a:gd name="connsiteY6" fmla="*/ 67169 h 6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70" h="67169">
                  <a:moveTo>
                    <a:pt x="0" y="67169"/>
                  </a:moveTo>
                  <a:lnTo>
                    <a:pt x="56896" y="10273"/>
                  </a:lnTo>
                  <a:cubicBezTo>
                    <a:pt x="70594" y="-3424"/>
                    <a:pt x="92801" y="-3424"/>
                    <a:pt x="106498" y="10273"/>
                  </a:cubicBezTo>
                  <a:lnTo>
                    <a:pt x="106498" y="10274"/>
                  </a:lnTo>
                  <a:cubicBezTo>
                    <a:pt x="113346" y="17122"/>
                    <a:pt x="116770" y="26099"/>
                    <a:pt x="116770" y="35075"/>
                  </a:cubicBezTo>
                  <a:lnTo>
                    <a:pt x="107702" y="56968"/>
                  </a:lnTo>
                  <a:lnTo>
                    <a:pt x="83076" y="67169"/>
                  </a:lnTo>
                  <a:close/>
                </a:path>
              </a:pathLst>
            </a:custGeom>
            <a:solidFill>
              <a:schemeClr val="tx1">
                <a:lumMod val="50000"/>
                <a:lumOff val="50000"/>
                <a:alpha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cs typeface="ＭＳ Ｐゴシック" charset="0"/>
              </a:endParaRPr>
            </a:p>
          </p:txBody>
        </p:sp>
        <p:sp>
          <p:nvSpPr>
            <p:cNvPr id="108" name="Freeform 107"/>
            <p:cNvSpPr/>
            <p:nvPr/>
          </p:nvSpPr>
          <p:spPr>
            <a:xfrm rot="2700000">
              <a:off x="8695901" y="4199252"/>
              <a:ext cx="67278" cy="67277"/>
            </a:xfrm>
            <a:custGeom>
              <a:avLst/>
              <a:gdLst>
                <a:gd name="connsiteX0" fmla="*/ 18747 w 124056"/>
                <a:gd name="connsiteY0" fmla="*/ 18748 h 124055"/>
                <a:gd name="connsiteX1" fmla="*/ 64008 w 124056"/>
                <a:gd name="connsiteY1" fmla="*/ 0 h 124055"/>
                <a:gd name="connsiteX2" fmla="*/ 88923 w 124056"/>
                <a:gd name="connsiteY2" fmla="*/ 5030 h 124055"/>
                <a:gd name="connsiteX3" fmla="*/ 106905 w 124056"/>
                <a:gd name="connsiteY3" fmla="*/ 17154 h 124055"/>
                <a:gd name="connsiteX4" fmla="*/ 119026 w 124056"/>
                <a:gd name="connsiteY4" fmla="*/ 35132 h 124055"/>
                <a:gd name="connsiteX5" fmla="*/ 124056 w 124056"/>
                <a:gd name="connsiteY5" fmla="*/ 60047 h 124055"/>
                <a:gd name="connsiteX6" fmla="*/ 60048 w 124056"/>
                <a:gd name="connsiteY6" fmla="*/ 124055 h 124055"/>
                <a:gd name="connsiteX7" fmla="*/ 0 w 124056"/>
                <a:gd name="connsiteY7" fmla="*/ 124055 h 124055"/>
                <a:gd name="connsiteX8" fmla="*/ 0 w 124056"/>
                <a:gd name="connsiteY8" fmla="*/ 64008 h 124055"/>
                <a:gd name="connsiteX9" fmla="*/ 18747 w 124056"/>
                <a:gd name="connsiteY9" fmla="*/ 18748 h 12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56" h="124055">
                  <a:moveTo>
                    <a:pt x="18747" y="18748"/>
                  </a:moveTo>
                  <a:cubicBezTo>
                    <a:pt x="30330" y="7164"/>
                    <a:pt x="46332" y="0"/>
                    <a:pt x="64008" y="0"/>
                  </a:cubicBezTo>
                  <a:cubicBezTo>
                    <a:pt x="72846" y="0"/>
                    <a:pt x="81265" y="1791"/>
                    <a:pt x="88923" y="5030"/>
                  </a:cubicBezTo>
                  <a:lnTo>
                    <a:pt x="106905" y="17154"/>
                  </a:lnTo>
                  <a:lnTo>
                    <a:pt x="119026" y="35132"/>
                  </a:lnTo>
                  <a:cubicBezTo>
                    <a:pt x="122265" y="42790"/>
                    <a:pt x="124056" y="51209"/>
                    <a:pt x="124056" y="60047"/>
                  </a:cubicBezTo>
                  <a:cubicBezTo>
                    <a:pt x="124056" y="95398"/>
                    <a:pt x="95399" y="124055"/>
                    <a:pt x="60048" y="124055"/>
                  </a:cubicBezTo>
                  <a:lnTo>
                    <a:pt x="0" y="124055"/>
                  </a:lnTo>
                  <a:lnTo>
                    <a:pt x="0" y="64008"/>
                  </a:lnTo>
                  <a:cubicBezTo>
                    <a:pt x="0" y="46333"/>
                    <a:pt x="7164" y="30331"/>
                    <a:pt x="18747" y="18748"/>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cs typeface="ＭＳ Ｐゴシック" charset="0"/>
              </a:endParaRPr>
            </a:p>
          </p:txBody>
        </p:sp>
      </p:grpSp>
      <p:sp>
        <p:nvSpPr>
          <p:cNvPr id="99" name="Rectangle 98"/>
          <p:cNvSpPr/>
          <p:nvPr/>
        </p:nvSpPr>
        <p:spPr>
          <a:xfrm>
            <a:off x="1" y="3752117"/>
            <a:ext cx="9143999" cy="1391383"/>
          </a:xfrm>
          <a:prstGeom prst="rect">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276" name="Title 1"/>
          <p:cNvSpPr>
            <a:spLocks noGrp="1"/>
          </p:cNvSpPr>
          <p:nvPr>
            <p:ph type="title"/>
          </p:nvPr>
        </p:nvSpPr>
        <p:spPr>
          <a:xfrm>
            <a:off x="216622" y="193150"/>
            <a:ext cx="8345488" cy="731837"/>
          </a:xfrm>
        </p:spPr>
        <p:txBody>
          <a:bodyPr/>
          <a:lstStyle/>
          <a:p>
            <a:r>
              <a:rPr lang="ja-JP" altLang="en-US" dirty="0">
                <a:latin typeface="MS PGothic" charset="-128"/>
                <a:ea typeface="MS PGothic" charset="-128"/>
                <a:cs typeface="MS PGothic" charset="-128"/>
              </a:rPr>
              <a:t>あまりに多くの選択肢と速いインフラ環境の変化</a:t>
            </a:r>
            <a:endParaRPr lang="en-US" dirty="0">
              <a:latin typeface="MS PGothic" charset="-128"/>
              <a:ea typeface="MS PGothic" charset="-128"/>
              <a:cs typeface="MS PGothic" charset="-128"/>
            </a:endParaRPr>
          </a:p>
        </p:txBody>
      </p:sp>
      <p:grpSp>
        <p:nvGrpSpPr>
          <p:cNvPr id="10" name="Group 9"/>
          <p:cNvGrpSpPr/>
          <p:nvPr/>
        </p:nvGrpSpPr>
        <p:grpSpPr>
          <a:xfrm>
            <a:off x="3365731" y="1241033"/>
            <a:ext cx="2412538" cy="2412538"/>
            <a:chOff x="3245104" y="1120406"/>
            <a:chExt cx="2653792" cy="2653792"/>
          </a:xfrm>
        </p:grpSpPr>
        <p:sp>
          <p:nvSpPr>
            <p:cNvPr id="28" name="Oval 27"/>
            <p:cNvSpPr/>
            <p:nvPr/>
          </p:nvSpPr>
          <p:spPr>
            <a:xfrm>
              <a:off x="3245104" y="1120406"/>
              <a:ext cx="2653792" cy="2653792"/>
            </a:xfrm>
            <a:prstGeom prst="ellipse">
              <a:avLst/>
            </a:prstGeom>
            <a:no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327232" y="1202534"/>
              <a:ext cx="2489536" cy="2489536"/>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 name="Group 155"/>
          <p:cNvGrpSpPr/>
          <p:nvPr/>
        </p:nvGrpSpPr>
        <p:grpSpPr>
          <a:xfrm>
            <a:off x="1277586" y="2101657"/>
            <a:ext cx="1405501" cy="614213"/>
            <a:chOff x="6331883" y="1793061"/>
            <a:chExt cx="1405501" cy="614213"/>
          </a:xfrm>
        </p:grpSpPr>
        <p:grpSp>
          <p:nvGrpSpPr>
            <p:cNvPr id="157" name="Group 156"/>
            <p:cNvGrpSpPr/>
            <p:nvPr/>
          </p:nvGrpSpPr>
          <p:grpSpPr>
            <a:xfrm>
              <a:off x="6331883" y="2106174"/>
              <a:ext cx="1405501" cy="301100"/>
              <a:chOff x="1666875" y="3581400"/>
              <a:chExt cx="2266950" cy="485775"/>
            </a:xfrm>
          </p:grpSpPr>
          <p:sp>
            <p:nvSpPr>
              <p:cNvPr id="162" name="Freeform 161"/>
              <p:cNvSpPr/>
              <p:nvPr/>
            </p:nvSpPr>
            <p:spPr>
              <a:xfrm>
                <a:off x="2800350" y="3895725"/>
                <a:ext cx="1133475" cy="171450"/>
              </a:xfrm>
              <a:custGeom>
                <a:avLst/>
                <a:gdLst>
                  <a:gd name="connsiteX0" fmla="*/ 1133475 w 1133475"/>
                  <a:gd name="connsiteY0" fmla="*/ 171450 h 171450"/>
                  <a:gd name="connsiteX1" fmla="*/ 1133475 w 1133475"/>
                  <a:gd name="connsiteY1" fmla="*/ 0 h 171450"/>
                  <a:gd name="connsiteX2" fmla="*/ 0 w 1133475"/>
                  <a:gd name="connsiteY2" fmla="*/ 0 h 171450"/>
                </a:gdLst>
                <a:ahLst/>
                <a:cxnLst>
                  <a:cxn ang="0">
                    <a:pos x="connsiteX0" y="connsiteY0"/>
                  </a:cxn>
                  <a:cxn ang="0">
                    <a:pos x="connsiteX1" y="connsiteY1"/>
                  </a:cxn>
                  <a:cxn ang="0">
                    <a:pos x="connsiteX2" y="connsiteY2"/>
                  </a:cxn>
                </a:cxnLst>
                <a:rect l="l" t="t" r="r" b="b"/>
                <a:pathLst>
                  <a:path w="1133475" h="171450">
                    <a:moveTo>
                      <a:pt x="1133475" y="171450"/>
                    </a:moveTo>
                    <a:lnTo>
                      <a:pt x="1133475" y="0"/>
                    </a:lnTo>
                    <a:lnTo>
                      <a:pt x="0" y="0"/>
                    </a:lnTo>
                  </a:path>
                </a:pathLst>
              </a:custGeom>
              <a:no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162"/>
              <p:cNvSpPr/>
              <p:nvPr/>
            </p:nvSpPr>
            <p:spPr>
              <a:xfrm flipH="1">
                <a:off x="1666875" y="3895724"/>
                <a:ext cx="1133476" cy="171451"/>
              </a:xfrm>
              <a:custGeom>
                <a:avLst/>
                <a:gdLst>
                  <a:gd name="connsiteX0" fmla="*/ 1133475 w 1133475"/>
                  <a:gd name="connsiteY0" fmla="*/ 171450 h 171450"/>
                  <a:gd name="connsiteX1" fmla="*/ 1133475 w 1133475"/>
                  <a:gd name="connsiteY1" fmla="*/ 0 h 171450"/>
                  <a:gd name="connsiteX2" fmla="*/ 0 w 1133475"/>
                  <a:gd name="connsiteY2" fmla="*/ 0 h 171450"/>
                </a:gdLst>
                <a:ahLst/>
                <a:cxnLst>
                  <a:cxn ang="0">
                    <a:pos x="connsiteX0" y="connsiteY0"/>
                  </a:cxn>
                  <a:cxn ang="0">
                    <a:pos x="connsiteX1" y="connsiteY1"/>
                  </a:cxn>
                  <a:cxn ang="0">
                    <a:pos x="connsiteX2" y="connsiteY2"/>
                  </a:cxn>
                </a:cxnLst>
                <a:rect l="l" t="t" r="r" b="b"/>
                <a:pathLst>
                  <a:path w="1133475" h="171450">
                    <a:moveTo>
                      <a:pt x="1133475" y="171450"/>
                    </a:moveTo>
                    <a:lnTo>
                      <a:pt x="1133475" y="0"/>
                    </a:lnTo>
                    <a:lnTo>
                      <a:pt x="0" y="0"/>
                    </a:lnTo>
                  </a:path>
                </a:pathLst>
              </a:custGeom>
              <a:no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p:cNvCxnSpPr/>
              <p:nvPr/>
            </p:nvCxnSpPr>
            <p:spPr>
              <a:xfrm>
                <a:off x="2799576" y="3581400"/>
                <a:ext cx="0" cy="481842"/>
              </a:xfrm>
              <a:prstGeom prst="line">
                <a:avLst/>
              </a:prstGeom>
              <a:no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p:cNvGrpSpPr/>
            <p:nvPr/>
          </p:nvGrpSpPr>
          <p:grpSpPr>
            <a:xfrm>
              <a:off x="6862646" y="1793061"/>
              <a:ext cx="347713" cy="349890"/>
              <a:chOff x="3172537" y="2734778"/>
              <a:chExt cx="621034" cy="595194"/>
            </a:xfrm>
          </p:grpSpPr>
          <p:sp>
            <p:nvSpPr>
              <p:cNvPr id="159" name="Oval 158"/>
              <p:cNvSpPr/>
              <p:nvPr/>
            </p:nvSpPr>
            <p:spPr>
              <a:xfrm>
                <a:off x="3172537" y="2734778"/>
                <a:ext cx="621034" cy="59519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b="1" dirty="0">
                  <a:solidFill>
                    <a:srgbClr val="FFFFFF"/>
                  </a:solidFill>
                </a:endParaRPr>
              </a:p>
            </p:txBody>
          </p:sp>
          <p:sp>
            <p:nvSpPr>
              <p:cNvPr id="160" name="Freeform 6"/>
              <p:cNvSpPr>
                <a:spLocks noChangeAspect="1" noEditPoints="1"/>
              </p:cNvSpPr>
              <p:nvPr/>
            </p:nvSpPr>
            <p:spPr bwMode="auto">
              <a:xfrm>
                <a:off x="3339298" y="2807958"/>
                <a:ext cx="287513" cy="439863"/>
              </a:xfrm>
              <a:custGeom>
                <a:avLst/>
                <a:gdLst>
                  <a:gd name="T0" fmla="*/ 1730 w 2657"/>
                  <a:gd name="T1" fmla="*/ 4171 h 4242"/>
                  <a:gd name="T2" fmla="*/ 2622 w 2657"/>
                  <a:gd name="T3" fmla="*/ 715 h 4242"/>
                  <a:gd name="T4" fmla="*/ 1834 w 2657"/>
                  <a:gd name="T5" fmla="*/ 3378 h 4242"/>
                  <a:gd name="T6" fmla="*/ 2270 w 2657"/>
                  <a:gd name="T7" fmla="*/ 3436 h 4242"/>
                  <a:gd name="T8" fmla="*/ 2022 w 2657"/>
                  <a:gd name="T9" fmla="*/ 3674 h 4242"/>
                  <a:gd name="T10" fmla="*/ 2022 w 2657"/>
                  <a:gd name="T11" fmla="*/ 2845 h 4242"/>
                  <a:gd name="T12" fmla="*/ 2270 w 2657"/>
                  <a:gd name="T13" fmla="*/ 3083 h 4242"/>
                  <a:gd name="T14" fmla="*/ 2330 w 2657"/>
                  <a:gd name="T15" fmla="*/ 3083 h 4242"/>
                  <a:gd name="T16" fmla="*/ 1834 w 2657"/>
                  <a:gd name="T17" fmla="*/ 2492 h 4242"/>
                  <a:gd name="T18" fmla="*/ 2082 w 2657"/>
                  <a:gd name="T19" fmla="*/ 2254 h 4242"/>
                  <a:gd name="T20" fmla="*/ 2518 w 2657"/>
                  <a:gd name="T21" fmla="*/ 2254 h 4242"/>
                  <a:gd name="T22" fmla="*/ 2518 w 2657"/>
                  <a:gd name="T23" fmla="*/ 2197 h 4242"/>
                  <a:gd name="T24" fmla="*/ 1834 w 2657"/>
                  <a:gd name="T25" fmla="*/ 1901 h 4242"/>
                  <a:gd name="T26" fmla="*/ 2330 w 2657"/>
                  <a:gd name="T27" fmla="*/ 1901 h 4242"/>
                  <a:gd name="T28" fmla="*/ 1834 w 2657"/>
                  <a:gd name="T29" fmla="*/ 1368 h 4242"/>
                  <a:gd name="T30" fmla="*/ 2022 w 2657"/>
                  <a:gd name="T31" fmla="*/ 1072 h 4242"/>
                  <a:gd name="T32" fmla="*/ 2270 w 2657"/>
                  <a:gd name="T33" fmla="*/ 1310 h 4242"/>
                  <a:gd name="T34" fmla="*/ 2330 w 2657"/>
                  <a:gd name="T35" fmla="*/ 1310 h 4242"/>
                  <a:gd name="T36" fmla="*/ 1975 w 2657"/>
                  <a:gd name="T37" fmla="*/ 3814 h 4242"/>
                  <a:gd name="T38" fmla="*/ 1975 w 2657"/>
                  <a:gd name="T39" fmla="*/ 3814 h 4242"/>
                  <a:gd name="T40" fmla="*/ 2377 w 2657"/>
                  <a:gd name="T41" fmla="*/ 4171 h 4242"/>
                  <a:gd name="T42" fmla="*/ 2374 w 2657"/>
                  <a:gd name="T43" fmla="*/ 458 h 4242"/>
                  <a:gd name="T44" fmla="*/ 1939 w 2657"/>
                  <a:gd name="T45" fmla="*/ 522 h 4242"/>
                  <a:gd name="T46" fmla="*/ 1605 w 2657"/>
                  <a:gd name="T47" fmla="*/ 4171 h 4242"/>
                  <a:gd name="T48" fmla="*/ 402 w 2657"/>
                  <a:gd name="T49" fmla="*/ 643 h 4242"/>
                  <a:gd name="T50" fmla="*/ 0 w 2657"/>
                  <a:gd name="T51" fmla="*/ 4171 h 4242"/>
                  <a:gd name="T52" fmla="*/ 834 w 2657"/>
                  <a:gd name="T53" fmla="*/ 1326 h 4242"/>
                  <a:gd name="T54" fmla="*/ 834 w 2657"/>
                  <a:gd name="T55" fmla="*/ 784 h 4242"/>
                  <a:gd name="T56" fmla="*/ 646 w 2657"/>
                  <a:gd name="T57" fmla="*/ 1392 h 4242"/>
                  <a:gd name="T58" fmla="*/ 834 w 2657"/>
                  <a:gd name="T59" fmla="*/ 1696 h 4242"/>
                  <a:gd name="T60" fmla="*/ 897 w 2657"/>
                  <a:gd name="T61" fmla="*/ 1022 h 4242"/>
                  <a:gd name="T62" fmla="*/ 1086 w 2657"/>
                  <a:gd name="T63" fmla="*/ 1630 h 4242"/>
                  <a:gd name="T64" fmla="*/ 897 w 2657"/>
                  <a:gd name="T65" fmla="*/ 1934 h 4242"/>
                  <a:gd name="T66" fmla="*/ 706 w 2657"/>
                  <a:gd name="T67" fmla="*/ 3333 h 4242"/>
                  <a:gd name="T68" fmla="*/ 706 w 2657"/>
                  <a:gd name="T69" fmla="*/ 3409 h 4242"/>
                  <a:gd name="T70" fmla="*/ 518 w 2657"/>
                  <a:gd name="T71" fmla="*/ 2704 h 4242"/>
                  <a:gd name="T72" fmla="*/ 518 w 2657"/>
                  <a:gd name="T73" fmla="*/ 2152 h 4242"/>
                  <a:gd name="T74" fmla="*/ 1013 w 2657"/>
                  <a:gd name="T75" fmla="*/ 2704 h 4242"/>
                  <a:gd name="T76" fmla="*/ 1201 w 2657"/>
                  <a:gd name="T77" fmla="*/ 2390 h 4242"/>
                  <a:gd name="T78" fmla="*/ 1201 w 2657"/>
                  <a:gd name="T79" fmla="*/ 2781 h 4242"/>
                  <a:gd name="T80" fmla="*/ 1201 w 2657"/>
                  <a:gd name="T81" fmla="*/ 3409 h 4242"/>
                  <a:gd name="T82" fmla="*/ 1453 w 2657"/>
                  <a:gd name="T83" fmla="*/ 3863 h 4242"/>
                  <a:gd name="T84" fmla="*/ 1453 w 2657"/>
                  <a:gd name="T85" fmla="*/ 3409 h 4242"/>
                  <a:gd name="T86" fmla="*/ 1453 w 2657"/>
                  <a:gd name="T87" fmla="*/ 3333 h 4242"/>
                  <a:gd name="T88" fmla="*/ 1264 w 2657"/>
                  <a:gd name="T89" fmla="*/ 3019 h 4242"/>
                  <a:gd name="T90" fmla="*/ 769 w 2657"/>
                  <a:gd name="T91" fmla="*/ 3019 h 4242"/>
                  <a:gd name="T92" fmla="*/ 957 w 2657"/>
                  <a:gd name="T93" fmla="*/ 3333 h 4242"/>
                  <a:gd name="T94" fmla="*/ 957 w 2657"/>
                  <a:gd name="T95" fmla="*/ 2466 h 4242"/>
                  <a:gd name="T96" fmla="*/ 957 w 2657"/>
                  <a:gd name="T97" fmla="*/ 2390 h 4242"/>
                  <a:gd name="T98" fmla="*/ 769 w 2657"/>
                  <a:gd name="T99" fmla="*/ 3409 h 4242"/>
                  <a:gd name="T100" fmla="*/ 1453 w 2657"/>
                  <a:gd name="T101" fmla="*/ 2152 h 4242"/>
                  <a:gd name="T102" fmla="*/ 455 w 2657"/>
                  <a:gd name="T103" fmla="*/ 2152 h 4242"/>
                  <a:gd name="T104" fmla="*/ 455 w 2657"/>
                  <a:gd name="T105" fmla="*/ 2704 h 4242"/>
                  <a:gd name="T106" fmla="*/ 266 w 2657"/>
                  <a:gd name="T107" fmla="*/ 3019 h 4242"/>
                  <a:gd name="T108" fmla="*/ 266 w 2657"/>
                  <a:gd name="T109" fmla="*/ 3095 h 4242"/>
                  <a:gd name="T110" fmla="*/ 266 w 2657"/>
                  <a:gd name="T111" fmla="*/ 3863 h 4242"/>
                  <a:gd name="T112" fmla="*/ 847 w 2657"/>
                  <a:gd name="T113" fmla="*/ 3814 h 4242"/>
                  <a:gd name="T114" fmla="*/ 575 w 2657"/>
                  <a:gd name="T115" fmla="*/ 622 h 4242"/>
                  <a:gd name="T116" fmla="*/ 1035 w 2657"/>
                  <a:gd name="T117" fmla="*/ 3 h 4242"/>
                  <a:gd name="T118" fmla="*/ 683 w 2657"/>
                  <a:gd name="T119" fmla="*/ 210 h 4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7" h="4242">
                    <a:moveTo>
                      <a:pt x="2657" y="715"/>
                    </a:moveTo>
                    <a:cubicBezTo>
                      <a:pt x="2657" y="643"/>
                      <a:pt x="2657" y="643"/>
                      <a:pt x="2657" y="643"/>
                    </a:cubicBezTo>
                    <a:cubicBezTo>
                      <a:pt x="1695" y="643"/>
                      <a:pt x="1695" y="643"/>
                      <a:pt x="1695" y="643"/>
                    </a:cubicBezTo>
                    <a:cubicBezTo>
                      <a:pt x="1695" y="715"/>
                      <a:pt x="1695" y="715"/>
                      <a:pt x="1695" y="715"/>
                    </a:cubicBezTo>
                    <a:cubicBezTo>
                      <a:pt x="1730" y="715"/>
                      <a:pt x="1730" y="715"/>
                      <a:pt x="1730" y="715"/>
                    </a:cubicBezTo>
                    <a:cubicBezTo>
                      <a:pt x="1730" y="4171"/>
                      <a:pt x="1730" y="4171"/>
                      <a:pt x="1730" y="4171"/>
                    </a:cubicBezTo>
                    <a:cubicBezTo>
                      <a:pt x="1695" y="4171"/>
                      <a:pt x="1695" y="4171"/>
                      <a:pt x="1695" y="4171"/>
                    </a:cubicBezTo>
                    <a:cubicBezTo>
                      <a:pt x="1695" y="4242"/>
                      <a:pt x="1695" y="4242"/>
                      <a:pt x="1695" y="4242"/>
                    </a:cubicBezTo>
                    <a:cubicBezTo>
                      <a:pt x="2657" y="4242"/>
                      <a:pt x="2657" y="4242"/>
                      <a:pt x="2657" y="4242"/>
                    </a:cubicBezTo>
                    <a:cubicBezTo>
                      <a:pt x="2657" y="4171"/>
                      <a:pt x="2657" y="4171"/>
                      <a:pt x="2657" y="4171"/>
                    </a:cubicBezTo>
                    <a:cubicBezTo>
                      <a:pt x="2622" y="4171"/>
                      <a:pt x="2622" y="4171"/>
                      <a:pt x="2622" y="4171"/>
                    </a:cubicBezTo>
                    <a:cubicBezTo>
                      <a:pt x="2622" y="715"/>
                      <a:pt x="2622" y="715"/>
                      <a:pt x="2622" y="715"/>
                    </a:cubicBezTo>
                    <a:lnTo>
                      <a:pt x="2657" y="715"/>
                    </a:lnTo>
                    <a:close/>
                    <a:moveTo>
                      <a:pt x="1834" y="3378"/>
                    </a:moveTo>
                    <a:cubicBezTo>
                      <a:pt x="1834" y="3140"/>
                      <a:pt x="1834" y="3140"/>
                      <a:pt x="1834" y="3140"/>
                    </a:cubicBezTo>
                    <a:cubicBezTo>
                      <a:pt x="2518" y="3140"/>
                      <a:pt x="2518" y="3140"/>
                      <a:pt x="2518" y="3140"/>
                    </a:cubicBezTo>
                    <a:cubicBezTo>
                      <a:pt x="2518" y="3378"/>
                      <a:pt x="2518" y="3378"/>
                      <a:pt x="2518" y="3378"/>
                    </a:cubicBezTo>
                    <a:lnTo>
                      <a:pt x="1834" y="3378"/>
                    </a:lnTo>
                    <a:close/>
                    <a:moveTo>
                      <a:pt x="2518" y="3436"/>
                    </a:moveTo>
                    <a:cubicBezTo>
                      <a:pt x="2518" y="3674"/>
                      <a:pt x="2518" y="3674"/>
                      <a:pt x="2518" y="3674"/>
                    </a:cubicBezTo>
                    <a:cubicBezTo>
                      <a:pt x="2330" y="3674"/>
                      <a:pt x="2330" y="3674"/>
                      <a:pt x="2330" y="3674"/>
                    </a:cubicBezTo>
                    <a:cubicBezTo>
                      <a:pt x="2330" y="3436"/>
                      <a:pt x="2330" y="3436"/>
                      <a:pt x="2330" y="3436"/>
                    </a:cubicBezTo>
                    <a:lnTo>
                      <a:pt x="2518" y="3436"/>
                    </a:lnTo>
                    <a:close/>
                    <a:moveTo>
                      <a:pt x="2270" y="3436"/>
                    </a:moveTo>
                    <a:cubicBezTo>
                      <a:pt x="2270" y="3674"/>
                      <a:pt x="2270" y="3674"/>
                      <a:pt x="2270" y="3674"/>
                    </a:cubicBezTo>
                    <a:cubicBezTo>
                      <a:pt x="2082" y="3674"/>
                      <a:pt x="2082" y="3674"/>
                      <a:pt x="2082" y="3674"/>
                    </a:cubicBezTo>
                    <a:cubicBezTo>
                      <a:pt x="2082" y="3436"/>
                      <a:pt x="2082" y="3436"/>
                      <a:pt x="2082" y="3436"/>
                    </a:cubicBezTo>
                    <a:lnTo>
                      <a:pt x="2270" y="3436"/>
                    </a:lnTo>
                    <a:close/>
                    <a:moveTo>
                      <a:pt x="2022" y="3436"/>
                    </a:moveTo>
                    <a:cubicBezTo>
                      <a:pt x="2022" y="3674"/>
                      <a:pt x="2022" y="3674"/>
                      <a:pt x="2022" y="3674"/>
                    </a:cubicBezTo>
                    <a:cubicBezTo>
                      <a:pt x="1834" y="3674"/>
                      <a:pt x="1834" y="3674"/>
                      <a:pt x="1834" y="3674"/>
                    </a:cubicBezTo>
                    <a:cubicBezTo>
                      <a:pt x="1834" y="3436"/>
                      <a:pt x="1834" y="3436"/>
                      <a:pt x="1834" y="3436"/>
                    </a:cubicBezTo>
                    <a:lnTo>
                      <a:pt x="2022" y="3436"/>
                    </a:lnTo>
                    <a:close/>
                    <a:moveTo>
                      <a:pt x="1834" y="3083"/>
                    </a:moveTo>
                    <a:cubicBezTo>
                      <a:pt x="1834" y="2845"/>
                      <a:pt x="1834" y="2845"/>
                      <a:pt x="1834" y="2845"/>
                    </a:cubicBezTo>
                    <a:cubicBezTo>
                      <a:pt x="2022" y="2845"/>
                      <a:pt x="2022" y="2845"/>
                      <a:pt x="2022" y="2845"/>
                    </a:cubicBezTo>
                    <a:cubicBezTo>
                      <a:pt x="2022" y="3083"/>
                      <a:pt x="2022" y="3083"/>
                      <a:pt x="2022" y="3083"/>
                    </a:cubicBezTo>
                    <a:lnTo>
                      <a:pt x="1834" y="3083"/>
                    </a:lnTo>
                    <a:close/>
                    <a:moveTo>
                      <a:pt x="2082" y="3083"/>
                    </a:moveTo>
                    <a:cubicBezTo>
                      <a:pt x="2082" y="2845"/>
                      <a:pt x="2082" y="2845"/>
                      <a:pt x="2082" y="2845"/>
                    </a:cubicBezTo>
                    <a:cubicBezTo>
                      <a:pt x="2270" y="2845"/>
                      <a:pt x="2270" y="2845"/>
                      <a:pt x="2270" y="2845"/>
                    </a:cubicBezTo>
                    <a:cubicBezTo>
                      <a:pt x="2270" y="3083"/>
                      <a:pt x="2270" y="3083"/>
                      <a:pt x="2270" y="3083"/>
                    </a:cubicBezTo>
                    <a:lnTo>
                      <a:pt x="2082" y="3083"/>
                    </a:lnTo>
                    <a:close/>
                    <a:moveTo>
                      <a:pt x="2330" y="3083"/>
                    </a:moveTo>
                    <a:cubicBezTo>
                      <a:pt x="2330" y="2845"/>
                      <a:pt x="2330" y="2845"/>
                      <a:pt x="2330" y="2845"/>
                    </a:cubicBezTo>
                    <a:cubicBezTo>
                      <a:pt x="2518" y="2845"/>
                      <a:pt x="2518" y="2845"/>
                      <a:pt x="2518" y="2845"/>
                    </a:cubicBezTo>
                    <a:cubicBezTo>
                      <a:pt x="2518" y="3083"/>
                      <a:pt x="2518" y="3083"/>
                      <a:pt x="2518" y="3083"/>
                    </a:cubicBezTo>
                    <a:lnTo>
                      <a:pt x="2330" y="3083"/>
                    </a:lnTo>
                    <a:close/>
                    <a:moveTo>
                      <a:pt x="1834" y="2787"/>
                    </a:moveTo>
                    <a:cubicBezTo>
                      <a:pt x="1834" y="2549"/>
                      <a:pt x="1834" y="2549"/>
                      <a:pt x="1834" y="2549"/>
                    </a:cubicBezTo>
                    <a:cubicBezTo>
                      <a:pt x="2518" y="2549"/>
                      <a:pt x="2518" y="2549"/>
                      <a:pt x="2518" y="2549"/>
                    </a:cubicBezTo>
                    <a:cubicBezTo>
                      <a:pt x="2518" y="2787"/>
                      <a:pt x="2518" y="2787"/>
                      <a:pt x="2518" y="2787"/>
                    </a:cubicBezTo>
                    <a:lnTo>
                      <a:pt x="1834" y="2787"/>
                    </a:lnTo>
                    <a:close/>
                    <a:moveTo>
                      <a:pt x="1834" y="2492"/>
                    </a:moveTo>
                    <a:cubicBezTo>
                      <a:pt x="1834" y="2254"/>
                      <a:pt x="1834" y="2254"/>
                      <a:pt x="1834" y="2254"/>
                    </a:cubicBezTo>
                    <a:cubicBezTo>
                      <a:pt x="2022" y="2254"/>
                      <a:pt x="2022" y="2254"/>
                      <a:pt x="2022" y="2254"/>
                    </a:cubicBezTo>
                    <a:cubicBezTo>
                      <a:pt x="2022" y="2492"/>
                      <a:pt x="2022" y="2492"/>
                      <a:pt x="2022" y="2492"/>
                    </a:cubicBezTo>
                    <a:lnTo>
                      <a:pt x="1834" y="2492"/>
                    </a:lnTo>
                    <a:close/>
                    <a:moveTo>
                      <a:pt x="2082" y="2492"/>
                    </a:moveTo>
                    <a:cubicBezTo>
                      <a:pt x="2082" y="2254"/>
                      <a:pt x="2082" y="2254"/>
                      <a:pt x="2082" y="2254"/>
                    </a:cubicBezTo>
                    <a:cubicBezTo>
                      <a:pt x="2270" y="2254"/>
                      <a:pt x="2270" y="2254"/>
                      <a:pt x="2270" y="2254"/>
                    </a:cubicBezTo>
                    <a:cubicBezTo>
                      <a:pt x="2270" y="2492"/>
                      <a:pt x="2270" y="2492"/>
                      <a:pt x="2270" y="2492"/>
                    </a:cubicBezTo>
                    <a:lnTo>
                      <a:pt x="2082" y="2492"/>
                    </a:lnTo>
                    <a:close/>
                    <a:moveTo>
                      <a:pt x="2330" y="2492"/>
                    </a:moveTo>
                    <a:cubicBezTo>
                      <a:pt x="2330" y="2254"/>
                      <a:pt x="2330" y="2254"/>
                      <a:pt x="2330" y="2254"/>
                    </a:cubicBezTo>
                    <a:cubicBezTo>
                      <a:pt x="2518" y="2254"/>
                      <a:pt x="2518" y="2254"/>
                      <a:pt x="2518" y="2254"/>
                    </a:cubicBezTo>
                    <a:cubicBezTo>
                      <a:pt x="2518" y="2492"/>
                      <a:pt x="2518" y="2492"/>
                      <a:pt x="2518" y="2492"/>
                    </a:cubicBezTo>
                    <a:lnTo>
                      <a:pt x="2330" y="2492"/>
                    </a:lnTo>
                    <a:close/>
                    <a:moveTo>
                      <a:pt x="1834" y="2197"/>
                    </a:moveTo>
                    <a:cubicBezTo>
                      <a:pt x="1834" y="1958"/>
                      <a:pt x="1834" y="1958"/>
                      <a:pt x="1834" y="1958"/>
                    </a:cubicBezTo>
                    <a:cubicBezTo>
                      <a:pt x="2518" y="1958"/>
                      <a:pt x="2518" y="1958"/>
                      <a:pt x="2518" y="1958"/>
                    </a:cubicBezTo>
                    <a:cubicBezTo>
                      <a:pt x="2518" y="2197"/>
                      <a:pt x="2518" y="2197"/>
                      <a:pt x="2518" y="2197"/>
                    </a:cubicBezTo>
                    <a:lnTo>
                      <a:pt x="1834" y="2197"/>
                    </a:lnTo>
                    <a:close/>
                    <a:moveTo>
                      <a:pt x="1834" y="1901"/>
                    </a:moveTo>
                    <a:cubicBezTo>
                      <a:pt x="1834" y="1663"/>
                      <a:pt x="1834" y="1663"/>
                      <a:pt x="1834" y="1663"/>
                    </a:cubicBezTo>
                    <a:cubicBezTo>
                      <a:pt x="2022" y="1663"/>
                      <a:pt x="2022" y="1663"/>
                      <a:pt x="2022" y="1663"/>
                    </a:cubicBezTo>
                    <a:cubicBezTo>
                      <a:pt x="2022" y="1901"/>
                      <a:pt x="2022" y="1901"/>
                      <a:pt x="2022" y="1901"/>
                    </a:cubicBezTo>
                    <a:lnTo>
                      <a:pt x="1834" y="1901"/>
                    </a:lnTo>
                    <a:close/>
                    <a:moveTo>
                      <a:pt x="2082" y="1901"/>
                    </a:moveTo>
                    <a:cubicBezTo>
                      <a:pt x="2082" y="1663"/>
                      <a:pt x="2082" y="1663"/>
                      <a:pt x="2082" y="1663"/>
                    </a:cubicBezTo>
                    <a:cubicBezTo>
                      <a:pt x="2270" y="1663"/>
                      <a:pt x="2270" y="1663"/>
                      <a:pt x="2270" y="1663"/>
                    </a:cubicBezTo>
                    <a:cubicBezTo>
                      <a:pt x="2270" y="1901"/>
                      <a:pt x="2270" y="1901"/>
                      <a:pt x="2270" y="1901"/>
                    </a:cubicBezTo>
                    <a:lnTo>
                      <a:pt x="2082" y="1901"/>
                    </a:lnTo>
                    <a:close/>
                    <a:moveTo>
                      <a:pt x="2330" y="1901"/>
                    </a:moveTo>
                    <a:cubicBezTo>
                      <a:pt x="2330" y="1663"/>
                      <a:pt x="2330" y="1663"/>
                      <a:pt x="2330" y="1663"/>
                    </a:cubicBezTo>
                    <a:cubicBezTo>
                      <a:pt x="2518" y="1663"/>
                      <a:pt x="2518" y="1663"/>
                      <a:pt x="2518" y="1663"/>
                    </a:cubicBezTo>
                    <a:cubicBezTo>
                      <a:pt x="2518" y="1901"/>
                      <a:pt x="2518" y="1901"/>
                      <a:pt x="2518" y="1901"/>
                    </a:cubicBezTo>
                    <a:lnTo>
                      <a:pt x="2330" y="1901"/>
                    </a:lnTo>
                    <a:close/>
                    <a:moveTo>
                      <a:pt x="1834" y="1606"/>
                    </a:moveTo>
                    <a:cubicBezTo>
                      <a:pt x="1834" y="1368"/>
                      <a:pt x="1834" y="1368"/>
                      <a:pt x="1834" y="1368"/>
                    </a:cubicBezTo>
                    <a:cubicBezTo>
                      <a:pt x="2518" y="1368"/>
                      <a:pt x="2518" y="1368"/>
                      <a:pt x="2518" y="1368"/>
                    </a:cubicBezTo>
                    <a:cubicBezTo>
                      <a:pt x="2518" y="1606"/>
                      <a:pt x="2518" y="1606"/>
                      <a:pt x="2518" y="1606"/>
                    </a:cubicBezTo>
                    <a:lnTo>
                      <a:pt x="1834" y="1606"/>
                    </a:lnTo>
                    <a:close/>
                    <a:moveTo>
                      <a:pt x="1834" y="1310"/>
                    </a:moveTo>
                    <a:cubicBezTo>
                      <a:pt x="1834" y="1072"/>
                      <a:pt x="1834" y="1072"/>
                      <a:pt x="1834" y="1072"/>
                    </a:cubicBezTo>
                    <a:cubicBezTo>
                      <a:pt x="2022" y="1072"/>
                      <a:pt x="2022" y="1072"/>
                      <a:pt x="2022" y="1072"/>
                    </a:cubicBezTo>
                    <a:cubicBezTo>
                      <a:pt x="2022" y="1310"/>
                      <a:pt x="2022" y="1310"/>
                      <a:pt x="2022" y="1310"/>
                    </a:cubicBezTo>
                    <a:lnTo>
                      <a:pt x="1834" y="1310"/>
                    </a:lnTo>
                    <a:close/>
                    <a:moveTo>
                      <a:pt x="2082" y="1310"/>
                    </a:moveTo>
                    <a:cubicBezTo>
                      <a:pt x="2082" y="1072"/>
                      <a:pt x="2082" y="1072"/>
                      <a:pt x="2082" y="1072"/>
                    </a:cubicBezTo>
                    <a:cubicBezTo>
                      <a:pt x="2270" y="1072"/>
                      <a:pt x="2270" y="1072"/>
                      <a:pt x="2270" y="1072"/>
                    </a:cubicBezTo>
                    <a:cubicBezTo>
                      <a:pt x="2270" y="1310"/>
                      <a:pt x="2270" y="1310"/>
                      <a:pt x="2270" y="1310"/>
                    </a:cubicBezTo>
                    <a:lnTo>
                      <a:pt x="2082" y="1310"/>
                    </a:lnTo>
                    <a:close/>
                    <a:moveTo>
                      <a:pt x="2330" y="1310"/>
                    </a:moveTo>
                    <a:cubicBezTo>
                      <a:pt x="2330" y="1072"/>
                      <a:pt x="2330" y="1072"/>
                      <a:pt x="2330" y="1072"/>
                    </a:cubicBezTo>
                    <a:cubicBezTo>
                      <a:pt x="2518" y="1072"/>
                      <a:pt x="2518" y="1072"/>
                      <a:pt x="2518" y="1072"/>
                    </a:cubicBezTo>
                    <a:cubicBezTo>
                      <a:pt x="2518" y="1310"/>
                      <a:pt x="2518" y="1310"/>
                      <a:pt x="2518" y="1310"/>
                    </a:cubicBezTo>
                    <a:lnTo>
                      <a:pt x="2330" y="1310"/>
                    </a:lnTo>
                    <a:close/>
                    <a:moveTo>
                      <a:pt x="1834" y="1015"/>
                    </a:moveTo>
                    <a:cubicBezTo>
                      <a:pt x="1834" y="777"/>
                      <a:pt x="1834" y="777"/>
                      <a:pt x="1834" y="777"/>
                    </a:cubicBezTo>
                    <a:cubicBezTo>
                      <a:pt x="2518" y="777"/>
                      <a:pt x="2518" y="777"/>
                      <a:pt x="2518" y="777"/>
                    </a:cubicBezTo>
                    <a:cubicBezTo>
                      <a:pt x="2518" y="1015"/>
                      <a:pt x="2518" y="1015"/>
                      <a:pt x="2518" y="1015"/>
                    </a:cubicBezTo>
                    <a:lnTo>
                      <a:pt x="1834" y="1015"/>
                    </a:lnTo>
                    <a:close/>
                    <a:moveTo>
                      <a:pt x="1975" y="3814"/>
                    </a:moveTo>
                    <a:cubicBezTo>
                      <a:pt x="2163" y="3814"/>
                      <a:pt x="2163" y="3814"/>
                      <a:pt x="2163" y="3814"/>
                    </a:cubicBezTo>
                    <a:cubicBezTo>
                      <a:pt x="2163" y="4171"/>
                      <a:pt x="2163" y="4171"/>
                      <a:pt x="2163" y="4171"/>
                    </a:cubicBezTo>
                    <a:cubicBezTo>
                      <a:pt x="2163" y="4197"/>
                      <a:pt x="2163" y="4197"/>
                      <a:pt x="2163" y="4197"/>
                    </a:cubicBezTo>
                    <a:cubicBezTo>
                      <a:pt x="1975" y="4197"/>
                      <a:pt x="1975" y="4197"/>
                      <a:pt x="1975" y="4197"/>
                    </a:cubicBezTo>
                    <a:cubicBezTo>
                      <a:pt x="1975" y="4171"/>
                      <a:pt x="1975" y="4171"/>
                      <a:pt x="1975" y="4171"/>
                    </a:cubicBezTo>
                    <a:lnTo>
                      <a:pt x="1975" y="3814"/>
                    </a:lnTo>
                    <a:close/>
                    <a:moveTo>
                      <a:pt x="2377" y="4197"/>
                    </a:moveTo>
                    <a:cubicBezTo>
                      <a:pt x="2189" y="4197"/>
                      <a:pt x="2189" y="4197"/>
                      <a:pt x="2189" y="4197"/>
                    </a:cubicBezTo>
                    <a:cubicBezTo>
                      <a:pt x="2189" y="4171"/>
                      <a:pt x="2189" y="4171"/>
                      <a:pt x="2189" y="4171"/>
                    </a:cubicBezTo>
                    <a:cubicBezTo>
                      <a:pt x="2189" y="3814"/>
                      <a:pt x="2189" y="3814"/>
                      <a:pt x="2189" y="3814"/>
                    </a:cubicBezTo>
                    <a:cubicBezTo>
                      <a:pt x="2377" y="3814"/>
                      <a:pt x="2377" y="3814"/>
                      <a:pt x="2377" y="3814"/>
                    </a:cubicBezTo>
                    <a:cubicBezTo>
                      <a:pt x="2377" y="4171"/>
                      <a:pt x="2377" y="4171"/>
                      <a:pt x="2377" y="4171"/>
                    </a:cubicBezTo>
                    <a:lnTo>
                      <a:pt x="2377" y="4197"/>
                    </a:lnTo>
                    <a:close/>
                    <a:moveTo>
                      <a:pt x="2432" y="542"/>
                    </a:moveTo>
                    <a:cubicBezTo>
                      <a:pt x="2409" y="542"/>
                      <a:pt x="2409" y="542"/>
                      <a:pt x="2409" y="542"/>
                    </a:cubicBezTo>
                    <a:cubicBezTo>
                      <a:pt x="2412" y="535"/>
                      <a:pt x="2413" y="529"/>
                      <a:pt x="2413" y="522"/>
                    </a:cubicBezTo>
                    <a:cubicBezTo>
                      <a:pt x="2413" y="506"/>
                      <a:pt x="2413" y="506"/>
                      <a:pt x="2413" y="506"/>
                    </a:cubicBezTo>
                    <a:cubicBezTo>
                      <a:pt x="2413" y="479"/>
                      <a:pt x="2395" y="458"/>
                      <a:pt x="2374" y="458"/>
                    </a:cubicBezTo>
                    <a:cubicBezTo>
                      <a:pt x="2342" y="458"/>
                      <a:pt x="2342" y="458"/>
                      <a:pt x="2342" y="458"/>
                    </a:cubicBezTo>
                    <a:cubicBezTo>
                      <a:pt x="2323" y="432"/>
                      <a:pt x="2256" y="414"/>
                      <a:pt x="2176" y="414"/>
                    </a:cubicBezTo>
                    <a:cubicBezTo>
                      <a:pt x="2096" y="414"/>
                      <a:pt x="2029" y="432"/>
                      <a:pt x="2010" y="458"/>
                    </a:cubicBezTo>
                    <a:cubicBezTo>
                      <a:pt x="1978" y="458"/>
                      <a:pt x="1978" y="458"/>
                      <a:pt x="1978" y="458"/>
                    </a:cubicBezTo>
                    <a:cubicBezTo>
                      <a:pt x="1956" y="458"/>
                      <a:pt x="1939" y="479"/>
                      <a:pt x="1939" y="506"/>
                    </a:cubicBezTo>
                    <a:cubicBezTo>
                      <a:pt x="1939" y="522"/>
                      <a:pt x="1939" y="522"/>
                      <a:pt x="1939" y="522"/>
                    </a:cubicBezTo>
                    <a:cubicBezTo>
                      <a:pt x="1939" y="529"/>
                      <a:pt x="1940" y="535"/>
                      <a:pt x="1943" y="542"/>
                    </a:cubicBezTo>
                    <a:cubicBezTo>
                      <a:pt x="1920" y="542"/>
                      <a:pt x="1920" y="542"/>
                      <a:pt x="1920" y="542"/>
                    </a:cubicBezTo>
                    <a:cubicBezTo>
                      <a:pt x="1920" y="618"/>
                      <a:pt x="1920" y="618"/>
                      <a:pt x="1920" y="618"/>
                    </a:cubicBezTo>
                    <a:cubicBezTo>
                      <a:pt x="2432" y="618"/>
                      <a:pt x="2432" y="618"/>
                      <a:pt x="2432" y="618"/>
                    </a:cubicBezTo>
                    <a:lnTo>
                      <a:pt x="2432" y="542"/>
                    </a:lnTo>
                    <a:close/>
                    <a:moveTo>
                      <a:pt x="1605" y="4171"/>
                    </a:moveTo>
                    <a:cubicBezTo>
                      <a:pt x="1605" y="2050"/>
                      <a:pt x="1605" y="2050"/>
                      <a:pt x="1605" y="2050"/>
                    </a:cubicBezTo>
                    <a:cubicBezTo>
                      <a:pt x="1271" y="2050"/>
                      <a:pt x="1271" y="2050"/>
                      <a:pt x="1271" y="2050"/>
                    </a:cubicBezTo>
                    <a:cubicBezTo>
                      <a:pt x="1271" y="715"/>
                      <a:pt x="1271" y="715"/>
                      <a:pt x="1271" y="715"/>
                    </a:cubicBezTo>
                    <a:cubicBezTo>
                      <a:pt x="1317" y="715"/>
                      <a:pt x="1317" y="715"/>
                      <a:pt x="1317" y="715"/>
                    </a:cubicBezTo>
                    <a:cubicBezTo>
                      <a:pt x="1317" y="643"/>
                      <a:pt x="1317" y="643"/>
                      <a:pt x="1317" y="643"/>
                    </a:cubicBezTo>
                    <a:cubicBezTo>
                      <a:pt x="402" y="643"/>
                      <a:pt x="402" y="643"/>
                      <a:pt x="402" y="643"/>
                    </a:cubicBezTo>
                    <a:cubicBezTo>
                      <a:pt x="402" y="715"/>
                      <a:pt x="402" y="715"/>
                      <a:pt x="402" y="715"/>
                    </a:cubicBezTo>
                    <a:cubicBezTo>
                      <a:pt x="461" y="715"/>
                      <a:pt x="461" y="715"/>
                      <a:pt x="461" y="715"/>
                    </a:cubicBezTo>
                    <a:cubicBezTo>
                      <a:pt x="461" y="2050"/>
                      <a:pt x="461" y="2050"/>
                      <a:pt x="461" y="2050"/>
                    </a:cubicBezTo>
                    <a:cubicBezTo>
                      <a:pt x="114" y="2050"/>
                      <a:pt x="114" y="2050"/>
                      <a:pt x="114" y="2050"/>
                    </a:cubicBezTo>
                    <a:cubicBezTo>
                      <a:pt x="114" y="4171"/>
                      <a:pt x="114" y="4171"/>
                      <a:pt x="114" y="4171"/>
                    </a:cubicBezTo>
                    <a:cubicBezTo>
                      <a:pt x="0" y="4171"/>
                      <a:pt x="0" y="4171"/>
                      <a:pt x="0" y="4171"/>
                    </a:cubicBezTo>
                    <a:cubicBezTo>
                      <a:pt x="0" y="4242"/>
                      <a:pt x="0" y="4242"/>
                      <a:pt x="0" y="4242"/>
                    </a:cubicBezTo>
                    <a:cubicBezTo>
                      <a:pt x="1719" y="4242"/>
                      <a:pt x="1719" y="4242"/>
                      <a:pt x="1719" y="4242"/>
                    </a:cubicBezTo>
                    <a:cubicBezTo>
                      <a:pt x="1719" y="4171"/>
                      <a:pt x="1719" y="4171"/>
                      <a:pt x="1719" y="4171"/>
                    </a:cubicBezTo>
                    <a:lnTo>
                      <a:pt x="1605" y="4171"/>
                    </a:lnTo>
                    <a:close/>
                    <a:moveTo>
                      <a:pt x="834" y="1088"/>
                    </a:moveTo>
                    <a:cubicBezTo>
                      <a:pt x="834" y="1326"/>
                      <a:pt x="834" y="1326"/>
                      <a:pt x="834" y="1326"/>
                    </a:cubicBezTo>
                    <a:cubicBezTo>
                      <a:pt x="646" y="1326"/>
                      <a:pt x="646" y="1326"/>
                      <a:pt x="646" y="1326"/>
                    </a:cubicBezTo>
                    <a:cubicBezTo>
                      <a:pt x="646" y="1088"/>
                      <a:pt x="646" y="1088"/>
                      <a:pt x="646" y="1088"/>
                    </a:cubicBezTo>
                    <a:lnTo>
                      <a:pt x="834" y="1088"/>
                    </a:lnTo>
                    <a:close/>
                    <a:moveTo>
                      <a:pt x="646" y="1022"/>
                    </a:moveTo>
                    <a:cubicBezTo>
                      <a:pt x="646" y="784"/>
                      <a:pt x="646" y="784"/>
                      <a:pt x="646" y="784"/>
                    </a:cubicBezTo>
                    <a:cubicBezTo>
                      <a:pt x="834" y="784"/>
                      <a:pt x="834" y="784"/>
                      <a:pt x="834" y="784"/>
                    </a:cubicBezTo>
                    <a:cubicBezTo>
                      <a:pt x="834" y="1022"/>
                      <a:pt x="834" y="1022"/>
                      <a:pt x="834" y="1022"/>
                    </a:cubicBezTo>
                    <a:lnTo>
                      <a:pt x="646" y="1022"/>
                    </a:lnTo>
                    <a:close/>
                    <a:moveTo>
                      <a:pt x="834" y="1392"/>
                    </a:moveTo>
                    <a:cubicBezTo>
                      <a:pt x="834" y="1630"/>
                      <a:pt x="834" y="1630"/>
                      <a:pt x="834" y="1630"/>
                    </a:cubicBezTo>
                    <a:cubicBezTo>
                      <a:pt x="646" y="1630"/>
                      <a:pt x="646" y="1630"/>
                      <a:pt x="646" y="1630"/>
                    </a:cubicBezTo>
                    <a:cubicBezTo>
                      <a:pt x="646" y="1392"/>
                      <a:pt x="646" y="1392"/>
                      <a:pt x="646" y="1392"/>
                    </a:cubicBezTo>
                    <a:lnTo>
                      <a:pt x="834" y="1392"/>
                    </a:lnTo>
                    <a:close/>
                    <a:moveTo>
                      <a:pt x="834" y="1696"/>
                    </a:moveTo>
                    <a:cubicBezTo>
                      <a:pt x="834" y="1934"/>
                      <a:pt x="834" y="1934"/>
                      <a:pt x="834" y="1934"/>
                    </a:cubicBezTo>
                    <a:cubicBezTo>
                      <a:pt x="646" y="1934"/>
                      <a:pt x="646" y="1934"/>
                      <a:pt x="646" y="1934"/>
                    </a:cubicBezTo>
                    <a:cubicBezTo>
                      <a:pt x="646" y="1696"/>
                      <a:pt x="646" y="1696"/>
                      <a:pt x="646" y="1696"/>
                    </a:cubicBezTo>
                    <a:lnTo>
                      <a:pt x="834" y="1696"/>
                    </a:lnTo>
                    <a:close/>
                    <a:moveTo>
                      <a:pt x="1086" y="1088"/>
                    </a:moveTo>
                    <a:cubicBezTo>
                      <a:pt x="1086" y="1326"/>
                      <a:pt x="1086" y="1326"/>
                      <a:pt x="1086" y="1326"/>
                    </a:cubicBezTo>
                    <a:cubicBezTo>
                      <a:pt x="897" y="1326"/>
                      <a:pt x="897" y="1326"/>
                      <a:pt x="897" y="1326"/>
                    </a:cubicBezTo>
                    <a:cubicBezTo>
                      <a:pt x="897" y="1088"/>
                      <a:pt x="897" y="1088"/>
                      <a:pt x="897" y="1088"/>
                    </a:cubicBezTo>
                    <a:lnTo>
                      <a:pt x="1086" y="1088"/>
                    </a:lnTo>
                    <a:close/>
                    <a:moveTo>
                      <a:pt x="897" y="1022"/>
                    </a:moveTo>
                    <a:cubicBezTo>
                      <a:pt x="897" y="784"/>
                      <a:pt x="897" y="784"/>
                      <a:pt x="897" y="784"/>
                    </a:cubicBezTo>
                    <a:cubicBezTo>
                      <a:pt x="1086" y="784"/>
                      <a:pt x="1086" y="784"/>
                      <a:pt x="1086" y="784"/>
                    </a:cubicBezTo>
                    <a:cubicBezTo>
                      <a:pt x="1086" y="1022"/>
                      <a:pt x="1086" y="1022"/>
                      <a:pt x="1086" y="1022"/>
                    </a:cubicBezTo>
                    <a:lnTo>
                      <a:pt x="897" y="1022"/>
                    </a:lnTo>
                    <a:close/>
                    <a:moveTo>
                      <a:pt x="1086" y="1392"/>
                    </a:moveTo>
                    <a:cubicBezTo>
                      <a:pt x="1086" y="1630"/>
                      <a:pt x="1086" y="1630"/>
                      <a:pt x="1086" y="1630"/>
                    </a:cubicBezTo>
                    <a:cubicBezTo>
                      <a:pt x="897" y="1630"/>
                      <a:pt x="897" y="1630"/>
                      <a:pt x="897" y="1630"/>
                    </a:cubicBezTo>
                    <a:cubicBezTo>
                      <a:pt x="897" y="1392"/>
                      <a:pt x="897" y="1392"/>
                      <a:pt x="897" y="1392"/>
                    </a:cubicBezTo>
                    <a:lnTo>
                      <a:pt x="1086" y="1392"/>
                    </a:lnTo>
                    <a:close/>
                    <a:moveTo>
                      <a:pt x="1086" y="1696"/>
                    </a:moveTo>
                    <a:cubicBezTo>
                      <a:pt x="1086" y="1934"/>
                      <a:pt x="1086" y="1934"/>
                      <a:pt x="1086" y="1934"/>
                    </a:cubicBezTo>
                    <a:cubicBezTo>
                      <a:pt x="897" y="1934"/>
                      <a:pt x="897" y="1934"/>
                      <a:pt x="897" y="1934"/>
                    </a:cubicBezTo>
                    <a:cubicBezTo>
                      <a:pt x="897" y="1696"/>
                      <a:pt x="897" y="1696"/>
                      <a:pt x="897" y="1696"/>
                    </a:cubicBezTo>
                    <a:lnTo>
                      <a:pt x="1086" y="1696"/>
                    </a:lnTo>
                    <a:close/>
                    <a:moveTo>
                      <a:pt x="518" y="3333"/>
                    </a:moveTo>
                    <a:cubicBezTo>
                      <a:pt x="518" y="3095"/>
                      <a:pt x="518" y="3095"/>
                      <a:pt x="518" y="3095"/>
                    </a:cubicBezTo>
                    <a:cubicBezTo>
                      <a:pt x="706" y="3095"/>
                      <a:pt x="706" y="3095"/>
                      <a:pt x="706" y="3095"/>
                    </a:cubicBezTo>
                    <a:cubicBezTo>
                      <a:pt x="706" y="3333"/>
                      <a:pt x="706" y="3333"/>
                      <a:pt x="706" y="3333"/>
                    </a:cubicBezTo>
                    <a:lnTo>
                      <a:pt x="518" y="3333"/>
                    </a:lnTo>
                    <a:close/>
                    <a:moveTo>
                      <a:pt x="706" y="3409"/>
                    </a:moveTo>
                    <a:cubicBezTo>
                      <a:pt x="706" y="3647"/>
                      <a:pt x="706" y="3647"/>
                      <a:pt x="706" y="3647"/>
                    </a:cubicBezTo>
                    <a:cubicBezTo>
                      <a:pt x="518" y="3647"/>
                      <a:pt x="518" y="3647"/>
                      <a:pt x="518" y="3647"/>
                    </a:cubicBezTo>
                    <a:cubicBezTo>
                      <a:pt x="518" y="3409"/>
                      <a:pt x="518" y="3409"/>
                      <a:pt x="518" y="3409"/>
                    </a:cubicBezTo>
                    <a:lnTo>
                      <a:pt x="706" y="3409"/>
                    </a:lnTo>
                    <a:close/>
                    <a:moveTo>
                      <a:pt x="518" y="3019"/>
                    </a:moveTo>
                    <a:cubicBezTo>
                      <a:pt x="518" y="2781"/>
                      <a:pt x="518" y="2781"/>
                      <a:pt x="518" y="2781"/>
                    </a:cubicBezTo>
                    <a:cubicBezTo>
                      <a:pt x="706" y="2781"/>
                      <a:pt x="706" y="2781"/>
                      <a:pt x="706" y="2781"/>
                    </a:cubicBezTo>
                    <a:cubicBezTo>
                      <a:pt x="706" y="3019"/>
                      <a:pt x="706" y="3019"/>
                      <a:pt x="706" y="3019"/>
                    </a:cubicBezTo>
                    <a:lnTo>
                      <a:pt x="518" y="3019"/>
                    </a:lnTo>
                    <a:close/>
                    <a:moveTo>
                      <a:pt x="518" y="2704"/>
                    </a:moveTo>
                    <a:cubicBezTo>
                      <a:pt x="518" y="2466"/>
                      <a:pt x="518" y="2466"/>
                      <a:pt x="518" y="2466"/>
                    </a:cubicBezTo>
                    <a:cubicBezTo>
                      <a:pt x="706" y="2466"/>
                      <a:pt x="706" y="2466"/>
                      <a:pt x="706" y="2466"/>
                    </a:cubicBezTo>
                    <a:cubicBezTo>
                      <a:pt x="706" y="2704"/>
                      <a:pt x="706" y="2704"/>
                      <a:pt x="706" y="2704"/>
                    </a:cubicBezTo>
                    <a:lnTo>
                      <a:pt x="518" y="2704"/>
                    </a:lnTo>
                    <a:close/>
                    <a:moveTo>
                      <a:pt x="518" y="2390"/>
                    </a:moveTo>
                    <a:cubicBezTo>
                      <a:pt x="518" y="2152"/>
                      <a:pt x="518" y="2152"/>
                      <a:pt x="518" y="2152"/>
                    </a:cubicBezTo>
                    <a:cubicBezTo>
                      <a:pt x="706" y="2152"/>
                      <a:pt x="706" y="2152"/>
                      <a:pt x="706" y="2152"/>
                    </a:cubicBezTo>
                    <a:cubicBezTo>
                      <a:pt x="706" y="2390"/>
                      <a:pt x="706" y="2390"/>
                      <a:pt x="706" y="2390"/>
                    </a:cubicBezTo>
                    <a:lnTo>
                      <a:pt x="518" y="2390"/>
                    </a:lnTo>
                    <a:close/>
                    <a:moveTo>
                      <a:pt x="1201" y="2466"/>
                    </a:moveTo>
                    <a:cubicBezTo>
                      <a:pt x="1201" y="2704"/>
                      <a:pt x="1201" y="2704"/>
                      <a:pt x="1201" y="2704"/>
                    </a:cubicBezTo>
                    <a:cubicBezTo>
                      <a:pt x="1013" y="2704"/>
                      <a:pt x="1013" y="2704"/>
                      <a:pt x="1013" y="2704"/>
                    </a:cubicBezTo>
                    <a:cubicBezTo>
                      <a:pt x="1013" y="2466"/>
                      <a:pt x="1013" y="2466"/>
                      <a:pt x="1013" y="2466"/>
                    </a:cubicBezTo>
                    <a:lnTo>
                      <a:pt x="1201" y="2466"/>
                    </a:lnTo>
                    <a:close/>
                    <a:moveTo>
                      <a:pt x="1013" y="2390"/>
                    </a:moveTo>
                    <a:cubicBezTo>
                      <a:pt x="1013" y="2152"/>
                      <a:pt x="1013" y="2152"/>
                      <a:pt x="1013" y="2152"/>
                    </a:cubicBezTo>
                    <a:cubicBezTo>
                      <a:pt x="1201" y="2152"/>
                      <a:pt x="1201" y="2152"/>
                      <a:pt x="1201" y="2152"/>
                    </a:cubicBezTo>
                    <a:cubicBezTo>
                      <a:pt x="1201" y="2390"/>
                      <a:pt x="1201" y="2390"/>
                      <a:pt x="1201" y="2390"/>
                    </a:cubicBezTo>
                    <a:lnTo>
                      <a:pt x="1013" y="2390"/>
                    </a:lnTo>
                    <a:close/>
                    <a:moveTo>
                      <a:pt x="1201" y="2781"/>
                    </a:moveTo>
                    <a:cubicBezTo>
                      <a:pt x="1201" y="3019"/>
                      <a:pt x="1201" y="3019"/>
                      <a:pt x="1201" y="3019"/>
                    </a:cubicBezTo>
                    <a:cubicBezTo>
                      <a:pt x="1013" y="3019"/>
                      <a:pt x="1013" y="3019"/>
                      <a:pt x="1013" y="3019"/>
                    </a:cubicBezTo>
                    <a:cubicBezTo>
                      <a:pt x="1013" y="2781"/>
                      <a:pt x="1013" y="2781"/>
                      <a:pt x="1013" y="2781"/>
                    </a:cubicBezTo>
                    <a:lnTo>
                      <a:pt x="1201" y="2781"/>
                    </a:lnTo>
                    <a:close/>
                    <a:moveTo>
                      <a:pt x="1201" y="3095"/>
                    </a:moveTo>
                    <a:cubicBezTo>
                      <a:pt x="1201" y="3333"/>
                      <a:pt x="1201" y="3333"/>
                      <a:pt x="1201" y="3333"/>
                    </a:cubicBezTo>
                    <a:cubicBezTo>
                      <a:pt x="1013" y="3333"/>
                      <a:pt x="1013" y="3333"/>
                      <a:pt x="1013" y="3333"/>
                    </a:cubicBezTo>
                    <a:cubicBezTo>
                      <a:pt x="1013" y="3095"/>
                      <a:pt x="1013" y="3095"/>
                      <a:pt x="1013" y="3095"/>
                    </a:cubicBezTo>
                    <a:lnTo>
                      <a:pt x="1201" y="3095"/>
                    </a:lnTo>
                    <a:close/>
                    <a:moveTo>
                      <a:pt x="1201" y="3409"/>
                    </a:moveTo>
                    <a:cubicBezTo>
                      <a:pt x="1201" y="3647"/>
                      <a:pt x="1201" y="3647"/>
                      <a:pt x="1201" y="3647"/>
                    </a:cubicBezTo>
                    <a:cubicBezTo>
                      <a:pt x="1013" y="3647"/>
                      <a:pt x="1013" y="3647"/>
                      <a:pt x="1013" y="3647"/>
                    </a:cubicBezTo>
                    <a:cubicBezTo>
                      <a:pt x="1013" y="3409"/>
                      <a:pt x="1013" y="3409"/>
                      <a:pt x="1013" y="3409"/>
                    </a:cubicBezTo>
                    <a:lnTo>
                      <a:pt x="1201" y="3409"/>
                    </a:lnTo>
                    <a:close/>
                    <a:moveTo>
                      <a:pt x="1181" y="3863"/>
                    </a:moveTo>
                    <a:cubicBezTo>
                      <a:pt x="1453" y="3863"/>
                      <a:pt x="1453" y="3863"/>
                      <a:pt x="1453" y="3863"/>
                    </a:cubicBezTo>
                    <a:cubicBezTo>
                      <a:pt x="1453" y="4101"/>
                      <a:pt x="1453" y="4101"/>
                      <a:pt x="1453" y="4101"/>
                    </a:cubicBezTo>
                    <a:cubicBezTo>
                      <a:pt x="1181" y="4101"/>
                      <a:pt x="1181" y="4101"/>
                      <a:pt x="1181" y="4101"/>
                    </a:cubicBezTo>
                    <a:lnTo>
                      <a:pt x="1181" y="3863"/>
                    </a:lnTo>
                    <a:close/>
                    <a:moveTo>
                      <a:pt x="1264" y="3647"/>
                    </a:moveTo>
                    <a:cubicBezTo>
                      <a:pt x="1264" y="3409"/>
                      <a:pt x="1264" y="3409"/>
                      <a:pt x="1264" y="3409"/>
                    </a:cubicBezTo>
                    <a:cubicBezTo>
                      <a:pt x="1453" y="3409"/>
                      <a:pt x="1453" y="3409"/>
                      <a:pt x="1453" y="3409"/>
                    </a:cubicBezTo>
                    <a:cubicBezTo>
                      <a:pt x="1453" y="3647"/>
                      <a:pt x="1453" y="3647"/>
                      <a:pt x="1453" y="3647"/>
                    </a:cubicBezTo>
                    <a:lnTo>
                      <a:pt x="1264" y="3647"/>
                    </a:lnTo>
                    <a:close/>
                    <a:moveTo>
                      <a:pt x="1264" y="3333"/>
                    </a:moveTo>
                    <a:cubicBezTo>
                      <a:pt x="1264" y="3095"/>
                      <a:pt x="1264" y="3095"/>
                      <a:pt x="1264" y="3095"/>
                    </a:cubicBezTo>
                    <a:cubicBezTo>
                      <a:pt x="1453" y="3095"/>
                      <a:pt x="1453" y="3095"/>
                      <a:pt x="1453" y="3095"/>
                    </a:cubicBezTo>
                    <a:cubicBezTo>
                      <a:pt x="1453" y="3333"/>
                      <a:pt x="1453" y="3333"/>
                      <a:pt x="1453" y="3333"/>
                    </a:cubicBezTo>
                    <a:lnTo>
                      <a:pt x="1264" y="3333"/>
                    </a:lnTo>
                    <a:close/>
                    <a:moveTo>
                      <a:pt x="1264" y="3019"/>
                    </a:moveTo>
                    <a:cubicBezTo>
                      <a:pt x="1264" y="2781"/>
                      <a:pt x="1264" y="2781"/>
                      <a:pt x="1264" y="2781"/>
                    </a:cubicBezTo>
                    <a:cubicBezTo>
                      <a:pt x="1453" y="2781"/>
                      <a:pt x="1453" y="2781"/>
                      <a:pt x="1453" y="2781"/>
                    </a:cubicBezTo>
                    <a:cubicBezTo>
                      <a:pt x="1453" y="3019"/>
                      <a:pt x="1453" y="3019"/>
                      <a:pt x="1453" y="3019"/>
                    </a:cubicBezTo>
                    <a:lnTo>
                      <a:pt x="1264" y="3019"/>
                    </a:lnTo>
                    <a:close/>
                    <a:moveTo>
                      <a:pt x="1264" y="2704"/>
                    </a:moveTo>
                    <a:cubicBezTo>
                      <a:pt x="1264" y="2466"/>
                      <a:pt x="1264" y="2466"/>
                      <a:pt x="1264" y="2466"/>
                    </a:cubicBezTo>
                    <a:cubicBezTo>
                      <a:pt x="1453" y="2466"/>
                      <a:pt x="1453" y="2466"/>
                      <a:pt x="1453" y="2466"/>
                    </a:cubicBezTo>
                    <a:cubicBezTo>
                      <a:pt x="1453" y="2704"/>
                      <a:pt x="1453" y="2704"/>
                      <a:pt x="1453" y="2704"/>
                    </a:cubicBezTo>
                    <a:lnTo>
                      <a:pt x="1264" y="2704"/>
                    </a:lnTo>
                    <a:close/>
                    <a:moveTo>
                      <a:pt x="769" y="3019"/>
                    </a:moveTo>
                    <a:cubicBezTo>
                      <a:pt x="769" y="2781"/>
                      <a:pt x="769" y="2781"/>
                      <a:pt x="769" y="2781"/>
                    </a:cubicBezTo>
                    <a:cubicBezTo>
                      <a:pt x="957" y="2781"/>
                      <a:pt x="957" y="2781"/>
                      <a:pt x="957" y="2781"/>
                    </a:cubicBezTo>
                    <a:cubicBezTo>
                      <a:pt x="957" y="3019"/>
                      <a:pt x="957" y="3019"/>
                      <a:pt x="957" y="3019"/>
                    </a:cubicBezTo>
                    <a:lnTo>
                      <a:pt x="769" y="3019"/>
                    </a:lnTo>
                    <a:close/>
                    <a:moveTo>
                      <a:pt x="957" y="3095"/>
                    </a:moveTo>
                    <a:cubicBezTo>
                      <a:pt x="957" y="3333"/>
                      <a:pt x="957" y="3333"/>
                      <a:pt x="957" y="3333"/>
                    </a:cubicBezTo>
                    <a:cubicBezTo>
                      <a:pt x="769" y="3333"/>
                      <a:pt x="769" y="3333"/>
                      <a:pt x="769" y="3333"/>
                    </a:cubicBezTo>
                    <a:cubicBezTo>
                      <a:pt x="769" y="3095"/>
                      <a:pt x="769" y="3095"/>
                      <a:pt x="769" y="3095"/>
                    </a:cubicBezTo>
                    <a:lnTo>
                      <a:pt x="957" y="3095"/>
                    </a:lnTo>
                    <a:close/>
                    <a:moveTo>
                      <a:pt x="769" y="2704"/>
                    </a:moveTo>
                    <a:cubicBezTo>
                      <a:pt x="769" y="2466"/>
                      <a:pt x="769" y="2466"/>
                      <a:pt x="769" y="2466"/>
                    </a:cubicBezTo>
                    <a:cubicBezTo>
                      <a:pt x="957" y="2466"/>
                      <a:pt x="957" y="2466"/>
                      <a:pt x="957" y="2466"/>
                    </a:cubicBezTo>
                    <a:cubicBezTo>
                      <a:pt x="957" y="2704"/>
                      <a:pt x="957" y="2704"/>
                      <a:pt x="957" y="2704"/>
                    </a:cubicBezTo>
                    <a:lnTo>
                      <a:pt x="769" y="2704"/>
                    </a:lnTo>
                    <a:close/>
                    <a:moveTo>
                      <a:pt x="769" y="2390"/>
                    </a:moveTo>
                    <a:cubicBezTo>
                      <a:pt x="769" y="2152"/>
                      <a:pt x="769" y="2152"/>
                      <a:pt x="769" y="2152"/>
                    </a:cubicBezTo>
                    <a:cubicBezTo>
                      <a:pt x="957" y="2152"/>
                      <a:pt x="957" y="2152"/>
                      <a:pt x="957" y="2152"/>
                    </a:cubicBezTo>
                    <a:cubicBezTo>
                      <a:pt x="957" y="2390"/>
                      <a:pt x="957" y="2390"/>
                      <a:pt x="957" y="2390"/>
                    </a:cubicBezTo>
                    <a:lnTo>
                      <a:pt x="769" y="2390"/>
                    </a:lnTo>
                    <a:close/>
                    <a:moveTo>
                      <a:pt x="769" y="3409"/>
                    </a:moveTo>
                    <a:cubicBezTo>
                      <a:pt x="957" y="3409"/>
                      <a:pt x="957" y="3409"/>
                      <a:pt x="957" y="3409"/>
                    </a:cubicBezTo>
                    <a:cubicBezTo>
                      <a:pt x="957" y="3647"/>
                      <a:pt x="957" y="3647"/>
                      <a:pt x="957" y="3647"/>
                    </a:cubicBezTo>
                    <a:cubicBezTo>
                      <a:pt x="769" y="3647"/>
                      <a:pt x="769" y="3647"/>
                      <a:pt x="769" y="3647"/>
                    </a:cubicBezTo>
                    <a:lnTo>
                      <a:pt x="769" y="3409"/>
                    </a:lnTo>
                    <a:close/>
                    <a:moveTo>
                      <a:pt x="872" y="3814"/>
                    </a:moveTo>
                    <a:cubicBezTo>
                      <a:pt x="1060" y="3814"/>
                      <a:pt x="1060" y="3814"/>
                      <a:pt x="1060" y="3814"/>
                    </a:cubicBezTo>
                    <a:cubicBezTo>
                      <a:pt x="1060" y="4171"/>
                      <a:pt x="1060" y="4171"/>
                      <a:pt x="1060" y="4171"/>
                    </a:cubicBezTo>
                    <a:cubicBezTo>
                      <a:pt x="872" y="4171"/>
                      <a:pt x="872" y="4171"/>
                      <a:pt x="872" y="4171"/>
                    </a:cubicBezTo>
                    <a:lnTo>
                      <a:pt x="872" y="3814"/>
                    </a:lnTo>
                    <a:close/>
                    <a:moveTo>
                      <a:pt x="1453" y="2152"/>
                    </a:moveTo>
                    <a:cubicBezTo>
                      <a:pt x="1453" y="2390"/>
                      <a:pt x="1453" y="2390"/>
                      <a:pt x="1453" y="2390"/>
                    </a:cubicBezTo>
                    <a:cubicBezTo>
                      <a:pt x="1264" y="2390"/>
                      <a:pt x="1264" y="2390"/>
                      <a:pt x="1264" y="2390"/>
                    </a:cubicBezTo>
                    <a:cubicBezTo>
                      <a:pt x="1264" y="2152"/>
                      <a:pt x="1264" y="2152"/>
                      <a:pt x="1264" y="2152"/>
                    </a:cubicBezTo>
                    <a:lnTo>
                      <a:pt x="1453" y="2152"/>
                    </a:lnTo>
                    <a:close/>
                    <a:moveTo>
                      <a:pt x="266" y="2152"/>
                    </a:moveTo>
                    <a:cubicBezTo>
                      <a:pt x="455" y="2152"/>
                      <a:pt x="455" y="2152"/>
                      <a:pt x="455" y="2152"/>
                    </a:cubicBezTo>
                    <a:cubicBezTo>
                      <a:pt x="455" y="2390"/>
                      <a:pt x="455" y="2390"/>
                      <a:pt x="455" y="2390"/>
                    </a:cubicBezTo>
                    <a:cubicBezTo>
                      <a:pt x="266" y="2390"/>
                      <a:pt x="266" y="2390"/>
                      <a:pt x="266" y="2390"/>
                    </a:cubicBezTo>
                    <a:lnTo>
                      <a:pt x="266" y="2152"/>
                    </a:lnTo>
                    <a:close/>
                    <a:moveTo>
                      <a:pt x="266" y="2466"/>
                    </a:moveTo>
                    <a:cubicBezTo>
                      <a:pt x="455" y="2466"/>
                      <a:pt x="455" y="2466"/>
                      <a:pt x="455" y="2466"/>
                    </a:cubicBezTo>
                    <a:cubicBezTo>
                      <a:pt x="455" y="2704"/>
                      <a:pt x="455" y="2704"/>
                      <a:pt x="455" y="2704"/>
                    </a:cubicBezTo>
                    <a:cubicBezTo>
                      <a:pt x="266" y="2704"/>
                      <a:pt x="266" y="2704"/>
                      <a:pt x="266" y="2704"/>
                    </a:cubicBezTo>
                    <a:lnTo>
                      <a:pt x="266" y="2466"/>
                    </a:lnTo>
                    <a:close/>
                    <a:moveTo>
                      <a:pt x="266" y="2781"/>
                    </a:moveTo>
                    <a:cubicBezTo>
                      <a:pt x="455" y="2781"/>
                      <a:pt x="455" y="2781"/>
                      <a:pt x="455" y="2781"/>
                    </a:cubicBezTo>
                    <a:cubicBezTo>
                      <a:pt x="455" y="3019"/>
                      <a:pt x="455" y="3019"/>
                      <a:pt x="455" y="3019"/>
                    </a:cubicBezTo>
                    <a:cubicBezTo>
                      <a:pt x="266" y="3019"/>
                      <a:pt x="266" y="3019"/>
                      <a:pt x="266" y="3019"/>
                    </a:cubicBezTo>
                    <a:lnTo>
                      <a:pt x="266" y="2781"/>
                    </a:lnTo>
                    <a:close/>
                    <a:moveTo>
                      <a:pt x="266" y="3095"/>
                    </a:moveTo>
                    <a:cubicBezTo>
                      <a:pt x="455" y="3095"/>
                      <a:pt x="455" y="3095"/>
                      <a:pt x="455" y="3095"/>
                    </a:cubicBezTo>
                    <a:cubicBezTo>
                      <a:pt x="455" y="3333"/>
                      <a:pt x="455" y="3333"/>
                      <a:pt x="455" y="3333"/>
                    </a:cubicBezTo>
                    <a:cubicBezTo>
                      <a:pt x="266" y="3333"/>
                      <a:pt x="266" y="3333"/>
                      <a:pt x="266" y="3333"/>
                    </a:cubicBezTo>
                    <a:lnTo>
                      <a:pt x="266" y="3095"/>
                    </a:lnTo>
                    <a:close/>
                    <a:moveTo>
                      <a:pt x="266" y="3409"/>
                    </a:moveTo>
                    <a:cubicBezTo>
                      <a:pt x="455" y="3409"/>
                      <a:pt x="455" y="3409"/>
                      <a:pt x="455" y="3409"/>
                    </a:cubicBezTo>
                    <a:cubicBezTo>
                      <a:pt x="455" y="3647"/>
                      <a:pt x="455" y="3647"/>
                      <a:pt x="455" y="3647"/>
                    </a:cubicBezTo>
                    <a:cubicBezTo>
                      <a:pt x="266" y="3647"/>
                      <a:pt x="266" y="3647"/>
                      <a:pt x="266" y="3647"/>
                    </a:cubicBezTo>
                    <a:lnTo>
                      <a:pt x="266" y="3409"/>
                    </a:lnTo>
                    <a:close/>
                    <a:moveTo>
                      <a:pt x="266" y="3863"/>
                    </a:moveTo>
                    <a:cubicBezTo>
                      <a:pt x="538" y="3863"/>
                      <a:pt x="538" y="3863"/>
                      <a:pt x="538" y="3863"/>
                    </a:cubicBezTo>
                    <a:cubicBezTo>
                      <a:pt x="538" y="4101"/>
                      <a:pt x="538" y="4101"/>
                      <a:pt x="538" y="4101"/>
                    </a:cubicBezTo>
                    <a:cubicBezTo>
                      <a:pt x="266" y="4101"/>
                      <a:pt x="266" y="4101"/>
                      <a:pt x="266" y="4101"/>
                    </a:cubicBezTo>
                    <a:lnTo>
                      <a:pt x="266" y="3863"/>
                    </a:lnTo>
                    <a:close/>
                    <a:moveTo>
                      <a:pt x="659" y="3814"/>
                    </a:moveTo>
                    <a:cubicBezTo>
                      <a:pt x="847" y="3814"/>
                      <a:pt x="847" y="3814"/>
                      <a:pt x="847" y="3814"/>
                    </a:cubicBezTo>
                    <a:cubicBezTo>
                      <a:pt x="847" y="4171"/>
                      <a:pt x="847" y="4171"/>
                      <a:pt x="847" y="4171"/>
                    </a:cubicBezTo>
                    <a:cubicBezTo>
                      <a:pt x="659" y="4171"/>
                      <a:pt x="659" y="4171"/>
                      <a:pt x="659" y="4171"/>
                    </a:cubicBezTo>
                    <a:lnTo>
                      <a:pt x="659" y="3814"/>
                    </a:lnTo>
                    <a:close/>
                    <a:moveTo>
                      <a:pt x="1151" y="484"/>
                    </a:moveTo>
                    <a:cubicBezTo>
                      <a:pt x="575" y="484"/>
                      <a:pt x="575" y="484"/>
                      <a:pt x="575" y="484"/>
                    </a:cubicBezTo>
                    <a:cubicBezTo>
                      <a:pt x="575" y="622"/>
                      <a:pt x="575" y="622"/>
                      <a:pt x="575" y="622"/>
                    </a:cubicBezTo>
                    <a:cubicBezTo>
                      <a:pt x="1151" y="622"/>
                      <a:pt x="1151" y="622"/>
                      <a:pt x="1151" y="622"/>
                    </a:cubicBezTo>
                    <a:lnTo>
                      <a:pt x="1151" y="484"/>
                    </a:lnTo>
                    <a:close/>
                    <a:moveTo>
                      <a:pt x="1156" y="468"/>
                    </a:moveTo>
                    <a:cubicBezTo>
                      <a:pt x="1060" y="426"/>
                      <a:pt x="1060" y="426"/>
                      <a:pt x="1060" y="426"/>
                    </a:cubicBezTo>
                    <a:cubicBezTo>
                      <a:pt x="1038" y="3"/>
                      <a:pt x="1038" y="3"/>
                      <a:pt x="1038" y="3"/>
                    </a:cubicBezTo>
                    <a:cubicBezTo>
                      <a:pt x="1038" y="0"/>
                      <a:pt x="1036" y="0"/>
                      <a:pt x="1035" y="3"/>
                    </a:cubicBezTo>
                    <a:cubicBezTo>
                      <a:pt x="1015" y="406"/>
                      <a:pt x="1015" y="406"/>
                      <a:pt x="1015" y="406"/>
                    </a:cubicBezTo>
                    <a:cubicBezTo>
                      <a:pt x="1011" y="404"/>
                      <a:pt x="1011" y="404"/>
                      <a:pt x="1011" y="404"/>
                    </a:cubicBezTo>
                    <a:cubicBezTo>
                      <a:pt x="867" y="340"/>
                      <a:pt x="867" y="340"/>
                      <a:pt x="867" y="340"/>
                    </a:cubicBezTo>
                    <a:cubicBezTo>
                      <a:pt x="722" y="404"/>
                      <a:pt x="722" y="404"/>
                      <a:pt x="722" y="404"/>
                    </a:cubicBezTo>
                    <a:cubicBezTo>
                      <a:pt x="703" y="413"/>
                      <a:pt x="703" y="413"/>
                      <a:pt x="703" y="413"/>
                    </a:cubicBezTo>
                    <a:cubicBezTo>
                      <a:pt x="683" y="210"/>
                      <a:pt x="683" y="210"/>
                      <a:pt x="683" y="210"/>
                    </a:cubicBezTo>
                    <a:cubicBezTo>
                      <a:pt x="683" y="209"/>
                      <a:pt x="681" y="209"/>
                      <a:pt x="681" y="210"/>
                    </a:cubicBezTo>
                    <a:cubicBezTo>
                      <a:pt x="659" y="432"/>
                      <a:pt x="659" y="432"/>
                      <a:pt x="659" y="432"/>
                    </a:cubicBezTo>
                    <a:cubicBezTo>
                      <a:pt x="578" y="468"/>
                      <a:pt x="578" y="468"/>
                      <a:pt x="578" y="468"/>
                    </a:cubicBezTo>
                    <a:cubicBezTo>
                      <a:pt x="867" y="468"/>
                      <a:pt x="867" y="468"/>
                      <a:pt x="867" y="468"/>
                    </a:cubicBezTo>
                    <a:lnTo>
                      <a:pt x="1156" y="46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defTabSz="456497"/>
                <a:endParaRPr lang="en-US" b="1">
                  <a:solidFill>
                    <a:srgbClr val="000000"/>
                  </a:solidFill>
                  <a:latin typeface="Arial"/>
                </a:endParaRPr>
              </a:p>
            </p:txBody>
          </p:sp>
        </p:grpSp>
      </p:grpSp>
      <p:sp>
        <p:nvSpPr>
          <p:cNvPr id="154" name="TextBox 153"/>
          <p:cNvSpPr txBox="1"/>
          <p:nvPr/>
        </p:nvSpPr>
        <p:spPr>
          <a:xfrm>
            <a:off x="1053917" y="1540952"/>
            <a:ext cx="1819098" cy="346226"/>
          </a:xfrm>
          <a:prstGeom prst="rect">
            <a:avLst/>
          </a:prstGeom>
          <a:noFill/>
        </p:spPr>
        <p:txBody>
          <a:bodyPr wrap="square" lIns="68556" tIns="34279" rIns="68556" bIns="34279" rtlCol="0">
            <a:spAutoFit/>
          </a:bodyPr>
          <a:lstStyle/>
          <a:p>
            <a:pPr algn="ctr"/>
            <a:r>
              <a:rPr lang="ja-JP" altLang="en-US" dirty="0" smtClean="0">
                <a:solidFill>
                  <a:schemeClr val="accent2"/>
                </a:solidFill>
                <a:latin typeface="MS PGothic" charset="-128"/>
                <a:ea typeface="MS PGothic" charset="-128"/>
                <a:cs typeface="MS PGothic" charset="-128"/>
              </a:rPr>
              <a:t>リモート</a:t>
            </a:r>
            <a:r>
              <a:rPr lang="en-US" altLang="ja-JP" dirty="0" smtClean="0">
                <a:solidFill>
                  <a:schemeClr val="accent2"/>
                </a:solidFill>
                <a:latin typeface="MS PGothic" charset="-128"/>
                <a:ea typeface="MS PGothic" charset="-128"/>
                <a:cs typeface="MS PGothic" charset="-128"/>
              </a:rPr>
              <a:t> </a:t>
            </a:r>
            <a:r>
              <a:rPr lang="ja-JP" altLang="en-US" dirty="0" smtClean="0">
                <a:solidFill>
                  <a:schemeClr val="accent2"/>
                </a:solidFill>
                <a:latin typeface="MS PGothic" charset="-128"/>
                <a:ea typeface="MS PGothic" charset="-128"/>
                <a:cs typeface="MS PGothic" charset="-128"/>
              </a:rPr>
              <a:t>サイト</a:t>
            </a:r>
            <a:endParaRPr lang="en-US" dirty="0">
              <a:solidFill>
                <a:schemeClr val="accent2"/>
              </a:solidFill>
              <a:latin typeface="MS PGothic" charset="-128"/>
              <a:ea typeface="MS PGothic" charset="-128"/>
              <a:cs typeface="MS PGothic" charset="-128"/>
            </a:endParaRPr>
          </a:p>
        </p:txBody>
      </p:sp>
      <p:sp>
        <p:nvSpPr>
          <p:cNvPr id="182" name="TextBox 181"/>
          <p:cNvSpPr txBox="1"/>
          <p:nvPr/>
        </p:nvSpPr>
        <p:spPr>
          <a:xfrm>
            <a:off x="3766368" y="1540952"/>
            <a:ext cx="1611266" cy="369296"/>
          </a:xfrm>
          <a:prstGeom prst="rect">
            <a:avLst/>
          </a:prstGeom>
          <a:noFill/>
        </p:spPr>
        <p:txBody>
          <a:bodyPr wrap="none" lIns="91404" tIns="45702" rIns="91404" bIns="45702" rtlCol="0">
            <a:spAutoFit/>
          </a:bodyPr>
          <a:lstStyle/>
          <a:p>
            <a:pPr algn="ctr"/>
            <a:r>
              <a:rPr lang="ja-JP" altLang="en-US">
                <a:solidFill>
                  <a:schemeClr val="bg2">
                    <a:lumMod val="95000"/>
                  </a:schemeClr>
                </a:solidFill>
                <a:latin typeface="MS PGothic" charset="-128"/>
                <a:ea typeface="MS PGothic" charset="-128"/>
                <a:cs typeface="MS PGothic" charset="-128"/>
              </a:rPr>
              <a:t>データセンター</a:t>
            </a:r>
            <a:endParaRPr lang="en-US" dirty="0">
              <a:solidFill>
                <a:schemeClr val="bg2">
                  <a:lumMod val="95000"/>
                </a:schemeClr>
              </a:solidFill>
              <a:latin typeface="MS PGothic" charset="-128"/>
              <a:ea typeface="MS PGothic" charset="-128"/>
              <a:cs typeface="MS PGothic" charset="-128"/>
            </a:endParaRPr>
          </a:p>
        </p:txBody>
      </p:sp>
      <p:sp>
        <p:nvSpPr>
          <p:cNvPr id="184" name="TextBox 183"/>
          <p:cNvSpPr txBox="1"/>
          <p:nvPr/>
        </p:nvSpPr>
        <p:spPr>
          <a:xfrm>
            <a:off x="6318653" y="1540952"/>
            <a:ext cx="1819098" cy="346226"/>
          </a:xfrm>
          <a:prstGeom prst="rect">
            <a:avLst/>
          </a:prstGeom>
          <a:noFill/>
        </p:spPr>
        <p:txBody>
          <a:bodyPr wrap="square" lIns="68556" tIns="34279" rIns="68556" bIns="34279" rtlCol="0">
            <a:spAutoFit/>
          </a:bodyPr>
          <a:lstStyle/>
          <a:p>
            <a:pPr algn="ctr"/>
            <a:r>
              <a:rPr lang="ja-JP" altLang="en-US" dirty="0" smtClean="0">
                <a:solidFill>
                  <a:schemeClr val="accent1"/>
                </a:solidFill>
                <a:latin typeface="MS PGothic" charset="-128"/>
                <a:ea typeface="MS PGothic" charset="-128"/>
                <a:cs typeface="MS PGothic" charset="-128"/>
              </a:rPr>
              <a:t>クラウド</a:t>
            </a:r>
            <a:endParaRPr lang="en-US" dirty="0">
              <a:solidFill>
                <a:schemeClr val="accent1"/>
              </a:solidFill>
              <a:latin typeface="MS PGothic" charset="-128"/>
              <a:ea typeface="MS PGothic" charset="-128"/>
              <a:cs typeface="MS PGothic" charset="-128"/>
            </a:endParaRPr>
          </a:p>
        </p:txBody>
      </p:sp>
      <p:grpSp>
        <p:nvGrpSpPr>
          <p:cNvPr id="155" name="Group 154"/>
          <p:cNvGrpSpPr/>
          <p:nvPr/>
        </p:nvGrpSpPr>
        <p:grpSpPr>
          <a:xfrm>
            <a:off x="1153173" y="2700671"/>
            <a:ext cx="1658133" cy="275380"/>
            <a:chOff x="1466207" y="4042652"/>
            <a:chExt cx="2674423" cy="444280"/>
          </a:xfrm>
        </p:grpSpPr>
        <p:grpSp>
          <p:nvGrpSpPr>
            <p:cNvPr id="164" name="Group 163"/>
            <p:cNvGrpSpPr/>
            <p:nvPr/>
          </p:nvGrpSpPr>
          <p:grpSpPr>
            <a:xfrm>
              <a:off x="1466207" y="4042652"/>
              <a:ext cx="442915" cy="444280"/>
              <a:chOff x="1296286" y="3908857"/>
              <a:chExt cx="309500" cy="306169"/>
            </a:xfrm>
          </p:grpSpPr>
          <p:sp>
            <p:nvSpPr>
              <p:cNvPr id="171" name="Oval 170"/>
              <p:cNvSpPr/>
              <p:nvPr/>
            </p:nvSpPr>
            <p:spPr>
              <a:xfrm>
                <a:off x="1296286" y="3908857"/>
                <a:ext cx="309500" cy="30616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b="1" dirty="0">
                  <a:solidFill>
                    <a:srgbClr val="FFFFFF"/>
                  </a:solidFill>
                </a:endParaRPr>
              </a:p>
            </p:txBody>
          </p:sp>
          <p:sp>
            <p:nvSpPr>
              <p:cNvPr id="172" name="Freeform 171"/>
              <p:cNvSpPr>
                <a:spLocks noChangeAspect="1" noEditPoints="1"/>
              </p:cNvSpPr>
              <p:nvPr/>
            </p:nvSpPr>
            <p:spPr bwMode="auto">
              <a:xfrm>
                <a:off x="1359780" y="3985383"/>
                <a:ext cx="179518" cy="151073"/>
              </a:xfrm>
              <a:custGeom>
                <a:avLst/>
                <a:gdLst>
                  <a:gd name="T0" fmla="*/ 4682 w 4682"/>
                  <a:gd name="T1" fmla="*/ 264 h 3983"/>
                  <a:gd name="T2" fmla="*/ 2159 w 4682"/>
                  <a:gd name="T3" fmla="*/ 434 h 3983"/>
                  <a:gd name="T4" fmla="*/ 2256 w 4682"/>
                  <a:gd name="T5" fmla="*/ 2837 h 3983"/>
                  <a:gd name="T6" fmla="*/ 2036 w 4682"/>
                  <a:gd name="T7" fmla="*/ 2126 h 3983"/>
                  <a:gd name="T8" fmla="*/ 123 w 4682"/>
                  <a:gd name="T9" fmla="*/ 3815 h 3983"/>
                  <a:gd name="T10" fmla="*/ 0 w 4682"/>
                  <a:gd name="T11" fmla="*/ 3983 h 3983"/>
                  <a:gd name="T12" fmla="*/ 4682 w 4682"/>
                  <a:gd name="T13" fmla="*/ 3815 h 3983"/>
                  <a:gd name="T14" fmla="*/ 4620 w 4682"/>
                  <a:gd name="T15" fmla="*/ 434 h 3983"/>
                  <a:gd name="T16" fmla="*/ 3810 w 4682"/>
                  <a:gd name="T17" fmla="*/ 1833 h 3983"/>
                  <a:gd name="T18" fmla="*/ 4254 w 4682"/>
                  <a:gd name="T19" fmla="*/ 1271 h 3983"/>
                  <a:gd name="T20" fmla="*/ 3810 w 4682"/>
                  <a:gd name="T21" fmla="*/ 1833 h 3983"/>
                  <a:gd name="T22" fmla="*/ 4254 w 4682"/>
                  <a:gd name="T23" fmla="*/ 2577 h 3983"/>
                  <a:gd name="T24" fmla="*/ 3810 w 4682"/>
                  <a:gd name="T25" fmla="*/ 2015 h 3983"/>
                  <a:gd name="T26" fmla="*/ 3810 w 4682"/>
                  <a:gd name="T27" fmla="*/ 1091 h 3983"/>
                  <a:gd name="T28" fmla="*/ 4254 w 4682"/>
                  <a:gd name="T29" fmla="*/ 529 h 3983"/>
                  <a:gd name="T30" fmla="*/ 3810 w 4682"/>
                  <a:gd name="T31" fmla="*/ 1091 h 3983"/>
                  <a:gd name="T32" fmla="*/ 2962 w 4682"/>
                  <a:gd name="T33" fmla="*/ 3815 h 3983"/>
                  <a:gd name="T34" fmla="*/ 3408 w 4682"/>
                  <a:gd name="T35" fmla="*/ 2969 h 3983"/>
                  <a:gd name="T36" fmla="*/ 3066 w 4682"/>
                  <a:gd name="T37" fmla="*/ 1271 h 3983"/>
                  <a:gd name="T38" fmla="*/ 2622 w 4682"/>
                  <a:gd name="T39" fmla="*/ 1833 h 3983"/>
                  <a:gd name="T40" fmla="*/ 3066 w 4682"/>
                  <a:gd name="T41" fmla="*/ 1271 h 3983"/>
                  <a:gd name="T42" fmla="*/ 2622 w 4682"/>
                  <a:gd name="T43" fmla="*/ 529 h 3983"/>
                  <a:gd name="T44" fmla="*/ 3066 w 4682"/>
                  <a:gd name="T45" fmla="*/ 1091 h 3983"/>
                  <a:gd name="T46" fmla="*/ 3066 w 4682"/>
                  <a:gd name="T47" fmla="*/ 2015 h 3983"/>
                  <a:gd name="T48" fmla="*/ 2622 w 4682"/>
                  <a:gd name="T49" fmla="*/ 2577 h 3983"/>
                  <a:gd name="T50" fmla="*/ 3066 w 4682"/>
                  <a:gd name="T51" fmla="*/ 2015 h 3983"/>
                  <a:gd name="T52" fmla="*/ 3215 w 4682"/>
                  <a:gd name="T53" fmla="*/ 2015 h 3983"/>
                  <a:gd name="T54" fmla="*/ 3659 w 4682"/>
                  <a:gd name="T55" fmla="*/ 2577 h 3983"/>
                  <a:gd name="T56" fmla="*/ 3215 w 4682"/>
                  <a:gd name="T57" fmla="*/ 1833 h 3983"/>
                  <a:gd name="T58" fmla="*/ 3659 w 4682"/>
                  <a:gd name="T59" fmla="*/ 1271 h 3983"/>
                  <a:gd name="T60" fmla="*/ 3215 w 4682"/>
                  <a:gd name="T61" fmla="*/ 1833 h 3983"/>
                  <a:gd name="T62" fmla="*/ 3215 w 4682"/>
                  <a:gd name="T63" fmla="*/ 529 h 3983"/>
                  <a:gd name="T64" fmla="*/ 3659 w 4682"/>
                  <a:gd name="T65" fmla="*/ 1091 h 3983"/>
                  <a:gd name="T66" fmla="*/ 1153 w 4682"/>
                  <a:gd name="T67" fmla="*/ 2374 h 3983"/>
                  <a:gd name="T68" fmla="*/ 1597 w 4682"/>
                  <a:gd name="T69" fmla="*/ 2936 h 3983"/>
                  <a:gd name="T70" fmla="*/ 1153 w 4682"/>
                  <a:gd name="T71" fmla="*/ 2374 h 3983"/>
                  <a:gd name="T72" fmla="*/ 1597 w 4682"/>
                  <a:gd name="T73" fmla="*/ 3092 h 3983"/>
                  <a:gd name="T74" fmla="*/ 1153 w 4682"/>
                  <a:gd name="T75" fmla="*/ 3654 h 3983"/>
                  <a:gd name="T76" fmla="*/ 560 w 4682"/>
                  <a:gd name="T77" fmla="*/ 2374 h 3983"/>
                  <a:gd name="T78" fmla="*/ 1004 w 4682"/>
                  <a:gd name="T79" fmla="*/ 2936 h 3983"/>
                  <a:gd name="T80" fmla="*/ 560 w 4682"/>
                  <a:gd name="T81" fmla="*/ 2374 h 3983"/>
                  <a:gd name="T82" fmla="*/ 1004 w 4682"/>
                  <a:gd name="T83" fmla="*/ 3092 h 3983"/>
                  <a:gd name="T84" fmla="*/ 560 w 4682"/>
                  <a:gd name="T85" fmla="*/ 3654 h 3983"/>
                  <a:gd name="T86" fmla="*/ 3467 w 4682"/>
                  <a:gd name="T87" fmla="*/ 3815 h 3983"/>
                  <a:gd name="T88" fmla="*/ 3912 w 4682"/>
                  <a:gd name="T89" fmla="*/ 2969 h 3983"/>
                  <a:gd name="T90" fmla="*/ 3467 w 4682"/>
                  <a:gd name="T91" fmla="*/ 3815 h 3983"/>
                  <a:gd name="T92" fmla="*/ 2480 w 4682"/>
                  <a:gd name="T93" fmla="*/ 217 h 3983"/>
                  <a:gd name="T94" fmla="*/ 4174 w 4682"/>
                  <a:gd name="T95" fmla="*/ 0 h 3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82" h="3983">
                    <a:moveTo>
                      <a:pt x="4682" y="434"/>
                    </a:moveTo>
                    <a:lnTo>
                      <a:pt x="4682" y="264"/>
                    </a:lnTo>
                    <a:lnTo>
                      <a:pt x="2159" y="264"/>
                    </a:lnTo>
                    <a:lnTo>
                      <a:pt x="2159" y="434"/>
                    </a:lnTo>
                    <a:lnTo>
                      <a:pt x="2256" y="434"/>
                    </a:lnTo>
                    <a:lnTo>
                      <a:pt x="2256" y="2837"/>
                    </a:lnTo>
                    <a:lnTo>
                      <a:pt x="2036" y="2837"/>
                    </a:lnTo>
                    <a:lnTo>
                      <a:pt x="2036" y="2126"/>
                    </a:lnTo>
                    <a:lnTo>
                      <a:pt x="123" y="2126"/>
                    </a:lnTo>
                    <a:lnTo>
                      <a:pt x="123" y="3815"/>
                    </a:lnTo>
                    <a:lnTo>
                      <a:pt x="0" y="3815"/>
                    </a:lnTo>
                    <a:lnTo>
                      <a:pt x="0" y="3983"/>
                    </a:lnTo>
                    <a:lnTo>
                      <a:pt x="4682" y="3983"/>
                    </a:lnTo>
                    <a:lnTo>
                      <a:pt x="4682" y="3815"/>
                    </a:lnTo>
                    <a:lnTo>
                      <a:pt x="4620" y="3815"/>
                    </a:lnTo>
                    <a:lnTo>
                      <a:pt x="4620" y="434"/>
                    </a:lnTo>
                    <a:lnTo>
                      <a:pt x="4682" y="434"/>
                    </a:lnTo>
                    <a:close/>
                    <a:moveTo>
                      <a:pt x="3810" y="1833"/>
                    </a:moveTo>
                    <a:lnTo>
                      <a:pt x="3810" y="1271"/>
                    </a:lnTo>
                    <a:lnTo>
                      <a:pt x="4254" y="1271"/>
                    </a:lnTo>
                    <a:lnTo>
                      <a:pt x="4254" y="1833"/>
                    </a:lnTo>
                    <a:lnTo>
                      <a:pt x="3810" y="1833"/>
                    </a:lnTo>
                    <a:close/>
                    <a:moveTo>
                      <a:pt x="4254" y="2015"/>
                    </a:moveTo>
                    <a:lnTo>
                      <a:pt x="4254" y="2577"/>
                    </a:lnTo>
                    <a:lnTo>
                      <a:pt x="3810" y="2577"/>
                    </a:lnTo>
                    <a:lnTo>
                      <a:pt x="3810" y="2015"/>
                    </a:lnTo>
                    <a:lnTo>
                      <a:pt x="4254" y="2015"/>
                    </a:lnTo>
                    <a:close/>
                    <a:moveTo>
                      <a:pt x="3810" y="1091"/>
                    </a:moveTo>
                    <a:lnTo>
                      <a:pt x="3810" y="529"/>
                    </a:lnTo>
                    <a:lnTo>
                      <a:pt x="4254" y="529"/>
                    </a:lnTo>
                    <a:lnTo>
                      <a:pt x="4254" y="1091"/>
                    </a:lnTo>
                    <a:lnTo>
                      <a:pt x="3810" y="1091"/>
                    </a:lnTo>
                    <a:close/>
                    <a:moveTo>
                      <a:pt x="3408" y="3815"/>
                    </a:moveTo>
                    <a:lnTo>
                      <a:pt x="2962" y="3815"/>
                    </a:lnTo>
                    <a:lnTo>
                      <a:pt x="2962" y="2969"/>
                    </a:lnTo>
                    <a:lnTo>
                      <a:pt x="3408" y="2969"/>
                    </a:lnTo>
                    <a:lnTo>
                      <a:pt x="3408" y="3815"/>
                    </a:lnTo>
                    <a:close/>
                    <a:moveTo>
                      <a:pt x="3066" y="1271"/>
                    </a:moveTo>
                    <a:lnTo>
                      <a:pt x="3066" y="1833"/>
                    </a:lnTo>
                    <a:lnTo>
                      <a:pt x="2622" y="1833"/>
                    </a:lnTo>
                    <a:lnTo>
                      <a:pt x="2622" y="1271"/>
                    </a:lnTo>
                    <a:lnTo>
                      <a:pt x="3066" y="1271"/>
                    </a:lnTo>
                    <a:close/>
                    <a:moveTo>
                      <a:pt x="2622" y="1091"/>
                    </a:moveTo>
                    <a:lnTo>
                      <a:pt x="2622" y="529"/>
                    </a:lnTo>
                    <a:lnTo>
                      <a:pt x="3066" y="529"/>
                    </a:lnTo>
                    <a:lnTo>
                      <a:pt x="3066" y="1091"/>
                    </a:lnTo>
                    <a:lnTo>
                      <a:pt x="2622" y="1091"/>
                    </a:lnTo>
                    <a:close/>
                    <a:moveTo>
                      <a:pt x="3066" y="2015"/>
                    </a:moveTo>
                    <a:lnTo>
                      <a:pt x="3066" y="2577"/>
                    </a:lnTo>
                    <a:lnTo>
                      <a:pt x="2622" y="2577"/>
                    </a:lnTo>
                    <a:lnTo>
                      <a:pt x="2622" y="2015"/>
                    </a:lnTo>
                    <a:lnTo>
                      <a:pt x="3066" y="2015"/>
                    </a:lnTo>
                    <a:close/>
                    <a:moveTo>
                      <a:pt x="3215" y="2577"/>
                    </a:moveTo>
                    <a:lnTo>
                      <a:pt x="3215" y="2015"/>
                    </a:lnTo>
                    <a:lnTo>
                      <a:pt x="3659" y="2015"/>
                    </a:lnTo>
                    <a:lnTo>
                      <a:pt x="3659" y="2577"/>
                    </a:lnTo>
                    <a:lnTo>
                      <a:pt x="3215" y="2577"/>
                    </a:lnTo>
                    <a:close/>
                    <a:moveTo>
                      <a:pt x="3215" y="1833"/>
                    </a:moveTo>
                    <a:lnTo>
                      <a:pt x="3215" y="1271"/>
                    </a:lnTo>
                    <a:lnTo>
                      <a:pt x="3659" y="1271"/>
                    </a:lnTo>
                    <a:lnTo>
                      <a:pt x="3659" y="1833"/>
                    </a:lnTo>
                    <a:lnTo>
                      <a:pt x="3215" y="1833"/>
                    </a:lnTo>
                    <a:close/>
                    <a:moveTo>
                      <a:pt x="3215" y="1091"/>
                    </a:moveTo>
                    <a:lnTo>
                      <a:pt x="3215" y="529"/>
                    </a:lnTo>
                    <a:lnTo>
                      <a:pt x="3659" y="529"/>
                    </a:lnTo>
                    <a:lnTo>
                      <a:pt x="3659" y="1091"/>
                    </a:lnTo>
                    <a:lnTo>
                      <a:pt x="3215" y="1091"/>
                    </a:lnTo>
                    <a:close/>
                    <a:moveTo>
                      <a:pt x="1153" y="2374"/>
                    </a:moveTo>
                    <a:lnTo>
                      <a:pt x="1597" y="2374"/>
                    </a:lnTo>
                    <a:lnTo>
                      <a:pt x="1597" y="2936"/>
                    </a:lnTo>
                    <a:lnTo>
                      <a:pt x="1153" y="2936"/>
                    </a:lnTo>
                    <a:lnTo>
                      <a:pt x="1153" y="2374"/>
                    </a:lnTo>
                    <a:close/>
                    <a:moveTo>
                      <a:pt x="1153" y="3092"/>
                    </a:moveTo>
                    <a:lnTo>
                      <a:pt x="1597" y="3092"/>
                    </a:lnTo>
                    <a:lnTo>
                      <a:pt x="1597" y="3654"/>
                    </a:lnTo>
                    <a:lnTo>
                      <a:pt x="1153" y="3654"/>
                    </a:lnTo>
                    <a:lnTo>
                      <a:pt x="1153" y="3092"/>
                    </a:lnTo>
                    <a:close/>
                    <a:moveTo>
                      <a:pt x="560" y="2374"/>
                    </a:moveTo>
                    <a:lnTo>
                      <a:pt x="1004" y="2374"/>
                    </a:lnTo>
                    <a:lnTo>
                      <a:pt x="1004" y="2936"/>
                    </a:lnTo>
                    <a:lnTo>
                      <a:pt x="560" y="2936"/>
                    </a:lnTo>
                    <a:lnTo>
                      <a:pt x="560" y="2374"/>
                    </a:lnTo>
                    <a:close/>
                    <a:moveTo>
                      <a:pt x="560" y="3092"/>
                    </a:moveTo>
                    <a:lnTo>
                      <a:pt x="1004" y="3092"/>
                    </a:lnTo>
                    <a:lnTo>
                      <a:pt x="1004" y="3654"/>
                    </a:lnTo>
                    <a:lnTo>
                      <a:pt x="560" y="3654"/>
                    </a:lnTo>
                    <a:lnTo>
                      <a:pt x="560" y="3092"/>
                    </a:lnTo>
                    <a:close/>
                    <a:moveTo>
                      <a:pt x="3467" y="3815"/>
                    </a:moveTo>
                    <a:lnTo>
                      <a:pt x="3467" y="2969"/>
                    </a:lnTo>
                    <a:lnTo>
                      <a:pt x="3912" y="2969"/>
                    </a:lnTo>
                    <a:lnTo>
                      <a:pt x="3912" y="3815"/>
                    </a:lnTo>
                    <a:lnTo>
                      <a:pt x="3467" y="3815"/>
                    </a:lnTo>
                    <a:close/>
                    <a:moveTo>
                      <a:pt x="4363" y="217"/>
                    </a:moveTo>
                    <a:lnTo>
                      <a:pt x="2480" y="217"/>
                    </a:lnTo>
                    <a:lnTo>
                      <a:pt x="2669" y="0"/>
                    </a:lnTo>
                    <a:lnTo>
                      <a:pt x="4174" y="0"/>
                    </a:lnTo>
                    <a:lnTo>
                      <a:pt x="4363" y="217"/>
                    </a:lnTo>
                    <a:close/>
                  </a:path>
                </a:pathLst>
              </a:custGeom>
              <a:solidFill>
                <a:schemeClr val="bg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666015">
                  <a:lnSpc>
                    <a:spcPct val="90000"/>
                  </a:lnSpc>
                  <a:spcAft>
                    <a:spcPct val="35000"/>
                  </a:spcAft>
                </a:pPr>
                <a:endParaRPr lang="en-US" b="1">
                  <a:solidFill>
                    <a:srgbClr val="FFFFFF"/>
                  </a:solidFill>
                  <a:cs typeface="Arial" panose="020B0604020202020204" pitchFamily="34" charset="0"/>
                </a:endParaRPr>
              </a:p>
            </p:txBody>
          </p:sp>
        </p:grpSp>
        <p:grpSp>
          <p:nvGrpSpPr>
            <p:cNvPr id="165" name="Group 164"/>
            <p:cNvGrpSpPr/>
            <p:nvPr/>
          </p:nvGrpSpPr>
          <p:grpSpPr>
            <a:xfrm>
              <a:off x="2581957" y="4042652"/>
              <a:ext cx="442915" cy="444280"/>
              <a:chOff x="4830126" y="3907062"/>
              <a:chExt cx="309500" cy="306169"/>
            </a:xfrm>
          </p:grpSpPr>
          <p:sp>
            <p:nvSpPr>
              <p:cNvPr id="169" name="Oval 168"/>
              <p:cNvSpPr/>
              <p:nvPr/>
            </p:nvSpPr>
            <p:spPr>
              <a:xfrm>
                <a:off x="4830126" y="3907062"/>
                <a:ext cx="309500" cy="30616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b="1" dirty="0">
                  <a:solidFill>
                    <a:srgbClr val="FFFFFF"/>
                  </a:solidFill>
                </a:endParaRPr>
              </a:p>
            </p:txBody>
          </p:sp>
          <p:sp>
            <p:nvSpPr>
              <p:cNvPr id="170" name="Freeform 169"/>
              <p:cNvSpPr>
                <a:spLocks noChangeAspect="1" noEditPoints="1"/>
              </p:cNvSpPr>
              <p:nvPr/>
            </p:nvSpPr>
            <p:spPr bwMode="auto">
              <a:xfrm>
                <a:off x="4893620" y="3983588"/>
                <a:ext cx="179518" cy="151073"/>
              </a:xfrm>
              <a:custGeom>
                <a:avLst/>
                <a:gdLst>
                  <a:gd name="T0" fmla="*/ 4682 w 4682"/>
                  <a:gd name="T1" fmla="*/ 264 h 3983"/>
                  <a:gd name="T2" fmla="*/ 2159 w 4682"/>
                  <a:gd name="T3" fmla="*/ 434 h 3983"/>
                  <a:gd name="T4" fmla="*/ 2256 w 4682"/>
                  <a:gd name="T5" fmla="*/ 2837 h 3983"/>
                  <a:gd name="T6" fmla="*/ 2036 w 4682"/>
                  <a:gd name="T7" fmla="*/ 2126 h 3983"/>
                  <a:gd name="T8" fmla="*/ 123 w 4682"/>
                  <a:gd name="T9" fmla="*/ 3815 h 3983"/>
                  <a:gd name="T10" fmla="*/ 0 w 4682"/>
                  <a:gd name="T11" fmla="*/ 3983 h 3983"/>
                  <a:gd name="T12" fmla="*/ 4682 w 4682"/>
                  <a:gd name="T13" fmla="*/ 3815 h 3983"/>
                  <a:gd name="T14" fmla="*/ 4620 w 4682"/>
                  <a:gd name="T15" fmla="*/ 434 h 3983"/>
                  <a:gd name="T16" fmla="*/ 3810 w 4682"/>
                  <a:gd name="T17" fmla="*/ 1833 h 3983"/>
                  <a:gd name="T18" fmla="*/ 4254 w 4682"/>
                  <a:gd name="T19" fmla="*/ 1271 h 3983"/>
                  <a:gd name="T20" fmla="*/ 3810 w 4682"/>
                  <a:gd name="T21" fmla="*/ 1833 h 3983"/>
                  <a:gd name="T22" fmla="*/ 4254 w 4682"/>
                  <a:gd name="T23" fmla="*/ 2577 h 3983"/>
                  <a:gd name="T24" fmla="*/ 3810 w 4682"/>
                  <a:gd name="T25" fmla="*/ 2015 h 3983"/>
                  <a:gd name="T26" fmla="*/ 3810 w 4682"/>
                  <a:gd name="T27" fmla="*/ 1091 h 3983"/>
                  <a:gd name="T28" fmla="*/ 4254 w 4682"/>
                  <a:gd name="T29" fmla="*/ 529 h 3983"/>
                  <a:gd name="T30" fmla="*/ 3810 w 4682"/>
                  <a:gd name="T31" fmla="*/ 1091 h 3983"/>
                  <a:gd name="T32" fmla="*/ 2962 w 4682"/>
                  <a:gd name="T33" fmla="*/ 3815 h 3983"/>
                  <a:gd name="T34" fmla="*/ 3408 w 4682"/>
                  <a:gd name="T35" fmla="*/ 2969 h 3983"/>
                  <a:gd name="T36" fmla="*/ 3066 w 4682"/>
                  <a:gd name="T37" fmla="*/ 1271 h 3983"/>
                  <a:gd name="T38" fmla="*/ 2622 w 4682"/>
                  <a:gd name="T39" fmla="*/ 1833 h 3983"/>
                  <a:gd name="T40" fmla="*/ 3066 w 4682"/>
                  <a:gd name="T41" fmla="*/ 1271 h 3983"/>
                  <a:gd name="T42" fmla="*/ 2622 w 4682"/>
                  <a:gd name="T43" fmla="*/ 529 h 3983"/>
                  <a:gd name="T44" fmla="*/ 3066 w 4682"/>
                  <a:gd name="T45" fmla="*/ 1091 h 3983"/>
                  <a:gd name="T46" fmla="*/ 3066 w 4682"/>
                  <a:gd name="T47" fmla="*/ 2015 h 3983"/>
                  <a:gd name="T48" fmla="*/ 2622 w 4682"/>
                  <a:gd name="T49" fmla="*/ 2577 h 3983"/>
                  <a:gd name="T50" fmla="*/ 3066 w 4682"/>
                  <a:gd name="T51" fmla="*/ 2015 h 3983"/>
                  <a:gd name="T52" fmla="*/ 3215 w 4682"/>
                  <a:gd name="T53" fmla="*/ 2015 h 3983"/>
                  <a:gd name="T54" fmla="*/ 3659 w 4682"/>
                  <a:gd name="T55" fmla="*/ 2577 h 3983"/>
                  <a:gd name="T56" fmla="*/ 3215 w 4682"/>
                  <a:gd name="T57" fmla="*/ 1833 h 3983"/>
                  <a:gd name="T58" fmla="*/ 3659 w 4682"/>
                  <a:gd name="T59" fmla="*/ 1271 h 3983"/>
                  <a:gd name="T60" fmla="*/ 3215 w 4682"/>
                  <a:gd name="T61" fmla="*/ 1833 h 3983"/>
                  <a:gd name="T62" fmla="*/ 3215 w 4682"/>
                  <a:gd name="T63" fmla="*/ 529 h 3983"/>
                  <a:gd name="T64" fmla="*/ 3659 w 4682"/>
                  <a:gd name="T65" fmla="*/ 1091 h 3983"/>
                  <a:gd name="T66" fmla="*/ 1153 w 4682"/>
                  <a:gd name="T67" fmla="*/ 2374 h 3983"/>
                  <a:gd name="T68" fmla="*/ 1597 w 4682"/>
                  <a:gd name="T69" fmla="*/ 2936 h 3983"/>
                  <a:gd name="T70" fmla="*/ 1153 w 4682"/>
                  <a:gd name="T71" fmla="*/ 2374 h 3983"/>
                  <a:gd name="T72" fmla="*/ 1597 w 4682"/>
                  <a:gd name="T73" fmla="*/ 3092 h 3983"/>
                  <a:gd name="T74" fmla="*/ 1153 w 4682"/>
                  <a:gd name="T75" fmla="*/ 3654 h 3983"/>
                  <a:gd name="T76" fmla="*/ 560 w 4682"/>
                  <a:gd name="T77" fmla="*/ 2374 h 3983"/>
                  <a:gd name="T78" fmla="*/ 1004 w 4682"/>
                  <a:gd name="T79" fmla="*/ 2936 h 3983"/>
                  <a:gd name="T80" fmla="*/ 560 w 4682"/>
                  <a:gd name="T81" fmla="*/ 2374 h 3983"/>
                  <a:gd name="T82" fmla="*/ 1004 w 4682"/>
                  <a:gd name="T83" fmla="*/ 3092 h 3983"/>
                  <a:gd name="T84" fmla="*/ 560 w 4682"/>
                  <a:gd name="T85" fmla="*/ 3654 h 3983"/>
                  <a:gd name="T86" fmla="*/ 3467 w 4682"/>
                  <a:gd name="T87" fmla="*/ 3815 h 3983"/>
                  <a:gd name="T88" fmla="*/ 3912 w 4682"/>
                  <a:gd name="T89" fmla="*/ 2969 h 3983"/>
                  <a:gd name="T90" fmla="*/ 3467 w 4682"/>
                  <a:gd name="T91" fmla="*/ 3815 h 3983"/>
                  <a:gd name="T92" fmla="*/ 2480 w 4682"/>
                  <a:gd name="T93" fmla="*/ 217 h 3983"/>
                  <a:gd name="T94" fmla="*/ 4174 w 4682"/>
                  <a:gd name="T95" fmla="*/ 0 h 3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82" h="3983">
                    <a:moveTo>
                      <a:pt x="4682" y="434"/>
                    </a:moveTo>
                    <a:lnTo>
                      <a:pt x="4682" y="264"/>
                    </a:lnTo>
                    <a:lnTo>
                      <a:pt x="2159" y="264"/>
                    </a:lnTo>
                    <a:lnTo>
                      <a:pt x="2159" y="434"/>
                    </a:lnTo>
                    <a:lnTo>
                      <a:pt x="2256" y="434"/>
                    </a:lnTo>
                    <a:lnTo>
                      <a:pt x="2256" y="2837"/>
                    </a:lnTo>
                    <a:lnTo>
                      <a:pt x="2036" y="2837"/>
                    </a:lnTo>
                    <a:lnTo>
                      <a:pt x="2036" y="2126"/>
                    </a:lnTo>
                    <a:lnTo>
                      <a:pt x="123" y="2126"/>
                    </a:lnTo>
                    <a:lnTo>
                      <a:pt x="123" y="3815"/>
                    </a:lnTo>
                    <a:lnTo>
                      <a:pt x="0" y="3815"/>
                    </a:lnTo>
                    <a:lnTo>
                      <a:pt x="0" y="3983"/>
                    </a:lnTo>
                    <a:lnTo>
                      <a:pt x="4682" y="3983"/>
                    </a:lnTo>
                    <a:lnTo>
                      <a:pt x="4682" y="3815"/>
                    </a:lnTo>
                    <a:lnTo>
                      <a:pt x="4620" y="3815"/>
                    </a:lnTo>
                    <a:lnTo>
                      <a:pt x="4620" y="434"/>
                    </a:lnTo>
                    <a:lnTo>
                      <a:pt x="4682" y="434"/>
                    </a:lnTo>
                    <a:close/>
                    <a:moveTo>
                      <a:pt x="3810" y="1833"/>
                    </a:moveTo>
                    <a:lnTo>
                      <a:pt x="3810" y="1271"/>
                    </a:lnTo>
                    <a:lnTo>
                      <a:pt x="4254" y="1271"/>
                    </a:lnTo>
                    <a:lnTo>
                      <a:pt x="4254" y="1833"/>
                    </a:lnTo>
                    <a:lnTo>
                      <a:pt x="3810" y="1833"/>
                    </a:lnTo>
                    <a:close/>
                    <a:moveTo>
                      <a:pt x="4254" y="2015"/>
                    </a:moveTo>
                    <a:lnTo>
                      <a:pt x="4254" y="2577"/>
                    </a:lnTo>
                    <a:lnTo>
                      <a:pt x="3810" y="2577"/>
                    </a:lnTo>
                    <a:lnTo>
                      <a:pt x="3810" y="2015"/>
                    </a:lnTo>
                    <a:lnTo>
                      <a:pt x="4254" y="2015"/>
                    </a:lnTo>
                    <a:close/>
                    <a:moveTo>
                      <a:pt x="3810" y="1091"/>
                    </a:moveTo>
                    <a:lnTo>
                      <a:pt x="3810" y="529"/>
                    </a:lnTo>
                    <a:lnTo>
                      <a:pt x="4254" y="529"/>
                    </a:lnTo>
                    <a:lnTo>
                      <a:pt x="4254" y="1091"/>
                    </a:lnTo>
                    <a:lnTo>
                      <a:pt x="3810" y="1091"/>
                    </a:lnTo>
                    <a:close/>
                    <a:moveTo>
                      <a:pt x="3408" y="3815"/>
                    </a:moveTo>
                    <a:lnTo>
                      <a:pt x="2962" y="3815"/>
                    </a:lnTo>
                    <a:lnTo>
                      <a:pt x="2962" y="2969"/>
                    </a:lnTo>
                    <a:lnTo>
                      <a:pt x="3408" y="2969"/>
                    </a:lnTo>
                    <a:lnTo>
                      <a:pt x="3408" y="3815"/>
                    </a:lnTo>
                    <a:close/>
                    <a:moveTo>
                      <a:pt x="3066" y="1271"/>
                    </a:moveTo>
                    <a:lnTo>
                      <a:pt x="3066" y="1833"/>
                    </a:lnTo>
                    <a:lnTo>
                      <a:pt x="2622" y="1833"/>
                    </a:lnTo>
                    <a:lnTo>
                      <a:pt x="2622" y="1271"/>
                    </a:lnTo>
                    <a:lnTo>
                      <a:pt x="3066" y="1271"/>
                    </a:lnTo>
                    <a:close/>
                    <a:moveTo>
                      <a:pt x="2622" y="1091"/>
                    </a:moveTo>
                    <a:lnTo>
                      <a:pt x="2622" y="529"/>
                    </a:lnTo>
                    <a:lnTo>
                      <a:pt x="3066" y="529"/>
                    </a:lnTo>
                    <a:lnTo>
                      <a:pt x="3066" y="1091"/>
                    </a:lnTo>
                    <a:lnTo>
                      <a:pt x="2622" y="1091"/>
                    </a:lnTo>
                    <a:close/>
                    <a:moveTo>
                      <a:pt x="3066" y="2015"/>
                    </a:moveTo>
                    <a:lnTo>
                      <a:pt x="3066" y="2577"/>
                    </a:lnTo>
                    <a:lnTo>
                      <a:pt x="2622" y="2577"/>
                    </a:lnTo>
                    <a:lnTo>
                      <a:pt x="2622" y="2015"/>
                    </a:lnTo>
                    <a:lnTo>
                      <a:pt x="3066" y="2015"/>
                    </a:lnTo>
                    <a:close/>
                    <a:moveTo>
                      <a:pt x="3215" y="2577"/>
                    </a:moveTo>
                    <a:lnTo>
                      <a:pt x="3215" y="2015"/>
                    </a:lnTo>
                    <a:lnTo>
                      <a:pt x="3659" y="2015"/>
                    </a:lnTo>
                    <a:lnTo>
                      <a:pt x="3659" y="2577"/>
                    </a:lnTo>
                    <a:lnTo>
                      <a:pt x="3215" y="2577"/>
                    </a:lnTo>
                    <a:close/>
                    <a:moveTo>
                      <a:pt x="3215" y="1833"/>
                    </a:moveTo>
                    <a:lnTo>
                      <a:pt x="3215" y="1271"/>
                    </a:lnTo>
                    <a:lnTo>
                      <a:pt x="3659" y="1271"/>
                    </a:lnTo>
                    <a:lnTo>
                      <a:pt x="3659" y="1833"/>
                    </a:lnTo>
                    <a:lnTo>
                      <a:pt x="3215" y="1833"/>
                    </a:lnTo>
                    <a:close/>
                    <a:moveTo>
                      <a:pt x="3215" y="1091"/>
                    </a:moveTo>
                    <a:lnTo>
                      <a:pt x="3215" y="529"/>
                    </a:lnTo>
                    <a:lnTo>
                      <a:pt x="3659" y="529"/>
                    </a:lnTo>
                    <a:lnTo>
                      <a:pt x="3659" y="1091"/>
                    </a:lnTo>
                    <a:lnTo>
                      <a:pt x="3215" y="1091"/>
                    </a:lnTo>
                    <a:close/>
                    <a:moveTo>
                      <a:pt x="1153" y="2374"/>
                    </a:moveTo>
                    <a:lnTo>
                      <a:pt x="1597" y="2374"/>
                    </a:lnTo>
                    <a:lnTo>
                      <a:pt x="1597" y="2936"/>
                    </a:lnTo>
                    <a:lnTo>
                      <a:pt x="1153" y="2936"/>
                    </a:lnTo>
                    <a:lnTo>
                      <a:pt x="1153" y="2374"/>
                    </a:lnTo>
                    <a:close/>
                    <a:moveTo>
                      <a:pt x="1153" y="3092"/>
                    </a:moveTo>
                    <a:lnTo>
                      <a:pt x="1597" y="3092"/>
                    </a:lnTo>
                    <a:lnTo>
                      <a:pt x="1597" y="3654"/>
                    </a:lnTo>
                    <a:lnTo>
                      <a:pt x="1153" y="3654"/>
                    </a:lnTo>
                    <a:lnTo>
                      <a:pt x="1153" y="3092"/>
                    </a:lnTo>
                    <a:close/>
                    <a:moveTo>
                      <a:pt x="560" y="2374"/>
                    </a:moveTo>
                    <a:lnTo>
                      <a:pt x="1004" y="2374"/>
                    </a:lnTo>
                    <a:lnTo>
                      <a:pt x="1004" y="2936"/>
                    </a:lnTo>
                    <a:lnTo>
                      <a:pt x="560" y="2936"/>
                    </a:lnTo>
                    <a:lnTo>
                      <a:pt x="560" y="2374"/>
                    </a:lnTo>
                    <a:close/>
                    <a:moveTo>
                      <a:pt x="560" y="3092"/>
                    </a:moveTo>
                    <a:lnTo>
                      <a:pt x="1004" y="3092"/>
                    </a:lnTo>
                    <a:lnTo>
                      <a:pt x="1004" y="3654"/>
                    </a:lnTo>
                    <a:lnTo>
                      <a:pt x="560" y="3654"/>
                    </a:lnTo>
                    <a:lnTo>
                      <a:pt x="560" y="3092"/>
                    </a:lnTo>
                    <a:close/>
                    <a:moveTo>
                      <a:pt x="3467" y="3815"/>
                    </a:moveTo>
                    <a:lnTo>
                      <a:pt x="3467" y="2969"/>
                    </a:lnTo>
                    <a:lnTo>
                      <a:pt x="3912" y="2969"/>
                    </a:lnTo>
                    <a:lnTo>
                      <a:pt x="3912" y="3815"/>
                    </a:lnTo>
                    <a:lnTo>
                      <a:pt x="3467" y="3815"/>
                    </a:lnTo>
                    <a:close/>
                    <a:moveTo>
                      <a:pt x="4363" y="217"/>
                    </a:moveTo>
                    <a:lnTo>
                      <a:pt x="2480" y="217"/>
                    </a:lnTo>
                    <a:lnTo>
                      <a:pt x="2669" y="0"/>
                    </a:lnTo>
                    <a:lnTo>
                      <a:pt x="4174" y="0"/>
                    </a:lnTo>
                    <a:lnTo>
                      <a:pt x="4363" y="217"/>
                    </a:lnTo>
                    <a:close/>
                  </a:path>
                </a:pathLst>
              </a:custGeom>
              <a:solidFill>
                <a:schemeClr val="bg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666015">
                  <a:lnSpc>
                    <a:spcPct val="90000"/>
                  </a:lnSpc>
                  <a:spcAft>
                    <a:spcPct val="35000"/>
                  </a:spcAft>
                </a:pPr>
                <a:endParaRPr lang="en-US" b="1">
                  <a:solidFill>
                    <a:srgbClr val="FFFFFF"/>
                  </a:solidFill>
                  <a:cs typeface="Arial" panose="020B0604020202020204" pitchFamily="34" charset="0"/>
                </a:endParaRPr>
              </a:p>
            </p:txBody>
          </p:sp>
        </p:grpSp>
        <p:grpSp>
          <p:nvGrpSpPr>
            <p:cNvPr id="166" name="Group 165"/>
            <p:cNvGrpSpPr/>
            <p:nvPr/>
          </p:nvGrpSpPr>
          <p:grpSpPr>
            <a:xfrm>
              <a:off x="3697715" y="4042652"/>
              <a:ext cx="442915" cy="444280"/>
              <a:chOff x="3074314" y="3730980"/>
              <a:chExt cx="309500" cy="306169"/>
            </a:xfrm>
          </p:grpSpPr>
          <p:sp>
            <p:nvSpPr>
              <p:cNvPr id="167" name="Oval 166"/>
              <p:cNvSpPr/>
              <p:nvPr/>
            </p:nvSpPr>
            <p:spPr>
              <a:xfrm>
                <a:off x="3074314" y="3730980"/>
                <a:ext cx="309500" cy="30616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b="1" dirty="0">
                  <a:solidFill>
                    <a:srgbClr val="FFFFFF"/>
                  </a:solidFill>
                </a:endParaRPr>
              </a:p>
            </p:txBody>
          </p:sp>
          <p:sp>
            <p:nvSpPr>
              <p:cNvPr id="168" name="Freeform 167"/>
              <p:cNvSpPr>
                <a:spLocks noChangeAspect="1" noEditPoints="1"/>
              </p:cNvSpPr>
              <p:nvPr/>
            </p:nvSpPr>
            <p:spPr bwMode="auto">
              <a:xfrm>
                <a:off x="3137808" y="3807506"/>
                <a:ext cx="179518" cy="151073"/>
              </a:xfrm>
              <a:custGeom>
                <a:avLst/>
                <a:gdLst>
                  <a:gd name="T0" fmla="*/ 4682 w 4682"/>
                  <a:gd name="T1" fmla="*/ 264 h 3983"/>
                  <a:gd name="T2" fmla="*/ 2159 w 4682"/>
                  <a:gd name="T3" fmla="*/ 434 h 3983"/>
                  <a:gd name="T4" fmla="*/ 2256 w 4682"/>
                  <a:gd name="T5" fmla="*/ 2837 h 3983"/>
                  <a:gd name="T6" fmla="*/ 2036 w 4682"/>
                  <a:gd name="T7" fmla="*/ 2126 h 3983"/>
                  <a:gd name="T8" fmla="*/ 123 w 4682"/>
                  <a:gd name="T9" fmla="*/ 3815 h 3983"/>
                  <a:gd name="T10" fmla="*/ 0 w 4682"/>
                  <a:gd name="T11" fmla="*/ 3983 h 3983"/>
                  <a:gd name="T12" fmla="*/ 4682 w 4682"/>
                  <a:gd name="T13" fmla="*/ 3815 h 3983"/>
                  <a:gd name="T14" fmla="*/ 4620 w 4682"/>
                  <a:gd name="T15" fmla="*/ 434 h 3983"/>
                  <a:gd name="T16" fmla="*/ 3810 w 4682"/>
                  <a:gd name="T17" fmla="*/ 1833 h 3983"/>
                  <a:gd name="T18" fmla="*/ 4254 w 4682"/>
                  <a:gd name="T19" fmla="*/ 1271 h 3983"/>
                  <a:gd name="T20" fmla="*/ 3810 w 4682"/>
                  <a:gd name="T21" fmla="*/ 1833 h 3983"/>
                  <a:gd name="T22" fmla="*/ 4254 w 4682"/>
                  <a:gd name="T23" fmla="*/ 2577 h 3983"/>
                  <a:gd name="T24" fmla="*/ 3810 w 4682"/>
                  <a:gd name="T25" fmla="*/ 2015 h 3983"/>
                  <a:gd name="T26" fmla="*/ 3810 w 4682"/>
                  <a:gd name="T27" fmla="*/ 1091 h 3983"/>
                  <a:gd name="T28" fmla="*/ 4254 w 4682"/>
                  <a:gd name="T29" fmla="*/ 529 h 3983"/>
                  <a:gd name="T30" fmla="*/ 3810 w 4682"/>
                  <a:gd name="T31" fmla="*/ 1091 h 3983"/>
                  <a:gd name="T32" fmla="*/ 2962 w 4682"/>
                  <a:gd name="T33" fmla="*/ 3815 h 3983"/>
                  <a:gd name="T34" fmla="*/ 3408 w 4682"/>
                  <a:gd name="T35" fmla="*/ 2969 h 3983"/>
                  <a:gd name="T36" fmla="*/ 3066 w 4682"/>
                  <a:gd name="T37" fmla="*/ 1271 h 3983"/>
                  <a:gd name="T38" fmla="*/ 2622 w 4682"/>
                  <a:gd name="T39" fmla="*/ 1833 h 3983"/>
                  <a:gd name="T40" fmla="*/ 3066 w 4682"/>
                  <a:gd name="T41" fmla="*/ 1271 h 3983"/>
                  <a:gd name="T42" fmla="*/ 2622 w 4682"/>
                  <a:gd name="T43" fmla="*/ 529 h 3983"/>
                  <a:gd name="T44" fmla="*/ 3066 w 4682"/>
                  <a:gd name="T45" fmla="*/ 1091 h 3983"/>
                  <a:gd name="T46" fmla="*/ 3066 w 4682"/>
                  <a:gd name="T47" fmla="*/ 2015 h 3983"/>
                  <a:gd name="T48" fmla="*/ 2622 w 4682"/>
                  <a:gd name="T49" fmla="*/ 2577 h 3983"/>
                  <a:gd name="T50" fmla="*/ 3066 w 4682"/>
                  <a:gd name="T51" fmla="*/ 2015 h 3983"/>
                  <a:gd name="T52" fmla="*/ 3215 w 4682"/>
                  <a:gd name="T53" fmla="*/ 2015 h 3983"/>
                  <a:gd name="T54" fmla="*/ 3659 w 4682"/>
                  <a:gd name="T55" fmla="*/ 2577 h 3983"/>
                  <a:gd name="T56" fmla="*/ 3215 w 4682"/>
                  <a:gd name="T57" fmla="*/ 1833 h 3983"/>
                  <a:gd name="T58" fmla="*/ 3659 w 4682"/>
                  <a:gd name="T59" fmla="*/ 1271 h 3983"/>
                  <a:gd name="T60" fmla="*/ 3215 w 4682"/>
                  <a:gd name="T61" fmla="*/ 1833 h 3983"/>
                  <a:gd name="T62" fmla="*/ 3215 w 4682"/>
                  <a:gd name="T63" fmla="*/ 529 h 3983"/>
                  <a:gd name="T64" fmla="*/ 3659 w 4682"/>
                  <a:gd name="T65" fmla="*/ 1091 h 3983"/>
                  <a:gd name="T66" fmla="*/ 1153 w 4682"/>
                  <a:gd name="T67" fmla="*/ 2374 h 3983"/>
                  <a:gd name="T68" fmla="*/ 1597 w 4682"/>
                  <a:gd name="T69" fmla="*/ 2936 h 3983"/>
                  <a:gd name="T70" fmla="*/ 1153 w 4682"/>
                  <a:gd name="T71" fmla="*/ 2374 h 3983"/>
                  <a:gd name="T72" fmla="*/ 1597 w 4682"/>
                  <a:gd name="T73" fmla="*/ 3092 h 3983"/>
                  <a:gd name="T74" fmla="*/ 1153 w 4682"/>
                  <a:gd name="T75" fmla="*/ 3654 h 3983"/>
                  <a:gd name="T76" fmla="*/ 560 w 4682"/>
                  <a:gd name="T77" fmla="*/ 2374 h 3983"/>
                  <a:gd name="T78" fmla="*/ 1004 w 4682"/>
                  <a:gd name="T79" fmla="*/ 2936 h 3983"/>
                  <a:gd name="T80" fmla="*/ 560 w 4682"/>
                  <a:gd name="T81" fmla="*/ 2374 h 3983"/>
                  <a:gd name="T82" fmla="*/ 1004 w 4682"/>
                  <a:gd name="T83" fmla="*/ 3092 h 3983"/>
                  <a:gd name="T84" fmla="*/ 560 w 4682"/>
                  <a:gd name="T85" fmla="*/ 3654 h 3983"/>
                  <a:gd name="T86" fmla="*/ 3467 w 4682"/>
                  <a:gd name="T87" fmla="*/ 3815 h 3983"/>
                  <a:gd name="T88" fmla="*/ 3912 w 4682"/>
                  <a:gd name="T89" fmla="*/ 2969 h 3983"/>
                  <a:gd name="T90" fmla="*/ 3467 w 4682"/>
                  <a:gd name="T91" fmla="*/ 3815 h 3983"/>
                  <a:gd name="T92" fmla="*/ 2480 w 4682"/>
                  <a:gd name="T93" fmla="*/ 217 h 3983"/>
                  <a:gd name="T94" fmla="*/ 4174 w 4682"/>
                  <a:gd name="T95" fmla="*/ 0 h 3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82" h="3983">
                    <a:moveTo>
                      <a:pt x="4682" y="434"/>
                    </a:moveTo>
                    <a:lnTo>
                      <a:pt x="4682" y="264"/>
                    </a:lnTo>
                    <a:lnTo>
                      <a:pt x="2159" y="264"/>
                    </a:lnTo>
                    <a:lnTo>
                      <a:pt x="2159" y="434"/>
                    </a:lnTo>
                    <a:lnTo>
                      <a:pt x="2256" y="434"/>
                    </a:lnTo>
                    <a:lnTo>
                      <a:pt x="2256" y="2837"/>
                    </a:lnTo>
                    <a:lnTo>
                      <a:pt x="2036" y="2837"/>
                    </a:lnTo>
                    <a:lnTo>
                      <a:pt x="2036" y="2126"/>
                    </a:lnTo>
                    <a:lnTo>
                      <a:pt x="123" y="2126"/>
                    </a:lnTo>
                    <a:lnTo>
                      <a:pt x="123" y="3815"/>
                    </a:lnTo>
                    <a:lnTo>
                      <a:pt x="0" y="3815"/>
                    </a:lnTo>
                    <a:lnTo>
                      <a:pt x="0" y="3983"/>
                    </a:lnTo>
                    <a:lnTo>
                      <a:pt x="4682" y="3983"/>
                    </a:lnTo>
                    <a:lnTo>
                      <a:pt x="4682" y="3815"/>
                    </a:lnTo>
                    <a:lnTo>
                      <a:pt x="4620" y="3815"/>
                    </a:lnTo>
                    <a:lnTo>
                      <a:pt x="4620" y="434"/>
                    </a:lnTo>
                    <a:lnTo>
                      <a:pt x="4682" y="434"/>
                    </a:lnTo>
                    <a:close/>
                    <a:moveTo>
                      <a:pt x="3810" y="1833"/>
                    </a:moveTo>
                    <a:lnTo>
                      <a:pt x="3810" y="1271"/>
                    </a:lnTo>
                    <a:lnTo>
                      <a:pt x="4254" y="1271"/>
                    </a:lnTo>
                    <a:lnTo>
                      <a:pt x="4254" y="1833"/>
                    </a:lnTo>
                    <a:lnTo>
                      <a:pt x="3810" y="1833"/>
                    </a:lnTo>
                    <a:close/>
                    <a:moveTo>
                      <a:pt x="4254" y="2015"/>
                    </a:moveTo>
                    <a:lnTo>
                      <a:pt x="4254" y="2577"/>
                    </a:lnTo>
                    <a:lnTo>
                      <a:pt x="3810" y="2577"/>
                    </a:lnTo>
                    <a:lnTo>
                      <a:pt x="3810" y="2015"/>
                    </a:lnTo>
                    <a:lnTo>
                      <a:pt x="4254" y="2015"/>
                    </a:lnTo>
                    <a:close/>
                    <a:moveTo>
                      <a:pt x="3810" y="1091"/>
                    </a:moveTo>
                    <a:lnTo>
                      <a:pt x="3810" y="529"/>
                    </a:lnTo>
                    <a:lnTo>
                      <a:pt x="4254" y="529"/>
                    </a:lnTo>
                    <a:lnTo>
                      <a:pt x="4254" y="1091"/>
                    </a:lnTo>
                    <a:lnTo>
                      <a:pt x="3810" y="1091"/>
                    </a:lnTo>
                    <a:close/>
                    <a:moveTo>
                      <a:pt x="3408" y="3815"/>
                    </a:moveTo>
                    <a:lnTo>
                      <a:pt x="2962" y="3815"/>
                    </a:lnTo>
                    <a:lnTo>
                      <a:pt x="2962" y="2969"/>
                    </a:lnTo>
                    <a:lnTo>
                      <a:pt x="3408" y="2969"/>
                    </a:lnTo>
                    <a:lnTo>
                      <a:pt x="3408" y="3815"/>
                    </a:lnTo>
                    <a:close/>
                    <a:moveTo>
                      <a:pt x="3066" y="1271"/>
                    </a:moveTo>
                    <a:lnTo>
                      <a:pt x="3066" y="1833"/>
                    </a:lnTo>
                    <a:lnTo>
                      <a:pt x="2622" y="1833"/>
                    </a:lnTo>
                    <a:lnTo>
                      <a:pt x="2622" y="1271"/>
                    </a:lnTo>
                    <a:lnTo>
                      <a:pt x="3066" y="1271"/>
                    </a:lnTo>
                    <a:close/>
                    <a:moveTo>
                      <a:pt x="2622" y="1091"/>
                    </a:moveTo>
                    <a:lnTo>
                      <a:pt x="2622" y="529"/>
                    </a:lnTo>
                    <a:lnTo>
                      <a:pt x="3066" y="529"/>
                    </a:lnTo>
                    <a:lnTo>
                      <a:pt x="3066" y="1091"/>
                    </a:lnTo>
                    <a:lnTo>
                      <a:pt x="2622" y="1091"/>
                    </a:lnTo>
                    <a:close/>
                    <a:moveTo>
                      <a:pt x="3066" y="2015"/>
                    </a:moveTo>
                    <a:lnTo>
                      <a:pt x="3066" y="2577"/>
                    </a:lnTo>
                    <a:lnTo>
                      <a:pt x="2622" y="2577"/>
                    </a:lnTo>
                    <a:lnTo>
                      <a:pt x="2622" y="2015"/>
                    </a:lnTo>
                    <a:lnTo>
                      <a:pt x="3066" y="2015"/>
                    </a:lnTo>
                    <a:close/>
                    <a:moveTo>
                      <a:pt x="3215" y="2577"/>
                    </a:moveTo>
                    <a:lnTo>
                      <a:pt x="3215" y="2015"/>
                    </a:lnTo>
                    <a:lnTo>
                      <a:pt x="3659" y="2015"/>
                    </a:lnTo>
                    <a:lnTo>
                      <a:pt x="3659" y="2577"/>
                    </a:lnTo>
                    <a:lnTo>
                      <a:pt x="3215" y="2577"/>
                    </a:lnTo>
                    <a:close/>
                    <a:moveTo>
                      <a:pt x="3215" y="1833"/>
                    </a:moveTo>
                    <a:lnTo>
                      <a:pt x="3215" y="1271"/>
                    </a:lnTo>
                    <a:lnTo>
                      <a:pt x="3659" y="1271"/>
                    </a:lnTo>
                    <a:lnTo>
                      <a:pt x="3659" y="1833"/>
                    </a:lnTo>
                    <a:lnTo>
                      <a:pt x="3215" y="1833"/>
                    </a:lnTo>
                    <a:close/>
                    <a:moveTo>
                      <a:pt x="3215" y="1091"/>
                    </a:moveTo>
                    <a:lnTo>
                      <a:pt x="3215" y="529"/>
                    </a:lnTo>
                    <a:lnTo>
                      <a:pt x="3659" y="529"/>
                    </a:lnTo>
                    <a:lnTo>
                      <a:pt x="3659" y="1091"/>
                    </a:lnTo>
                    <a:lnTo>
                      <a:pt x="3215" y="1091"/>
                    </a:lnTo>
                    <a:close/>
                    <a:moveTo>
                      <a:pt x="1153" y="2374"/>
                    </a:moveTo>
                    <a:lnTo>
                      <a:pt x="1597" y="2374"/>
                    </a:lnTo>
                    <a:lnTo>
                      <a:pt x="1597" y="2936"/>
                    </a:lnTo>
                    <a:lnTo>
                      <a:pt x="1153" y="2936"/>
                    </a:lnTo>
                    <a:lnTo>
                      <a:pt x="1153" y="2374"/>
                    </a:lnTo>
                    <a:close/>
                    <a:moveTo>
                      <a:pt x="1153" y="3092"/>
                    </a:moveTo>
                    <a:lnTo>
                      <a:pt x="1597" y="3092"/>
                    </a:lnTo>
                    <a:lnTo>
                      <a:pt x="1597" y="3654"/>
                    </a:lnTo>
                    <a:lnTo>
                      <a:pt x="1153" y="3654"/>
                    </a:lnTo>
                    <a:lnTo>
                      <a:pt x="1153" y="3092"/>
                    </a:lnTo>
                    <a:close/>
                    <a:moveTo>
                      <a:pt x="560" y="2374"/>
                    </a:moveTo>
                    <a:lnTo>
                      <a:pt x="1004" y="2374"/>
                    </a:lnTo>
                    <a:lnTo>
                      <a:pt x="1004" y="2936"/>
                    </a:lnTo>
                    <a:lnTo>
                      <a:pt x="560" y="2936"/>
                    </a:lnTo>
                    <a:lnTo>
                      <a:pt x="560" y="2374"/>
                    </a:lnTo>
                    <a:close/>
                    <a:moveTo>
                      <a:pt x="560" y="3092"/>
                    </a:moveTo>
                    <a:lnTo>
                      <a:pt x="1004" y="3092"/>
                    </a:lnTo>
                    <a:lnTo>
                      <a:pt x="1004" y="3654"/>
                    </a:lnTo>
                    <a:lnTo>
                      <a:pt x="560" y="3654"/>
                    </a:lnTo>
                    <a:lnTo>
                      <a:pt x="560" y="3092"/>
                    </a:lnTo>
                    <a:close/>
                    <a:moveTo>
                      <a:pt x="3467" y="3815"/>
                    </a:moveTo>
                    <a:lnTo>
                      <a:pt x="3467" y="2969"/>
                    </a:lnTo>
                    <a:lnTo>
                      <a:pt x="3912" y="2969"/>
                    </a:lnTo>
                    <a:lnTo>
                      <a:pt x="3912" y="3815"/>
                    </a:lnTo>
                    <a:lnTo>
                      <a:pt x="3467" y="3815"/>
                    </a:lnTo>
                    <a:close/>
                    <a:moveTo>
                      <a:pt x="4363" y="217"/>
                    </a:moveTo>
                    <a:lnTo>
                      <a:pt x="2480" y="217"/>
                    </a:lnTo>
                    <a:lnTo>
                      <a:pt x="2669" y="0"/>
                    </a:lnTo>
                    <a:lnTo>
                      <a:pt x="4174" y="0"/>
                    </a:lnTo>
                    <a:lnTo>
                      <a:pt x="4363" y="217"/>
                    </a:lnTo>
                    <a:close/>
                  </a:path>
                </a:pathLst>
              </a:custGeom>
              <a:solidFill>
                <a:schemeClr val="bg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666015">
                  <a:lnSpc>
                    <a:spcPct val="90000"/>
                  </a:lnSpc>
                  <a:spcAft>
                    <a:spcPct val="35000"/>
                  </a:spcAft>
                </a:pPr>
                <a:endParaRPr lang="en-US" b="1">
                  <a:solidFill>
                    <a:srgbClr val="FFFFFF"/>
                  </a:solidFill>
                  <a:cs typeface="Arial" panose="020B0604020202020204" pitchFamily="34" charset="0"/>
                </a:endParaRPr>
              </a:p>
            </p:txBody>
          </p:sp>
        </p:grpSp>
      </p:grpSp>
      <p:sp>
        <p:nvSpPr>
          <p:cNvPr id="300" name="Freeform 93"/>
          <p:cNvSpPr>
            <a:spLocks noEditPoints="1"/>
          </p:cNvSpPr>
          <p:nvPr/>
        </p:nvSpPr>
        <p:spPr bwMode="auto">
          <a:xfrm>
            <a:off x="2632808" y="3020229"/>
            <a:ext cx="136340" cy="176801"/>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accent2"/>
          </a:solidFill>
          <a:ln w="9525">
            <a:noFill/>
            <a:round/>
            <a:headEnd/>
            <a:tailEnd/>
          </a:ln>
          <a:effectLst/>
        </p:spPr>
        <p:txBody>
          <a:bodyPr vert="horz" wrap="square" lIns="91416" tIns="45708" rIns="91416" bIns="45708" numCol="1" anchor="t" anchorCtr="0" compatLnSpc="1">
            <a:prstTxWarp prst="textNoShape">
              <a:avLst/>
            </a:prstTxWarp>
          </a:bodyPr>
          <a:lstStyle/>
          <a:p>
            <a:pPr defTabSz="453691" fontAlgn="base">
              <a:lnSpc>
                <a:spcPct val="90000"/>
              </a:lnSpc>
              <a:spcBef>
                <a:spcPct val="0"/>
              </a:spcBef>
              <a:spcAft>
                <a:spcPct val="0"/>
              </a:spcAft>
            </a:pPr>
            <a:endParaRPr lang="en-US" sz="500" dirty="0">
              <a:solidFill>
                <a:srgbClr val="ABC233">
                  <a:lumMod val="50000"/>
                </a:srgbClr>
              </a:solidFill>
              <a:latin typeface="CiscoSans" panose="020B0503020201020303" pitchFamily="34" charset="0"/>
              <a:ea typeface="ＭＳ Ｐゴシック" pitchFamily="34" charset="-128"/>
            </a:endParaRPr>
          </a:p>
        </p:txBody>
      </p:sp>
      <p:sp>
        <p:nvSpPr>
          <p:cNvPr id="301" name="Freeform 93"/>
          <p:cNvSpPr>
            <a:spLocks noEditPoints="1"/>
          </p:cNvSpPr>
          <p:nvPr/>
        </p:nvSpPr>
        <p:spPr bwMode="auto">
          <a:xfrm>
            <a:off x="1917562" y="3020229"/>
            <a:ext cx="136340" cy="176801"/>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accent2"/>
          </a:solidFill>
          <a:ln w="9525">
            <a:noFill/>
            <a:round/>
            <a:headEnd/>
            <a:tailEnd/>
          </a:ln>
          <a:effectLst/>
        </p:spPr>
        <p:txBody>
          <a:bodyPr vert="horz" wrap="square" lIns="91416" tIns="45708" rIns="91416" bIns="45708" numCol="1" anchor="t" anchorCtr="0" compatLnSpc="1">
            <a:prstTxWarp prst="textNoShape">
              <a:avLst/>
            </a:prstTxWarp>
          </a:bodyPr>
          <a:lstStyle/>
          <a:p>
            <a:pPr defTabSz="453691" fontAlgn="base">
              <a:lnSpc>
                <a:spcPct val="90000"/>
              </a:lnSpc>
              <a:spcBef>
                <a:spcPct val="0"/>
              </a:spcBef>
              <a:spcAft>
                <a:spcPct val="0"/>
              </a:spcAft>
            </a:pPr>
            <a:endParaRPr lang="en-US" sz="500" dirty="0">
              <a:solidFill>
                <a:srgbClr val="ABC233">
                  <a:lumMod val="50000"/>
                </a:srgbClr>
              </a:solidFill>
              <a:latin typeface="CiscoSans" panose="020B0503020201020303" pitchFamily="34" charset="0"/>
              <a:ea typeface="ＭＳ Ｐゴシック" pitchFamily="34" charset="-128"/>
            </a:endParaRPr>
          </a:p>
        </p:txBody>
      </p:sp>
      <p:sp>
        <p:nvSpPr>
          <p:cNvPr id="302" name="Freeform 93"/>
          <p:cNvSpPr>
            <a:spLocks noEditPoints="1"/>
          </p:cNvSpPr>
          <p:nvPr/>
        </p:nvSpPr>
        <p:spPr bwMode="auto">
          <a:xfrm>
            <a:off x="1202266" y="3020229"/>
            <a:ext cx="136340" cy="176801"/>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accent2"/>
          </a:solidFill>
          <a:ln w="9525">
            <a:noFill/>
            <a:round/>
            <a:headEnd/>
            <a:tailEnd/>
          </a:ln>
          <a:effectLst/>
        </p:spPr>
        <p:txBody>
          <a:bodyPr vert="horz" wrap="square" lIns="91416" tIns="45708" rIns="91416" bIns="45708" numCol="1" anchor="t" anchorCtr="0" compatLnSpc="1">
            <a:prstTxWarp prst="textNoShape">
              <a:avLst/>
            </a:prstTxWarp>
          </a:bodyPr>
          <a:lstStyle/>
          <a:p>
            <a:pPr defTabSz="453691" fontAlgn="base">
              <a:lnSpc>
                <a:spcPct val="90000"/>
              </a:lnSpc>
              <a:spcBef>
                <a:spcPct val="0"/>
              </a:spcBef>
              <a:spcAft>
                <a:spcPct val="0"/>
              </a:spcAft>
            </a:pPr>
            <a:endParaRPr lang="en-US" sz="500" dirty="0">
              <a:solidFill>
                <a:srgbClr val="ABC233">
                  <a:lumMod val="50000"/>
                </a:srgbClr>
              </a:solidFill>
              <a:latin typeface="CiscoSans" panose="020B0503020201020303" pitchFamily="34" charset="0"/>
              <a:ea typeface="ＭＳ Ｐゴシック" pitchFamily="34" charset="-128"/>
            </a:endParaRPr>
          </a:p>
        </p:txBody>
      </p:sp>
      <p:sp>
        <p:nvSpPr>
          <p:cNvPr id="295" name="Freeform 93"/>
          <p:cNvSpPr>
            <a:spLocks noEditPoints="1"/>
          </p:cNvSpPr>
          <p:nvPr/>
        </p:nvSpPr>
        <p:spPr bwMode="auto">
          <a:xfrm>
            <a:off x="4451533" y="3077036"/>
            <a:ext cx="279742" cy="357135"/>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2"/>
          </a:solidFill>
          <a:ln w="9525">
            <a:noFill/>
            <a:round/>
            <a:headEnd/>
            <a:tailEnd/>
          </a:ln>
          <a:effectLst/>
        </p:spPr>
        <p:txBody>
          <a:bodyPr vert="horz" wrap="square" lIns="91416" tIns="45708" rIns="91416" bIns="45708" numCol="1" anchor="t" anchorCtr="0" compatLnSpc="1">
            <a:prstTxWarp prst="textNoShape">
              <a:avLst/>
            </a:prstTxWarp>
          </a:bodyPr>
          <a:lstStyle/>
          <a:p>
            <a:pPr defTabSz="453691" fontAlgn="base">
              <a:lnSpc>
                <a:spcPct val="90000"/>
              </a:lnSpc>
              <a:spcBef>
                <a:spcPct val="0"/>
              </a:spcBef>
              <a:spcAft>
                <a:spcPct val="0"/>
              </a:spcAft>
            </a:pPr>
            <a:endParaRPr lang="en-US" sz="500" dirty="0">
              <a:solidFill>
                <a:srgbClr val="ABC233">
                  <a:lumMod val="50000"/>
                </a:srgbClr>
              </a:solidFill>
              <a:latin typeface="CiscoSans" panose="020B0503020201020303" pitchFamily="34" charset="0"/>
              <a:ea typeface="ＭＳ Ｐゴシック" pitchFamily="34" charset="-128"/>
            </a:endParaRPr>
          </a:p>
        </p:txBody>
      </p:sp>
      <p:sp>
        <p:nvSpPr>
          <p:cNvPr id="303" name="TextBox 302"/>
          <p:cNvSpPr txBox="1"/>
          <p:nvPr/>
        </p:nvSpPr>
        <p:spPr>
          <a:xfrm>
            <a:off x="603504" y="910082"/>
            <a:ext cx="2746026" cy="307722"/>
          </a:xfrm>
          <a:prstGeom prst="rect">
            <a:avLst/>
          </a:prstGeom>
        </p:spPr>
        <p:txBody>
          <a:bodyPr wrap="square" lIns="91384" tIns="45693" rIns="91384" bIns="45693">
            <a:spAutoFit/>
          </a:bodyPr>
          <a:lstStyle>
            <a:defPPr>
              <a:defRPr lang="en-US"/>
            </a:defPPr>
            <a:lvl1pPr algn="ctr" defTabSz="609493">
              <a:defRPr sz="1400">
                <a:solidFill>
                  <a:srgbClr val="7A7A7A"/>
                </a:solidFill>
              </a:defRPr>
            </a:lvl1pPr>
            <a:lvl2pPr marL="609493" defTabSz="609493"/>
            <a:lvl3pPr marL="1218987" defTabSz="609493"/>
            <a:lvl4pPr marL="1828480" defTabSz="609493"/>
            <a:lvl5pPr marL="2437973" defTabSz="609493"/>
            <a:lvl6pPr marL="3047467" defTabSz="609493"/>
            <a:lvl7pPr marL="3656960" defTabSz="609493"/>
            <a:lvl8pPr marL="4266453" defTabSz="609493"/>
            <a:lvl9pPr marL="4875947" defTabSz="609493"/>
          </a:lstStyle>
          <a:p>
            <a:pPr defTabSz="457200"/>
            <a:r>
              <a:rPr lang="ja-JP" altLang="en-US" dirty="0" smtClean="0">
                <a:solidFill>
                  <a:schemeClr val="tx2"/>
                </a:solidFill>
                <a:latin typeface="MS PGothic" charset="-128"/>
                <a:ea typeface="MS PGothic" charset="-128"/>
                <a:cs typeface="MS PGothic" charset="-128"/>
              </a:rPr>
              <a:t>ガバナンス</a:t>
            </a:r>
            <a:r>
              <a:rPr lang="ja-JP" altLang="en-US" dirty="0">
                <a:solidFill>
                  <a:schemeClr val="tx2"/>
                </a:solidFill>
                <a:latin typeface="MS PGothic" charset="-128"/>
                <a:ea typeface="MS PGothic" charset="-128"/>
                <a:cs typeface="MS PGothic" charset="-128"/>
              </a:rPr>
              <a:t>の欠如</a:t>
            </a:r>
            <a:endParaRPr lang="en-US" dirty="0">
              <a:solidFill>
                <a:schemeClr val="tx2"/>
              </a:solidFill>
              <a:latin typeface="MS PGothic" charset="-128"/>
              <a:ea typeface="MS PGothic" charset="-128"/>
              <a:cs typeface="MS PGothic" charset="-128"/>
            </a:endParaRPr>
          </a:p>
        </p:txBody>
      </p:sp>
      <p:sp>
        <p:nvSpPr>
          <p:cNvPr id="304" name="TextBox 303"/>
          <p:cNvSpPr txBox="1"/>
          <p:nvPr/>
        </p:nvSpPr>
        <p:spPr>
          <a:xfrm>
            <a:off x="3033151" y="905554"/>
            <a:ext cx="3077699" cy="307722"/>
          </a:xfrm>
          <a:prstGeom prst="rect">
            <a:avLst/>
          </a:prstGeom>
        </p:spPr>
        <p:txBody>
          <a:bodyPr wrap="square" lIns="91384" tIns="45693" rIns="91384" bIns="45693">
            <a:spAutoFit/>
          </a:bodyPr>
          <a:lstStyle>
            <a:defPPr>
              <a:defRPr lang="en-US"/>
            </a:defPPr>
            <a:lvl1pPr algn="ctr" defTabSz="609493">
              <a:defRPr sz="1400">
                <a:solidFill>
                  <a:srgbClr val="7A7A7A"/>
                </a:solidFill>
              </a:defRPr>
            </a:lvl1pPr>
            <a:lvl2pPr marL="609493" defTabSz="609493"/>
            <a:lvl3pPr marL="1218987" defTabSz="609493"/>
            <a:lvl4pPr marL="1828480" defTabSz="609493"/>
            <a:lvl5pPr marL="2437973" defTabSz="609493"/>
            <a:lvl6pPr marL="3047467" defTabSz="609493"/>
            <a:lvl7pPr marL="3656960" defTabSz="609493"/>
            <a:lvl8pPr marL="4266453" defTabSz="609493"/>
            <a:lvl9pPr marL="4875947" defTabSz="609493"/>
          </a:lstStyle>
          <a:p>
            <a:pPr defTabSz="457200"/>
            <a:r>
              <a:rPr lang="ja-JP" altLang="en-US" dirty="0">
                <a:solidFill>
                  <a:schemeClr val="tx2"/>
                </a:solidFill>
                <a:latin typeface="MS PGothic" charset="-128"/>
                <a:ea typeface="MS PGothic" charset="-128"/>
                <a:cs typeface="MS PGothic" charset="-128"/>
              </a:rPr>
              <a:t>インフラ自動化への対応</a:t>
            </a:r>
            <a:endParaRPr lang="en-US" dirty="0">
              <a:solidFill>
                <a:schemeClr val="tx2"/>
              </a:solidFill>
              <a:latin typeface="MS PGothic" charset="-128"/>
              <a:ea typeface="MS PGothic" charset="-128"/>
              <a:cs typeface="MS PGothic" charset="-128"/>
            </a:endParaRPr>
          </a:p>
        </p:txBody>
      </p:sp>
      <p:sp>
        <p:nvSpPr>
          <p:cNvPr id="305" name="TextBox 304"/>
          <p:cNvSpPr txBox="1"/>
          <p:nvPr/>
        </p:nvSpPr>
        <p:spPr>
          <a:xfrm>
            <a:off x="5689353" y="900105"/>
            <a:ext cx="3077699" cy="307722"/>
          </a:xfrm>
          <a:prstGeom prst="rect">
            <a:avLst/>
          </a:prstGeom>
        </p:spPr>
        <p:txBody>
          <a:bodyPr wrap="square" lIns="91384" tIns="45693" rIns="91384" bIns="45693">
            <a:spAutoFit/>
          </a:bodyPr>
          <a:lstStyle>
            <a:defPPr>
              <a:defRPr lang="en-US"/>
            </a:defPPr>
            <a:lvl1pPr algn="ctr" defTabSz="609493">
              <a:defRPr sz="1400">
                <a:solidFill>
                  <a:srgbClr val="7A7A7A"/>
                </a:solidFill>
              </a:defRPr>
            </a:lvl1pPr>
            <a:lvl2pPr marL="609493" defTabSz="609493"/>
            <a:lvl3pPr marL="1218987" defTabSz="609493"/>
            <a:lvl4pPr marL="1828480" defTabSz="609493"/>
            <a:lvl5pPr marL="2437973" defTabSz="609493"/>
            <a:lvl6pPr marL="3047467" defTabSz="609493"/>
            <a:lvl7pPr marL="3656960" defTabSz="609493"/>
            <a:lvl8pPr marL="4266453" defTabSz="609493"/>
            <a:lvl9pPr marL="4875947" defTabSz="609493"/>
          </a:lstStyle>
          <a:p>
            <a:pPr defTabSz="457200"/>
            <a:r>
              <a:rPr lang="ja-JP" altLang="en-US" dirty="0">
                <a:solidFill>
                  <a:schemeClr val="tx2"/>
                </a:solidFill>
                <a:latin typeface="MS PGothic" charset="-128"/>
                <a:ea typeface="MS PGothic" charset="-128"/>
                <a:cs typeface="MS PGothic" charset="-128"/>
              </a:rPr>
              <a:t>可視化における制約</a:t>
            </a:r>
            <a:endParaRPr lang="en-US" altLang="ja-JP" dirty="0">
              <a:solidFill>
                <a:schemeClr val="tx2"/>
              </a:solidFill>
              <a:latin typeface="MS PGothic" charset="-128"/>
              <a:ea typeface="MS PGothic" charset="-128"/>
              <a:cs typeface="MS PGothic" charset="-128"/>
            </a:endParaRPr>
          </a:p>
        </p:txBody>
      </p:sp>
      <p:sp>
        <p:nvSpPr>
          <p:cNvPr id="73" name="Rectangle 72"/>
          <p:cNvSpPr/>
          <p:nvPr/>
        </p:nvSpPr>
        <p:spPr>
          <a:xfrm>
            <a:off x="1" y="4058381"/>
            <a:ext cx="9143999" cy="1085119"/>
          </a:xfrm>
          <a:prstGeom prst="rect">
            <a:avLst/>
          </a:prstGeom>
          <a:solidFill>
            <a:schemeClr val="bg2">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74" name="TextBox 73"/>
          <p:cNvSpPr txBox="1"/>
          <p:nvPr/>
        </p:nvSpPr>
        <p:spPr>
          <a:xfrm>
            <a:off x="3361685" y="4333873"/>
            <a:ext cx="2493783" cy="303122"/>
          </a:xfrm>
          <a:prstGeom prst="rect">
            <a:avLst/>
          </a:prstGeom>
          <a:noFill/>
        </p:spPr>
        <p:txBody>
          <a:bodyPr wrap="square" lIns="68541" tIns="34271" rIns="68541" bIns="34271" rtlCol="0" anchor="ctr">
            <a:spAutoFit/>
          </a:bodyPr>
          <a:lstStyle/>
          <a:p>
            <a:pPr algn="ctr">
              <a:lnSpc>
                <a:spcPct val="95000"/>
              </a:lnSpc>
            </a:pPr>
            <a:r>
              <a:rPr lang="ja-JP" altLang="en-US" sz="1600" dirty="0">
                <a:solidFill>
                  <a:srgbClr val="0070C0"/>
                </a:solidFill>
                <a:latin typeface="CiscoSansTT Light" panose="020B0503020201020303" pitchFamily="34" charset="0"/>
                <a:cs typeface="CiscoSansTT Light" panose="020B0503020201020303" pitchFamily="34" charset="0"/>
              </a:rPr>
              <a:t>運用</a:t>
            </a:r>
            <a:r>
              <a:rPr lang="ja-JP" altLang="en-US" sz="1600" dirty="0" smtClean="0">
                <a:solidFill>
                  <a:srgbClr val="0070C0"/>
                </a:solidFill>
                <a:latin typeface="CiscoSansTT Light" panose="020B0503020201020303" pitchFamily="34" charset="0"/>
                <a:cs typeface="CiscoSansTT Light" panose="020B0503020201020303" pitchFamily="34" charset="0"/>
              </a:rPr>
              <a:t>簡素化と自動化</a:t>
            </a:r>
            <a:endParaRPr lang="en-US" sz="1600" dirty="0">
              <a:solidFill>
                <a:srgbClr val="0070C0"/>
              </a:solidFill>
              <a:latin typeface="CiscoSansTT Light" panose="020B0503020201020303" pitchFamily="34" charset="0"/>
              <a:cs typeface="CiscoSansTT Light" panose="020B0503020201020303" pitchFamily="34" charset="0"/>
            </a:endParaRPr>
          </a:p>
        </p:txBody>
      </p:sp>
      <p:sp>
        <p:nvSpPr>
          <p:cNvPr id="76" name="TextBox 75"/>
          <p:cNvSpPr txBox="1"/>
          <p:nvPr/>
        </p:nvSpPr>
        <p:spPr>
          <a:xfrm>
            <a:off x="6068291" y="4337508"/>
            <a:ext cx="2493819" cy="303122"/>
          </a:xfrm>
          <a:prstGeom prst="rect">
            <a:avLst/>
          </a:prstGeom>
          <a:noFill/>
        </p:spPr>
        <p:txBody>
          <a:bodyPr wrap="square" lIns="68541" tIns="34271" rIns="68541" bIns="34271" rtlCol="0" anchor="ctr">
            <a:spAutoFit/>
          </a:bodyPr>
          <a:lstStyle/>
          <a:p>
            <a:pPr algn="ctr">
              <a:lnSpc>
                <a:spcPct val="95000"/>
              </a:lnSpc>
            </a:pPr>
            <a:r>
              <a:rPr lang="ja-JP" altLang="en-US" sz="1600" dirty="0" smtClean="0">
                <a:solidFill>
                  <a:schemeClr val="accent1"/>
                </a:solidFill>
                <a:latin typeface="MS PGothic" charset="-128"/>
                <a:ea typeface="MS PGothic" charset="-128"/>
                <a:cs typeface="MS PGothic" charset="-128"/>
              </a:rPr>
              <a:t>統制・制御</a:t>
            </a:r>
            <a:endParaRPr lang="en-US" sz="1600" dirty="0">
              <a:solidFill>
                <a:schemeClr val="accent1"/>
              </a:solidFill>
              <a:latin typeface="MS PGothic" charset="-128"/>
              <a:ea typeface="MS PGothic" charset="-128"/>
              <a:cs typeface="MS PGothic" charset="-128"/>
            </a:endParaRPr>
          </a:p>
        </p:txBody>
      </p:sp>
      <p:cxnSp>
        <p:nvCxnSpPr>
          <p:cNvPr id="77" name="Straight Connector 76"/>
          <p:cNvCxnSpPr/>
          <p:nvPr/>
        </p:nvCxnSpPr>
        <p:spPr>
          <a:xfrm flipV="1">
            <a:off x="3200400" y="4178022"/>
            <a:ext cx="0" cy="602754"/>
          </a:xfrm>
          <a:prstGeom prst="line">
            <a:avLst/>
          </a:prstGeom>
          <a:noFill/>
          <a:ln w="12700" cap="flat" cmpd="sng" algn="ctr">
            <a:solidFill>
              <a:srgbClr val="FFFFFF"/>
            </a:solidFill>
            <a:prstDash val="solid"/>
          </a:ln>
          <a:effectLst/>
        </p:spPr>
      </p:cxnSp>
      <p:cxnSp>
        <p:nvCxnSpPr>
          <p:cNvPr id="78" name="Straight Connector 77"/>
          <p:cNvCxnSpPr/>
          <p:nvPr/>
        </p:nvCxnSpPr>
        <p:spPr>
          <a:xfrm flipV="1">
            <a:off x="5943600" y="4178022"/>
            <a:ext cx="0" cy="602754"/>
          </a:xfrm>
          <a:prstGeom prst="line">
            <a:avLst/>
          </a:prstGeom>
          <a:noFill/>
          <a:ln w="12700" cap="flat" cmpd="sng" algn="ctr">
            <a:solidFill>
              <a:srgbClr val="FFFFFF"/>
            </a:solidFill>
            <a:prstDash val="solid"/>
          </a:ln>
          <a:effectLst/>
        </p:spPr>
      </p:cxnSp>
      <p:sp>
        <p:nvSpPr>
          <p:cNvPr id="79" name="Rectangle 78"/>
          <p:cNvSpPr/>
          <p:nvPr/>
        </p:nvSpPr>
        <p:spPr>
          <a:xfrm>
            <a:off x="118874" y="4317578"/>
            <a:ext cx="3365730" cy="326243"/>
          </a:xfrm>
          <a:prstGeom prst="rect">
            <a:avLst/>
          </a:prstGeom>
        </p:spPr>
        <p:txBody>
          <a:bodyPr wrap="square">
            <a:spAutoFit/>
          </a:bodyPr>
          <a:lstStyle/>
          <a:p>
            <a:pPr algn="ctr">
              <a:lnSpc>
                <a:spcPct val="95000"/>
              </a:lnSpc>
            </a:pPr>
            <a:r>
              <a:rPr lang="ja-JP" altLang="en-US" sz="1600" dirty="0" smtClean="0">
                <a:solidFill>
                  <a:schemeClr val="accent2"/>
                </a:solidFill>
                <a:latin typeface="CiscoSansTT Light" panose="020B0503020201020303" pitchFamily="34" charset="0"/>
                <a:cs typeface="CiscoSansTT Light" panose="020B0503020201020303" pitchFamily="34" charset="0"/>
              </a:rPr>
              <a:t>データセンター</a:t>
            </a:r>
            <a:r>
              <a:rPr lang="ja-JP" altLang="en-US" sz="1600" dirty="0">
                <a:solidFill>
                  <a:schemeClr val="accent2"/>
                </a:solidFill>
                <a:latin typeface="CiscoSansTT Light" panose="020B0503020201020303" pitchFamily="34" charset="0"/>
                <a:cs typeface="CiscoSansTT Light" panose="020B0503020201020303" pitchFamily="34" charset="0"/>
              </a:rPr>
              <a:t>との連携</a:t>
            </a:r>
            <a:endParaRPr lang="en-US" sz="1600" dirty="0">
              <a:solidFill>
                <a:schemeClr val="accent2"/>
              </a:solidFill>
              <a:latin typeface="CiscoSansTT Light" panose="020B0503020201020303" pitchFamily="34" charset="0"/>
              <a:cs typeface="CiscoSansTT Light" panose="020B0503020201020303" pitchFamily="34" charset="0"/>
            </a:endParaRPr>
          </a:p>
        </p:txBody>
      </p:sp>
      <p:sp>
        <p:nvSpPr>
          <p:cNvPr id="96" name="Freeform: Shape 433">
            <a:extLst>
              <a:ext uri="{FF2B5EF4-FFF2-40B4-BE49-F238E27FC236}">
                <a16:creationId xmlns:a16="http://schemas.microsoft.com/office/drawing/2014/main" xmlns="" id="{E5A8F13A-D7EE-432B-BAE6-1119E6A38314}"/>
              </a:ext>
            </a:extLst>
          </p:cNvPr>
          <p:cNvSpPr>
            <a:spLocks/>
          </p:cNvSpPr>
          <p:nvPr/>
        </p:nvSpPr>
        <p:spPr bwMode="auto">
          <a:xfrm>
            <a:off x="5103876" y="2129251"/>
            <a:ext cx="1201554" cy="595209"/>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8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3" y="252233"/>
                  <a:pt x="826646" y="284228"/>
                  <a:pt x="826646" y="322350"/>
                </a:cubicBezTo>
                <a:cubicBezTo>
                  <a:pt x="826646" y="369549"/>
                  <a:pt x="786764" y="409487"/>
                  <a:pt x="739631" y="409487"/>
                </a:cubicBezTo>
                <a:cubicBezTo>
                  <a:pt x="87015" y="409487"/>
                  <a:pt x="87015" y="409487"/>
                  <a:pt x="87015" y="409487"/>
                </a:cubicBezTo>
                <a:cubicBezTo>
                  <a:pt x="39882" y="409487"/>
                  <a:pt x="0" y="369549"/>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8" y="115025"/>
                </a:cubicBezTo>
                <a:lnTo>
                  <a:pt x="419542" y="115025"/>
                </a:lnTo>
                <a:lnTo>
                  <a:pt x="414088" y="87137"/>
                </a:lnTo>
                <a:cubicBezTo>
                  <a:pt x="414088" y="39938"/>
                  <a:pt x="453963" y="0"/>
                  <a:pt x="501088" y="0"/>
                </a:cubicBezTo>
                <a:close/>
              </a:path>
            </a:pathLst>
          </a:custGeom>
          <a:solidFill>
            <a:schemeClr val="accent1">
              <a:lumMod val="20000"/>
              <a:lumOff val="80000"/>
            </a:schemeClr>
          </a:solidFill>
          <a:ln>
            <a:noFill/>
          </a:ln>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sp>
        <p:nvSpPr>
          <p:cNvPr id="97" name="Freeform: Shape 433">
            <a:extLst>
              <a:ext uri="{FF2B5EF4-FFF2-40B4-BE49-F238E27FC236}">
                <a16:creationId xmlns:a16="http://schemas.microsoft.com/office/drawing/2014/main" xmlns="" id="{E5A8F13A-D7EE-432B-BAE6-1119E6A38314}"/>
              </a:ext>
            </a:extLst>
          </p:cNvPr>
          <p:cNvSpPr>
            <a:spLocks/>
          </p:cNvSpPr>
          <p:nvPr/>
        </p:nvSpPr>
        <p:spPr bwMode="auto">
          <a:xfrm>
            <a:off x="6103609" y="2765057"/>
            <a:ext cx="1201554" cy="595209"/>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8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3" y="252233"/>
                  <a:pt x="826646" y="284228"/>
                  <a:pt x="826646" y="322350"/>
                </a:cubicBezTo>
                <a:cubicBezTo>
                  <a:pt x="826646" y="369549"/>
                  <a:pt x="786764" y="409487"/>
                  <a:pt x="739631" y="409487"/>
                </a:cubicBezTo>
                <a:cubicBezTo>
                  <a:pt x="87015" y="409487"/>
                  <a:pt x="87015" y="409487"/>
                  <a:pt x="87015" y="409487"/>
                </a:cubicBezTo>
                <a:cubicBezTo>
                  <a:pt x="39882" y="409487"/>
                  <a:pt x="0" y="369549"/>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8" y="115025"/>
                </a:cubicBezTo>
                <a:lnTo>
                  <a:pt x="419542" y="115025"/>
                </a:lnTo>
                <a:lnTo>
                  <a:pt x="414088" y="87137"/>
                </a:lnTo>
                <a:cubicBezTo>
                  <a:pt x="414088" y="39938"/>
                  <a:pt x="453963" y="0"/>
                  <a:pt x="501088" y="0"/>
                </a:cubicBezTo>
                <a:close/>
              </a:path>
            </a:pathLst>
          </a:custGeom>
          <a:solidFill>
            <a:schemeClr val="accent1">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sp>
        <p:nvSpPr>
          <p:cNvPr id="98" name="Freeform: Shape 433">
            <a:extLst>
              <a:ext uri="{FF2B5EF4-FFF2-40B4-BE49-F238E27FC236}">
                <a16:creationId xmlns:a16="http://schemas.microsoft.com/office/drawing/2014/main" xmlns="" id="{E5A8F13A-D7EE-432B-BAE6-1119E6A38314}"/>
              </a:ext>
            </a:extLst>
          </p:cNvPr>
          <p:cNvSpPr>
            <a:spLocks/>
          </p:cNvSpPr>
          <p:nvPr/>
        </p:nvSpPr>
        <p:spPr bwMode="auto">
          <a:xfrm>
            <a:off x="7034794" y="2088408"/>
            <a:ext cx="1092322" cy="595209"/>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8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3" y="252233"/>
                  <a:pt x="826646" y="284228"/>
                  <a:pt x="826646" y="322350"/>
                </a:cubicBezTo>
                <a:cubicBezTo>
                  <a:pt x="826646" y="369549"/>
                  <a:pt x="786764" y="409487"/>
                  <a:pt x="739631" y="409487"/>
                </a:cubicBezTo>
                <a:cubicBezTo>
                  <a:pt x="87015" y="409487"/>
                  <a:pt x="87015" y="409487"/>
                  <a:pt x="87015" y="409487"/>
                </a:cubicBezTo>
                <a:cubicBezTo>
                  <a:pt x="39882" y="409487"/>
                  <a:pt x="0" y="369549"/>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8" y="115025"/>
                </a:cubicBezTo>
                <a:lnTo>
                  <a:pt x="419542" y="115025"/>
                </a:lnTo>
                <a:lnTo>
                  <a:pt x="414088" y="87137"/>
                </a:lnTo>
                <a:cubicBezTo>
                  <a:pt x="414088" y="39938"/>
                  <a:pt x="453963" y="0"/>
                  <a:pt x="501088"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sp>
        <p:nvSpPr>
          <p:cNvPr id="178" name="Rectangle 177"/>
          <p:cNvSpPr/>
          <p:nvPr/>
        </p:nvSpPr>
        <p:spPr>
          <a:xfrm>
            <a:off x="5276865" y="2342482"/>
            <a:ext cx="965004" cy="314445"/>
          </a:xfrm>
          <a:prstGeom prst="rect">
            <a:avLst/>
          </a:prstGeom>
        </p:spPr>
        <p:txBody>
          <a:bodyPr wrap="square" tIns="0" bIns="0">
            <a:spAutoFit/>
          </a:bodyPr>
          <a:lstStyle/>
          <a:p>
            <a:pPr algn="ctr">
              <a:lnSpc>
                <a:spcPts val="1300"/>
              </a:lnSpc>
            </a:pPr>
            <a:r>
              <a:rPr lang="ja-JP" altLang="en-US" sz="1050">
                <a:solidFill>
                  <a:schemeClr val="tx2"/>
                </a:solidFill>
                <a:latin typeface="MS PGothic" charset="-128"/>
                <a:ea typeface="MS PGothic" charset="-128"/>
                <a:cs typeface="MS PGothic" charset="-128"/>
              </a:rPr>
              <a:t>プライベート</a:t>
            </a:r>
            <a:endParaRPr lang="en-US" altLang="ja-JP" sz="1050" dirty="0">
              <a:solidFill>
                <a:schemeClr val="tx2"/>
              </a:solidFill>
              <a:latin typeface="MS PGothic" charset="-128"/>
              <a:ea typeface="MS PGothic" charset="-128"/>
              <a:cs typeface="MS PGothic" charset="-128"/>
            </a:endParaRPr>
          </a:p>
          <a:p>
            <a:pPr algn="ctr">
              <a:lnSpc>
                <a:spcPts val="1300"/>
              </a:lnSpc>
            </a:pPr>
            <a:r>
              <a:rPr lang="ja-JP" altLang="en-US" sz="1050" dirty="0">
                <a:solidFill>
                  <a:schemeClr val="tx2"/>
                </a:solidFill>
                <a:latin typeface="MS PGothic" charset="-128"/>
                <a:ea typeface="MS PGothic" charset="-128"/>
                <a:cs typeface="MS PGothic" charset="-128"/>
              </a:rPr>
              <a:t>クラウド</a:t>
            </a:r>
            <a:endParaRPr lang="en-US" sz="1050" dirty="0">
              <a:solidFill>
                <a:schemeClr val="tx2"/>
              </a:solidFill>
              <a:latin typeface="MS PGothic" charset="-128"/>
              <a:ea typeface="MS PGothic" charset="-128"/>
              <a:cs typeface="MS PGothic" charset="-128"/>
            </a:endParaRPr>
          </a:p>
        </p:txBody>
      </p:sp>
      <p:sp>
        <p:nvSpPr>
          <p:cNvPr id="181" name="Rectangle 180"/>
          <p:cNvSpPr/>
          <p:nvPr/>
        </p:nvSpPr>
        <p:spPr>
          <a:xfrm>
            <a:off x="6262473" y="2971148"/>
            <a:ext cx="965004" cy="337913"/>
          </a:xfrm>
          <a:prstGeom prst="rect">
            <a:avLst/>
          </a:prstGeom>
        </p:spPr>
        <p:txBody>
          <a:bodyPr wrap="square" tIns="0" bIns="0">
            <a:spAutoFit/>
          </a:bodyPr>
          <a:lstStyle/>
          <a:p>
            <a:pPr algn="ctr">
              <a:lnSpc>
                <a:spcPts val="1300"/>
              </a:lnSpc>
            </a:pPr>
            <a:r>
              <a:rPr lang="ja-JP" altLang="en-US" sz="1050" dirty="0">
                <a:solidFill>
                  <a:schemeClr val="tx2"/>
                </a:solidFill>
                <a:latin typeface="CiscoSansTT Light" panose="020B0503020201020303" pitchFamily="34" charset="0"/>
                <a:cs typeface="CiscoSansTT Light" panose="020B0503020201020303" pitchFamily="34" charset="0"/>
              </a:rPr>
              <a:t>パートナー</a:t>
            </a:r>
            <a:endParaRPr lang="en-US" altLang="ja-JP" sz="1050" dirty="0">
              <a:solidFill>
                <a:schemeClr val="tx2"/>
              </a:solidFill>
              <a:latin typeface="CiscoSansTT Light" panose="020B0503020201020303" pitchFamily="34" charset="0"/>
              <a:cs typeface="CiscoSansTT Light" panose="020B0503020201020303" pitchFamily="34" charset="0"/>
            </a:endParaRPr>
          </a:p>
          <a:p>
            <a:pPr algn="ctr">
              <a:lnSpc>
                <a:spcPts val="1300"/>
              </a:lnSpc>
            </a:pPr>
            <a:r>
              <a:rPr lang="ja-JP" altLang="en-US" sz="1050" dirty="0">
                <a:solidFill>
                  <a:schemeClr val="tx2"/>
                </a:solidFill>
                <a:latin typeface="CiscoSansTT Light" panose="020B0503020201020303" pitchFamily="34" charset="0"/>
                <a:cs typeface="CiscoSansTT Light" panose="020B0503020201020303" pitchFamily="34" charset="0"/>
              </a:rPr>
              <a:t>クラウド</a:t>
            </a:r>
            <a:endParaRPr lang="en-US" sz="1050" dirty="0">
              <a:solidFill>
                <a:schemeClr val="tx2"/>
              </a:solidFill>
              <a:latin typeface="CiscoSansTT Light" panose="020B0503020201020303" pitchFamily="34" charset="0"/>
              <a:cs typeface="CiscoSansTT Light" panose="020B0503020201020303" pitchFamily="34" charset="0"/>
            </a:endParaRPr>
          </a:p>
        </p:txBody>
      </p:sp>
      <p:sp>
        <p:nvSpPr>
          <p:cNvPr id="298" name="Freeform 93"/>
          <p:cNvSpPr>
            <a:spLocks noEditPoints="1"/>
          </p:cNvSpPr>
          <p:nvPr/>
        </p:nvSpPr>
        <p:spPr bwMode="auto">
          <a:xfrm>
            <a:off x="7039532" y="3124834"/>
            <a:ext cx="136340" cy="176801"/>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2"/>
          </a:solidFill>
          <a:ln w="9525">
            <a:noFill/>
            <a:round/>
            <a:headEnd/>
            <a:tailEnd/>
          </a:ln>
          <a:effectLst/>
        </p:spPr>
        <p:txBody>
          <a:bodyPr vert="horz" wrap="square" lIns="91416" tIns="45708" rIns="91416" bIns="45708" numCol="1" anchor="t" anchorCtr="0" compatLnSpc="1">
            <a:prstTxWarp prst="textNoShape">
              <a:avLst/>
            </a:prstTxWarp>
          </a:bodyPr>
          <a:lstStyle/>
          <a:p>
            <a:pPr defTabSz="453691" fontAlgn="base">
              <a:lnSpc>
                <a:spcPct val="90000"/>
              </a:lnSpc>
              <a:spcBef>
                <a:spcPct val="0"/>
              </a:spcBef>
              <a:spcAft>
                <a:spcPct val="0"/>
              </a:spcAft>
            </a:pPr>
            <a:endParaRPr lang="en-US" sz="500" dirty="0">
              <a:solidFill>
                <a:srgbClr val="ABC233">
                  <a:lumMod val="50000"/>
                </a:srgbClr>
              </a:solidFill>
              <a:latin typeface="CiscoSans" panose="020B0503020201020303" pitchFamily="34" charset="0"/>
              <a:ea typeface="ＭＳ Ｐゴシック" pitchFamily="34" charset="-128"/>
            </a:endParaRPr>
          </a:p>
        </p:txBody>
      </p:sp>
      <p:sp>
        <p:nvSpPr>
          <p:cNvPr id="297" name="Freeform 93"/>
          <p:cNvSpPr>
            <a:spLocks noEditPoints="1"/>
          </p:cNvSpPr>
          <p:nvPr/>
        </p:nvSpPr>
        <p:spPr bwMode="auto">
          <a:xfrm>
            <a:off x="6043378" y="2495502"/>
            <a:ext cx="136340" cy="176801"/>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2"/>
          </a:solidFill>
          <a:ln w="9525">
            <a:noFill/>
            <a:round/>
            <a:headEnd/>
            <a:tailEnd/>
          </a:ln>
          <a:effectLst/>
        </p:spPr>
        <p:txBody>
          <a:bodyPr vert="horz" wrap="square" lIns="91416" tIns="45708" rIns="91416" bIns="45708" numCol="1" anchor="t" anchorCtr="0" compatLnSpc="1">
            <a:prstTxWarp prst="textNoShape">
              <a:avLst/>
            </a:prstTxWarp>
          </a:bodyPr>
          <a:lstStyle/>
          <a:p>
            <a:pPr defTabSz="453691" fontAlgn="base">
              <a:lnSpc>
                <a:spcPct val="90000"/>
              </a:lnSpc>
              <a:spcBef>
                <a:spcPct val="0"/>
              </a:spcBef>
              <a:spcAft>
                <a:spcPct val="0"/>
              </a:spcAft>
            </a:pPr>
            <a:endParaRPr lang="en-US" sz="500" dirty="0">
              <a:solidFill>
                <a:srgbClr val="ABC233">
                  <a:lumMod val="50000"/>
                </a:srgbClr>
              </a:solidFill>
              <a:latin typeface="CiscoSans" panose="020B0503020201020303" pitchFamily="34" charset="0"/>
              <a:ea typeface="ＭＳ Ｐゴシック" pitchFamily="34" charset="-128"/>
            </a:endParaRPr>
          </a:p>
        </p:txBody>
      </p:sp>
      <p:sp>
        <p:nvSpPr>
          <p:cNvPr id="175" name="Rectangle 174"/>
          <p:cNvSpPr/>
          <p:nvPr/>
        </p:nvSpPr>
        <p:spPr>
          <a:xfrm>
            <a:off x="7122028" y="2303639"/>
            <a:ext cx="965004" cy="314445"/>
          </a:xfrm>
          <a:prstGeom prst="rect">
            <a:avLst/>
          </a:prstGeom>
        </p:spPr>
        <p:txBody>
          <a:bodyPr wrap="square" tIns="0" bIns="0">
            <a:spAutoFit/>
          </a:bodyPr>
          <a:lstStyle/>
          <a:p>
            <a:pPr algn="ctr">
              <a:lnSpc>
                <a:spcPts val="1300"/>
              </a:lnSpc>
            </a:pPr>
            <a:r>
              <a:rPr lang="ja-JP" altLang="en-US" sz="1050" dirty="0">
                <a:solidFill>
                  <a:schemeClr val="tx2"/>
                </a:solidFill>
                <a:latin typeface="MS PGothic" charset="-128"/>
                <a:ea typeface="MS PGothic" charset="-128"/>
                <a:cs typeface="MS PGothic" charset="-128"/>
              </a:rPr>
              <a:t>パブリック</a:t>
            </a:r>
            <a:endParaRPr lang="en-US" altLang="ja-JP" sz="1050" dirty="0">
              <a:solidFill>
                <a:schemeClr val="tx2"/>
              </a:solidFill>
              <a:latin typeface="MS PGothic" charset="-128"/>
              <a:ea typeface="MS PGothic" charset="-128"/>
              <a:cs typeface="MS PGothic" charset="-128"/>
            </a:endParaRPr>
          </a:p>
          <a:p>
            <a:pPr algn="ctr">
              <a:lnSpc>
                <a:spcPts val="1300"/>
              </a:lnSpc>
            </a:pPr>
            <a:r>
              <a:rPr lang="ja-JP" altLang="en-US" sz="1050" dirty="0">
                <a:solidFill>
                  <a:schemeClr val="tx2"/>
                </a:solidFill>
                <a:latin typeface="MS PGothic" charset="-128"/>
                <a:ea typeface="MS PGothic" charset="-128"/>
                <a:cs typeface="MS PGothic" charset="-128"/>
              </a:rPr>
              <a:t>クラウド</a:t>
            </a:r>
            <a:endParaRPr lang="en-US" sz="1050" dirty="0">
              <a:solidFill>
                <a:schemeClr val="tx2"/>
              </a:solidFill>
              <a:latin typeface="MS PGothic" charset="-128"/>
              <a:ea typeface="MS PGothic" charset="-128"/>
              <a:cs typeface="MS PGothic" charset="-128"/>
            </a:endParaRPr>
          </a:p>
        </p:txBody>
      </p:sp>
      <p:sp>
        <p:nvSpPr>
          <p:cNvPr id="299" name="Freeform 93"/>
          <p:cNvSpPr>
            <a:spLocks noEditPoints="1"/>
          </p:cNvSpPr>
          <p:nvPr/>
        </p:nvSpPr>
        <p:spPr bwMode="auto">
          <a:xfrm>
            <a:off x="7877256" y="2458377"/>
            <a:ext cx="136340" cy="176801"/>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2"/>
          </a:solidFill>
          <a:ln w="9525">
            <a:noFill/>
            <a:round/>
            <a:headEnd/>
            <a:tailEnd/>
          </a:ln>
          <a:effectLst/>
        </p:spPr>
        <p:txBody>
          <a:bodyPr vert="horz" wrap="square" lIns="91416" tIns="45708" rIns="91416" bIns="45708" numCol="1" anchor="t" anchorCtr="0" compatLnSpc="1">
            <a:prstTxWarp prst="textNoShape">
              <a:avLst/>
            </a:prstTxWarp>
          </a:bodyPr>
          <a:lstStyle/>
          <a:p>
            <a:pPr defTabSz="453691" fontAlgn="base">
              <a:lnSpc>
                <a:spcPct val="90000"/>
              </a:lnSpc>
              <a:spcBef>
                <a:spcPct val="0"/>
              </a:spcBef>
              <a:spcAft>
                <a:spcPct val="0"/>
              </a:spcAft>
            </a:pPr>
            <a:endParaRPr lang="en-US" sz="500" dirty="0">
              <a:solidFill>
                <a:srgbClr val="ABC233">
                  <a:lumMod val="50000"/>
                </a:srgbClr>
              </a:solidFill>
              <a:latin typeface="CiscoSans" panose="020B0503020201020303" pitchFamily="34" charset="0"/>
              <a:ea typeface="ＭＳ Ｐゴシック" pitchFamily="34" charset="-128"/>
            </a:endParaRPr>
          </a:p>
        </p:txBody>
      </p:sp>
      <p:sp>
        <p:nvSpPr>
          <p:cNvPr id="129" name="TextBox 128"/>
          <p:cNvSpPr txBox="1"/>
          <p:nvPr/>
        </p:nvSpPr>
        <p:spPr>
          <a:xfrm>
            <a:off x="3014863" y="3749744"/>
            <a:ext cx="3146567" cy="307722"/>
          </a:xfrm>
          <a:prstGeom prst="rect">
            <a:avLst/>
          </a:prstGeom>
        </p:spPr>
        <p:txBody>
          <a:bodyPr wrap="square" lIns="91384" tIns="45693" rIns="91384" bIns="45693">
            <a:spAutoFit/>
          </a:bodyPr>
          <a:lstStyle>
            <a:defPPr>
              <a:defRPr lang="en-US"/>
            </a:defPPr>
            <a:lvl1pPr algn="ctr" defTabSz="609493">
              <a:defRPr sz="1400">
                <a:solidFill>
                  <a:srgbClr val="7A7A7A"/>
                </a:solidFill>
              </a:defRPr>
            </a:lvl1pPr>
            <a:lvl2pPr marL="609493" defTabSz="609493"/>
            <a:lvl3pPr marL="1218987" defTabSz="609493"/>
            <a:lvl4pPr marL="1828480" defTabSz="609493"/>
            <a:lvl5pPr marL="2437973" defTabSz="609493"/>
            <a:lvl6pPr marL="3047467" defTabSz="609493"/>
            <a:lvl7pPr marL="3656960" defTabSz="609493"/>
            <a:lvl8pPr marL="4266453" defTabSz="609493"/>
            <a:lvl9pPr marL="4875947" defTabSz="609493"/>
          </a:lstStyle>
          <a:p>
            <a:pPr defTabSz="457200"/>
            <a:r>
              <a:rPr lang="ja-JP" altLang="en-US" dirty="0">
                <a:solidFill>
                  <a:schemeClr val="bg2"/>
                </a:solidFill>
                <a:latin typeface="MS PGothic" charset="-128"/>
                <a:ea typeface="MS PGothic" charset="-128"/>
                <a:cs typeface="MS PGothic" charset="-128"/>
              </a:rPr>
              <a:t>ニーズ</a:t>
            </a:r>
            <a:endParaRPr lang="en-US" dirty="0">
              <a:solidFill>
                <a:schemeClr val="bg2"/>
              </a:solidFill>
              <a:latin typeface="MS PGothic" charset="-128"/>
              <a:ea typeface="MS PGothic" charset="-128"/>
              <a:cs typeface="MS PGothic" charset="-128"/>
            </a:endParaRPr>
          </a:p>
        </p:txBody>
      </p:sp>
      <p:cxnSp>
        <p:nvCxnSpPr>
          <p:cNvPr id="100" name="Straight Connector 99"/>
          <p:cNvCxnSpPr/>
          <p:nvPr/>
        </p:nvCxnSpPr>
        <p:spPr>
          <a:xfrm>
            <a:off x="430271" y="3905254"/>
            <a:ext cx="3284365" cy="0"/>
          </a:xfrm>
          <a:prstGeom prst="line">
            <a:avLst/>
          </a:prstGeom>
          <a:noFill/>
          <a:ln w="12700" cap="flat" cmpd="sng" algn="ctr">
            <a:solidFill>
              <a:schemeClr val="bg2"/>
            </a:solidFill>
            <a:prstDash val="solid"/>
          </a:ln>
          <a:effectLst/>
        </p:spPr>
      </p:cxnSp>
      <p:cxnSp>
        <p:nvCxnSpPr>
          <p:cNvPr id="102" name="Straight Connector 101"/>
          <p:cNvCxnSpPr/>
          <p:nvPr/>
        </p:nvCxnSpPr>
        <p:spPr>
          <a:xfrm>
            <a:off x="5429340" y="3905254"/>
            <a:ext cx="3284365" cy="0"/>
          </a:xfrm>
          <a:prstGeom prst="line">
            <a:avLst/>
          </a:prstGeom>
          <a:noFill/>
          <a:ln w="12700" cap="flat" cmpd="sng" algn="ctr">
            <a:solidFill>
              <a:schemeClr val="bg2"/>
            </a:solidFill>
            <a:prstDash val="solid"/>
          </a:ln>
          <a:effectLst/>
        </p:spPr>
      </p:cxnSp>
      <p:grpSp>
        <p:nvGrpSpPr>
          <p:cNvPr id="86" name="Group 85"/>
          <p:cNvGrpSpPr/>
          <p:nvPr/>
        </p:nvGrpSpPr>
        <p:grpSpPr>
          <a:xfrm>
            <a:off x="4085380" y="1962611"/>
            <a:ext cx="973241" cy="973835"/>
            <a:chOff x="5445754" y="2363081"/>
            <a:chExt cx="1297317" cy="1298448"/>
          </a:xfrm>
        </p:grpSpPr>
        <p:grpSp>
          <p:nvGrpSpPr>
            <p:cNvPr id="87" name="Group 86"/>
            <p:cNvGrpSpPr/>
            <p:nvPr/>
          </p:nvGrpSpPr>
          <p:grpSpPr>
            <a:xfrm>
              <a:off x="5445754" y="2363081"/>
              <a:ext cx="1297317" cy="1298448"/>
              <a:chOff x="1315727" y="547874"/>
              <a:chExt cx="1297317" cy="1298448"/>
            </a:xfrm>
          </p:grpSpPr>
          <p:sp>
            <p:nvSpPr>
              <p:cNvPr id="89" name="Oval 88"/>
              <p:cNvSpPr/>
              <p:nvPr/>
            </p:nvSpPr>
            <p:spPr>
              <a:xfrm>
                <a:off x="1315727" y="547874"/>
                <a:ext cx="1297317" cy="1298448"/>
              </a:xfrm>
              <a:prstGeom prst="ellipse">
                <a:avLst/>
              </a:prstGeom>
              <a:noFill/>
              <a:ln w="31750" cap="rnd">
                <a:solidFill>
                  <a:schemeClr val="tx1">
                    <a:lumMod val="25000"/>
                    <a:lumOff val="75000"/>
                  </a:schemeClr>
                </a:solidFill>
                <a:prstDash val="sysDot"/>
                <a:round/>
                <a:headEnd/>
                <a:tailEnd/>
              </a:ln>
              <a:extLst>
                <a:ext uri="{909E8E84-426E-40DD-AFC4-6F175D3DCCD1}">
                  <a14:hiddenFill xmlns:a14="http://schemas.microsoft.com/office/drawing/2010/main">
                    <a:solidFill>
                      <a:srgbClr val="FFFFFF"/>
                    </a:solidFill>
                  </a14:hiddenFill>
                </a:ext>
              </a:extLst>
            </p:spPr>
            <p:txBody>
              <a:bodyPr lIns="121878" tIns="60939" rIns="121878" bIns="60939" spcCol="0" rtlCol="0" anchor="ctr"/>
              <a:lstStyle/>
              <a:p>
                <a:pPr algn="ctr"/>
                <a:endParaRPr lang="en-US" sz="2400" dirty="0">
                  <a:solidFill>
                    <a:srgbClr val="FFFFFF"/>
                  </a:solidFill>
                </a:endParaRPr>
              </a:p>
            </p:txBody>
          </p:sp>
          <p:sp>
            <p:nvSpPr>
              <p:cNvPr id="90" name="Oval 89"/>
              <p:cNvSpPr/>
              <p:nvPr/>
            </p:nvSpPr>
            <p:spPr>
              <a:xfrm>
                <a:off x="1397958" y="634143"/>
                <a:ext cx="1132854" cy="1125910"/>
              </a:xfrm>
              <a:prstGeom prst="ellipse">
                <a:avLst/>
              </a:prstGeom>
              <a:solidFill>
                <a:srgbClr val="0070C0"/>
              </a:solidFill>
              <a:ln w="9525" cap="flat" cmpd="sng" algn="ctr">
                <a:noFill/>
                <a:prstDash val="solid"/>
              </a:ln>
              <a:effectLst/>
            </p:spPr>
            <p:txBody>
              <a:bodyPr rot="0" spcFirstLastPara="0" vertOverflow="overflow" horzOverflow="overflow" vert="horz" wrap="square" lIns="68583" tIns="34292" rIns="68583" bIns="34292" numCol="1" spcCol="0" rtlCol="0" fromWordArt="0" anchor="ctr" anchorCtr="0" forceAA="0" compatLnSpc="1">
                <a:prstTxWarp prst="textNoShape">
                  <a:avLst/>
                </a:prstTxWarp>
                <a:noAutofit/>
              </a:bodyPr>
              <a:lstStyle/>
              <a:p>
                <a:pPr algn="ctr" defTabSz="342769"/>
                <a:endParaRPr lang="en-US" sz="1400" kern="0" dirty="0">
                  <a:solidFill>
                    <a:srgbClr val="FFFFFF"/>
                  </a:solidFill>
                  <a:latin typeface="Arial"/>
                </a:endParaRPr>
              </a:p>
            </p:txBody>
          </p:sp>
        </p:grpSp>
        <p:sp>
          <p:nvSpPr>
            <p:cNvPr id="88" name="Freeform 87"/>
            <p:cNvSpPr>
              <a:spLocks noEditPoints="1"/>
            </p:cNvSpPr>
            <p:nvPr/>
          </p:nvSpPr>
          <p:spPr bwMode="auto">
            <a:xfrm>
              <a:off x="5611450" y="2538921"/>
              <a:ext cx="965926" cy="966254"/>
            </a:xfrm>
            <a:custGeom>
              <a:avLst/>
              <a:gdLst>
                <a:gd name="T0" fmla="*/ 810 w 1244"/>
                <a:gd name="T1" fmla="*/ 803 h 1244"/>
                <a:gd name="T2" fmla="*/ 736 w 1244"/>
                <a:gd name="T3" fmla="*/ 466 h 1244"/>
                <a:gd name="T4" fmla="*/ 677 w 1244"/>
                <a:gd name="T5" fmla="*/ 501 h 1244"/>
                <a:gd name="T6" fmla="*/ 716 w 1244"/>
                <a:gd name="T7" fmla="*/ 745 h 1244"/>
                <a:gd name="T8" fmla="*/ 677 w 1244"/>
                <a:gd name="T9" fmla="*/ 501 h 1244"/>
                <a:gd name="T10" fmla="*/ 980 w 1244"/>
                <a:gd name="T11" fmla="*/ 909 h 1244"/>
                <a:gd name="T12" fmla="*/ 837 w 1244"/>
                <a:gd name="T13" fmla="*/ 407 h 1244"/>
                <a:gd name="T14" fmla="*/ 260 w 1244"/>
                <a:gd name="T15" fmla="*/ 320 h 1244"/>
                <a:gd name="T16" fmla="*/ 398 w 1244"/>
                <a:gd name="T17" fmla="*/ 820 h 1244"/>
                <a:gd name="T18" fmla="*/ 260 w 1244"/>
                <a:gd name="T19" fmla="*/ 320 h 1244"/>
                <a:gd name="T20" fmla="*/ 426 w 1244"/>
                <a:gd name="T21" fmla="*/ 804 h 1244"/>
                <a:gd name="T22" fmla="*/ 503 w 1244"/>
                <a:gd name="T23" fmla="*/ 468 h 1244"/>
                <a:gd name="T24" fmla="*/ 524 w 1244"/>
                <a:gd name="T25" fmla="*/ 746 h 1244"/>
                <a:gd name="T26" fmla="*/ 563 w 1244"/>
                <a:gd name="T27" fmla="*/ 501 h 1244"/>
                <a:gd name="T28" fmla="*/ 524 w 1244"/>
                <a:gd name="T29" fmla="*/ 746 h 1244"/>
                <a:gd name="T30" fmla="*/ 37 w 1244"/>
                <a:gd name="T31" fmla="*/ 410 h 1244"/>
                <a:gd name="T32" fmla="*/ 37 w 1244"/>
                <a:gd name="T33" fmla="*/ 834 h 1244"/>
                <a:gd name="T34" fmla="*/ 230 w 1244"/>
                <a:gd name="T35" fmla="*/ 909 h 1244"/>
                <a:gd name="T36" fmla="*/ 162 w 1244"/>
                <a:gd name="T37" fmla="*/ 306 h 1244"/>
                <a:gd name="T38" fmla="*/ 1082 w 1244"/>
                <a:gd name="T39" fmla="*/ 306 h 1244"/>
                <a:gd name="T40" fmla="*/ 1006 w 1244"/>
                <a:gd name="T41" fmla="*/ 909 h 1244"/>
                <a:gd name="T42" fmla="*/ 1174 w 1244"/>
                <a:gd name="T43" fmla="*/ 909 h 1244"/>
                <a:gd name="T44" fmla="*/ 1244 w 1244"/>
                <a:gd name="T45" fmla="*/ 622 h 1244"/>
                <a:gd name="T46" fmla="*/ 1158 w 1244"/>
                <a:gd name="T47" fmla="*/ 306 h 1244"/>
                <a:gd name="T48" fmla="*/ 1105 w 1244"/>
                <a:gd name="T49" fmla="*/ 230 h 1244"/>
                <a:gd name="T50" fmla="*/ 622 w 1244"/>
                <a:gd name="T51" fmla="*/ 0 h 1244"/>
                <a:gd name="T52" fmla="*/ 337 w 1244"/>
                <a:gd name="T53" fmla="*/ 69 h 1244"/>
                <a:gd name="T54" fmla="*/ 319 w 1244"/>
                <a:gd name="T55" fmla="*/ 79 h 1244"/>
                <a:gd name="T56" fmla="*/ 86 w 1244"/>
                <a:gd name="T57" fmla="*/ 306 h 1244"/>
                <a:gd name="T58" fmla="*/ 653 w 1244"/>
                <a:gd name="T59" fmla="*/ 724 h 1244"/>
                <a:gd name="T60" fmla="*/ 257 w 1244"/>
                <a:gd name="T61" fmla="*/ 949 h 1244"/>
                <a:gd name="T62" fmla="*/ 622 w 1244"/>
                <a:gd name="T63" fmla="*/ 1244 h 1244"/>
                <a:gd name="T64" fmla="*/ 983 w 1244"/>
                <a:gd name="T65" fmla="*/ 949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4" h="1244">
                  <a:moveTo>
                    <a:pt x="810" y="422"/>
                  </a:moveTo>
                  <a:cubicBezTo>
                    <a:pt x="810" y="803"/>
                    <a:pt x="810" y="803"/>
                    <a:pt x="810" y="803"/>
                  </a:cubicBezTo>
                  <a:cubicBezTo>
                    <a:pt x="736" y="757"/>
                    <a:pt x="736" y="757"/>
                    <a:pt x="736" y="757"/>
                  </a:cubicBezTo>
                  <a:cubicBezTo>
                    <a:pt x="736" y="466"/>
                    <a:pt x="736" y="466"/>
                    <a:pt x="736" y="466"/>
                  </a:cubicBezTo>
                  <a:lnTo>
                    <a:pt x="810" y="422"/>
                  </a:lnTo>
                  <a:close/>
                  <a:moveTo>
                    <a:pt x="677" y="501"/>
                  </a:moveTo>
                  <a:cubicBezTo>
                    <a:pt x="677" y="721"/>
                    <a:pt x="677" y="721"/>
                    <a:pt x="677" y="721"/>
                  </a:cubicBezTo>
                  <a:cubicBezTo>
                    <a:pt x="716" y="745"/>
                    <a:pt x="716" y="745"/>
                    <a:pt x="716" y="745"/>
                  </a:cubicBezTo>
                  <a:cubicBezTo>
                    <a:pt x="716" y="477"/>
                    <a:pt x="716" y="477"/>
                    <a:pt x="716" y="477"/>
                  </a:cubicBezTo>
                  <a:lnTo>
                    <a:pt x="677" y="501"/>
                  </a:lnTo>
                  <a:close/>
                  <a:moveTo>
                    <a:pt x="837" y="819"/>
                  </a:moveTo>
                  <a:cubicBezTo>
                    <a:pt x="980" y="909"/>
                    <a:pt x="980" y="909"/>
                    <a:pt x="980" y="909"/>
                  </a:cubicBezTo>
                  <a:cubicBezTo>
                    <a:pt x="980" y="320"/>
                    <a:pt x="980" y="320"/>
                    <a:pt x="980" y="320"/>
                  </a:cubicBezTo>
                  <a:cubicBezTo>
                    <a:pt x="837" y="407"/>
                    <a:pt x="837" y="407"/>
                    <a:pt x="837" y="407"/>
                  </a:cubicBezTo>
                  <a:lnTo>
                    <a:pt x="837" y="819"/>
                  </a:lnTo>
                  <a:close/>
                  <a:moveTo>
                    <a:pt x="260" y="320"/>
                  </a:moveTo>
                  <a:cubicBezTo>
                    <a:pt x="260" y="909"/>
                    <a:pt x="260" y="909"/>
                    <a:pt x="260" y="909"/>
                  </a:cubicBezTo>
                  <a:cubicBezTo>
                    <a:pt x="398" y="820"/>
                    <a:pt x="398" y="820"/>
                    <a:pt x="398" y="820"/>
                  </a:cubicBezTo>
                  <a:cubicBezTo>
                    <a:pt x="398" y="405"/>
                    <a:pt x="398" y="405"/>
                    <a:pt x="398" y="405"/>
                  </a:cubicBezTo>
                  <a:lnTo>
                    <a:pt x="260" y="320"/>
                  </a:lnTo>
                  <a:close/>
                  <a:moveTo>
                    <a:pt x="426" y="421"/>
                  </a:moveTo>
                  <a:cubicBezTo>
                    <a:pt x="426" y="804"/>
                    <a:pt x="426" y="804"/>
                    <a:pt x="426" y="804"/>
                  </a:cubicBezTo>
                  <a:cubicBezTo>
                    <a:pt x="503" y="755"/>
                    <a:pt x="503" y="755"/>
                    <a:pt x="503" y="755"/>
                  </a:cubicBezTo>
                  <a:cubicBezTo>
                    <a:pt x="503" y="468"/>
                    <a:pt x="503" y="468"/>
                    <a:pt x="503" y="468"/>
                  </a:cubicBezTo>
                  <a:lnTo>
                    <a:pt x="426" y="421"/>
                  </a:lnTo>
                  <a:close/>
                  <a:moveTo>
                    <a:pt x="524" y="746"/>
                  </a:moveTo>
                  <a:cubicBezTo>
                    <a:pt x="563" y="721"/>
                    <a:pt x="563" y="721"/>
                    <a:pt x="563" y="721"/>
                  </a:cubicBezTo>
                  <a:cubicBezTo>
                    <a:pt x="563" y="501"/>
                    <a:pt x="563" y="501"/>
                    <a:pt x="563" y="501"/>
                  </a:cubicBezTo>
                  <a:cubicBezTo>
                    <a:pt x="524" y="477"/>
                    <a:pt x="524" y="477"/>
                    <a:pt x="524" y="477"/>
                  </a:cubicBezTo>
                  <a:lnTo>
                    <a:pt x="524" y="746"/>
                  </a:lnTo>
                  <a:close/>
                  <a:moveTo>
                    <a:pt x="86" y="306"/>
                  </a:moveTo>
                  <a:cubicBezTo>
                    <a:pt x="67" y="339"/>
                    <a:pt x="50" y="373"/>
                    <a:pt x="37" y="410"/>
                  </a:cubicBezTo>
                  <a:cubicBezTo>
                    <a:pt x="13" y="476"/>
                    <a:pt x="0" y="547"/>
                    <a:pt x="0" y="622"/>
                  </a:cubicBezTo>
                  <a:cubicBezTo>
                    <a:pt x="0" y="696"/>
                    <a:pt x="13" y="768"/>
                    <a:pt x="37" y="834"/>
                  </a:cubicBezTo>
                  <a:cubicBezTo>
                    <a:pt x="46" y="860"/>
                    <a:pt x="58" y="885"/>
                    <a:pt x="70" y="909"/>
                  </a:cubicBezTo>
                  <a:cubicBezTo>
                    <a:pt x="70" y="909"/>
                    <a:pt x="230" y="909"/>
                    <a:pt x="230" y="909"/>
                  </a:cubicBezTo>
                  <a:cubicBezTo>
                    <a:pt x="230" y="306"/>
                    <a:pt x="230" y="306"/>
                    <a:pt x="230" y="306"/>
                  </a:cubicBezTo>
                  <a:cubicBezTo>
                    <a:pt x="162" y="306"/>
                    <a:pt x="162" y="306"/>
                    <a:pt x="162" y="306"/>
                  </a:cubicBezTo>
                  <a:cubicBezTo>
                    <a:pt x="262" y="159"/>
                    <a:pt x="431" y="62"/>
                    <a:pt x="622" y="62"/>
                  </a:cubicBezTo>
                  <a:cubicBezTo>
                    <a:pt x="813" y="62"/>
                    <a:pt x="982" y="159"/>
                    <a:pt x="1082" y="306"/>
                  </a:cubicBezTo>
                  <a:cubicBezTo>
                    <a:pt x="1006" y="306"/>
                    <a:pt x="1006" y="306"/>
                    <a:pt x="1006" y="306"/>
                  </a:cubicBezTo>
                  <a:cubicBezTo>
                    <a:pt x="1006" y="909"/>
                    <a:pt x="1006" y="909"/>
                    <a:pt x="1006" y="909"/>
                  </a:cubicBezTo>
                  <a:cubicBezTo>
                    <a:pt x="1174" y="909"/>
                    <a:pt x="1174" y="909"/>
                    <a:pt x="1174" y="909"/>
                  </a:cubicBezTo>
                  <a:cubicBezTo>
                    <a:pt x="1174" y="909"/>
                    <a:pt x="1174" y="909"/>
                    <a:pt x="1174" y="909"/>
                  </a:cubicBezTo>
                  <a:cubicBezTo>
                    <a:pt x="1183" y="891"/>
                    <a:pt x="1191" y="874"/>
                    <a:pt x="1199" y="855"/>
                  </a:cubicBezTo>
                  <a:cubicBezTo>
                    <a:pt x="1228" y="783"/>
                    <a:pt x="1244" y="704"/>
                    <a:pt x="1244" y="622"/>
                  </a:cubicBezTo>
                  <a:cubicBezTo>
                    <a:pt x="1244" y="539"/>
                    <a:pt x="1228" y="460"/>
                    <a:pt x="1199" y="388"/>
                  </a:cubicBezTo>
                  <a:cubicBezTo>
                    <a:pt x="1187" y="360"/>
                    <a:pt x="1173" y="332"/>
                    <a:pt x="1158" y="306"/>
                  </a:cubicBezTo>
                  <a:cubicBezTo>
                    <a:pt x="1143" y="281"/>
                    <a:pt x="1126" y="257"/>
                    <a:pt x="1108" y="234"/>
                  </a:cubicBezTo>
                  <a:cubicBezTo>
                    <a:pt x="1107" y="233"/>
                    <a:pt x="1106" y="232"/>
                    <a:pt x="1105" y="230"/>
                  </a:cubicBezTo>
                  <a:cubicBezTo>
                    <a:pt x="1104" y="229"/>
                    <a:pt x="1103" y="227"/>
                    <a:pt x="1102" y="226"/>
                  </a:cubicBezTo>
                  <a:cubicBezTo>
                    <a:pt x="987" y="88"/>
                    <a:pt x="815" y="0"/>
                    <a:pt x="622" y="0"/>
                  </a:cubicBezTo>
                  <a:cubicBezTo>
                    <a:pt x="520" y="0"/>
                    <a:pt x="424" y="25"/>
                    <a:pt x="339" y="68"/>
                  </a:cubicBezTo>
                  <a:cubicBezTo>
                    <a:pt x="338" y="68"/>
                    <a:pt x="338" y="68"/>
                    <a:pt x="337" y="69"/>
                  </a:cubicBezTo>
                  <a:cubicBezTo>
                    <a:pt x="334" y="71"/>
                    <a:pt x="330" y="73"/>
                    <a:pt x="326" y="74"/>
                  </a:cubicBezTo>
                  <a:cubicBezTo>
                    <a:pt x="324" y="76"/>
                    <a:pt x="321" y="77"/>
                    <a:pt x="319" y="79"/>
                  </a:cubicBezTo>
                  <a:cubicBezTo>
                    <a:pt x="318" y="79"/>
                    <a:pt x="318" y="79"/>
                    <a:pt x="318" y="79"/>
                  </a:cubicBezTo>
                  <a:cubicBezTo>
                    <a:pt x="222" y="133"/>
                    <a:pt x="142" y="211"/>
                    <a:pt x="86" y="306"/>
                  </a:cubicBezTo>
                  <a:close/>
                  <a:moveTo>
                    <a:pt x="983" y="949"/>
                  </a:moveTo>
                  <a:cubicBezTo>
                    <a:pt x="653" y="724"/>
                    <a:pt x="653" y="724"/>
                    <a:pt x="653" y="724"/>
                  </a:cubicBezTo>
                  <a:cubicBezTo>
                    <a:pt x="587" y="724"/>
                    <a:pt x="587" y="724"/>
                    <a:pt x="587" y="724"/>
                  </a:cubicBezTo>
                  <a:cubicBezTo>
                    <a:pt x="257" y="949"/>
                    <a:pt x="257" y="949"/>
                    <a:pt x="257" y="949"/>
                  </a:cubicBezTo>
                  <a:cubicBezTo>
                    <a:pt x="91" y="949"/>
                    <a:pt x="91" y="949"/>
                    <a:pt x="91" y="949"/>
                  </a:cubicBezTo>
                  <a:cubicBezTo>
                    <a:pt x="200" y="1128"/>
                    <a:pt x="397" y="1244"/>
                    <a:pt x="622" y="1244"/>
                  </a:cubicBezTo>
                  <a:cubicBezTo>
                    <a:pt x="846" y="1244"/>
                    <a:pt x="1041" y="1126"/>
                    <a:pt x="1151" y="949"/>
                  </a:cubicBezTo>
                  <a:lnTo>
                    <a:pt x="983" y="94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456497"/>
              <a:endParaRPr lang="en-US">
                <a:solidFill>
                  <a:srgbClr val="000000"/>
                </a:solidFill>
                <a:latin typeface="Arial"/>
              </a:endParaRPr>
            </a:p>
          </p:txBody>
        </p:sp>
      </p:grpSp>
    </p:spTree>
    <p:extLst>
      <p:ext uri="{BB962C8B-B14F-4D97-AF65-F5344CB8AC3E}">
        <p14:creationId xmlns:p14="http://schemas.microsoft.com/office/powerpoint/2010/main" val="53247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9" name="Group 16398">
            <a:extLst>
              <a:ext uri="{FF2B5EF4-FFF2-40B4-BE49-F238E27FC236}">
                <a16:creationId xmlns:a16="http://schemas.microsoft.com/office/drawing/2014/main" xmlns="" id="{4E0D9984-CCA8-41EC-9F7B-93A351BAA84B}"/>
              </a:ext>
            </a:extLst>
          </p:cNvPr>
          <p:cNvGrpSpPr/>
          <p:nvPr/>
        </p:nvGrpSpPr>
        <p:grpSpPr>
          <a:xfrm>
            <a:off x="7032797" y="1155973"/>
            <a:ext cx="477993" cy="3589662"/>
            <a:chOff x="6754713" y="1042155"/>
            <a:chExt cx="383346" cy="3589662"/>
          </a:xfrm>
        </p:grpSpPr>
        <p:sp>
          <p:nvSpPr>
            <p:cNvPr id="505" name="Rectangle: Rounded Corners 504"/>
            <p:cNvSpPr/>
            <p:nvPr/>
          </p:nvSpPr>
          <p:spPr>
            <a:xfrm>
              <a:off x="6754713" y="1042155"/>
              <a:ext cx="383346" cy="3589662"/>
            </a:xfrm>
            <a:prstGeom prst="roundRect">
              <a:avLst>
                <a:gd name="adj" fmla="val 50000"/>
              </a:avLst>
            </a:prstGeom>
            <a:solidFill>
              <a:schemeClr val="accent2"/>
            </a:solidFill>
            <a:ln w="25400" cap="rnd" cmpd="sng">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148"/>
              <a:endParaRPr lang="en-US" sz="1300" kern="0" dirty="0">
                <a:solidFill>
                  <a:srgbClr val="FFFFFF"/>
                </a:solidFill>
                <a:latin typeface="MS PGothic" charset="-128"/>
                <a:ea typeface="MS PGothic" charset="-128"/>
                <a:cs typeface="MS PGothic" charset="-128"/>
              </a:endParaRPr>
            </a:p>
          </p:txBody>
        </p:sp>
        <p:pic>
          <p:nvPicPr>
            <p:cNvPr id="514" name="Graphic 513"/>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6830391" y="1145266"/>
              <a:ext cx="231524" cy="163895"/>
            </a:xfrm>
            <a:prstGeom prst="rect">
              <a:avLst/>
            </a:prstGeom>
          </p:spPr>
        </p:pic>
        <p:sp>
          <p:nvSpPr>
            <p:cNvPr id="165" name="TextBox 164">
              <a:extLst>
                <a:ext uri="{FF2B5EF4-FFF2-40B4-BE49-F238E27FC236}">
                  <a16:creationId xmlns:a16="http://schemas.microsoft.com/office/drawing/2014/main" xmlns="" id="{0A326A3C-B37F-47CF-A5A0-154C8CFA56DD}"/>
                </a:ext>
              </a:extLst>
            </p:cNvPr>
            <p:cNvSpPr txBox="1">
              <a:spLocks/>
            </p:cNvSpPr>
            <p:nvPr/>
          </p:nvSpPr>
          <p:spPr>
            <a:xfrm rot="16200000">
              <a:off x="5381945" y="2859882"/>
              <a:ext cx="3128881" cy="265176"/>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defPPr>
                <a:defRPr lang="en-US"/>
              </a:defPPr>
              <a:lvl1pPr algn="ctr" defTabSz="457090">
                <a:lnSpc>
                  <a:spcPct val="85000"/>
                </a:lnSpc>
                <a:defRPr sz="1200">
                  <a:solidFill>
                    <a:srgbClr val="FFFFFF"/>
                  </a:solidFill>
                  <a:ea typeface="CiscoSansTT" charset="0"/>
                  <a:cs typeface="CiscoSansTT"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300" dirty="0">
                  <a:solidFill>
                    <a:schemeClr val="accent4"/>
                  </a:solidFill>
                  <a:latin typeface="MS PGothic" charset="-128"/>
                  <a:ea typeface="MS PGothic" charset="-128"/>
                  <a:cs typeface="MS PGothic" charset="-128"/>
                </a:rPr>
                <a:t>シスコ　セキュリティ ポートフォリオ</a:t>
              </a:r>
              <a:endParaRPr lang="en-US" sz="1300" dirty="0">
                <a:solidFill>
                  <a:schemeClr val="accent4"/>
                </a:solidFill>
                <a:latin typeface="MS PGothic" charset="-128"/>
                <a:ea typeface="MS PGothic" charset="-128"/>
                <a:cs typeface="MS PGothic" charset="-128"/>
              </a:endParaRPr>
            </a:p>
          </p:txBody>
        </p:sp>
      </p:grpSp>
      <p:grpSp>
        <p:nvGrpSpPr>
          <p:cNvPr id="16392" name="Group 16391">
            <a:extLst>
              <a:ext uri="{FF2B5EF4-FFF2-40B4-BE49-F238E27FC236}">
                <a16:creationId xmlns:a16="http://schemas.microsoft.com/office/drawing/2014/main" xmlns="" id="{37837DB2-4672-48A6-ABCB-A498B63E4BDE}"/>
              </a:ext>
            </a:extLst>
          </p:cNvPr>
          <p:cNvGrpSpPr/>
          <p:nvPr/>
        </p:nvGrpSpPr>
        <p:grpSpPr>
          <a:xfrm>
            <a:off x="2292390" y="3325503"/>
            <a:ext cx="4536730" cy="384048"/>
            <a:chOff x="2119814" y="3508893"/>
            <a:chExt cx="4536730" cy="384048"/>
          </a:xfrm>
        </p:grpSpPr>
        <p:sp>
          <p:nvSpPr>
            <p:cNvPr id="251" name="Rectangle: Rounded Corners 250">
              <a:extLst>
                <a:ext uri="{FF2B5EF4-FFF2-40B4-BE49-F238E27FC236}">
                  <a16:creationId xmlns:a16="http://schemas.microsoft.com/office/drawing/2014/main" xmlns="" id="{67F47BFA-1644-4EAE-85F3-F55BA6587CF9}"/>
                </a:ext>
              </a:extLst>
            </p:cNvPr>
            <p:cNvSpPr/>
            <p:nvPr/>
          </p:nvSpPr>
          <p:spPr>
            <a:xfrm>
              <a:off x="2119814" y="3508893"/>
              <a:ext cx="4536730" cy="384048"/>
            </a:xfrm>
            <a:prstGeom prst="roundRect">
              <a:avLst>
                <a:gd name="adj" fmla="val 5000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dirty="0">
                <a:latin typeface="MS PGothic" charset="-128"/>
                <a:ea typeface="MS PGothic" charset="-128"/>
                <a:cs typeface="MS PGothic" charset="-128"/>
              </a:endParaRPr>
            </a:p>
          </p:txBody>
        </p:sp>
        <p:sp>
          <p:nvSpPr>
            <p:cNvPr id="321" name="TextBox 320">
              <a:extLst>
                <a:ext uri="{FF2B5EF4-FFF2-40B4-BE49-F238E27FC236}">
                  <a16:creationId xmlns:a16="http://schemas.microsoft.com/office/drawing/2014/main" xmlns="" id="{87BDB90A-C310-48C4-A6DB-6DE9725A5805}"/>
                </a:ext>
              </a:extLst>
            </p:cNvPr>
            <p:cNvSpPr txBox="1"/>
            <p:nvPr/>
          </p:nvSpPr>
          <p:spPr>
            <a:xfrm>
              <a:off x="3708012" y="3570444"/>
              <a:ext cx="2872297" cy="260947"/>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85000"/>
                </a:lnSpc>
                <a:defRPr sz="1000">
                  <a:latin typeface="+mj-lt"/>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spcAft>
                  <a:spcPts val="300"/>
                </a:spcAft>
              </a:pPr>
              <a:r>
                <a:rPr lang="it-IT" sz="1800" kern="0" dirty="0">
                  <a:solidFill>
                    <a:schemeClr val="accent4"/>
                  </a:solidFill>
                  <a:latin typeface="MS PGothic" charset="-128"/>
                  <a:ea typeface="MS PGothic" charset="-128"/>
                  <a:cs typeface="MS PGothic" charset="-128"/>
                </a:rPr>
                <a:t>Cisco Intersight</a:t>
              </a:r>
            </a:p>
          </p:txBody>
        </p:sp>
        <p:sp>
          <p:nvSpPr>
            <p:cNvPr id="342" name="TextBox 341">
              <a:extLst>
                <a:ext uri="{FF2B5EF4-FFF2-40B4-BE49-F238E27FC236}">
                  <a16:creationId xmlns:a16="http://schemas.microsoft.com/office/drawing/2014/main" xmlns="" id="{C62A25DE-C9D0-4A91-BF65-3DE4C87934FA}"/>
                </a:ext>
              </a:extLst>
            </p:cNvPr>
            <p:cNvSpPr txBox="1"/>
            <p:nvPr/>
          </p:nvSpPr>
          <p:spPr>
            <a:xfrm>
              <a:off x="2196048" y="3570444"/>
              <a:ext cx="1401359" cy="260947"/>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85000"/>
                </a:lnSpc>
                <a:defRPr sz="1000">
                  <a:latin typeface="+mj-lt"/>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l">
                <a:spcAft>
                  <a:spcPts val="300"/>
                </a:spcAft>
              </a:pPr>
              <a:r>
                <a:rPr lang="it-IT" sz="1300" kern="0" dirty="0">
                  <a:solidFill>
                    <a:schemeClr val="accent4"/>
                  </a:solidFill>
                  <a:latin typeface="MS PGothic" charset="-128"/>
                  <a:ea typeface="MS PGothic" charset="-128"/>
                  <a:cs typeface="MS PGothic" charset="-128"/>
                </a:rPr>
                <a:t>Cisco ACI</a:t>
              </a:r>
            </a:p>
          </p:txBody>
        </p:sp>
        <p:pic>
          <p:nvPicPr>
            <p:cNvPr id="322" name="Graphic 321">
              <a:extLst>
                <a:ext uri="{FF2B5EF4-FFF2-40B4-BE49-F238E27FC236}">
                  <a16:creationId xmlns:a16="http://schemas.microsoft.com/office/drawing/2014/main" xmlns="" id="{43ACFD02-B397-4F29-A5A0-352BC8B4A9AA}"/>
                </a:ext>
              </a:extLst>
            </p:cNvPr>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6240184" y="3628126"/>
              <a:ext cx="246094" cy="145582"/>
            </a:xfrm>
            <a:prstGeom prst="rect">
              <a:avLst/>
            </a:prstGeom>
          </p:spPr>
        </p:pic>
        <p:grpSp>
          <p:nvGrpSpPr>
            <p:cNvPr id="326" name="Group 72">
              <a:extLst>
                <a:ext uri="{FF2B5EF4-FFF2-40B4-BE49-F238E27FC236}">
                  <a16:creationId xmlns:a16="http://schemas.microsoft.com/office/drawing/2014/main" xmlns="" id="{0B2AFD53-98E1-4009-B03B-B4BC6608D6A8}"/>
                </a:ext>
              </a:extLst>
            </p:cNvPr>
            <p:cNvGrpSpPr>
              <a:grpSpLocks noChangeAspect="1"/>
            </p:cNvGrpSpPr>
            <p:nvPr/>
          </p:nvGrpSpPr>
          <p:grpSpPr bwMode="auto">
            <a:xfrm>
              <a:off x="3956101" y="3641754"/>
              <a:ext cx="490549" cy="116183"/>
              <a:chOff x="4047" y="2621"/>
              <a:chExt cx="1368" cy="324"/>
            </a:xfrm>
            <a:solidFill>
              <a:schemeClr val="accent4"/>
            </a:solidFill>
          </p:grpSpPr>
          <p:sp>
            <p:nvSpPr>
              <p:cNvPr id="329" name="Freeform 75">
                <a:extLst>
                  <a:ext uri="{FF2B5EF4-FFF2-40B4-BE49-F238E27FC236}">
                    <a16:creationId xmlns:a16="http://schemas.microsoft.com/office/drawing/2014/main" xmlns="" id="{E972CE2D-D66B-4724-BB4E-F5CAC329152D}"/>
                  </a:ext>
                </a:extLst>
              </p:cNvPr>
              <p:cNvSpPr>
                <a:spLocks noEditPoints="1"/>
              </p:cNvSpPr>
              <p:nvPr/>
            </p:nvSpPr>
            <p:spPr bwMode="auto">
              <a:xfrm>
                <a:off x="5393" y="2848"/>
                <a:ext cx="22" cy="22"/>
              </a:xfrm>
              <a:custGeom>
                <a:avLst/>
                <a:gdLst>
                  <a:gd name="T0" fmla="*/ 7 w 16"/>
                  <a:gd name="T1" fmla="*/ 8 h 16"/>
                  <a:gd name="T2" fmla="*/ 8 w 16"/>
                  <a:gd name="T3" fmla="*/ 8 h 16"/>
                  <a:gd name="T4" fmla="*/ 10 w 16"/>
                  <a:gd name="T5" fmla="*/ 7 h 16"/>
                  <a:gd name="T6" fmla="*/ 8 w 16"/>
                  <a:gd name="T7" fmla="*/ 6 h 16"/>
                  <a:gd name="T8" fmla="*/ 7 w 16"/>
                  <a:gd name="T9" fmla="*/ 6 h 16"/>
                  <a:gd name="T10" fmla="*/ 7 w 16"/>
                  <a:gd name="T11" fmla="*/ 8 h 16"/>
                  <a:gd name="T12" fmla="*/ 7 w 16"/>
                  <a:gd name="T13" fmla="*/ 12 h 16"/>
                  <a:gd name="T14" fmla="*/ 5 w 16"/>
                  <a:gd name="T15" fmla="*/ 12 h 16"/>
                  <a:gd name="T16" fmla="*/ 5 w 16"/>
                  <a:gd name="T17" fmla="*/ 5 h 16"/>
                  <a:gd name="T18" fmla="*/ 8 w 16"/>
                  <a:gd name="T19" fmla="*/ 4 h 16"/>
                  <a:gd name="T20" fmla="*/ 11 w 16"/>
                  <a:gd name="T21" fmla="*/ 5 h 16"/>
                  <a:gd name="T22" fmla="*/ 12 w 16"/>
                  <a:gd name="T23" fmla="*/ 7 h 16"/>
                  <a:gd name="T24" fmla="*/ 10 w 16"/>
                  <a:gd name="T25" fmla="*/ 8 h 16"/>
                  <a:gd name="T26" fmla="*/ 10 w 16"/>
                  <a:gd name="T27" fmla="*/ 9 h 16"/>
                  <a:gd name="T28" fmla="*/ 12 w 16"/>
                  <a:gd name="T29" fmla="*/ 11 h 16"/>
                  <a:gd name="T30" fmla="*/ 12 w 16"/>
                  <a:gd name="T31" fmla="*/ 12 h 16"/>
                  <a:gd name="T32" fmla="*/ 10 w 16"/>
                  <a:gd name="T33" fmla="*/ 12 h 16"/>
                  <a:gd name="T34" fmla="*/ 10 w 16"/>
                  <a:gd name="T35" fmla="*/ 11 h 16"/>
                  <a:gd name="T36" fmla="*/ 8 w 16"/>
                  <a:gd name="T37" fmla="*/ 9 h 16"/>
                  <a:gd name="T38" fmla="*/ 7 w 16"/>
                  <a:gd name="T39" fmla="*/ 9 h 16"/>
                  <a:gd name="T40" fmla="*/ 7 w 16"/>
                  <a:gd name="T41" fmla="*/ 12 h 16"/>
                  <a:gd name="T42" fmla="*/ 2 w 16"/>
                  <a:gd name="T43" fmla="*/ 8 h 16"/>
                  <a:gd name="T44" fmla="*/ 8 w 16"/>
                  <a:gd name="T45" fmla="*/ 15 h 16"/>
                  <a:gd name="T46" fmla="*/ 14 w 16"/>
                  <a:gd name="T47" fmla="*/ 8 h 16"/>
                  <a:gd name="T48" fmla="*/ 8 w 16"/>
                  <a:gd name="T49" fmla="*/ 2 h 16"/>
                  <a:gd name="T50" fmla="*/ 2 w 16"/>
                  <a:gd name="T51" fmla="*/ 8 h 16"/>
                  <a:gd name="T52" fmla="*/ 16 w 16"/>
                  <a:gd name="T53" fmla="*/ 8 h 16"/>
                  <a:gd name="T54" fmla="*/ 8 w 16"/>
                  <a:gd name="T55" fmla="*/ 16 h 16"/>
                  <a:gd name="T56" fmla="*/ 0 w 16"/>
                  <a:gd name="T57" fmla="*/ 8 h 16"/>
                  <a:gd name="T58" fmla="*/ 8 w 16"/>
                  <a:gd name="T59" fmla="*/ 0 h 16"/>
                  <a:gd name="T60" fmla="*/ 16 w 16"/>
                  <a:gd name="T6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 h="16">
                    <a:moveTo>
                      <a:pt x="7" y="8"/>
                    </a:moveTo>
                    <a:cubicBezTo>
                      <a:pt x="8" y="8"/>
                      <a:pt x="8" y="8"/>
                      <a:pt x="8" y="8"/>
                    </a:cubicBezTo>
                    <a:cubicBezTo>
                      <a:pt x="9" y="8"/>
                      <a:pt x="10" y="8"/>
                      <a:pt x="10" y="7"/>
                    </a:cubicBezTo>
                    <a:cubicBezTo>
                      <a:pt x="10" y="6"/>
                      <a:pt x="9" y="6"/>
                      <a:pt x="8" y="6"/>
                    </a:cubicBezTo>
                    <a:cubicBezTo>
                      <a:pt x="8" y="6"/>
                      <a:pt x="7" y="6"/>
                      <a:pt x="7" y="6"/>
                    </a:cubicBezTo>
                    <a:lnTo>
                      <a:pt x="7" y="8"/>
                    </a:lnTo>
                    <a:close/>
                    <a:moveTo>
                      <a:pt x="7" y="12"/>
                    </a:moveTo>
                    <a:cubicBezTo>
                      <a:pt x="5" y="12"/>
                      <a:pt x="5" y="12"/>
                      <a:pt x="5" y="12"/>
                    </a:cubicBezTo>
                    <a:cubicBezTo>
                      <a:pt x="5" y="5"/>
                      <a:pt x="5" y="5"/>
                      <a:pt x="5" y="5"/>
                    </a:cubicBezTo>
                    <a:cubicBezTo>
                      <a:pt x="6" y="4"/>
                      <a:pt x="7" y="4"/>
                      <a:pt x="8" y="4"/>
                    </a:cubicBezTo>
                    <a:cubicBezTo>
                      <a:pt x="10" y="4"/>
                      <a:pt x="11" y="5"/>
                      <a:pt x="11" y="5"/>
                    </a:cubicBezTo>
                    <a:cubicBezTo>
                      <a:pt x="12" y="5"/>
                      <a:pt x="12" y="6"/>
                      <a:pt x="12" y="7"/>
                    </a:cubicBezTo>
                    <a:cubicBezTo>
                      <a:pt x="12" y="8"/>
                      <a:pt x="11" y="8"/>
                      <a:pt x="10" y="8"/>
                    </a:cubicBezTo>
                    <a:cubicBezTo>
                      <a:pt x="10" y="9"/>
                      <a:pt x="10" y="9"/>
                      <a:pt x="10" y="9"/>
                    </a:cubicBezTo>
                    <a:cubicBezTo>
                      <a:pt x="11" y="9"/>
                      <a:pt x="11" y="9"/>
                      <a:pt x="12" y="11"/>
                    </a:cubicBezTo>
                    <a:cubicBezTo>
                      <a:pt x="12" y="12"/>
                      <a:pt x="12" y="12"/>
                      <a:pt x="12" y="12"/>
                    </a:cubicBezTo>
                    <a:cubicBezTo>
                      <a:pt x="10" y="12"/>
                      <a:pt x="10" y="12"/>
                      <a:pt x="10" y="12"/>
                    </a:cubicBezTo>
                    <a:cubicBezTo>
                      <a:pt x="10" y="12"/>
                      <a:pt x="10" y="11"/>
                      <a:pt x="10" y="11"/>
                    </a:cubicBezTo>
                    <a:cubicBezTo>
                      <a:pt x="9" y="10"/>
                      <a:pt x="9" y="9"/>
                      <a:pt x="8" y="9"/>
                    </a:cubicBezTo>
                    <a:cubicBezTo>
                      <a:pt x="7" y="9"/>
                      <a:pt x="7" y="9"/>
                      <a:pt x="7" y="9"/>
                    </a:cubicBezTo>
                    <a:lnTo>
                      <a:pt x="7" y="12"/>
                    </a:lnTo>
                    <a:close/>
                    <a:moveTo>
                      <a:pt x="2" y="8"/>
                    </a:moveTo>
                    <a:cubicBezTo>
                      <a:pt x="2" y="12"/>
                      <a:pt x="5" y="15"/>
                      <a:pt x="8" y="15"/>
                    </a:cubicBezTo>
                    <a:cubicBezTo>
                      <a:pt x="12" y="15"/>
                      <a:pt x="14" y="12"/>
                      <a:pt x="14" y="8"/>
                    </a:cubicBezTo>
                    <a:cubicBezTo>
                      <a:pt x="14" y="5"/>
                      <a:pt x="12" y="2"/>
                      <a:pt x="8" y="2"/>
                    </a:cubicBezTo>
                    <a:cubicBezTo>
                      <a:pt x="5" y="2"/>
                      <a:pt x="2" y="5"/>
                      <a:pt x="2" y="8"/>
                    </a:cubicBezTo>
                    <a:close/>
                    <a:moveTo>
                      <a:pt x="16" y="8"/>
                    </a:moveTo>
                    <a:cubicBezTo>
                      <a:pt x="16" y="13"/>
                      <a:pt x="13" y="16"/>
                      <a:pt x="8" y="16"/>
                    </a:cubicBezTo>
                    <a:cubicBezTo>
                      <a:pt x="4" y="16"/>
                      <a:pt x="0" y="13"/>
                      <a:pt x="0" y="8"/>
                    </a:cubicBezTo>
                    <a:cubicBezTo>
                      <a:pt x="0" y="4"/>
                      <a:pt x="4" y="0"/>
                      <a:pt x="8" y="0"/>
                    </a:cubicBezTo>
                    <a:cubicBezTo>
                      <a:pt x="13" y="0"/>
                      <a:pt x="16" y="4"/>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30" name="Rectangle 76">
                <a:extLst>
                  <a:ext uri="{FF2B5EF4-FFF2-40B4-BE49-F238E27FC236}">
                    <a16:creationId xmlns:a16="http://schemas.microsoft.com/office/drawing/2014/main" xmlns="" id="{16E0E2EE-D28C-448F-AC73-7AA98511649B}"/>
                  </a:ext>
                </a:extLst>
              </p:cNvPr>
              <p:cNvSpPr>
                <a:spLocks noChangeArrowheads="1"/>
              </p:cNvSpPr>
              <p:nvPr/>
            </p:nvSpPr>
            <p:spPr bwMode="auto">
              <a:xfrm>
                <a:off x="4135" y="2914"/>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31" name="Freeform 77">
                <a:extLst>
                  <a:ext uri="{FF2B5EF4-FFF2-40B4-BE49-F238E27FC236}">
                    <a16:creationId xmlns:a16="http://schemas.microsoft.com/office/drawing/2014/main" xmlns="" id="{17110101-7C08-4238-99A8-F8F76474111C}"/>
                  </a:ext>
                </a:extLst>
              </p:cNvPr>
              <p:cNvSpPr>
                <a:spLocks/>
              </p:cNvSpPr>
              <p:nvPr/>
            </p:nvSpPr>
            <p:spPr bwMode="auto">
              <a:xfrm>
                <a:off x="4139" y="294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32" name="Rectangle 78">
                <a:extLst>
                  <a:ext uri="{FF2B5EF4-FFF2-40B4-BE49-F238E27FC236}">
                    <a16:creationId xmlns:a16="http://schemas.microsoft.com/office/drawing/2014/main" xmlns="" id="{D89ABE0B-BE64-410C-8C90-BE8494EEC64D}"/>
                  </a:ext>
                </a:extLst>
              </p:cNvPr>
              <p:cNvSpPr>
                <a:spLocks noChangeArrowheads="1"/>
              </p:cNvSpPr>
              <p:nvPr/>
            </p:nvSpPr>
            <p:spPr bwMode="auto">
              <a:xfrm>
                <a:off x="4135" y="2914"/>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33" name="Freeform 79">
                <a:extLst>
                  <a:ext uri="{FF2B5EF4-FFF2-40B4-BE49-F238E27FC236}">
                    <a16:creationId xmlns:a16="http://schemas.microsoft.com/office/drawing/2014/main" xmlns="" id="{FE3ED162-03F8-44CA-A3C6-063A37087AEB}"/>
                  </a:ext>
                </a:extLst>
              </p:cNvPr>
              <p:cNvSpPr>
                <a:spLocks/>
              </p:cNvSpPr>
              <p:nvPr/>
            </p:nvSpPr>
            <p:spPr bwMode="auto">
              <a:xfrm>
                <a:off x="4139" y="294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34" name="Rectangle 80">
                <a:extLst>
                  <a:ext uri="{FF2B5EF4-FFF2-40B4-BE49-F238E27FC236}">
                    <a16:creationId xmlns:a16="http://schemas.microsoft.com/office/drawing/2014/main" xmlns="" id="{251D3040-3864-427A-99A1-46B730995D0C}"/>
                  </a:ext>
                </a:extLst>
              </p:cNvPr>
              <p:cNvSpPr>
                <a:spLocks noChangeArrowheads="1"/>
              </p:cNvSpPr>
              <p:nvPr/>
            </p:nvSpPr>
            <p:spPr bwMode="auto">
              <a:xfrm>
                <a:off x="4380" y="2873"/>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35" name="Rectangle 81">
                <a:extLst>
                  <a:ext uri="{FF2B5EF4-FFF2-40B4-BE49-F238E27FC236}">
                    <a16:creationId xmlns:a16="http://schemas.microsoft.com/office/drawing/2014/main" xmlns="" id="{9A2FA799-7779-48B2-8988-89BCF77C03F4}"/>
                  </a:ext>
                </a:extLst>
              </p:cNvPr>
              <p:cNvSpPr>
                <a:spLocks noChangeArrowheads="1"/>
              </p:cNvSpPr>
              <p:nvPr/>
            </p:nvSpPr>
            <p:spPr bwMode="auto">
              <a:xfrm>
                <a:off x="4047" y="290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37" name="Freeform 83">
                <a:extLst>
                  <a:ext uri="{FF2B5EF4-FFF2-40B4-BE49-F238E27FC236}">
                    <a16:creationId xmlns:a16="http://schemas.microsoft.com/office/drawing/2014/main" xmlns="" id="{9F0513B0-FE4A-4D5D-ABEF-4BD28E4683AC}"/>
                  </a:ext>
                </a:extLst>
              </p:cNvPr>
              <p:cNvSpPr>
                <a:spLocks/>
              </p:cNvSpPr>
              <p:nvPr/>
            </p:nvSpPr>
            <p:spPr bwMode="auto">
              <a:xfrm>
                <a:off x="4065" y="2621"/>
                <a:ext cx="4"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grpSp>
        <p:pic>
          <p:nvPicPr>
            <p:cNvPr id="343" name="Graphic 342">
              <a:extLst>
                <a:ext uri="{FF2B5EF4-FFF2-40B4-BE49-F238E27FC236}">
                  <a16:creationId xmlns:a16="http://schemas.microsoft.com/office/drawing/2014/main" xmlns="" id="{5DA73133-DCB8-4A95-8EB8-18E7B314915E}"/>
                </a:ext>
              </a:extLst>
            </p:cNvPr>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3246538" y="3628126"/>
              <a:ext cx="246094" cy="145582"/>
            </a:xfrm>
            <a:prstGeom prst="rect">
              <a:avLst/>
            </a:prstGeom>
          </p:spPr>
        </p:pic>
      </p:grpSp>
      <p:grpSp>
        <p:nvGrpSpPr>
          <p:cNvPr id="378" name="Group 377">
            <a:extLst>
              <a:ext uri="{FF2B5EF4-FFF2-40B4-BE49-F238E27FC236}">
                <a16:creationId xmlns:a16="http://schemas.microsoft.com/office/drawing/2014/main" xmlns="" id="{E6C7BB3E-1611-485D-9A7E-24E3F24D0611}"/>
              </a:ext>
            </a:extLst>
          </p:cNvPr>
          <p:cNvGrpSpPr/>
          <p:nvPr/>
        </p:nvGrpSpPr>
        <p:grpSpPr>
          <a:xfrm>
            <a:off x="4428018" y="3813745"/>
            <a:ext cx="265472" cy="170296"/>
            <a:chOff x="5763872" y="3440805"/>
            <a:chExt cx="265472" cy="170296"/>
          </a:xfrm>
        </p:grpSpPr>
        <p:grpSp>
          <p:nvGrpSpPr>
            <p:cNvPr id="379" name="Group 378">
              <a:extLst>
                <a:ext uri="{FF2B5EF4-FFF2-40B4-BE49-F238E27FC236}">
                  <a16:creationId xmlns:a16="http://schemas.microsoft.com/office/drawing/2014/main" xmlns="" id="{BB1092DF-1C3F-433D-AE8E-4D85D705F4E9}"/>
                </a:ext>
              </a:extLst>
            </p:cNvPr>
            <p:cNvGrpSpPr/>
            <p:nvPr/>
          </p:nvGrpSpPr>
          <p:grpSpPr>
            <a:xfrm>
              <a:off x="5763872" y="3440805"/>
              <a:ext cx="265472" cy="158773"/>
              <a:chOff x="5763872" y="3440805"/>
              <a:chExt cx="265472" cy="158773"/>
            </a:xfrm>
          </p:grpSpPr>
          <p:sp>
            <p:nvSpPr>
              <p:cNvPr id="381" name="Freeform 62">
                <a:extLst>
                  <a:ext uri="{FF2B5EF4-FFF2-40B4-BE49-F238E27FC236}">
                    <a16:creationId xmlns:a16="http://schemas.microsoft.com/office/drawing/2014/main" xmlns="" id="{7315C566-EDC2-4616-8D47-C5A43DBB79C3}"/>
                  </a:ext>
                </a:extLst>
              </p:cNvPr>
              <p:cNvSpPr>
                <a:spLocks/>
              </p:cNvSpPr>
              <p:nvPr/>
            </p:nvSpPr>
            <p:spPr bwMode="auto">
              <a:xfrm rot="5400000">
                <a:off x="5895327" y="3465560"/>
                <a:ext cx="158772" cy="109262"/>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5"/>
              </a:solidFill>
              <a:ln>
                <a:solidFill>
                  <a:schemeClr val="accent5"/>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82" name="Freeform 63">
                <a:extLst>
                  <a:ext uri="{FF2B5EF4-FFF2-40B4-BE49-F238E27FC236}">
                    <a16:creationId xmlns:a16="http://schemas.microsoft.com/office/drawing/2014/main" xmlns="" id="{9FC1D597-CF25-42FA-BDC4-3472EB0F17C7}"/>
                  </a:ext>
                </a:extLst>
              </p:cNvPr>
              <p:cNvSpPr>
                <a:spLocks noEditPoints="1"/>
              </p:cNvSpPr>
              <p:nvPr/>
            </p:nvSpPr>
            <p:spPr bwMode="auto">
              <a:xfrm rot="5400000">
                <a:off x="5861610" y="3531715"/>
                <a:ext cx="103288" cy="32437"/>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F57302"/>
              </a:solidFill>
              <a:ln>
                <a:solidFill>
                  <a:srgbClr val="F57302"/>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83" name="Freeform 64">
                <a:extLst>
                  <a:ext uri="{FF2B5EF4-FFF2-40B4-BE49-F238E27FC236}">
                    <a16:creationId xmlns:a16="http://schemas.microsoft.com/office/drawing/2014/main" xmlns="" id="{C117E065-D16A-4292-9BA8-E33691C7E816}"/>
                  </a:ext>
                </a:extLst>
              </p:cNvPr>
              <p:cNvSpPr>
                <a:spLocks/>
              </p:cNvSpPr>
              <p:nvPr/>
            </p:nvSpPr>
            <p:spPr bwMode="auto">
              <a:xfrm rot="5400000">
                <a:off x="5739117" y="3465560"/>
                <a:ext cx="158772" cy="109262"/>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a:solidFill>
                  <a:schemeClr val="accent5"/>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384" name="Freeform 65">
                <a:extLst>
                  <a:ext uri="{FF2B5EF4-FFF2-40B4-BE49-F238E27FC236}">
                    <a16:creationId xmlns:a16="http://schemas.microsoft.com/office/drawing/2014/main" xmlns="" id="{401314CC-3723-4064-A239-79FE2FD98E24}"/>
                  </a:ext>
                </a:extLst>
              </p:cNvPr>
              <p:cNvSpPr>
                <a:spLocks noEditPoints="1"/>
              </p:cNvSpPr>
              <p:nvPr/>
            </p:nvSpPr>
            <p:spPr bwMode="auto">
              <a:xfrm rot="5400000">
                <a:off x="5828746" y="3531288"/>
                <a:ext cx="103288" cy="33290"/>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F57302"/>
              </a:solidFill>
              <a:ln>
                <a:solidFill>
                  <a:srgbClr val="F57302"/>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grpSp>
        <p:sp>
          <p:nvSpPr>
            <p:cNvPr id="380" name="Freeform 67">
              <a:extLst>
                <a:ext uri="{FF2B5EF4-FFF2-40B4-BE49-F238E27FC236}">
                  <a16:creationId xmlns:a16="http://schemas.microsoft.com/office/drawing/2014/main" xmlns="" id="{04E8213E-077F-4CE4-A8B8-A05204695616}"/>
                </a:ext>
              </a:extLst>
            </p:cNvPr>
            <p:cNvSpPr>
              <a:spLocks/>
            </p:cNvSpPr>
            <p:nvPr/>
          </p:nvSpPr>
          <p:spPr bwMode="auto">
            <a:xfrm rot="5400000">
              <a:off x="5856061" y="3537690"/>
              <a:ext cx="81094" cy="65728"/>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F34D00"/>
            </a:solidFill>
            <a:ln>
              <a:solidFill>
                <a:srgbClr val="F34D00"/>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grpSp>
      <p:grpSp>
        <p:nvGrpSpPr>
          <p:cNvPr id="554" name="Group 553">
            <a:extLst>
              <a:ext uri="{FF2B5EF4-FFF2-40B4-BE49-F238E27FC236}">
                <a16:creationId xmlns:a16="http://schemas.microsoft.com/office/drawing/2014/main" xmlns="" id="{F5A1353F-15B6-42D6-A3B8-53CB88CC2EBE}"/>
              </a:ext>
            </a:extLst>
          </p:cNvPr>
          <p:cNvGrpSpPr>
            <a:grpSpLocks noChangeAspect="1"/>
          </p:cNvGrpSpPr>
          <p:nvPr/>
        </p:nvGrpSpPr>
        <p:grpSpPr>
          <a:xfrm rot="5400000">
            <a:off x="4493192" y="1752562"/>
            <a:ext cx="170296" cy="265472"/>
            <a:chOff x="8259763" y="908051"/>
            <a:chExt cx="316706" cy="493712"/>
          </a:xfrm>
        </p:grpSpPr>
        <p:sp>
          <p:nvSpPr>
            <p:cNvPr id="577" name="Freeform 62">
              <a:extLst>
                <a:ext uri="{FF2B5EF4-FFF2-40B4-BE49-F238E27FC236}">
                  <a16:creationId xmlns:a16="http://schemas.microsoft.com/office/drawing/2014/main" xmlns="" id="{DA9624A9-CBEC-449D-8AB4-D9AD20C97545}"/>
                </a:ext>
              </a:extLst>
            </p:cNvPr>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578" name="Freeform 63">
              <a:extLst>
                <a:ext uri="{FF2B5EF4-FFF2-40B4-BE49-F238E27FC236}">
                  <a16:creationId xmlns:a16="http://schemas.microsoft.com/office/drawing/2014/main" xmlns="" id="{371C0A34-9E66-4085-A015-319C477B7DEF}"/>
                </a:ext>
              </a:extLst>
            </p:cNvPr>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579" name="Freeform 64">
              <a:extLst>
                <a:ext uri="{FF2B5EF4-FFF2-40B4-BE49-F238E27FC236}">
                  <a16:creationId xmlns:a16="http://schemas.microsoft.com/office/drawing/2014/main" xmlns="" id="{21C792AD-1062-46AA-BFD3-BA5642FF0B15}"/>
                </a:ext>
              </a:extLst>
            </p:cNvPr>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580" name="Freeform 65">
              <a:extLst>
                <a:ext uri="{FF2B5EF4-FFF2-40B4-BE49-F238E27FC236}">
                  <a16:creationId xmlns:a16="http://schemas.microsoft.com/office/drawing/2014/main" xmlns="" id="{350FC061-3C3F-4505-A777-765B666B57C1}"/>
                </a:ext>
              </a:extLst>
            </p:cNvPr>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581" name="Freeform 66">
              <a:extLst>
                <a:ext uri="{FF2B5EF4-FFF2-40B4-BE49-F238E27FC236}">
                  <a16:creationId xmlns:a16="http://schemas.microsoft.com/office/drawing/2014/main" xmlns="" id="{2C797083-E529-461D-A1C6-389F7AF1CB72}"/>
                </a:ext>
              </a:extLst>
            </p:cNvPr>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582" name="Freeform 67">
              <a:extLst>
                <a:ext uri="{FF2B5EF4-FFF2-40B4-BE49-F238E27FC236}">
                  <a16:creationId xmlns:a16="http://schemas.microsoft.com/office/drawing/2014/main" xmlns="" id="{95A2ADC7-A973-4979-842A-5DDEBE124F4F}"/>
                </a:ext>
              </a:extLst>
            </p:cNvPr>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grpSp>
      <p:grpSp>
        <p:nvGrpSpPr>
          <p:cNvPr id="16390" name="Group 16389">
            <a:extLst>
              <a:ext uri="{FF2B5EF4-FFF2-40B4-BE49-F238E27FC236}">
                <a16:creationId xmlns:a16="http://schemas.microsoft.com/office/drawing/2014/main" xmlns="" id="{27BF90FD-F5CD-46A1-AB73-26CEE6FDE8A1}"/>
              </a:ext>
            </a:extLst>
          </p:cNvPr>
          <p:cNvGrpSpPr/>
          <p:nvPr/>
        </p:nvGrpSpPr>
        <p:grpSpPr>
          <a:xfrm>
            <a:off x="2292390" y="4073243"/>
            <a:ext cx="4536730" cy="672392"/>
            <a:chOff x="2119814" y="3886273"/>
            <a:chExt cx="4536730" cy="672392"/>
          </a:xfrm>
        </p:grpSpPr>
        <p:sp>
          <p:nvSpPr>
            <p:cNvPr id="345" name="Rectangle: Rounded Corners 344">
              <a:extLst>
                <a:ext uri="{FF2B5EF4-FFF2-40B4-BE49-F238E27FC236}">
                  <a16:creationId xmlns:a16="http://schemas.microsoft.com/office/drawing/2014/main" xmlns="" id="{1B805251-3D7E-41A9-9DAF-658BE9A4ADBD}"/>
                </a:ext>
              </a:extLst>
            </p:cNvPr>
            <p:cNvSpPr/>
            <p:nvPr/>
          </p:nvSpPr>
          <p:spPr>
            <a:xfrm>
              <a:off x="2119814" y="3886273"/>
              <a:ext cx="4536730" cy="672392"/>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dirty="0">
                <a:latin typeface="MS PGothic" charset="-128"/>
                <a:ea typeface="MS PGothic" charset="-128"/>
                <a:cs typeface="MS PGothic" charset="-128"/>
              </a:endParaRPr>
            </a:p>
          </p:txBody>
        </p:sp>
        <p:sp>
          <p:nvSpPr>
            <p:cNvPr id="367" name="TextBox 366">
              <a:extLst>
                <a:ext uri="{FF2B5EF4-FFF2-40B4-BE49-F238E27FC236}">
                  <a16:creationId xmlns:a16="http://schemas.microsoft.com/office/drawing/2014/main" xmlns="" id="{18211516-8DE6-4ED8-B0D6-333DD4920D9D}"/>
                </a:ext>
              </a:extLst>
            </p:cNvPr>
            <p:cNvSpPr txBox="1"/>
            <p:nvPr/>
          </p:nvSpPr>
          <p:spPr>
            <a:xfrm>
              <a:off x="5178950" y="3961698"/>
              <a:ext cx="1401359" cy="535418"/>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85000"/>
                </a:lnSpc>
                <a:defRPr sz="1000">
                  <a:latin typeface="+mj-lt"/>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l">
                <a:spcAft>
                  <a:spcPts val="300"/>
                </a:spcAft>
              </a:pPr>
              <a:r>
                <a:rPr lang="it-IT" sz="1300" kern="0" dirty="0">
                  <a:solidFill>
                    <a:schemeClr val="accent4"/>
                  </a:solidFill>
                  <a:latin typeface="MS PGothic" charset="-128"/>
                  <a:ea typeface="MS PGothic" charset="-128"/>
                  <a:cs typeface="MS PGothic" charset="-128"/>
                </a:rPr>
                <a:t>Cisco HyperFlex</a:t>
              </a:r>
            </a:p>
          </p:txBody>
        </p:sp>
        <p:sp>
          <p:nvSpPr>
            <p:cNvPr id="349" name="TextBox 348">
              <a:extLst>
                <a:ext uri="{FF2B5EF4-FFF2-40B4-BE49-F238E27FC236}">
                  <a16:creationId xmlns:a16="http://schemas.microsoft.com/office/drawing/2014/main" xmlns="" id="{AFF5C39B-F451-46D6-B6BC-86245B3C67E2}"/>
                </a:ext>
              </a:extLst>
            </p:cNvPr>
            <p:cNvSpPr txBox="1"/>
            <p:nvPr/>
          </p:nvSpPr>
          <p:spPr>
            <a:xfrm>
              <a:off x="2196048" y="3961698"/>
              <a:ext cx="1401359" cy="535418"/>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85000"/>
                </a:lnSpc>
                <a:defRPr sz="1000">
                  <a:latin typeface="+mj-lt"/>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l">
                <a:spcAft>
                  <a:spcPts val="300"/>
                </a:spcAft>
              </a:pPr>
              <a:r>
                <a:rPr lang="it-IT" sz="1300" kern="0" dirty="0">
                  <a:solidFill>
                    <a:schemeClr val="accent4"/>
                  </a:solidFill>
                  <a:latin typeface="MS PGothic" charset="-128"/>
                  <a:ea typeface="MS PGothic" charset="-128"/>
                  <a:cs typeface="MS PGothic" charset="-128"/>
                </a:rPr>
                <a:t>Cisco Nexus</a:t>
              </a:r>
            </a:p>
          </p:txBody>
        </p:sp>
        <p:sp>
          <p:nvSpPr>
            <p:cNvPr id="627" name="TextBox 626">
              <a:extLst>
                <a:ext uri="{FF2B5EF4-FFF2-40B4-BE49-F238E27FC236}">
                  <a16:creationId xmlns:a16="http://schemas.microsoft.com/office/drawing/2014/main" xmlns="" id="{05023D19-7019-4A82-AB42-07E7F5357368}"/>
                </a:ext>
              </a:extLst>
            </p:cNvPr>
            <p:cNvSpPr txBox="1"/>
            <p:nvPr/>
          </p:nvSpPr>
          <p:spPr>
            <a:xfrm>
              <a:off x="3687499" y="3961698"/>
              <a:ext cx="1401359" cy="535418"/>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85000"/>
                </a:lnSpc>
                <a:defRPr sz="1000">
                  <a:latin typeface="+mj-lt"/>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l">
                <a:spcAft>
                  <a:spcPts val="300"/>
                </a:spcAft>
              </a:pPr>
              <a:r>
                <a:rPr lang="it-IT" sz="1300" kern="0" dirty="0">
                  <a:solidFill>
                    <a:schemeClr val="accent4"/>
                  </a:solidFill>
                  <a:latin typeface="MS PGothic" charset="-128"/>
                  <a:ea typeface="MS PGothic" charset="-128"/>
                  <a:cs typeface="MS PGothic" charset="-128"/>
                </a:rPr>
                <a:t>Cisco UCS</a:t>
              </a:r>
            </a:p>
          </p:txBody>
        </p:sp>
        <p:pic>
          <p:nvPicPr>
            <p:cNvPr id="368" name="Graphic 367">
              <a:extLst>
                <a:ext uri="{FF2B5EF4-FFF2-40B4-BE49-F238E27FC236}">
                  <a16:creationId xmlns:a16="http://schemas.microsoft.com/office/drawing/2014/main" xmlns="" id="{1B059138-4D8E-4D69-AAE9-8F6860A4B25C}"/>
                </a:ext>
              </a:extLst>
            </p:cNvPr>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6289359" y="4149917"/>
              <a:ext cx="246094" cy="145582"/>
            </a:xfrm>
            <a:prstGeom prst="rect">
              <a:avLst/>
            </a:prstGeom>
          </p:spPr>
        </p:pic>
        <p:pic>
          <p:nvPicPr>
            <p:cNvPr id="350" name="Graphic 349">
              <a:extLst>
                <a:ext uri="{FF2B5EF4-FFF2-40B4-BE49-F238E27FC236}">
                  <a16:creationId xmlns:a16="http://schemas.microsoft.com/office/drawing/2014/main" xmlns="" id="{00D35E2A-993F-46AD-87BE-A502586918FE}"/>
                </a:ext>
              </a:extLst>
            </p:cNvPr>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3288873" y="4149917"/>
              <a:ext cx="246094" cy="145582"/>
            </a:xfrm>
            <a:prstGeom prst="rect">
              <a:avLst/>
            </a:prstGeom>
          </p:spPr>
        </p:pic>
        <p:pic>
          <p:nvPicPr>
            <p:cNvPr id="628" name="Graphic 627">
              <a:extLst>
                <a:ext uri="{FF2B5EF4-FFF2-40B4-BE49-F238E27FC236}">
                  <a16:creationId xmlns:a16="http://schemas.microsoft.com/office/drawing/2014/main" xmlns="" id="{7BA13CFB-F10F-477F-8EF7-A3C653556BA4}"/>
                </a:ext>
              </a:extLst>
            </p:cNvPr>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4780324" y="4149917"/>
              <a:ext cx="246094" cy="145582"/>
            </a:xfrm>
            <a:prstGeom prst="rect">
              <a:avLst/>
            </a:prstGeom>
          </p:spPr>
        </p:pic>
      </p:grpSp>
      <p:grpSp>
        <p:nvGrpSpPr>
          <p:cNvPr id="149" name="Group 148">
            <a:extLst>
              <a:ext uri="{FF2B5EF4-FFF2-40B4-BE49-F238E27FC236}">
                <a16:creationId xmlns:a16="http://schemas.microsoft.com/office/drawing/2014/main" xmlns="" id="{C569813B-E6D5-46B3-B57C-C0FC57169469}"/>
              </a:ext>
            </a:extLst>
          </p:cNvPr>
          <p:cNvGrpSpPr/>
          <p:nvPr/>
        </p:nvGrpSpPr>
        <p:grpSpPr>
          <a:xfrm>
            <a:off x="2936567" y="3069157"/>
            <a:ext cx="3248374" cy="170296"/>
            <a:chOff x="2674517" y="3201789"/>
            <a:chExt cx="3248374" cy="170296"/>
          </a:xfrm>
        </p:grpSpPr>
        <p:grpSp>
          <p:nvGrpSpPr>
            <p:cNvPr id="619" name="Group 618">
              <a:extLst>
                <a:ext uri="{FF2B5EF4-FFF2-40B4-BE49-F238E27FC236}">
                  <a16:creationId xmlns:a16="http://schemas.microsoft.com/office/drawing/2014/main" xmlns="" id="{D5FF29A5-DE5A-44B4-B503-82F3E554F87B}"/>
                </a:ext>
              </a:extLst>
            </p:cNvPr>
            <p:cNvGrpSpPr/>
            <p:nvPr/>
          </p:nvGrpSpPr>
          <p:grpSpPr>
            <a:xfrm>
              <a:off x="2674517" y="3201789"/>
              <a:ext cx="265472" cy="170296"/>
              <a:chOff x="5763872" y="3440805"/>
              <a:chExt cx="265472" cy="170296"/>
            </a:xfrm>
          </p:grpSpPr>
          <p:grpSp>
            <p:nvGrpSpPr>
              <p:cNvPr id="620" name="Group 619">
                <a:extLst>
                  <a:ext uri="{FF2B5EF4-FFF2-40B4-BE49-F238E27FC236}">
                    <a16:creationId xmlns:a16="http://schemas.microsoft.com/office/drawing/2014/main" xmlns="" id="{35115304-5F3F-4AAF-AD82-D70EE05A0011}"/>
                  </a:ext>
                </a:extLst>
              </p:cNvPr>
              <p:cNvGrpSpPr/>
              <p:nvPr/>
            </p:nvGrpSpPr>
            <p:grpSpPr>
              <a:xfrm>
                <a:off x="5763872" y="3440805"/>
                <a:ext cx="265472" cy="158773"/>
                <a:chOff x="5763872" y="3440805"/>
                <a:chExt cx="265472" cy="158773"/>
              </a:xfrm>
            </p:grpSpPr>
            <p:sp>
              <p:nvSpPr>
                <p:cNvPr id="622" name="Freeform 62">
                  <a:extLst>
                    <a:ext uri="{FF2B5EF4-FFF2-40B4-BE49-F238E27FC236}">
                      <a16:creationId xmlns:a16="http://schemas.microsoft.com/office/drawing/2014/main" xmlns="" id="{BDC3D645-AEF7-4F31-9A3B-2BBDB1C32A3B}"/>
                    </a:ext>
                  </a:extLst>
                </p:cNvPr>
                <p:cNvSpPr>
                  <a:spLocks/>
                </p:cNvSpPr>
                <p:nvPr/>
              </p:nvSpPr>
              <p:spPr bwMode="auto">
                <a:xfrm rot="5400000">
                  <a:off x="5895327" y="3465560"/>
                  <a:ext cx="158772" cy="109262"/>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623" name="Freeform 63">
                  <a:extLst>
                    <a:ext uri="{FF2B5EF4-FFF2-40B4-BE49-F238E27FC236}">
                      <a16:creationId xmlns:a16="http://schemas.microsoft.com/office/drawing/2014/main" xmlns="" id="{2DBC1438-5EAC-4F72-8A4A-73804C61B134}"/>
                    </a:ext>
                  </a:extLst>
                </p:cNvPr>
                <p:cNvSpPr>
                  <a:spLocks noEditPoints="1"/>
                </p:cNvSpPr>
                <p:nvPr/>
              </p:nvSpPr>
              <p:spPr bwMode="auto">
                <a:xfrm rot="5400000">
                  <a:off x="5861610" y="3531715"/>
                  <a:ext cx="103288" cy="32437"/>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3C56"/>
                </a:solidFill>
                <a:ln>
                  <a:solidFill>
                    <a:srgbClr val="003C56"/>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624" name="Freeform 64">
                  <a:extLst>
                    <a:ext uri="{FF2B5EF4-FFF2-40B4-BE49-F238E27FC236}">
                      <a16:creationId xmlns:a16="http://schemas.microsoft.com/office/drawing/2014/main" xmlns="" id="{87F6F429-C9FB-4848-A52B-E52C46FE11ED}"/>
                    </a:ext>
                  </a:extLst>
                </p:cNvPr>
                <p:cNvSpPr>
                  <a:spLocks/>
                </p:cNvSpPr>
                <p:nvPr/>
              </p:nvSpPr>
              <p:spPr bwMode="auto">
                <a:xfrm rot="5400000">
                  <a:off x="5739117" y="3465560"/>
                  <a:ext cx="158772" cy="109262"/>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625" name="Freeform 65">
                  <a:extLst>
                    <a:ext uri="{FF2B5EF4-FFF2-40B4-BE49-F238E27FC236}">
                      <a16:creationId xmlns:a16="http://schemas.microsoft.com/office/drawing/2014/main" xmlns="" id="{5104BDC8-5571-449E-8C12-F9483DA73BA1}"/>
                    </a:ext>
                  </a:extLst>
                </p:cNvPr>
                <p:cNvSpPr>
                  <a:spLocks noEditPoints="1"/>
                </p:cNvSpPr>
                <p:nvPr/>
              </p:nvSpPr>
              <p:spPr bwMode="auto">
                <a:xfrm rot="5400000">
                  <a:off x="5828746" y="3531288"/>
                  <a:ext cx="103288" cy="33290"/>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3C56"/>
                </a:solidFill>
                <a:ln>
                  <a:solidFill>
                    <a:srgbClr val="003C56"/>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grpSp>
          <p:sp>
            <p:nvSpPr>
              <p:cNvPr id="621" name="Freeform 67">
                <a:extLst>
                  <a:ext uri="{FF2B5EF4-FFF2-40B4-BE49-F238E27FC236}">
                    <a16:creationId xmlns:a16="http://schemas.microsoft.com/office/drawing/2014/main" xmlns="" id="{0305AAA1-63C2-4723-96AB-66A96CC278B8}"/>
                  </a:ext>
                </a:extLst>
              </p:cNvPr>
              <p:cNvSpPr>
                <a:spLocks/>
              </p:cNvSpPr>
              <p:nvPr/>
            </p:nvSpPr>
            <p:spPr bwMode="auto">
              <a:xfrm rot="5400000">
                <a:off x="5856061" y="3537690"/>
                <a:ext cx="81094" cy="65728"/>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283A"/>
              </a:solidFill>
              <a:ln>
                <a:solidFill>
                  <a:srgbClr val="00283A"/>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grpSp>
        <p:grpSp>
          <p:nvGrpSpPr>
            <p:cNvPr id="629" name="Group 628">
              <a:extLst>
                <a:ext uri="{FF2B5EF4-FFF2-40B4-BE49-F238E27FC236}">
                  <a16:creationId xmlns:a16="http://schemas.microsoft.com/office/drawing/2014/main" xmlns="" id="{ECD97666-CD0B-4FE7-8A55-19DC8F74145B}"/>
                </a:ext>
              </a:extLst>
            </p:cNvPr>
            <p:cNvGrpSpPr/>
            <p:nvPr/>
          </p:nvGrpSpPr>
          <p:grpSpPr>
            <a:xfrm>
              <a:off x="5657419" y="3201789"/>
              <a:ext cx="265472" cy="170296"/>
              <a:chOff x="5763872" y="3440805"/>
              <a:chExt cx="265472" cy="170296"/>
            </a:xfrm>
          </p:grpSpPr>
          <p:grpSp>
            <p:nvGrpSpPr>
              <p:cNvPr id="630" name="Group 629">
                <a:extLst>
                  <a:ext uri="{FF2B5EF4-FFF2-40B4-BE49-F238E27FC236}">
                    <a16:creationId xmlns:a16="http://schemas.microsoft.com/office/drawing/2014/main" xmlns="" id="{3B7A2897-1980-471D-9581-E782AD1FC284}"/>
                  </a:ext>
                </a:extLst>
              </p:cNvPr>
              <p:cNvGrpSpPr/>
              <p:nvPr/>
            </p:nvGrpSpPr>
            <p:grpSpPr>
              <a:xfrm>
                <a:off x="5763872" y="3440805"/>
                <a:ext cx="265472" cy="158773"/>
                <a:chOff x="5763872" y="3440805"/>
                <a:chExt cx="265472" cy="158773"/>
              </a:xfrm>
            </p:grpSpPr>
            <p:sp>
              <p:nvSpPr>
                <p:cNvPr id="632" name="Freeform 62">
                  <a:extLst>
                    <a:ext uri="{FF2B5EF4-FFF2-40B4-BE49-F238E27FC236}">
                      <a16:creationId xmlns:a16="http://schemas.microsoft.com/office/drawing/2014/main" xmlns="" id="{F517FA2C-4FB8-4C1E-9B15-D642E08D7D95}"/>
                    </a:ext>
                  </a:extLst>
                </p:cNvPr>
                <p:cNvSpPr>
                  <a:spLocks/>
                </p:cNvSpPr>
                <p:nvPr/>
              </p:nvSpPr>
              <p:spPr bwMode="auto">
                <a:xfrm rot="5400000">
                  <a:off x="5895327" y="3465560"/>
                  <a:ext cx="158772" cy="109262"/>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633" name="Freeform 63">
                  <a:extLst>
                    <a:ext uri="{FF2B5EF4-FFF2-40B4-BE49-F238E27FC236}">
                      <a16:creationId xmlns:a16="http://schemas.microsoft.com/office/drawing/2014/main" xmlns="" id="{E00AF77D-C2AA-48FC-A944-C1E3A2551BB8}"/>
                    </a:ext>
                  </a:extLst>
                </p:cNvPr>
                <p:cNvSpPr>
                  <a:spLocks noEditPoints="1"/>
                </p:cNvSpPr>
                <p:nvPr/>
              </p:nvSpPr>
              <p:spPr bwMode="auto">
                <a:xfrm rot="5400000">
                  <a:off x="5861610" y="3531715"/>
                  <a:ext cx="103288" cy="32437"/>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634" name="Freeform 64">
                  <a:extLst>
                    <a:ext uri="{FF2B5EF4-FFF2-40B4-BE49-F238E27FC236}">
                      <a16:creationId xmlns:a16="http://schemas.microsoft.com/office/drawing/2014/main" xmlns="" id="{8B279FC7-A086-4647-9FD6-5C21E85B8423}"/>
                    </a:ext>
                  </a:extLst>
                </p:cNvPr>
                <p:cNvSpPr>
                  <a:spLocks/>
                </p:cNvSpPr>
                <p:nvPr/>
              </p:nvSpPr>
              <p:spPr bwMode="auto">
                <a:xfrm rot="5400000">
                  <a:off x="5739117" y="3465560"/>
                  <a:ext cx="158772" cy="109262"/>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635" name="Freeform 65">
                  <a:extLst>
                    <a:ext uri="{FF2B5EF4-FFF2-40B4-BE49-F238E27FC236}">
                      <a16:creationId xmlns:a16="http://schemas.microsoft.com/office/drawing/2014/main" xmlns="" id="{F0A40020-4070-43FA-833D-4FAD2B42EC82}"/>
                    </a:ext>
                  </a:extLst>
                </p:cNvPr>
                <p:cNvSpPr>
                  <a:spLocks noEditPoints="1"/>
                </p:cNvSpPr>
                <p:nvPr/>
              </p:nvSpPr>
              <p:spPr bwMode="auto">
                <a:xfrm rot="5400000">
                  <a:off x="5828746" y="3531288"/>
                  <a:ext cx="103288" cy="33290"/>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grpSp>
          <p:sp>
            <p:nvSpPr>
              <p:cNvPr id="631" name="Freeform 67">
                <a:extLst>
                  <a:ext uri="{FF2B5EF4-FFF2-40B4-BE49-F238E27FC236}">
                    <a16:creationId xmlns:a16="http://schemas.microsoft.com/office/drawing/2014/main" xmlns="" id="{C1BA4B75-54F0-48DC-A682-B8BA8A075966}"/>
                  </a:ext>
                </a:extLst>
              </p:cNvPr>
              <p:cNvSpPr>
                <a:spLocks/>
              </p:cNvSpPr>
              <p:nvPr/>
            </p:nvSpPr>
            <p:spPr bwMode="auto">
              <a:xfrm rot="5400000">
                <a:off x="5856061" y="3537690"/>
                <a:ext cx="81094" cy="65728"/>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156B06"/>
              </a:solidFill>
              <a:ln>
                <a:solidFill>
                  <a:srgbClr val="156B06"/>
                </a:solidFill>
              </a:ln>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grpSp>
      </p:grpSp>
      <p:grpSp>
        <p:nvGrpSpPr>
          <p:cNvPr id="16396" name="Group 16395">
            <a:extLst>
              <a:ext uri="{FF2B5EF4-FFF2-40B4-BE49-F238E27FC236}">
                <a16:creationId xmlns:a16="http://schemas.microsoft.com/office/drawing/2014/main" xmlns="" id="{80FD5690-E621-4AEB-9F4D-0C13C5B556E1}"/>
              </a:ext>
            </a:extLst>
          </p:cNvPr>
          <p:cNvGrpSpPr/>
          <p:nvPr/>
        </p:nvGrpSpPr>
        <p:grpSpPr>
          <a:xfrm>
            <a:off x="2300047" y="2170761"/>
            <a:ext cx="4536728" cy="1244143"/>
            <a:chOff x="2119814" y="1774553"/>
            <a:chExt cx="4536728" cy="1244143"/>
          </a:xfrm>
        </p:grpSpPr>
        <p:sp>
          <p:nvSpPr>
            <p:cNvPr id="292" name="Rectangle: Rounded Corners 291"/>
            <p:cNvSpPr/>
            <p:nvPr/>
          </p:nvSpPr>
          <p:spPr>
            <a:xfrm>
              <a:off x="2119814" y="1774553"/>
              <a:ext cx="4536728" cy="813836"/>
            </a:xfrm>
            <a:prstGeom prst="roundRect">
              <a:avLst>
                <a:gd name="adj" fmla="val 27667"/>
              </a:avLst>
            </a:prstGeom>
            <a:solidFill>
              <a:srgbClr val="FBA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dirty="0">
                <a:latin typeface="MS PGothic" charset="-128"/>
                <a:ea typeface="MS PGothic" charset="-128"/>
                <a:cs typeface="MS PGothic" charset="-128"/>
              </a:endParaRPr>
            </a:p>
          </p:txBody>
        </p:sp>
        <p:sp>
          <p:nvSpPr>
            <p:cNvPr id="170" name="Freeform 6">
              <a:extLst>
                <a:ext uri="{FF2B5EF4-FFF2-40B4-BE49-F238E27FC236}">
                  <a16:creationId xmlns:a16="http://schemas.microsoft.com/office/drawing/2014/main" xmlns="" id="{DA8F798A-C4B6-4766-86F8-35175E5D6CFE}"/>
                </a:ext>
              </a:extLst>
            </p:cNvPr>
            <p:cNvSpPr>
              <a:spLocks noEditPoints="1"/>
            </p:cNvSpPr>
            <p:nvPr/>
          </p:nvSpPr>
          <p:spPr bwMode="auto">
            <a:xfrm>
              <a:off x="5008480" y="3004219"/>
              <a:ext cx="14477" cy="14477"/>
            </a:xfrm>
            <a:custGeom>
              <a:avLst/>
              <a:gdLst>
                <a:gd name="T0" fmla="*/ 24 w 49"/>
                <a:gd name="T1" fmla="*/ 49 h 49"/>
                <a:gd name="T2" fmla="*/ 0 w 49"/>
                <a:gd name="T3" fmla="*/ 25 h 49"/>
                <a:gd name="T4" fmla="*/ 24 w 49"/>
                <a:gd name="T5" fmla="*/ 0 h 49"/>
                <a:gd name="T6" fmla="*/ 49 w 49"/>
                <a:gd name="T7" fmla="*/ 25 h 49"/>
                <a:gd name="T8" fmla="*/ 24 w 49"/>
                <a:gd name="T9" fmla="*/ 49 h 49"/>
                <a:gd name="T10" fmla="*/ 24 w 49"/>
                <a:gd name="T11" fmla="*/ 4 h 49"/>
                <a:gd name="T12" fmla="*/ 4 w 49"/>
                <a:gd name="T13" fmla="*/ 25 h 49"/>
                <a:gd name="T14" fmla="*/ 24 w 49"/>
                <a:gd name="T15" fmla="*/ 45 h 49"/>
                <a:gd name="T16" fmla="*/ 45 w 49"/>
                <a:gd name="T17" fmla="*/ 25 h 49"/>
                <a:gd name="T18" fmla="*/ 24 w 49"/>
                <a:gd name="T19"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9">
                  <a:moveTo>
                    <a:pt x="24" y="49"/>
                  </a:moveTo>
                  <a:cubicBezTo>
                    <a:pt x="11" y="49"/>
                    <a:pt x="0" y="38"/>
                    <a:pt x="0" y="25"/>
                  </a:cubicBezTo>
                  <a:cubicBezTo>
                    <a:pt x="0" y="11"/>
                    <a:pt x="11" y="0"/>
                    <a:pt x="24" y="0"/>
                  </a:cubicBezTo>
                  <a:cubicBezTo>
                    <a:pt x="38" y="0"/>
                    <a:pt x="49" y="11"/>
                    <a:pt x="49" y="25"/>
                  </a:cubicBezTo>
                  <a:cubicBezTo>
                    <a:pt x="49" y="38"/>
                    <a:pt x="38" y="49"/>
                    <a:pt x="24" y="49"/>
                  </a:cubicBezTo>
                  <a:close/>
                  <a:moveTo>
                    <a:pt x="24" y="4"/>
                  </a:moveTo>
                  <a:cubicBezTo>
                    <a:pt x="13" y="4"/>
                    <a:pt x="4" y="14"/>
                    <a:pt x="4" y="25"/>
                  </a:cubicBezTo>
                  <a:cubicBezTo>
                    <a:pt x="4" y="36"/>
                    <a:pt x="13" y="45"/>
                    <a:pt x="24" y="45"/>
                  </a:cubicBezTo>
                  <a:cubicBezTo>
                    <a:pt x="36" y="45"/>
                    <a:pt x="45" y="36"/>
                    <a:pt x="45" y="25"/>
                  </a:cubicBezTo>
                  <a:cubicBezTo>
                    <a:pt x="45" y="14"/>
                    <a:pt x="36" y="4"/>
                    <a:pt x="2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00">
                <a:latin typeface="MS PGothic" charset="-128"/>
                <a:ea typeface="MS PGothic" charset="-128"/>
                <a:cs typeface="MS PGothic" charset="-128"/>
              </a:endParaRPr>
            </a:p>
          </p:txBody>
        </p:sp>
        <p:sp>
          <p:nvSpPr>
            <p:cNvPr id="213" name="Rectangle: Rounded Corners 212">
              <a:extLst>
                <a:ext uri="{FF2B5EF4-FFF2-40B4-BE49-F238E27FC236}">
                  <a16:creationId xmlns:a16="http://schemas.microsoft.com/office/drawing/2014/main" xmlns="" id="{9E2C6602-EFFE-448B-8678-5B3872B25593}"/>
                </a:ext>
              </a:extLst>
            </p:cNvPr>
            <p:cNvSpPr/>
            <p:nvPr/>
          </p:nvSpPr>
          <p:spPr>
            <a:xfrm>
              <a:off x="2196046" y="1905901"/>
              <a:ext cx="1737360" cy="513144"/>
            </a:xfrm>
            <a:prstGeom prst="roundRect">
              <a:avLst>
                <a:gd name="adj" fmla="val 50000"/>
              </a:avLst>
            </a:prstGeom>
            <a:solidFill>
              <a:schemeClr val="bg2">
                <a:alpha val="90000"/>
              </a:schemeClr>
            </a:solidFill>
            <a:ln w="12700" cap="rnd">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bIns="73152" rtlCol="0" anchor="ctr"/>
            <a:lstStyle/>
            <a:p>
              <a:pPr>
                <a:spcAft>
                  <a:spcPts val="300"/>
                </a:spcAft>
              </a:pPr>
              <a:r>
                <a:rPr lang="en-US" sz="1300" kern="0" dirty="0">
                  <a:solidFill>
                    <a:schemeClr val="bg1"/>
                  </a:solidFill>
                  <a:latin typeface="MS PGothic" charset="-128"/>
                  <a:ea typeface="MS PGothic" charset="-128"/>
                  <a:cs typeface="MS PGothic" charset="-128"/>
                </a:rPr>
                <a:t>Cisco</a:t>
              </a:r>
              <a:br>
                <a:rPr lang="en-US" sz="1300" kern="0" dirty="0">
                  <a:solidFill>
                    <a:schemeClr val="bg1"/>
                  </a:solidFill>
                  <a:latin typeface="MS PGothic" charset="-128"/>
                  <a:ea typeface="MS PGothic" charset="-128"/>
                  <a:cs typeface="MS PGothic" charset="-128"/>
                </a:rPr>
              </a:br>
              <a:r>
                <a:rPr lang="en-US" sz="1300" kern="0" dirty="0">
                  <a:solidFill>
                    <a:schemeClr val="bg1"/>
                  </a:solidFill>
                  <a:latin typeface="MS PGothic" charset="-128"/>
                  <a:ea typeface="MS PGothic" charset="-128"/>
                  <a:cs typeface="MS PGothic" charset="-128"/>
                </a:rPr>
                <a:t>CloudCenter</a:t>
              </a:r>
            </a:p>
          </p:txBody>
        </p:sp>
        <p:grpSp>
          <p:nvGrpSpPr>
            <p:cNvPr id="18" name="Group 17">
              <a:extLst>
                <a:ext uri="{FF2B5EF4-FFF2-40B4-BE49-F238E27FC236}">
                  <a16:creationId xmlns:a16="http://schemas.microsoft.com/office/drawing/2014/main" xmlns="" id="{23E1B61D-76C2-483B-831C-6D2ED17D1EE1}"/>
                </a:ext>
              </a:extLst>
            </p:cNvPr>
            <p:cNvGrpSpPr/>
            <p:nvPr/>
          </p:nvGrpSpPr>
          <p:grpSpPr>
            <a:xfrm>
              <a:off x="5007036" y="1842433"/>
              <a:ext cx="1409183" cy="640080"/>
              <a:chOff x="5081651" y="1886667"/>
              <a:chExt cx="1409183" cy="640080"/>
            </a:xfrm>
          </p:grpSpPr>
          <p:pic>
            <p:nvPicPr>
              <p:cNvPr id="218" name="Picture 217">
                <a:extLst>
                  <a:ext uri="{FF2B5EF4-FFF2-40B4-BE49-F238E27FC236}">
                    <a16:creationId xmlns:a16="http://schemas.microsoft.com/office/drawing/2014/main" xmlns="" id="{9FA42572-E350-406C-AFB5-68037A1631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754" y="1886667"/>
                <a:ext cx="640080" cy="640080"/>
              </a:xfrm>
              <a:prstGeom prst="rect">
                <a:avLst/>
              </a:prstGeom>
            </p:spPr>
          </p:pic>
          <p:pic>
            <p:nvPicPr>
              <p:cNvPr id="223" name="Picture 222">
                <a:extLst>
                  <a:ext uri="{FF2B5EF4-FFF2-40B4-BE49-F238E27FC236}">
                    <a16:creationId xmlns:a16="http://schemas.microsoft.com/office/drawing/2014/main" xmlns="" id="{28714A97-3CFC-4A7F-A973-3BBC731D83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1651" y="1886667"/>
                <a:ext cx="640080" cy="640080"/>
              </a:xfrm>
              <a:prstGeom prst="rect">
                <a:avLst/>
              </a:prstGeom>
            </p:spPr>
          </p:pic>
        </p:grpSp>
        <p:sp>
          <p:nvSpPr>
            <p:cNvPr id="652" name="Freeform: Shape 651">
              <a:extLst>
                <a:ext uri="{FF2B5EF4-FFF2-40B4-BE49-F238E27FC236}">
                  <a16:creationId xmlns:a16="http://schemas.microsoft.com/office/drawing/2014/main" xmlns="" id="{D3E01661-5BED-489E-9201-E84EFEF7866D}"/>
                </a:ext>
              </a:extLst>
            </p:cNvPr>
            <p:cNvSpPr>
              <a:spLocks noChangeAspect="1"/>
            </p:cNvSpPr>
            <p:nvPr/>
          </p:nvSpPr>
          <p:spPr bwMode="auto">
            <a:xfrm rot="10800000">
              <a:off x="4089755" y="2040719"/>
              <a:ext cx="594360" cy="243508"/>
            </a:xfrm>
            <a:custGeom>
              <a:avLst/>
              <a:gdLst>
                <a:gd name="connsiteX0" fmla="*/ 3097630 w 3906247"/>
                <a:gd name="connsiteY0" fmla="*/ 1600383 h 1600383"/>
                <a:gd name="connsiteX1" fmla="*/ 2992159 w 3906247"/>
                <a:gd name="connsiteY1" fmla="*/ 1547898 h 1600383"/>
                <a:gd name="connsiteX2" fmla="*/ 2992159 w 3906247"/>
                <a:gd name="connsiteY2" fmla="*/ 1320465 h 1600383"/>
                <a:gd name="connsiteX3" fmla="*/ 3285553 w 3906247"/>
                <a:gd name="connsiteY3" fmla="*/ 1028468 h 1600383"/>
                <a:gd name="connsiteX4" fmla="*/ 3344794 w 3906247"/>
                <a:gd name="connsiteY4" fmla="*/ 969509 h 1600383"/>
                <a:gd name="connsiteX5" fmla="*/ 3167328 w 3906247"/>
                <a:gd name="connsiteY5" fmla="*/ 969509 h 1600383"/>
                <a:gd name="connsiteX6" fmla="*/ 592338 w 3906247"/>
                <a:gd name="connsiteY6" fmla="*/ 969509 h 1600383"/>
                <a:gd name="connsiteX7" fmla="*/ 566220 w 3906247"/>
                <a:gd name="connsiteY7" fmla="*/ 969509 h 1600383"/>
                <a:gd name="connsiteX8" fmla="*/ 626257 w 3906247"/>
                <a:gd name="connsiteY8" fmla="*/ 1029712 h 1600383"/>
                <a:gd name="connsiteX9" fmla="*/ 914088 w 3906247"/>
                <a:gd name="connsiteY9" fmla="*/ 1318344 h 1600383"/>
                <a:gd name="connsiteX10" fmla="*/ 914088 w 3906247"/>
                <a:gd name="connsiteY10" fmla="*/ 1547500 h 1600383"/>
                <a:gd name="connsiteX11" fmla="*/ 806419 w 3906247"/>
                <a:gd name="connsiteY11" fmla="*/ 1600383 h 1600383"/>
                <a:gd name="connsiteX12" fmla="*/ 685566 w 3906247"/>
                <a:gd name="connsiteY12" fmla="*/ 1547500 h 1600383"/>
                <a:gd name="connsiteX13" fmla="*/ 62624 w 3906247"/>
                <a:gd name="connsiteY13" fmla="*/ 922827 h 1600383"/>
                <a:gd name="connsiteX14" fmla="*/ 62494 w 3906247"/>
                <a:gd name="connsiteY14" fmla="*/ 922697 h 1600383"/>
                <a:gd name="connsiteX15" fmla="*/ 52930 w 3906247"/>
                <a:gd name="connsiteY15" fmla="*/ 916528 h 1600383"/>
                <a:gd name="connsiteX16" fmla="*/ 17303 w 3906247"/>
                <a:gd name="connsiteY16" fmla="*/ 861045 h 1600383"/>
                <a:gd name="connsiteX17" fmla="*/ 17256 w 3906247"/>
                <a:gd name="connsiteY17" fmla="*/ 860780 h 1600383"/>
                <a:gd name="connsiteX18" fmla="*/ 13184 w 3906247"/>
                <a:gd name="connsiteY18" fmla="*/ 854797 h 1600383"/>
                <a:gd name="connsiteX19" fmla="*/ 0 w 3906247"/>
                <a:gd name="connsiteY19" fmla="*/ 791723 h 1600383"/>
                <a:gd name="connsiteX20" fmla="*/ 245 w 3906247"/>
                <a:gd name="connsiteY20" fmla="*/ 790616 h 1600383"/>
                <a:gd name="connsiteX21" fmla="*/ 0 w 3906247"/>
                <a:gd name="connsiteY21" fmla="*/ 789457 h 1600383"/>
                <a:gd name="connsiteX22" fmla="*/ 13184 w 3906247"/>
                <a:gd name="connsiteY22" fmla="*/ 730138 h 1600383"/>
                <a:gd name="connsiteX23" fmla="*/ 27859 w 3906247"/>
                <a:gd name="connsiteY23" fmla="*/ 712389 h 1600383"/>
                <a:gd name="connsiteX24" fmla="*/ 52930 w 3906247"/>
                <a:gd name="connsiteY24" fmla="*/ 677018 h 1600383"/>
                <a:gd name="connsiteX25" fmla="*/ 66150 w 3906247"/>
                <a:gd name="connsiteY25" fmla="*/ 668950 h 1600383"/>
                <a:gd name="connsiteX26" fmla="*/ 164130 w 3906247"/>
                <a:gd name="connsiteY26" fmla="*/ 571437 h 1600383"/>
                <a:gd name="connsiteX27" fmla="*/ 685566 w 3906247"/>
                <a:gd name="connsiteY27" fmla="*/ 52485 h 1600383"/>
                <a:gd name="connsiteX28" fmla="*/ 808617 w 3906247"/>
                <a:gd name="connsiteY28" fmla="*/ 0 h 1600383"/>
                <a:gd name="connsiteX29" fmla="*/ 914088 w 3906247"/>
                <a:gd name="connsiteY29" fmla="*/ 52485 h 1600383"/>
                <a:gd name="connsiteX30" fmla="*/ 914088 w 3906247"/>
                <a:gd name="connsiteY30" fmla="*/ 279918 h 1600383"/>
                <a:gd name="connsiteX31" fmla="*/ 620694 w 3906247"/>
                <a:gd name="connsiteY31" fmla="*/ 571915 h 1600383"/>
                <a:gd name="connsiteX32" fmla="*/ 561453 w 3906247"/>
                <a:gd name="connsiteY32" fmla="*/ 630874 h 1600383"/>
                <a:gd name="connsiteX33" fmla="*/ 738919 w 3906247"/>
                <a:gd name="connsiteY33" fmla="*/ 630874 h 1600383"/>
                <a:gd name="connsiteX34" fmla="*/ 3313909 w 3906247"/>
                <a:gd name="connsiteY34" fmla="*/ 630874 h 1600383"/>
                <a:gd name="connsiteX35" fmla="*/ 3340027 w 3906247"/>
                <a:gd name="connsiteY35" fmla="*/ 630874 h 1600383"/>
                <a:gd name="connsiteX36" fmla="*/ 3279991 w 3906247"/>
                <a:gd name="connsiteY36" fmla="*/ 570671 h 1600383"/>
                <a:gd name="connsiteX37" fmla="*/ 2992159 w 3906247"/>
                <a:gd name="connsiteY37" fmla="*/ 282039 h 1600383"/>
                <a:gd name="connsiteX38" fmla="*/ 2992159 w 3906247"/>
                <a:gd name="connsiteY38" fmla="*/ 52883 h 1600383"/>
                <a:gd name="connsiteX39" fmla="*/ 3099828 w 3906247"/>
                <a:gd name="connsiteY39" fmla="*/ 0 h 1600383"/>
                <a:gd name="connsiteX40" fmla="*/ 3220681 w 3906247"/>
                <a:gd name="connsiteY40" fmla="*/ 52883 h 1600383"/>
                <a:gd name="connsiteX41" fmla="*/ 3843623 w 3906247"/>
                <a:gd name="connsiteY41" fmla="*/ 677556 h 1600383"/>
                <a:gd name="connsiteX42" fmla="*/ 3843753 w 3906247"/>
                <a:gd name="connsiteY42" fmla="*/ 677686 h 1600383"/>
                <a:gd name="connsiteX43" fmla="*/ 3853317 w 3906247"/>
                <a:gd name="connsiteY43" fmla="*/ 683855 h 1600383"/>
                <a:gd name="connsiteX44" fmla="*/ 3888944 w 3906247"/>
                <a:gd name="connsiteY44" fmla="*/ 739338 h 1600383"/>
                <a:gd name="connsiteX45" fmla="*/ 3888991 w 3906247"/>
                <a:gd name="connsiteY45" fmla="*/ 739603 h 1600383"/>
                <a:gd name="connsiteX46" fmla="*/ 3893063 w 3906247"/>
                <a:gd name="connsiteY46" fmla="*/ 745586 h 1600383"/>
                <a:gd name="connsiteX47" fmla="*/ 3906247 w 3906247"/>
                <a:gd name="connsiteY47" fmla="*/ 808660 h 1600383"/>
                <a:gd name="connsiteX48" fmla="*/ 3906002 w 3906247"/>
                <a:gd name="connsiteY48" fmla="*/ 809767 h 1600383"/>
                <a:gd name="connsiteX49" fmla="*/ 3906247 w 3906247"/>
                <a:gd name="connsiteY49" fmla="*/ 810926 h 1600383"/>
                <a:gd name="connsiteX50" fmla="*/ 3893063 w 3906247"/>
                <a:gd name="connsiteY50" fmla="*/ 870245 h 1600383"/>
                <a:gd name="connsiteX51" fmla="*/ 3878388 w 3906247"/>
                <a:gd name="connsiteY51" fmla="*/ 887994 h 1600383"/>
                <a:gd name="connsiteX52" fmla="*/ 3853317 w 3906247"/>
                <a:gd name="connsiteY52" fmla="*/ 923365 h 1600383"/>
                <a:gd name="connsiteX53" fmla="*/ 3840097 w 3906247"/>
                <a:gd name="connsiteY53" fmla="*/ 931433 h 1600383"/>
                <a:gd name="connsiteX54" fmla="*/ 3742117 w 3906247"/>
                <a:gd name="connsiteY54" fmla="*/ 1028946 h 1600383"/>
                <a:gd name="connsiteX55" fmla="*/ 3220681 w 3906247"/>
                <a:gd name="connsiteY55" fmla="*/ 1547898 h 1600383"/>
                <a:gd name="connsiteX56" fmla="*/ 3097630 w 3906247"/>
                <a:gd name="connsiteY56" fmla="*/ 1600383 h 160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906247" h="1600383">
                  <a:moveTo>
                    <a:pt x="3097630" y="1600383"/>
                  </a:moveTo>
                  <a:cubicBezTo>
                    <a:pt x="3062473" y="1600383"/>
                    <a:pt x="3009737" y="1582888"/>
                    <a:pt x="2992159" y="1547898"/>
                  </a:cubicBezTo>
                  <a:cubicBezTo>
                    <a:pt x="2921844" y="1495414"/>
                    <a:pt x="2921844" y="1390444"/>
                    <a:pt x="2992159" y="1320465"/>
                  </a:cubicBezTo>
                  <a:cubicBezTo>
                    <a:pt x="3110815" y="1202374"/>
                    <a:pt x="3207222" y="1106426"/>
                    <a:pt x="3285553" y="1028468"/>
                  </a:cubicBezTo>
                  <a:lnTo>
                    <a:pt x="3344794" y="969509"/>
                  </a:lnTo>
                  <a:lnTo>
                    <a:pt x="3167328" y="969509"/>
                  </a:lnTo>
                  <a:cubicBezTo>
                    <a:pt x="1205431" y="969509"/>
                    <a:pt x="714957" y="969509"/>
                    <a:pt x="592338" y="969509"/>
                  </a:cubicBezTo>
                  <a:lnTo>
                    <a:pt x="566220" y="969509"/>
                  </a:lnTo>
                  <a:lnTo>
                    <a:pt x="626257" y="1029712"/>
                  </a:lnTo>
                  <a:cubicBezTo>
                    <a:pt x="914088" y="1318344"/>
                    <a:pt x="914088" y="1318344"/>
                    <a:pt x="914088" y="1318344"/>
                  </a:cubicBezTo>
                  <a:cubicBezTo>
                    <a:pt x="984403" y="1388853"/>
                    <a:pt x="984403" y="1494618"/>
                    <a:pt x="914088" y="1547500"/>
                  </a:cubicBezTo>
                  <a:cubicBezTo>
                    <a:pt x="887720" y="1582755"/>
                    <a:pt x="848168" y="1600383"/>
                    <a:pt x="806419" y="1600383"/>
                  </a:cubicBezTo>
                  <a:cubicBezTo>
                    <a:pt x="764670" y="1600383"/>
                    <a:pt x="720723" y="1582755"/>
                    <a:pt x="685566" y="1547500"/>
                  </a:cubicBezTo>
                  <a:cubicBezTo>
                    <a:pt x="210943" y="1071559"/>
                    <a:pt x="92288" y="952574"/>
                    <a:pt x="62624" y="922827"/>
                  </a:cubicBezTo>
                  <a:lnTo>
                    <a:pt x="62494" y="922697"/>
                  </a:lnTo>
                  <a:lnTo>
                    <a:pt x="52930" y="916528"/>
                  </a:lnTo>
                  <a:cubicBezTo>
                    <a:pt x="37583" y="901147"/>
                    <a:pt x="25524" y="882469"/>
                    <a:pt x="17303" y="861045"/>
                  </a:cubicBezTo>
                  <a:lnTo>
                    <a:pt x="17256" y="860780"/>
                  </a:lnTo>
                  <a:lnTo>
                    <a:pt x="13184" y="854797"/>
                  </a:lnTo>
                  <a:cubicBezTo>
                    <a:pt x="4395" y="834139"/>
                    <a:pt x="0" y="812656"/>
                    <a:pt x="0" y="791723"/>
                  </a:cubicBezTo>
                  <a:lnTo>
                    <a:pt x="245" y="790616"/>
                  </a:lnTo>
                  <a:lnTo>
                    <a:pt x="0" y="789457"/>
                  </a:lnTo>
                  <a:cubicBezTo>
                    <a:pt x="0" y="768682"/>
                    <a:pt x="4395" y="748453"/>
                    <a:pt x="13184" y="730138"/>
                  </a:cubicBezTo>
                  <a:lnTo>
                    <a:pt x="27859" y="712389"/>
                  </a:lnTo>
                  <a:lnTo>
                    <a:pt x="52930" y="677018"/>
                  </a:lnTo>
                  <a:lnTo>
                    <a:pt x="66150" y="668950"/>
                  </a:lnTo>
                  <a:lnTo>
                    <a:pt x="164130" y="571437"/>
                  </a:lnTo>
                  <a:cubicBezTo>
                    <a:pt x="685566" y="52485"/>
                    <a:pt x="685566" y="52485"/>
                    <a:pt x="685566" y="52485"/>
                  </a:cubicBezTo>
                  <a:cubicBezTo>
                    <a:pt x="720724" y="17495"/>
                    <a:pt x="755881" y="0"/>
                    <a:pt x="808617" y="0"/>
                  </a:cubicBezTo>
                  <a:cubicBezTo>
                    <a:pt x="843774" y="0"/>
                    <a:pt x="896510" y="17495"/>
                    <a:pt x="914088" y="52485"/>
                  </a:cubicBezTo>
                  <a:cubicBezTo>
                    <a:pt x="984403" y="104969"/>
                    <a:pt x="984403" y="209939"/>
                    <a:pt x="914088" y="279918"/>
                  </a:cubicBezTo>
                  <a:cubicBezTo>
                    <a:pt x="795432" y="398009"/>
                    <a:pt x="699025" y="493957"/>
                    <a:pt x="620694" y="571915"/>
                  </a:cubicBezTo>
                  <a:lnTo>
                    <a:pt x="561453" y="630874"/>
                  </a:lnTo>
                  <a:lnTo>
                    <a:pt x="738919" y="630874"/>
                  </a:lnTo>
                  <a:cubicBezTo>
                    <a:pt x="2700816" y="630874"/>
                    <a:pt x="3191291" y="630874"/>
                    <a:pt x="3313909" y="630874"/>
                  </a:cubicBezTo>
                  <a:lnTo>
                    <a:pt x="3340027" y="630874"/>
                  </a:lnTo>
                  <a:lnTo>
                    <a:pt x="3279991" y="570671"/>
                  </a:lnTo>
                  <a:cubicBezTo>
                    <a:pt x="2992159" y="282039"/>
                    <a:pt x="2992159" y="282039"/>
                    <a:pt x="2992159" y="282039"/>
                  </a:cubicBezTo>
                  <a:cubicBezTo>
                    <a:pt x="2921844" y="211530"/>
                    <a:pt x="2921844" y="105765"/>
                    <a:pt x="2992159" y="52883"/>
                  </a:cubicBezTo>
                  <a:cubicBezTo>
                    <a:pt x="3018527" y="17628"/>
                    <a:pt x="3058079" y="0"/>
                    <a:pt x="3099828" y="0"/>
                  </a:cubicBezTo>
                  <a:cubicBezTo>
                    <a:pt x="3141577" y="0"/>
                    <a:pt x="3185524" y="17628"/>
                    <a:pt x="3220681" y="52883"/>
                  </a:cubicBezTo>
                  <a:cubicBezTo>
                    <a:pt x="3695304" y="528824"/>
                    <a:pt x="3813959" y="647809"/>
                    <a:pt x="3843623" y="677556"/>
                  </a:cubicBezTo>
                  <a:lnTo>
                    <a:pt x="3843753" y="677686"/>
                  </a:lnTo>
                  <a:lnTo>
                    <a:pt x="3853317" y="683855"/>
                  </a:lnTo>
                  <a:cubicBezTo>
                    <a:pt x="3868664" y="699236"/>
                    <a:pt x="3880723" y="717914"/>
                    <a:pt x="3888944" y="739338"/>
                  </a:cubicBezTo>
                  <a:lnTo>
                    <a:pt x="3888991" y="739603"/>
                  </a:lnTo>
                  <a:lnTo>
                    <a:pt x="3893063" y="745586"/>
                  </a:lnTo>
                  <a:cubicBezTo>
                    <a:pt x="3901852" y="766244"/>
                    <a:pt x="3906247" y="787727"/>
                    <a:pt x="3906247" y="808660"/>
                  </a:cubicBezTo>
                  <a:lnTo>
                    <a:pt x="3906002" y="809767"/>
                  </a:lnTo>
                  <a:lnTo>
                    <a:pt x="3906247" y="810926"/>
                  </a:lnTo>
                  <a:cubicBezTo>
                    <a:pt x="3906247" y="831701"/>
                    <a:pt x="3901852" y="851930"/>
                    <a:pt x="3893063" y="870245"/>
                  </a:cubicBezTo>
                  <a:lnTo>
                    <a:pt x="3878388" y="887994"/>
                  </a:lnTo>
                  <a:lnTo>
                    <a:pt x="3853317" y="923365"/>
                  </a:lnTo>
                  <a:lnTo>
                    <a:pt x="3840097" y="931433"/>
                  </a:lnTo>
                  <a:lnTo>
                    <a:pt x="3742117" y="1028946"/>
                  </a:lnTo>
                  <a:cubicBezTo>
                    <a:pt x="3220681" y="1547898"/>
                    <a:pt x="3220681" y="1547898"/>
                    <a:pt x="3220681" y="1547898"/>
                  </a:cubicBezTo>
                  <a:cubicBezTo>
                    <a:pt x="3185523" y="1582888"/>
                    <a:pt x="3150366" y="1600383"/>
                    <a:pt x="3097630" y="1600383"/>
                  </a:cubicBezTo>
                  <a:close/>
                </a:path>
              </a:pathLst>
            </a:custGeom>
            <a:solidFill>
              <a:schemeClr val="bg2">
                <a:alpha val="90000"/>
              </a:schemeClr>
            </a:solidFill>
            <a:ln>
              <a:noFill/>
            </a:ln>
            <a:extLst/>
          </p:spPr>
          <p:txBody>
            <a:bodyPr vert="horz" wrap="square" lIns="91440" tIns="45720" rIns="91440" bIns="45720" numCol="1" anchor="t" anchorCtr="0" compatLnSpc="1">
              <a:prstTxWarp prst="textNoShape">
                <a:avLst/>
              </a:prstTxWarp>
              <a:noAutofit/>
            </a:bodyPr>
            <a:lstStyle/>
            <a:p>
              <a:endParaRPr lang="en-US" sz="1300">
                <a:latin typeface="MS PGothic" charset="-128"/>
                <a:ea typeface="MS PGothic" charset="-128"/>
                <a:cs typeface="MS PGothic" charset="-128"/>
              </a:endParaRPr>
            </a:p>
          </p:txBody>
        </p:sp>
      </p:grpSp>
      <p:grpSp>
        <p:nvGrpSpPr>
          <p:cNvPr id="16395" name="Group 16394">
            <a:extLst>
              <a:ext uri="{FF2B5EF4-FFF2-40B4-BE49-F238E27FC236}">
                <a16:creationId xmlns:a16="http://schemas.microsoft.com/office/drawing/2014/main" xmlns="" id="{5831FE87-095A-40A8-898A-DD7A6C4BE0C2}"/>
              </a:ext>
            </a:extLst>
          </p:cNvPr>
          <p:cNvGrpSpPr/>
          <p:nvPr/>
        </p:nvGrpSpPr>
        <p:grpSpPr>
          <a:xfrm>
            <a:off x="2309975" y="1149253"/>
            <a:ext cx="4536730" cy="457200"/>
            <a:chOff x="2119813" y="1035435"/>
            <a:chExt cx="4536730" cy="457200"/>
          </a:xfrm>
        </p:grpSpPr>
        <p:sp>
          <p:nvSpPr>
            <p:cNvPr id="461" name="Rectangle: Rounded Corners 460"/>
            <p:cNvSpPr/>
            <p:nvPr/>
          </p:nvSpPr>
          <p:spPr>
            <a:xfrm>
              <a:off x="2119813" y="1035435"/>
              <a:ext cx="4536730" cy="45720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dirty="0">
                <a:latin typeface="MS PGothic" charset="-128"/>
                <a:ea typeface="MS PGothic" charset="-128"/>
                <a:cs typeface="MS PGothic" charset="-128"/>
              </a:endParaRPr>
            </a:p>
          </p:txBody>
        </p:sp>
        <p:grpSp>
          <p:nvGrpSpPr>
            <p:cNvPr id="3" name="Group 2">
              <a:extLst>
                <a:ext uri="{FF2B5EF4-FFF2-40B4-BE49-F238E27FC236}">
                  <a16:creationId xmlns:a16="http://schemas.microsoft.com/office/drawing/2014/main" xmlns="" id="{6DA9EC9F-3DFF-4189-AF36-B2CC0BA3B52B}"/>
                </a:ext>
              </a:extLst>
            </p:cNvPr>
            <p:cNvGrpSpPr/>
            <p:nvPr/>
          </p:nvGrpSpPr>
          <p:grpSpPr>
            <a:xfrm>
              <a:off x="2196047" y="1083609"/>
              <a:ext cx="1737360" cy="360852"/>
              <a:chOff x="2190779" y="1193250"/>
              <a:chExt cx="1737360" cy="360852"/>
            </a:xfrm>
          </p:grpSpPr>
          <p:sp>
            <p:nvSpPr>
              <p:cNvPr id="473" name="TextBox 472"/>
              <p:cNvSpPr txBox="1"/>
              <p:nvPr/>
            </p:nvSpPr>
            <p:spPr>
              <a:xfrm>
                <a:off x="2190779" y="1193250"/>
                <a:ext cx="1737360" cy="360852"/>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85000"/>
                  </a:lnSpc>
                  <a:defRPr sz="1000">
                    <a:latin typeface="+mj-lt"/>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l">
                  <a:spcAft>
                    <a:spcPts val="300"/>
                  </a:spcAft>
                </a:pPr>
                <a:r>
                  <a:rPr lang="it-IT" sz="1300" kern="0" dirty="0">
                    <a:solidFill>
                      <a:schemeClr val="bg1"/>
                    </a:solidFill>
                    <a:latin typeface="MS PGothic" charset="-128"/>
                    <a:ea typeface="MS PGothic" charset="-128"/>
                    <a:cs typeface="MS PGothic" charset="-128"/>
                  </a:rPr>
                  <a:t>Cisco Prime Service</a:t>
                </a:r>
                <a:br>
                  <a:rPr lang="it-IT" sz="1300" kern="0" dirty="0">
                    <a:solidFill>
                      <a:schemeClr val="bg1"/>
                    </a:solidFill>
                    <a:latin typeface="MS PGothic" charset="-128"/>
                    <a:ea typeface="MS PGothic" charset="-128"/>
                    <a:cs typeface="MS PGothic" charset="-128"/>
                  </a:rPr>
                </a:br>
                <a:r>
                  <a:rPr lang="it-IT" sz="1300" kern="0" dirty="0">
                    <a:solidFill>
                      <a:schemeClr val="bg1"/>
                    </a:solidFill>
                    <a:latin typeface="MS PGothic" charset="-128"/>
                    <a:ea typeface="MS PGothic" charset="-128"/>
                    <a:cs typeface="MS PGothic" charset="-128"/>
                  </a:rPr>
                  <a:t> Catalog</a:t>
                </a:r>
              </a:p>
            </p:txBody>
          </p:sp>
          <p:pic>
            <p:nvPicPr>
              <p:cNvPr id="474" name="Graphic 473"/>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3524516" y="1388805"/>
                <a:ext cx="246094" cy="145582"/>
              </a:xfrm>
              <a:prstGeom prst="rect">
                <a:avLst/>
              </a:prstGeom>
            </p:spPr>
          </p:pic>
        </p:grpSp>
        <p:sp>
          <p:nvSpPr>
            <p:cNvPr id="471" name="TextBox 470"/>
            <p:cNvSpPr txBox="1"/>
            <p:nvPr/>
          </p:nvSpPr>
          <p:spPr>
            <a:xfrm>
              <a:off x="4842948" y="1081155"/>
              <a:ext cx="1737360" cy="365760"/>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700"/>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nSpc>
                  <a:spcPct val="85000"/>
                </a:lnSpc>
              </a:pPr>
              <a:r>
                <a:rPr lang="it-IT" sz="1300" dirty="0">
                  <a:latin typeface="MS PGothic" charset="-128"/>
                  <a:ea typeface="MS PGothic" charset="-128"/>
                  <a:cs typeface="MS PGothic" charset="-128"/>
                </a:rPr>
                <a:t>3</a:t>
              </a:r>
              <a:r>
                <a:rPr lang="it-IT" sz="1300" baseline="30000" dirty="0">
                  <a:latin typeface="MS PGothic" charset="-128"/>
                  <a:ea typeface="MS PGothic" charset="-128"/>
                  <a:cs typeface="MS PGothic" charset="-128"/>
                </a:rPr>
                <a:t>rd</a:t>
              </a:r>
              <a:r>
                <a:rPr lang="it-IT" sz="1300" dirty="0">
                  <a:latin typeface="MS PGothic" charset="-128"/>
                  <a:ea typeface="MS PGothic" charset="-128"/>
                  <a:cs typeface="MS PGothic" charset="-128"/>
                </a:rPr>
                <a:t> Party ITSM</a:t>
              </a:r>
            </a:p>
          </p:txBody>
        </p:sp>
        <p:sp>
          <p:nvSpPr>
            <p:cNvPr id="653" name="Freeform: Shape 652">
              <a:extLst>
                <a:ext uri="{FF2B5EF4-FFF2-40B4-BE49-F238E27FC236}">
                  <a16:creationId xmlns:a16="http://schemas.microsoft.com/office/drawing/2014/main" xmlns="" id="{E2D67834-8E51-43F7-B170-D59148B05677}"/>
                </a:ext>
              </a:extLst>
            </p:cNvPr>
            <p:cNvSpPr>
              <a:spLocks noChangeAspect="1"/>
            </p:cNvSpPr>
            <p:nvPr/>
          </p:nvSpPr>
          <p:spPr bwMode="auto">
            <a:xfrm rot="10800000">
              <a:off x="4089755" y="1142281"/>
              <a:ext cx="594360" cy="243508"/>
            </a:xfrm>
            <a:custGeom>
              <a:avLst/>
              <a:gdLst>
                <a:gd name="connsiteX0" fmla="*/ 3097630 w 3906247"/>
                <a:gd name="connsiteY0" fmla="*/ 1600383 h 1600383"/>
                <a:gd name="connsiteX1" fmla="*/ 2992159 w 3906247"/>
                <a:gd name="connsiteY1" fmla="*/ 1547898 h 1600383"/>
                <a:gd name="connsiteX2" fmla="*/ 2992159 w 3906247"/>
                <a:gd name="connsiteY2" fmla="*/ 1320465 h 1600383"/>
                <a:gd name="connsiteX3" fmla="*/ 3285553 w 3906247"/>
                <a:gd name="connsiteY3" fmla="*/ 1028468 h 1600383"/>
                <a:gd name="connsiteX4" fmla="*/ 3344794 w 3906247"/>
                <a:gd name="connsiteY4" fmla="*/ 969509 h 1600383"/>
                <a:gd name="connsiteX5" fmla="*/ 3167328 w 3906247"/>
                <a:gd name="connsiteY5" fmla="*/ 969509 h 1600383"/>
                <a:gd name="connsiteX6" fmla="*/ 592338 w 3906247"/>
                <a:gd name="connsiteY6" fmla="*/ 969509 h 1600383"/>
                <a:gd name="connsiteX7" fmla="*/ 566220 w 3906247"/>
                <a:gd name="connsiteY7" fmla="*/ 969509 h 1600383"/>
                <a:gd name="connsiteX8" fmla="*/ 626257 w 3906247"/>
                <a:gd name="connsiteY8" fmla="*/ 1029712 h 1600383"/>
                <a:gd name="connsiteX9" fmla="*/ 914088 w 3906247"/>
                <a:gd name="connsiteY9" fmla="*/ 1318344 h 1600383"/>
                <a:gd name="connsiteX10" fmla="*/ 914088 w 3906247"/>
                <a:gd name="connsiteY10" fmla="*/ 1547500 h 1600383"/>
                <a:gd name="connsiteX11" fmla="*/ 806419 w 3906247"/>
                <a:gd name="connsiteY11" fmla="*/ 1600383 h 1600383"/>
                <a:gd name="connsiteX12" fmla="*/ 685566 w 3906247"/>
                <a:gd name="connsiteY12" fmla="*/ 1547500 h 1600383"/>
                <a:gd name="connsiteX13" fmla="*/ 62624 w 3906247"/>
                <a:gd name="connsiteY13" fmla="*/ 922827 h 1600383"/>
                <a:gd name="connsiteX14" fmla="*/ 62494 w 3906247"/>
                <a:gd name="connsiteY14" fmla="*/ 922697 h 1600383"/>
                <a:gd name="connsiteX15" fmla="*/ 52930 w 3906247"/>
                <a:gd name="connsiteY15" fmla="*/ 916528 h 1600383"/>
                <a:gd name="connsiteX16" fmla="*/ 17303 w 3906247"/>
                <a:gd name="connsiteY16" fmla="*/ 861045 h 1600383"/>
                <a:gd name="connsiteX17" fmla="*/ 17256 w 3906247"/>
                <a:gd name="connsiteY17" fmla="*/ 860780 h 1600383"/>
                <a:gd name="connsiteX18" fmla="*/ 13184 w 3906247"/>
                <a:gd name="connsiteY18" fmla="*/ 854797 h 1600383"/>
                <a:gd name="connsiteX19" fmla="*/ 0 w 3906247"/>
                <a:gd name="connsiteY19" fmla="*/ 791723 h 1600383"/>
                <a:gd name="connsiteX20" fmla="*/ 245 w 3906247"/>
                <a:gd name="connsiteY20" fmla="*/ 790616 h 1600383"/>
                <a:gd name="connsiteX21" fmla="*/ 0 w 3906247"/>
                <a:gd name="connsiteY21" fmla="*/ 789457 h 1600383"/>
                <a:gd name="connsiteX22" fmla="*/ 13184 w 3906247"/>
                <a:gd name="connsiteY22" fmla="*/ 730138 h 1600383"/>
                <a:gd name="connsiteX23" fmla="*/ 27859 w 3906247"/>
                <a:gd name="connsiteY23" fmla="*/ 712389 h 1600383"/>
                <a:gd name="connsiteX24" fmla="*/ 52930 w 3906247"/>
                <a:gd name="connsiteY24" fmla="*/ 677018 h 1600383"/>
                <a:gd name="connsiteX25" fmla="*/ 66150 w 3906247"/>
                <a:gd name="connsiteY25" fmla="*/ 668950 h 1600383"/>
                <a:gd name="connsiteX26" fmla="*/ 164130 w 3906247"/>
                <a:gd name="connsiteY26" fmla="*/ 571437 h 1600383"/>
                <a:gd name="connsiteX27" fmla="*/ 685566 w 3906247"/>
                <a:gd name="connsiteY27" fmla="*/ 52485 h 1600383"/>
                <a:gd name="connsiteX28" fmla="*/ 808617 w 3906247"/>
                <a:gd name="connsiteY28" fmla="*/ 0 h 1600383"/>
                <a:gd name="connsiteX29" fmla="*/ 914088 w 3906247"/>
                <a:gd name="connsiteY29" fmla="*/ 52485 h 1600383"/>
                <a:gd name="connsiteX30" fmla="*/ 914088 w 3906247"/>
                <a:gd name="connsiteY30" fmla="*/ 279918 h 1600383"/>
                <a:gd name="connsiteX31" fmla="*/ 620694 w 3906247"/>
                <a:gd name="connsiteY31" fmla="*/ 571915 h 1600383"/>
                <a:gd name="connsiteX32" fmla="*/ 561453 w 3906247"/>
                <a:gd name="connsiteY32" fmla="*/ 630874 h 1600383"/>
                <a:gd name="connsiteX33" fmla="*/ 738919 w 3906247"/>
                <a:gd name="connsiteY33" fmla="*/ 630874 h 1600383"/>
                <a:gd name="connsiteX34" fmla="*/ 3313909 w 3906247"/>
                <a:gd name="connsiteY34" fmla="*/ 630874 h 1600383"/>
                <a:gd name="connsiteX35" fmla="*/ 3340027 w 3906247"/>
                <a:gd name="connsiteY35" fmla="*/ 630874 h 1600383"/>
                <a:gd name="connsiteX36" fmla="*/ 3279991 w 3906247"/>
                <a:gd name="connsiteY36" fmla="*/ 570671 h 1600383"/>
                <a:gd name="connsiteX37" fmla="*/ 2992159 w 3906247"/>
                <a:gd name="connsiteY37" fmla="*/ 282039 h 1600383"/>
                <a:gd name="connsiteX38" fmla="*/ 2992159 w 3906247"/>
                <a:gd name="connsiteY38" fmla="*/ 52883 h 1600383"/>
                <a:gd name="connsiteX39" fmla="*/ 3099828 w 3906247"/>
                <a:gd name="connsiteY39" fmla="*/ 0 h 1600383"/>
                <a:gd name="connsiteX40" fmla="*/ 3220681 w 3906247"/>
                <a:gd name="connsiteY40" fmla="*/ 52883 h 1600383"/>
                <a:gd name="connsiteX41" fmla="*/ 3843623 w 3906247"/>
                <a:gd name="connsiteY41" fmla="*/ 677556 h 1600383"/>
                <a:gd name="connsiteX42" fmla="*/ 3843753 w 3906247"/>
                <a:gd name="connsiteY42" fmla="*/ 677686 h 1600383"/>
                <a:gd name="connsiteX43" fmla="*/ 3853317 w 3906247"/>
                <a:gd name="connsiteY43" fmla="*/ 683855 h 1600383"/>
                <a:gd name="connsiteX44" fmla="*/ 3888944 w 3906247"/>
                <a:gd name="connsiteY44" fmla="*/ 739338 h 1600383"/>
                <a:gd name="connsiteX45" fmla="*/ 3888991 w 3906247"/>
                <a:gd name="connsiteY45" fmla="*/ 739603 h 1600383"/>
                <a:gd name="connsiteX46" fmla="*/ 3893063 w 3906247"/>
                <a:gd name="connsiteY46" fmla="*/ 745586 h 1600383"/>
                <a:gd name="connsiteX47" fmla="*/ 3906247 w 3906247"/>
                <a:gd name="connsiteY47" fmla="*/ 808660 h 1600383"/>
                <a:gd name="connsiteX48" fmla="*/ 3906002 w 3906247"/>
                <a:gd name="connsiteY48" fmla="*/ 809767 h 1600383"/>
                <a:gd name="connsiteX49" fmla="*/ 3906247 w 3906247"/>
                <a:gd name="connsiteY49" fmla="*/ 810926 h 1600383"/>
                <a:gd name="connsiteX50" fmla="*/ 3893063 w 3906247"/>
                <a:gd name="connsiteY50" fmla="*/ 870245 h 1600383"/>
                <a:gd name="connsiteX51" fmla="*/ 3878388 w 3906247"/>
                <a:gd name="connsiteY51" fmla="*/ 887994 h 1600383"/>
                <a:gd name="connsiteX52" fmla="*/ 3853317 w 3906247"/>
                <a:gd name="connsiteY52" fmla="*/ 923365 h 1600383"/>
                <a:gd name="connsiteX53" fmla="*/ 3840097 w 3906247"/>
                <a:gd name="connsiteY53" fmla="*/ 931433 h 1600383"/>
                <a:gd name="connsiteX54" fmla="*/ 3742117 w 3906247"/>
                <a:gd name="connsiteY54" fmla="*/ 1028946 h 1600383"/>
                <a:gd name="connsiteX55" fmla="*/ 3220681 w 3906247"/>
                <a:gd name="connsiteY55" fmla="*/ 1547898 h 1600383"/>
                <a:gd name="connsiteX56" fmla="*/ 3097630 w 3906247"/>
                <a:gd name="connsiteY56" fmla="*/ 1600383 h 160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906247" h="1600383">
                  <a:moveTo>
                    <a:pt x="3097630" y="1600383"/>
                  </a:moveTo>
                  <a:cubicBezTo>
                    <a:pt x="3062473" y="1600383"/>
                    <a:pt x="3009737" y="1582888"/>
                    <a:pt x="2992159" y="1547898"/>
                  </a:cubicBezTo>
                  <a:cubicBezTo>
                    <a:pt x="2921844" y="1495414"/>
                    <a:pt x="2921844" y="1390444"/>
                    <a:pt x="2992159" y="1320465"/>
                  </a:cubicBezTo>
                  <a:cubicBezTo>
                    <a:pt x="3110815" y="1202374"/>
                    <a:pt x="3207222" y="1106426"/>
                    <a:pt x="3285553" y="1028468"/>
                  </a:cubicBezTo>
                  <a:lnTo>
                    <a:pt x="3344794" y="969509"/>
                  </a:lnTo>
                  <a:lnTo>
                    <a:pt x="3167328" y="969509"/>
                  </a:lnTo>
                  <a:cubicBezTo>
                    <a:pt x="1205431" y="969509"/>
                    <a:pt x="714957" y="969509"/>
                    <a:pt x="592338" y="969509"/>
                  </a:cubicBezTo>
                  <a:lnTo>
                    <a:pt x="566220" y="969509"/>
                  </a:lnTo>
                  <a:lnTo>
                    <a:pt x="626257" y="1029712"/>
                  </a:lnTo>
                  <a:cubicBezTo>
                    <a:pt x="914088" y="1318344"/>
                    <a:pt x="914088" y="1318344"/>
                    <a:pt x="914088" y="1318344"/>
                  </a:cubicBezTo>
                  <a:cubicBezTo>
                    <a:pt x="984403" y="1388853"/>
                    <a:pt x="984403" y="1494618"/>
                    <a:pt x="914088" y="1547500"/>
                  </a:cubicBezTo>
                  <a:cubicBezTo>
                    <a:pt x="887720" y="1582755"/>
                    <a:pt x="848168" y="1600383"/>
                    <a:pt x="806419" y="1600383"/>
                  </a:cubicBezTo>
                  <a:cubicBezTo>
                    <a:pt x="764670" y="1600383"/>
                    <a:pt x="720723" y="1582755"/>
                    <a:pt x="685566" y="1547500"/>
                  </a:cubicBezTo>
                  <a:cubicBezTo>
                    <a:pt x="210943" y="1071559"/>
                    <a:pt x="92288" y="952574"/>
                    <a:pt x="62624" y="922827"/>
                  </a:cubicBezTo>
                  <a:lnTo>
                    <a:pt x="62494" y="922697"/>
                  </a:lnTo>
                  <a:lnTo>
                    <a:pt x="52930" y="916528"/>
                  </a:lnTo>
                  <a:cubicBezTo>
                    <a:pt x="37583" y="901147"/>
                    <a:pt x="25524" y="882469"/>
                    <a:pt x="17303" y="861045"/>
                  </a:cubicBezTo>
                  <a:lnTo>
                    <a:pt x="17256" y="860780"/>
                  </a:lnTo>
                  <a:lnTo>
                    <a:pt x="13184" y="854797"/>
                  </a:lnTo>
                  <a:cubicBezTo>
                    <a:pt x="4395" y="834139"/>
                    <a:pt x="0" y="812656"/>
                    <a:pt x="0" y="791723"/>
                  </a:cubicBezTo>
                  <a:lnTo>
                    <a:pt x="245" y="790616"/>
                  </a:lnTo>
                  <a:lnTo>
                    <a:pt x="0" y="789457"/>
                  </a:lnTo>
                  <a:cubicBezTo>
                    <a:pt x="0" y="768682"/>
                    <a:pt x="4395" y="748453"/>
                    <a:pt x="13184" y="730138"/>
                  </a:cubicBezTo>
                  <a:lnTo>
                    <a:pt x="27859" y="712389"/>
                  </a:lnTo>
                  <a:lnTo>
                    <a:pt x="52930" y="677018"/>
                  </a:lnTo>
                  <a:lnTo>
                    <a:pt x="66150" y="668950"/>
                  </a:lnTo>
                  <a:lnTo>
                    <a:pt x="164130" y="571437"/>
                  </a:lnTo>
                  <a:cubicBezTo>
                    <a:pt x="685566" y="52485"/>
                    <a:pt x="685566" y="52485"/>
                    <a:pt x="685566" y="52485"/>
                  </a:cubicBezTo>
                  <a:cubicBezTo>
                    <a:pt x="720724" y="17495"/>
                    <a:pt x="755881" y="0"/>
                    <a:pt x="808617" y="0"/>
                  </a:cubicBezTo>
                  <a:cubicBezTo>
                    <a:pt x="843774" y="0"/>
                    <a:pt x="896510" y="17495"/>
                    <a:pt x="914088" y="52485"/>
                  </a:cubicBezTo>
                  <a:cubicBezTo>
                    <a:pt x="984403" y="104969"/>
                    <a:pt x="984403" y="209939"/>
                    <a:pt x="914088" y="279918"/>
                  </a:cubicBezTo>
                  <a:cubicBezTo>
                    <a:pt x="795432" y="398009"/>
                    <a:pt x="699025" y="493957"/>
                    <a:pt x="620694" y="571915"/>
                  </a:cubicBezTo>
                  <a:lnTo>
                    <a:pt x="561453" y="630874"/>
                  </a:lnTo>
                  <a:lnTo>
                    <a:pt x="738919" y="630874"/>
                  </a:lnTo>
                  <a:cubicBezTo>
                    <a:pt x="2700816" y="630874"/>
                    <a:pt x="3191291" y="630874"/>
                    <a:pt x="3313909" y="630874"/>
                  </a:cubicBezTo>
                  <a:lnTo>
                    <a:pt x="3340027" y="630874"/>
                  </a:lnTo>
                  <a:lnTo>
                    <a:pt x="3279991" y="570671"/>
                  </a:lnTo>
                  <a:cubicBezTo>
                    <a:pt x="2992159" y="282039"/>
                    <a:pt x="2992159" y="282039"/>
                    <a:pt x="2992159" y="282039"/>
                  </a:cubicBezTo>
                  <a:cubicBezTo>
                    <a:pt x="2921844" y="211530"/>
                    <a:pt x="2921844" y="105765"/>
                    <a:pt x="2992159" y="52883"/>
                  </a:cubicBezTo>
                  <a:cubicBezTo>
                    <a:pt x="3018527" y="17628"/>
                    <a:pt x="3058079" y="0"/>
                    <a:pt x="3099828" y="0"/>
                  </a:cubicBezTo>
                  <a:cubicBezTo>
                    <a:pt x="3141577" y="0"/>
                    <a:pt x="3185524" y="17628"/>
                    <a:pt x="3220681" y="52883"/>
                  </a:cubicBezTo>
                  <a:cubicBezTo>
                    <a:pt x="3695304" y="528824"/>
                    <a:pt x="3813959" y="647809"/>
                    <a:pt x="3843623" y="677556"/>
                  </a:cubicBezTo>
                  <a:lnTo>
                    <a:pt x="3843753" y="677686"/>
                  </a:lnTo>
                  <a:lnTo>
                    <a:pt x="3853317" y="683855"/>
                  </a:lnTo>
                  <a:cubicBezTo>
                    <a:pt x="3868664" y="699236"/>
                    <a:pt x="3880723" y="717914"/>
                    <a:pt x="3888944" y="739338"/>
                  </a:cubicBezTo>
                  <a:lnTo>
                    <a:pt x="3888991" y="739603"/>
                  </a:lnTo>
                  <a:lnTo>
                    <a:pt x="3893063" y="745586"/>
                  </a:lnTo>
                  <a:cubicBezTo>
                    <a:pt x="3901852" y="766244"/>
                    <a:pt x="3906247" y="787727"/>
                    <a:pt x="3906247" y="808660"/>
                  </a:cubicBezTo>
                  <a:lnTo>
                    <a:pt x="3906002" y="809767"/>
                  </a:lnTo>
                  <a:lnTo>
                    <a:pt x="3906247" y="810926"/>
                  </a:lnTo>
                  <a:cubicBezTo>
                    <a:pt x="3906247" y="831701"/>
                    <a:pt x="3901852" y="851930"/>
                    <a:pt x="3893063" y="870245"/>
                  </a:cubicBezTo>
                  <a:lnTo>
                    <a:pt x="3878388" y="887994"/>
                  </a:lnTo>
                  <a:lnTo>
                    <a:pt x="3853317" y="923365"/>
                  </a:lnTo>
                  <a:lnTo>
                    <a:pt x="3840097" y="931433"/>
                  </a:lnTo>
                  <a:lnTo>
                    <a:pt x="3742117" y="1028946"/>
                  </a:lnTo>
                  <a:cubicBezTo>
                    <a:pt x="3220681" y="1547898"/>
                    <a:pt x="3220681" y="1547898"/>
                    <a:pt x="3220681" y="1547898"/>
                  </a:cubicBezTo>
                  <a:cubicBezTo>
                    <a:pt x="3185523" y="1582888"/>
                    <a:pt x="3150366" y="1600383"/>
                    <a:pt x="3097630" y="1600383"/>
                  </a:cubicBezTo>
                  <a:close/>
                </a:path>
              </a:pathLst>
            </a:custGeom>
            <a:solidFill>
              <a:schemeClr val="bg2">
                <a:alpha val="90000"/>
              </a:schemeClr>
            </a:solidFill>
            <a:ln>
              <a:noFill/>
            </a:ln>
            <a:extLst/>
          </p:spPr>
          <p:txBody>
            <a:bodyPr vert="horz" wrap="square" lIns="91440" tIns="45720" rIns="91440" bIns="45720" numCol="1" anchor="t" anchorCtr="0" compatLnSpc="1">
              <a:prstTxWarp prst="textNoShape">
                <a:avLst/>
              </a:prstTxWarp>
              <a:noAutofit/>
            </a:bodyPr>
            <a:lstStyle/>
            <a:p>
              <a:endParaRPr lang="en-US" sz="1300">
                <a:latin typeface="MS PGothic" charset="-128"/>
                <a:ea typeface="MS PGothic" charset="-128"/>
                <a:cs typeface="MS PGothic" charset="-128"/>
              </a:endParaRPr>
            </a:p>
          </p:txBody>
        </p:sp>
      </p:grpSp>
      <p:grpSp>
        <p:nvGrpSpPr>
          <p:cNvPr id="16402" name="Group 16401">
            <a:extLst>
              <a:ext uri="{FF2B5EF4-FFF2-40B4-BE49-F238E27FC236}">
                <a16:creationId xmlns:a16="http://schemas.microsoft.com/office/drawing/2014/main" xmlns="" id="{C73D7C24-CB74-4404-9189-9025F4884B51}"/>
              </a:ext>
            </a:extLst>
          </p:cNvPr>
          <p:cNvGrpSpPr/>
          <p:nvPr/>
        </p:nvGrpSpPr>
        <p:grpSpPr>
          <a:xfrm>
            <a:off x="1630727" y="1155973"/>
            <a:ext cx="501948" cy="3589662"/>
            <a:chOff x="1519696" y="1042155"/>
            <a:chExt cx="501948" cy="3589662"/>
          </a:xfrm>
        </p:grpSpPr>
        <p:sp>
          <p:nvSpPr>
            <p:cNvPr id="637" name="Rectangle: Rounded Corners 636">
              <a:extLst>
                <a:ext uri="{FF2B5EF4-FFF2-40B4-BE49-F238E27FC236}">
                  <a16:creationId xmlns:a16="http://schemas.microsoft.com/office/drawing/2014/main" xmlns="" id="{A6C47D53-D691-4D50-BEF9-89677E747F6E}"/>
                </a:ext>
              </a:extLst>
            </p:cNvPr>
            <p:cNvSpPr/>
            <p:nvPr/>
          </p:nvSpPr>
          <p:spPr>
            <a:xfrm>
              <a:off x="1519696" y="1042155"/>
              <a:ext cx="501948" cy="3589662"/>
            </a:xfrm>
            <a:prstGeom prst="roundRect">
              <a:avLst>
                <a:gd name="adj" fmla="val 50000"/>
              </a:avLst>
            </a:prstGeom>
            <a:solidFill>
              <a:schemeClr val="accent6"/>
            </a:solidFill>
            <a:ln w="25400" cap="rnd" cmpd="sng">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914148"/>
              <a:endParaRPr lang="en-US" sz="1300" kern="0" dirty="0">
                <a:solidFill>
                  <a:srgbClr val="FFFFFF"/>
                </a:solidFill>
                <a:latin typeface="MS PGothic" charset="-128"/>
                <a:ea typeface="MS PGothic" charset="-128"/>
                <a:cs typeface="MS PGothic" charset="-128"/>
              </a:endParaRPr>
            </a:p>
          </p:txBody>
        </p:sp>
        <p:pic>
          <p:nvPicPr>
            <p:cNvPr id="639" name="Graphic 638">
              <a:extLst>
                <a:ext uri="{FF2B5EF4-FFF2-40B4-BE49-F238E27FC236}">
                  <a16:creationId xmlns:a16="http://schemas.microsoft.com/office/drawing/2014/main" xmlns="" id="{F6EC9FE1-A1C8-4BF9-A060-F203481FD1E3}"/>
                </a:ext>
              </a:extLst>
            </p:cNvPr>
            <p:cNvPicPr>
              <a:picLocks noChangeAspect="1"/>
            </p:cNvPicPr>
            <p:nvPr/>
          </p:nvPicPr>
          <p:blipFill>
            <a:blip cstate="screen">
              <a:extLst>
                <a:ext uri="{28A0092B-C50C-407E-A947-70E740481C1C}">
                  <a14:useLocalDpi xmlns:a14="http://schemas.microsoft.com/office/drawing/2010/main"/>
                </a:ext>
              </a:extLst>
            </a:blip>
            <a:stretch>
              <a:fillRect/>
            </a:stretch>
          </p:blipFill>
          <p:spPr>
            <a:xfrm>
              <a:off x="1637353" y="1135488"/>
              <a:ext cx="279367" cy="165266"/>
            </a:xfrm>
            <a:prstGeom prst="rect">
              <a:avLst/>
            </a:prstGeom>
          </p:spPr>
        </p:pic>
        <p:sp>
          <p:nvSpPr>
            <p:cNvPr id="666" name="TextBox 665">
              <a:extLst>
                <a:ext uri="{FF2B5EF4-FFF2-40B4-BE49-F238E27FC236}">
                  <a16:creationId xmlns:a16="http://schemas.microsoft.com/office/drawing/2014/main" xmlns="" id="{945C8D90-F083-4D49-B0AB-44F8202DB341}"/>
                </a:ext>
              </a:extLst>
            </p:cNvPr>
            <p:cNvSpPr txBox="1">
              <a:spLocks/>
            </p:cNvSpPr>
            <p:nvPr/>
          </p:nvSpPr>
          <p:spPr>
            <a:xfrm rot="16200000">
              <a:off x="1019907" y="1969029"/>
              <a:ext cx="1501528" cy="347218"/>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defPPr>
                <a:defRPr lang="en-US"/>
              </a:defPPr>
              <a:lvl1pPr algn="ctr" defTabSz="457090">
                <a:lnSpc>
                  <a:spcPct val="85000"/>
                </a:lnSpc>
                <a:defRPr sz="1200">
                  <a:solidFill>
                    <a:srgbClr val="FFFFFF"/>
                  </a:solidFill>
                  <a:ea typeface="CiscoSansTT" charset="0"/>
                  <a:cs typeface="CiscoSansTT"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300" dirty="0">
                  <a:solidFill>
                    <a:schemeClr val="accent4"/>
                  </a:solidFill>
                  <a:latin typeface="MS PGothic" charset="-128"/>
                  <a:ea typeface="MS PGothic" charset="-128"/>
                  <a:cs typeface="MS PGothic" charset="-128"/>
                </a:rPr>
                <a:t>Cisco </a:t>
              </a:r>
              <a:r>
                <a:rPr lang="en-US" sz="1300" dirty="0" err="1">
                  <a:solidFill>
                    <a:schemeClr val="accent4"/>
                  </a:solidFill>
                  <a:latin typeface="MS PGothic" charset="-128"/>
                  <a:ea typeface="MS PGothic" charset="-128"/>
                  <a:cs typeface="MS PGothic" charset="-128"/>
                </a:rPr>
                <a:t>AppDynamics</a:t>
              </a:r>
              <a:endParaRPr lang="en-US" sz="1300" dirty="0">
                <a:solidFill>
                  <a:schemeClr val="accent4"/>
                </a:solidFill>
                <a:latin typeface="MS PGothic" charset="-128"/>
                <a:ea typeface="MS PGothic" charset="-128"/>
                <a:cs typeface="MS PGothic" charset="-128"/>
              </a:endParaRPr>
            </a:p>
          </p:txBody>
        </p:sp>
        <p:sp>
          <p:nvSpPr>
            <p:cNvPr id="669" name="TextBox 668">
              <a:extLst>
                <a:ext uri="{FF2B5EF4-FFF2-40B4-BE49-F238E27FC236}">
                  <a16:creationId xmlns:a16="http://schemas.microsoft.com/office/drawing/2014/main" xmlns="" id="{F3CF91FE-9B18-49D9-9454-63D37630AAA9}"/>
                </a:ext>
              </a:extLst>
            </p:cNvPr>
            <p:cNvSpPr txBox="1">
              <a:spLocks/>
            </p:cNvSpPr>
            <p:nvPr/>
          </p:nvSpPr>
          <p:spPr>
            <a:xfrm rot="16200000">
              <a:off x="985419" y="3598050"/>
              <a:ext cx="1570502" cy="347218"/>
            </a:xfrm>
            <a:prstGeom prst="roundRect">
              <a:avLst>
                <a:gd name="adj" fmla="val 50000"/>
              </a:avLst>
            </a:prstGeom>
            <a:solidFill>
              <a:schemeClr val="bg2">
                <a:alpha val="9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defPPr>
                <a:defRPr lang="en-US"/>
              </a:defPPr>
              <a:lvl1pPr algn="ctr" defTabSz="457090">
                <a:lnSpc>
                  <a:spcPct val="85000"/>
                </a:lnSpc>
                <a:defRPr sz="1200">
                  <a:solidFill>
                    <a:srgbClr val="FFFFFF"/>
                  </a:solidFill>
                  <a:ea typeface="CiscoSansTT" charset="0"/>
                  <a:cs typeface="CiscoSansTT"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300" dirty="0">
                  <a:solidFill>
                    <a:schemeClr val="accent4"/>
                  </a:solidFill>
                  <a:latin typeface="MS PGothic" charset="-128"/>
                  <a:ea typeface="MS PGothic" charset="-128"/>
                  <a:cs typeface="MS PGothic" charset="-128"/>
                </a:rPr>
                <a:t>Cisco Tetration Analytics</a:t>
              </a:r>
            </a:p>
          </p:txBody>
        </p:sp>
      </p:grpSp>
      <p:pic>
        <p:nvPicPr>
          <p:cNvPr id="135" name="Picture 134">
            <a:extLst>
              <a:ext uri="{FF2B5EF4-FFF2-40B4-BE49-F238E27FC236}">
                <a16:creationId xmlns:a16="http://schemas.microsoft.com/office/drawing/2014/main" xmlns="" id="{B92FC14D-0316-4A32-8D6E-BA43FB3737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7744" y="2366350"/>
            <a:ext cx="384661" cy="384661"/>
          </a:xfrm>
          <a:prstGeom prst="rect">
            <a:avLst/>
          </a:prstGeom>
        </p:spPr>
      </p:pic>
      <p:sp>
        <p:nvSpPr>
          <p:cNvPr id="4" name="正方形/長方形 3"/>
          <p:cNvSpPr/>
          <p:nvPr/>
        </p:nvSpPr>
        <p:spPr>
          <a:xfrm>
            <a:off x="2327768" y="2546418"/>
            <a:ext cx="1465739" cy="2183090"/>
          </a:xfrm>
          <a:prstGeom prst="rect">
            <a:avLst/>
          </a:prstGeom>
          <a:solidFill>
            <a:srgbClr val="7030A0">
              <a:alpha val="60000"/>
            </a:srgbClr>
          </a:solidFill>
          <a:ln w="571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bg2"/>
                </a:solidFill>
              </a:rPr>
              <a:t>ACI</a:t>
            </a:r>
          </a:p>
          <a:p>
            <a:pPr algn="ctr"/>
            <a:r>
              <a:rPr kumimoji="1" lang="en-US" altLang="ja-JP" sz="2400" b="1" dirty="0">
                <a:solidFill>
                  <a:schemeClr val="bg2"/>
                </a:solidFill>
              </a:rPr>
              <a:t>Any</a:t>
            </a:r>
          </a:p>
          <a:p>
            <a:pPr algn="ctr"/>
            <a:r>
              <a:rPr kumimoji="1" lang="en-US" altLang="ja-JP" sz="2400" b="1" dirty="0">
                <a:solidFill>
                  <a:schemeClr val="bg2"/>
                </a:solidFill>
              </a:rPr>
              <a:t>-where</a:t>
            </a:r>
            <a:endParaRPr kumimoji="1" lang="ja-JP" altLang="en-US" sz="2400" b="1" dirty="0">
              <a:solidFill>
                <a:schemeClr val="bg2"/>
              </a:solidFill>
            </a:endParaRPr>
          </a:p>
        </p:txBody>
      </p:sp>
      <p:sp>
        <p:nvSpPr>
          <p:cNvPr id="119" name="正方形/長方形 118"/>
          <p:cNvSpPr/>
          <p:nvPr/>
        </p:nvSpPr>
        <p:spPr>
          <a:xfrm>
            <a:off x="3878901" y="2551388"/>
            <a:ext cx="2969044" cy="2183090"/>
          </a:xfrm>
          <a:prstGeom prst="rect">
            <a:avLst/>
          </a:prstGeom>
          <a:solidFill>
            <a:srgbClr val="0070C0">
              <a:alpha val="60000"/>
            </a:srgbClr>
          </a:solidFill>
          <a:ln w="5715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b="1" dirty="0">
                <a:solidFill>
                  <a:schemeClr val="bg2"/>
                </a:solidFill>
                <a:latin typeface="+mj-lt"/>
              </a:rPr>
              <a:t>Cisco</a:t>
            </a:r>
          </a:p>
          <a:p>
            <a:pPr algn="ctr"/>
            <a:r>
              <a:rPr kumimoji="1" lang="en-US" altLang="ja-JP" sz="3000" b="1" dirty="0">
                <a:solidFill>
                  <a:schemeClr val="bg2"/>
                </a:solidFill>
                <a:latin typeface="+mj-lt"/>
              </a:rPr>
              <a:t>Intersight</a:t>
            </a:r>
          </a:p>
          <a:p>
            <a:pPr algn="ctr"/>
            <a:r>
              <a:rPr kumimoji="1" lang="en-US" altLang="ja-JP" sz="3000" b="1" dirty="0">
                <a:solidFill>
                  <a:schemeClr val="bg2"/>
                </a:solidFill>
                <a:latin typeface="+mj-lt"/>
              </a:rPr>
              <a:t>Anywhere</a:t>
            </a:r>
          </a:p>
        </p:txBody>
      </p:sp>
      <p:sp>
        <p:nvSpPr>
          <p:cNvPr id="120" name="正方形/長方形 119"/>
          <p:cNvSpPr/>
          <p:nvPr/>
        </p:nvSpPr>
        <p:spPr>
          <a:xfrm>
            <a:off x="2330767" y="1674494"/>
            <a:ext cx="4526800" cy="794249"/>
          </a:xfrm>
          <a:prstGeom prst="rect">
            <a:avLst/>
          </a:prstGeom>
          <a:solidFill>
            <a:srgbClr val="FFC000">
              <a:alpha val="60000"/>
            </a:srgbClr>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bg2"/>
                </a:solidFill>
              </a:rPr>
              <a:t>Intent-Based Multicloud Management</a:t>
            </a:r>
            <a:endParaRPr kumimoji="1" lang="ja-JP" altLang="en-US" sz="2400" b="1" dirty="0">
              <a:solidFill>
                <a:schemeClr val="bg2"/>
              </a:solidFill>
            </a:endParaRPr>
          </a:p>
        </p:txBody>
      </p:sp>
      <p:sp>
        <p:nvSpPr>
          <p:cNvPr id="121" name="正方形/長方形 120"/>
          <p:cNvSpPr/>
          <p:nvPr/>
        </p:nvSpPr>
        <p:spPr>
          <a:xfrm rot="16200000">
            <a:off x="76463" y="2561181"/>
            <a:ext cx="3596381" cy="725712"/>
          </a:xfrm>
          <a:prstGeom prst="rect">
            <a:avLst/>
          </a:prstGeom>
          <a:solidFill>
            <a:srgbClr val="FF0000">
              <a:alpha val="60000"/>
            </a:srgbClr>
          </a:solid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bg2"/>
                </a:solidFill>
              </a:rPr>
              <a:t>Analytics Anywhere</a:t>
            </a:r>
            <a:endParaRPr kumimoji="1" lang="ja-JP" altLang="en-US" sz="2400" b="1" dirty="0">
              <a:solidFill>
                <a:schemeClr val="bg2"/>
              </a:solidFill>
            </a:endParaRPr>
          </a:p>
        </p:txBody>
      </p:sp>
      <p:sp>
        <p:nvSpPr>
          <p:cNvPr id="122" name="正方形/長方形 121"/>
          <p:cNvSpPr/>
          <p:nvPr/>
        </p:nvSpPr>
        <p:spPr>
          <a:xfrm rot="16200000">
            <a:off x="5490917" y="2573492"/>
            <a:ext cx="3608082" cy="703947"/>
          </a:xfrm>
          <a:prstGeom prst="rect">
            <a:avLst/>
          </a:prstGeom>
          <a:solidFill>
            <a:schemeClr val="accent2">
              <a:alpha val="60000"/>
            </a:schemeClr>
          </a:solidFill>
          <a:ln w="5715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bg2"/>
                </a:solidFill>
              </a:rPr>
              <a:t>Security Anywhere</a:t>
            </a:r>
            <a:endParaRPr kumimoji="1" lang="ja-JP" altLang="en-US" sz="2400" b="1" dirty="0">
              <a:solidFill>
                <a:schemeClr val="bg2"/>
              </a:solidFill>
            </a:endParaRPr>
          </a:p>
        </p:txBody>
      </p:sp>
      <p:sp>
        <p:nvSpPr>
          <p:cNvPr id="123" name="正方形/長方形 122"/>
          <p:cNvSpPr/>
          <p:nvPr/>
        </p:nvSpPr>
        <p:spPr>
          <a:xfrm>
            <a:off x="2338414" y="1121427"/>
            <a:ext cx="4526800" cy="476132"/>
          </a:xfrm>
          <a:prstGeom prst="rect">
            <a:avLst/>
          </a:prstGeom>
          <a:solidFill>
            <a:srgbClr val="002060">
              <a:alpha val="60000"/>
            </a:srgbClr>
          </a:solidFill>
          <a:ln w="571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bg2"/>
                </a:solidFill>
              </a:rPr>
              <a:t>Management Portal</a:t>
            </a:r>
            <a:endParaRPr kumimoji="1" lang="ja-JP" altLang="en-US" sz="2400" dirty="0">
              <a:solidFill>
                <a:schemeClr val="bg2"/>
              </a:solidFill>
            </a:endParaRPr>
          </a:p>
        </p:txBody>
      </p:sp>
      <p:sp>
        <p:nvSpPr>
          <p:cNvPr id="124" name="Title 1"/>
          <p:cNvSpPr txBox="1">
            <a:spLocks/>
          </p:cNvSpPr>
          <p:nvPr/>
        </p:nvSpPr>
        <p:spPr bwMode="auto">
          <a:xfrm>
            <a:off x="296332" y="208588"/>
            <a:ext cx="884766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ea typeface="MS PGothic" charset="-128"/>
                <a:cs typeface="MS PGothic" charset="-128"/>
              </a:rPr>
              <a:t>Intent-Based Data Center</a:t>
            </a:r>
          </a:p>
          <a:p>
            <a:r>
              <a:rPr lang="ja-JP" altLang="en-US" sz="2000" dirty="0">
                <a:ea typeface="MS PGothic" charset="-128"/>
                <a:cs typeface="MS PGothic" charset="-128"/>
              </a:rPr>
              <a:t>マルチクラウド環境に</a:t>
            </a:r>
            <a:r>
              <a:rPr lang="ja-JP" altLang="en-US" sz="2000" dirty="0" smtClean="0">
                <a:ea typeface="MS PGothic" charset="-128"/>
                <a:cs typeface="MS PGothic" charset="-128"/>
              </a:rPr>
              <a:t>おけるシスコの</a:t>
            </a:r>
            <a:r>
              <a:rPr lang="ja-JP" altLang="en-US" sz="2000" dirty="0" smtClean="0">
                <a:ea typeface="MS PGothic" charset="-128"/>
                <a:cs typeface="MS PGothic" charset="-128"/>
              </a:rPr>
              <a:t>アーキテクチャ</a:t>
            </a:r>
            <a:endParaRPr lang="en-US" sz="2000" dirty="0">
              <a:ea typeface="MS PGothic" charset="-128"/>
              <a:cs typeface="MS PGothic" charset="-128"/>
            </a:endParaRPr>
          </a:p>
        </p:txBody>
      </p:sp>
    </p:spTree>
    <p:extLst>
      <p:ext uri="{BB962C8B-B14F-4D97-AF65-F5344CB8AC3E}">
        <p14:creationId xmlns:p14="http://schemas.microsoft.com/office/powerpoint/2010/main" val="8159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9" grpId="0" animBg="1"/>
      <p:bldP spid="120" grpId="0" animBg="1"/>
      <p:bldP spid="121" grpId="0" animBg="1"/>
      <p:bldP spid="122" grpId="0" animBg="1"/>
      <p:bldP spid="1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449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15991" y="138681"/>
            <a:ext cx="8345488" cy="731837"/>
          </a:xfrm>
        </p:spPr>
        <p:txBody>
          <a:bodyPr/>
          <a:lstStyle/>
          <a:p>
            <a:r>
              <a:rPr lang="ja-JP" altLang="en-US" dirty="0">
                <a:latin typeface="MS PGothic" charset="-128"/>
                <a:ea typeface="MS PGothic" charset="-128"/>
                <a:cs typeface="MS PGothic" charset="-128"/>
              </a:rPr>
              <a:t>お客様</a:t>
            </a:r>
            <a:r>
              <a:rPr lang="ja-JP" altLang="en-US">
                <a:latin typeface="MS PGothic" charset="-128"/>
                <a:ea typeface="MS PGothic" charset="-128"/>
                <a:cs typeface="MS PGothic" charset="-128"/>
              </a:rPr>
              <a:t>のインフラマネジメントの課題</a:t>
            </a:r>
            <a:endParaRPr lang="en-US" dirty="0">
              <a:latin typeface="MS PGothic" charset="-128"/>
              <a:ea typeface="MS PGothic" charset="-128"/>
              <a:cs typeface="MS PGothic" charset="-128"/>
            </a:endParaRPr>
          </a:p>
        </p:txBody>
      </p:sp>
      <p:grpSp>
        <p:nvGrpSpPr>
          <p:cNvPr id="3" name="図形グループ 2"/>
          <p:cNvGrpSpPr/>
          <p:nvPr/>
        </p:nvGrpSpPr>
        <p:grpSpPr>
          <a:xfrm>
            <a:off x="3352801" y="999721"/>
            <a:ext cx="2336799" cy="3819177"/>
            <a:chOff x="3352801" y="999721"/>
            <a:chExt cx="2336799" cy="3819177"/>
          </a:xfrm>
        </p:grpSpPr>
        <p:sp>
          <p:nvSpPr>
            <p:cNvPr id="76" name="TextBox 75">
              <a:extLst>
                <a:ext uri="{FF2B5EF4-FFF2-40B4-BE49-F238E27FC236}">
                  <a16:creationId xmlns:a16="http://schemas.microsoft.com/office/drawing/2014/main" xmlns="" id="{73FCB5FA-0684-49F7-98E9-FDF04A1E6277}"/>
                </a:ext>
              </a:extLst>
            </p:cNvPr>
            <p:cNvSpPr txBox="1"/>
            <p:nvPr/>
          </p:nvSpPr>
          <p:spPr>
            <a:xfrm>
              <a:off x="3606802" y="2922759"/>
              <a:ext cx="1855411" cy="518091"/>
            </a:xfrm>
            <a:prstGeom prst="rect">
              <a:avLst/>
            </a:prstGeom>
            <a:noFill/>
          </p:spPr>
          <p:txBody>
            <a:bodyPr wrap="square" tIns="0" bIns="0" rtlCol="0">
              <a:spAutoFit/>
            </a:bodyPr>
            <a:lstStyle/>
            <a:p>
              <a:pPr algn="ctr">
                <a:spcBef>
                  <a:spcPts val="225"/>
                </a:spcBef>
                <a:buClr>
                  <a:srgbClr val="000000"/>
                </a:buClr>
                <a:buSzPct val="25000"/>
                <a:defRPr/>
              </a:pPr>
              <a:r>
                <a:rPr lang="ja-JP" altLang="en-US" sz="1600" spc="-23" dirty="0">
                  <a:solidFill>
                    <a:schemeClr val="bg1"/>
                  </a:solidFill>
                  <a:latin typeface="+mj-lt"/>
                </a:rPr>
                <a:t>分散された</a:t>
              </a:r>
              <a:endParaRPr lang="en-US" altLang="ja-JP" sz="1600" spc="-23" dirty="0">
                <a:solidFill>
                  <a:schemeClr val="bg1"/>
                </a:solidFill>
                <a:latin typeface="+mj-lt"/>
              </a:endParaRPr>
            </a:p>
            <a:p>
              <a:pPr algn="ctr">
                <a:spcBef>
                  <a:spcPts val="225"/>
                </a:spcBef>
                <a:buClr>
                  <a:srgbClr val="000000"/>
                </a:buClr>
                <a:buSzPct val="25000"/>
                <a:defRPr/>
              </a:pPr>
              <a:r>
                <a:rPr lang="ja-JP" altLang="en-US" sz="1600" spc="-23" dirty="0">
                  <a:solidFill>
                    <a:schemeClr val="bg1"/>
                  </a:solidFill>
                  <a:latin typeface="+mj-lt"/>
                </a:rPr>
                <a:t>アプリケーションと</a:t>
              </a:r>
              <a:r>
                <a:rPr lang="en-US" altLang="ja-JP" sz="1600" spc="-23" dirty="0">
                  <a:solidFill>
                    <a:schemeClr val="bg1"/>
                  </a:solidFill>
                  <a:latin typeface="+mj-lt"/>
                </a:rPr>
                <a:t>IT</a:t>
              </a:r>
              <a:endParaRPr lang="en-US" sz="1600" spc="-23" dirty="0">
                <a:solidFill>
                  <a:schemeClr val="bg1"/>
                </a:solidFill>
                <a:latin typeface="+mj-lt"/>
              </a:endParaRPr>
            </a:p>
          </p:txBody>
        </p:sp>
        <p:sp>
          <p:nvSpPr>
            <p:cNvPr id="77" name="Rectangle 76">
              <a:extLst>
                <a:ext uri="{FF2B5EF4-FFF2-40B4-BE49-F238E27FC236}">
                  <a16:creationId xmlns:a16="http://schemas.microsoft.com/office/drawing/2014/main" xmlns="" id="{86CBDF95-4963-4C05-8255-6807930D3D9C}"/>
                </a:ext>
              </a:extLst>
            </p:cNvPr>
            <p:cNvSpPr/>
            <p:nvPr/>
          </p:nvSpPr>
          <p:spPr>
            <a:xfrm>
              <a:off x="3352801" y="3695514"/>
              <a:ext cx="2336799" cy="1123384"/>
            </a:xfrm>
            <a:prstGeom prst="rect">
              <a:avLst/>
            </a:prstGeom>
          </p:spPr>
          <p:txBody>
            <a:bodyPr wrap="square" lIns="0" tIns="0" rIns="0">
              <a:spAutoFit/>
            </a:bodyPr>
            <a:lstStyle/>
            <a:p>
              <a:pPr lvl="0" algn="ctr">
                <a:buClr>
                  <a:srgbClr val="000000"/>
                </a:buClr>
                <a:buSzPct val="25000"/>
                <a:defRPr/>
              </a:pPr>
              <a:r>
                <a:rPr lang="ja-JP" altLang="en-US" sz="1400" dirty="0" smtClean="0">
                  <a:solidFill>
                    <a:schemeClr val="tx1">
                      <a:lumMod val="75000"/>
                      <a:lumOff val="25000"/>
                    </a:schemeClr>
                  </a:solidFill>
                  <a:latin typeface="MS PGothic" charset="-128"/>
                  <a:ea typeface="MS PGothic" charset="-128"/>
                  <a:cs typeface="MS PGothic" charset="-128"/>
                  <a:sym typeface="Calibri"/>
                </a:rPr>
                <a:t>用途によってインフラが異なる</a:t>
              </a:r>
              <a:endParaRPr lang="en-US" altLang="ja-JP" sz="1400" dirty="0" smtClean="0">
                <a:solidFill>
                  <a:schemeClr val="tx1">
                    <a:lumMod val="75000"/>
                    <a:lumOff val="25000"/>
                  </a:schemeClr>
                </a:solidFill>
                <a:latin typeface="MS PGothic" charset="-128"/>
                <a:ea typeface="MS PGothic" charset="-128"/>
                <a:cs typeface="MS PGothic" charset="-128"/>
                <a:sym typeface="Calibri"/>
              </a:endParaRPr>
            </a:p>
            <a:p>
              <a:pPr lvl="0" algn="ctr">
                <a:buClr>
                  <a:srgbClr val="000000"/>
                </a:buClr>
                <a:buSzPct val="25000"/>
                <a:defRPr/>
              </a:pPr>
              <a:r>
                <a:rPr lang="ja-JP" altLang="en-US" sz="1400" dirty="0" smtClean="0">
                  <a:solidFill>
                    <a:schemeClr val="tx1">
                      <a:lumMod val="75000"/>
                      <a:lumOff val="25000"/>
                    </a:schemeClr>
                  </a:solidFill>
                  <a:latin typeface="MS PGothic" charset="-128"/>
                  <a:ea typeface="MS PGothic" charset="-128"/>
                  <a:cs typeface="MS PGothic" charset="-128"/>
                  <a:sym typeface="Calibri"/>
                </a:rPr>
                <a:t>セキュリティレベルの確保</a:t>
              </a:r>
              <a:endParaRPr lang="en-US" altLang="ja-JP" sz="1400" dirty="0" smtClean="0">
                <a:solidFill>
                  <a:schemeClr val="tx1">
                    <a:lumMod val="75000"/>
                    <a:lumOff val="25000"/>
                  </a:schemeClr>
                </a:solidFill>
                <a:latin typeface="MS PGothic" charset="-128"/>
                <a:ea typeface="MS PGothic" charset="-128"/>
                <a:cs typeface="MS PGothic" charset="-128"/>
                <a:sym typeface="Calibri"/>
              </a:endParaRPr>
            </a:p>
            <a:p>
              <a:pPr lvl="0" algn="ctr">
                <a:buClr>
                  <a:srgbClr val="000000"/>
                </a:buClr>
                <a:buSzPct val="25000"/>
                <a:defRPr/>
              </a:pPr>
              <a:r>
                <a:rPr lang="ja-JP" altLang="en-US" sz="1400" dirty="0" smtClean="0">
                  <a:solidFill>
                    <a:schemeClr val="tx1">
                      <a:lumMod val="75000"/>
                      <a:lumOff val="25000"/>
                    </a:schemeClr>
                  </a:solidFill>
                  <a:latin typeface="MS PGothic" charset="-128"/>
                  <a:ea typeface="MS PGothic" charset="-128"/>
                  <a:cs typeface="MS PGothic" charset="-128"/>
                  <a:sym typeface="Calibri"/>
                </a:rPr>
                <a:t>場所の違い</a:t>
              </a:r>
              <a:endParaRPr lang="en-US" altLang="ja-JP" sz="1400" dirty="0" smtClean="0">
                <a:solidFill>
                  <a:schemeClr val="tx1">
                    <a:lumMod val="75000"/>
                    <a:lumOff val="25000"/>
                  </a:schemeClr>
                </a:solidFill>
                <a:latin typeface="MS PGothic" charset="-128"/>
                <a:ea typeface="MS PGothic" charset="-128"/>
                <a:cs typeface="MS PGothic" charset="-128"/>
                <a:sym typeface="Calibri"/>
              </a:endParaRPr>
            </a:p>
            <a:p>
              <a:pPr lvl="0" algn="ctr">
                <a:buClr>
                  <a:srgbClr val="000000"/>
                </a:buClr>
                <a:buSzPct val="25000"/>
                <a:defRPr/>
              </a:pPr>
              <a:r>
                <a:rPr lang="ja-JP" altLang="en-US" sz="1400" dirty="0" smtClean="0">
                  <a:solidFill>
                    <a:schemeClr val="tx1">
                      <a:lumMod val="75000"/>
                      <a:lumOff val="25000"/>
                    </a:schemeClr>
                  </a:solidFill>
                  <a:latin typeface="MS PGothic" charset="-128"/>
                  <a:ea typeface="MS PGothic" charset="-128"/>
                  <a:cs typeface="MS PGothic" charset="-128"/>
                  <a:sym typeface="Calibri"/>
                </a:rPr>
                <a:t>利用状況の把握</a:t>
              </a:r>
              <a:endParaRPr lang="en-US" altLang="ja-JP" sz="1400" dirty="0" smtClean="0">
                <a:solidFill>
                  <a:schemeClr val="tx1">
                    <a:lumMod val="75000"/>
                    <a:lumOff val="25000"/>
                  </a:schemeClr>
                </a:solidFill>
                <a:latin typeface="MS PGothic" charset="-128"/>
                <a:ea typeface="MS PGothic" charset="-128"/>
                <a:cs typeface="MS PGothic" charset="-128"/>
                <a:sym typeface="Calibri"/>
              </a:endParaRPr>
            </a:p>
            <a:p>
              <a:pPr lvl="0" algn="ctr">
                <a:buClr>
                  <a:srgbClr val="000000"/>
                </a:buClr>
                <a:buSzPct val="25000"/>
                <a:defRPr/>
              </a:pPr>
              <a:r>
                <a:rPr lang="ja-JP" altLang="en-US" sz="1400" dirty="0" smtClean="0">
                  <a:solidFill>
                    <a:schemeClr val="tx1">
                      <a:lumMod val="75000"/>
                      <a:lumOff val="25000"/>
                    </a:schemeClr>
                  </a:solidFill>
                  <a:latin typeface="MS PGothic" charset="-128"/>
                  <a:ea typeface="MS PGothic" charset="-128"/>
                  <a:cs typeface="MS PGothic" charset="-128"/>
                  <a:sym typeface="Calibri"/>
                </a:rPr>
                <a:t>パフォーマンス</a:t>
              </a:r>
              <a:endParaRPr lang="en-US" altLang="ja-JP" sz="1400" dirty="0">
                <a:solidFill>
                  <a:schemeClr val="tx1">
                    <a:lumMod val="75000"/>
                    <a:lumOff val="25000"/>
                  </a:schemeClr>
                </a:solidFill>
                <a:latin typeface="MS PGothic" charset="-128"/>
                <a:ea typeface="MS PGothic" charset="-128"/>
                <a:cs typeface="MS PGothic" charset="-128"/>
                <a:sym typeface="Calibri"/>
              </a:endParaRPr>
            </a:p>
          </p:txBody>
        </p:sp>
        <p:cxnSp>
          <p:nvCxnSpPr>
            <p:cNvPr id="78" name="Straight Connector 77">
              <a:extLst>
                <a:ext uri="{FF2B5EF4-FFF2-40B4-BE49-F238E27FC236}">
                  <a16:creationId xmlns:a16="http://schemas.microsoft.com/office/drawing/2014/main" xmlns="" id="{B5F3470E-8FD8-4DB0-A986-E9BC9A85C0E1}"/>
                </a:ext>
              </a:extLst>
            </p:cNvPr>
            <p:cNvCxnSpPr/>
            <p:nvPr/>
          </p:nvCxnSpPr>
          <p:spPr>
            <a:xfrm>
              <a:off x="3691958" y="3592265"/>
              <a:ext cx="1701614" cy="0"/>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grpSp>
          <p:nvGrpSpPr>
            <p:cNvPr id="92" name="Group 64">
              <a:extLst>
                <a:ext uri="{FF2B5EF4-FFF2-40B4-BE49-F238E27FC236}">
                  <a16:creationId xmlns:a16="http://schemas.microsoft.com/office/drawing/2014/main" xmlns="" id="{D1F0E0ED-937F-4A4F-AFFE-939AC212F0A3}"/>
                </a:ext>
              </a:extLst>
            </p:cNvPr>
            <p:cNvGrpSpPr>
              <a:grpSpLocks noChangeAspect="1"/>
            </p:cNvGrpSpPr>
            <p:nvPr/>
          </p:nvGrpSpPr>
          <p:grpSpPr bwMode="auto">
            <a:xfrm>
              <a:off x="3741718" y="999721"/>
              <a:ext cx="1602094" cy="1602094"/>
              <a:chOff x="2539" y="1279"/>
              <a:chExt cx="682" cy="682"/>
            </a:xfrm>
          </p:grpSpPr>
          <p:sp>
            <p:nvSpPr>
              <p:cNvPr id="93" name="Oval 65">
                <a:extLst>
                  <a:ext uri="{FF2B5EF4-FFF2-40B4-BE49-F238E27FC236}">
                    <a16:creationId xmlns:a16="http://schemas.microsoft.com/office/drawing/2014/main" xmlns="" id="{8BDF4338-D708-4FEE-BDC9-7D31D9278330}"/>
                  </a:ext>
                </a:extLst>
              </p:cNvPr>
              <p:cNvSpPr>
                <a:spLocks noChangeArrowheads="1"/>
              </p:cNvSpPr>
              <p:nvPr/>
            </p:nvSpPr>
            <p:spPr bwMode="auto">
              <a:xfrm>
                <a:off x="2539" y="1279"/>
                <a:ext cx="682" cy="682"/>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Oval 66">
                <a:extLst>
                  <a:ext uri="{FF2B5EF4-FFF2-40B4-BE49-F238E27FC236}">
                    <a16:creationId xmlns:a16="http://schemas.microsoft.com/office/drawing/2014/main" xmlns="" id="{2F544A63-D935-4B65-BB63-E01F82DD834B}"/>
                  </a:ext>
                </a:extLst>
              </p:cNvPr>
              <p:cNvSpPr>
                <a:spLocks noChangeArrowheads="1"/>
              </p:cNvSpPr>
              <p:nvPr/>
            </p:nvSpPr>
            <p:spPr bwMode="auto">
              <a:xfrm>
                <a:off x="2692" y="1565"/>
                <a:ext cx="113" cy="112"/>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67">
                <a:extLst>
                  <a:ext uri="{FF2B5EF4-FFF2-40B4-BE49-F238E27FC236}">
                    <a16:creationId xmlns:a16="http://schemas.microsoft.com/office/drawing/2014/main" xmlns="" id="{4134A499-2F96-48BB-A4D8-AAFFE379A3C5}"/>
                  </a:ext>
                </a:extLst>
              </p:cNvPr>
              <p:cNvSpPr>
                <a:spLocks noChangeArrowheads="1"/>
              </p:cNvSpPr>
              <p:nvPr/>
            </p:nvSpPr>
            <p:spPr bwMode="auto">
              <a:xfrm>
                <a:off x="2908" y="1727"/>
                <a:ext cx="114" cy="113"/>
              </a:xfrm>
              <a:prstGeom prst="ellipse">
                <a:avLst/>
              </a:prstGeom>
              <a:solidFill>
                <a:srgbClr val="0034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68">
                <a:extLst>
                  <a:ext uri="{FF2B5EF4-FFF2-40B4-BE49-F238E27FC236}">
                    <a16:creationId xmlns:a16="http://schemas.microsoft.com/office/drawing/2014/main" xmlns="" id="{6FBEE540-AC1C-48C8-BAE4-0C7587FD17A2}"/>
                  </a:ext>
                </a:extLst>
              </p:cNvPr>
              <p:cNvSpPr>
                <a:spLocks noEditPoints="1"/>
              </p:cNvSpPr>
              <p:nvPr/>
            </p:nvSpPr>
            <p:spPr bwMode="auto">
              <a:xfrm>
                <a:off x="2681" y="1389"/>
                <a:ext cx="352" cy="462"/>
              </a:xfrm>
              <a:custGeom>
                <a:avLst/>
                <a:gdLst>
                  <a:gd name="T0" fmla="*/ 160 w 198"/>
                  <a:gd name="T1" fmla="*/ 184 h 260"/>
                  <a:gd name="T2" fmla="*/ 129 w 198"/>
                  <a:gd name="T3" fmla="*/ 200 h 260"/>
                  <a:gd name="T4" fmla="*/ 69 w 198"/>
                  <a:gd name="T5" fmla="*/ 152 h 260"/>
                  <a:gd name="T6" fmla="*/ 76 w 198"/>
                  <a:gd name="T7" fmla="*/ 130 h 260"/>
                  <a:gd name="T8" fmla="*/ 71 w 198"/>
                  <a:gd name="T9" fmla="*/ 113 h 260"/>
                  <a:gd name="T10" fmla="*/ 132 w 198"/>
                  <a:gd name="T11" fmla="*/ 63 h 260"/>
                  <a:gd name="T12" fmla="*/ 160 w 198"/>
                  <a:gd name="T13" fmla="*/ 76 h 260"/>
                  <a:gd name="T14" fmla="*/ 198 w 198"/>
                  <a:gd name="T15" fmla="*/ 38 h 260"/>
                  <a:gd name="T16" fmla="*/ 160 w 198"/>
                  <a:gd name="T17" fmla="*/ 0 h 260"/>
                  <a:gd name="T18" fmla="*/ 122 w 198"/>
                  <a:gd name="T19" fmla="*/ 38 h 260"/>
                  <a:gd name="T20" fmla="*/ 125 w 198"/>
                  <a:gd name="T21" fmla="*/ 53 h 260"/>
                  <a:gd name="T22" fmla="*/ 64 w 198"/>
                  <a:gd name="T23" fmla="*/ 104 h 260"/>
                  <a:gd name="T24" fmla="*/ 38 w 198"/>
                  <a:gd name="T25" fmla="*/ 93 h 260"/>
                  <a:gd name="T26" fmla="*/ 0 w 198"/>
                  <a:gd name="T27" fmla="*/ 130 h 260"/>
                  <a:gd name="T28" fmla="*/ 38 w 198"/>
                  <a:gd name="T29" fmla="*/ 168 h 260"/>
                  <a:gd name="T30" fmla="*/ 60 w 198"/>
                  <a:gd name="T31" fmla="*/ 161 h 260"/>
                  <a:gd name="T32" fmla="*/ 124 w 198"/>
                  <a:gd name="T33" fmla="*/ 210 h 260"/>
                  <a:gd name="T34" fmla="*/ 122 w 198"/>
                  <a:gd name="T35" fmla="*/ 222 h 260"/>
                  <a:gd name="T36" fmla="*/ 160 w 198"/>
                  <a:gd name="T37" fmla="*/ 260 h 260"/>
                  <a:gd name="T38" fmla="*/ 198 w 198"/>
                  <a:gd name="T39" fmla="*/ 222 h 260"/>
                  <a:gd name="T40" fmla="*/ 160 w 198"/>
                  <a:gd name="T41" fmla="*/ 184 h 260"/>
                  <a:gd name="T42" fmla="*/ 160 w 198"/>
                  <a:gd name="T43" fmla="*/ 12 h 260"/>
                  <a:gd name="T44" fmla="*/ 186 w 198"/>
                  <a:gd name="T45" fmla="*/ 38 h 260"/>
                  <a:gd name="T46" fmla="*/ 160 w 198"/>
                  <a:gd name="T47" fmla="*/ 64 h 260"/>
                  <a:gd name="T48" fmla="*/ 134 w 198"/>
                  <a:gd name="T49" fmla="*/ 38 h 260"/>
                  <a:gd name="T50" fmla="*/ 160 w 198"/>
                  <a:gd name="T51" fmla="*/ 12 h 260"/>
                  <a:gd name="T52" fmla="*/ 12 w 198"/>
                  <a:gd name="T53" fmla="*/ 130 h 260"/>
                  <a:gd name="T54" fmla="*/ 38 w 198"/>
                  <a:gd name="T55" fmla="*/ 105 h 260"/>
                  <a:gd name="T56" fmla="*/ 64 w 198"/>
                  <a:gd name="T57" fmla="*/ 130 h 260"/>
                  <a:gd name="T58" fmla="*/ 38 w 198"/>
                  <a:gd name="T59" fmla="*/ 156 h 260"/>
                  <a:gd name="T60" fmla="*/ 12 w 198"/>
                  <a:gd name="T61" fmla="*/ 130 h 260"/>
                  <a:gd name="T62" fmla="*/ 160 w 198"/>
                  <a:gd name="T63" fmla="*/ 248 h 260"/>
                  <a:gd name="T64" fmla="*/ 134 w 198"/>
                  <a:gd name="T65" fmla="*/ 222 h 260"/>
                  <a:gd name="T66" fmla="*/ 160 w 198"/>
                  <a:gd name="T67" fmla="*/ 196 h 260"/>
                  <a:gd name="T68" fmla="*/ 186 w 198"/>
                  <a:gd name="T69" fmla="*/ 222 h 260"/>
                  <a:gd name="T70" fmla="*/ 160 w 198"/>
                  <a:gd name="T71" fmla="*/ 24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8" h="260">
                    <a:moveTo>
                      <a:pt x="160" y="184"/>
                    </a:moveTo>
                    <a:cubicBezTo>
                      <a:pt x="147" y="184"/>
                      <a:pt x="136" y="190"/>
                      <a:pt x="129" y="200"/>
                    </a:cubicBezTo>
                    <a:cubicBezTo>
                      <a:pt x="69" y="152"/>
                      <a:pt x="69" y="152"/>
                      <a:pt x="69" y="152"/>
                    </a:cubicBezTo>
                    <a:cubicBezTo>
                      <a:pt x="73" y="146"/>
                      <a:pt x="76" y="139"/>
                      <a:pt x="76" y="130"/>
                    </a:cubicBezTo>
                    <a:cubicBezTo>
                      <a:pt x="76" y="124"/>
                      <a:pt x="74" y="118"/>
                      <a:pt x="71" y="113"/>
                    </a:cubicBezTo>
                    <a:cubicBezTo>
                      <a:pt x="132" y="63"/>
                      <a:pt x="132" y="63"/>
                      <a:pt x="132" y="63"/>
                    </a:cubicBezTo>
                    <a:cubicBezTo>
                      <a:pt x="139" y="71"/>
                      <a:pt x="149" y="76"/>
                      <a:pt x="160" y="76"/>
                    </a:cubicBezTo>
                    <a:cubicBezTo>
                      <a:pt x="181" y="76"/>
                      <a:pt x="198" y="59"/>
                      <a:pt x="198" y="38"/>
                    </a:cubicBezTo>
                    <a:cubicBezTo>
                      <a:pt x="198" y="17"/>
                      <a:pt x="181" y="0"/>
                      <a:pt x="160" y="0"/>
                    </a:cubicBezTo>
                    <a:cubicBezTo>
                      <a:pt x="139" y="0"/>
                      <a:pt x="122" y="17"/>
                      <a:pt x="122" y="38"/>
                    </a:cubicBezTo>
                    <a:cubicBezTo>
                      <a:pt x="122" y="43"/>
                      <a:pt x="123" y="49"/>
                      <a:pt x="125" y="53"/>
                    </a:cubicBezTo>
                    <a:cubicBezTo>
                      <a:pt x="64" y="104"/>
                      <a:pt x="64" y="104"/>
                      <a:pt x="64" y="104"/>
                    </a:cubicBezTo>
                    <a:cubicBezTo>
                      <a:pt x="57" y="97"/>
                      <a:pt x="48" y="93"/>
                      <a:pt x="38" y="93"/>
                    </a:cubicBezTo>
                    <a:cubicBezTo>
                      <a:pt x="17" y="93"/>
                      <a:pt x="0" y="110"/>
                      <a:pt x="0" y="130"/>
                    </a:cubicBezTo>
                    <a:cubicBezTo>
                      <a:pt x="0" y="151"/>
                      <a:pt x="17" y="168"/>
                      <a:pt x="38" y="168"/>
                    </a:cubicBezTo>
                    <a:cubicBezTo>
                      <a:pt x="46" y="168"/>
                      <a:pt x="54" y="165"/>
                      <a:pt x="60" y="161"/>
                    </a:cubicBezTo>
                    <a:cubicBezTo>
                      <a:pt x="124" y="210"/>
                      <a:pt x="124" y="210"/>
                      <a:pt x="124" y="210"/>
                    </a:cubicBezTo>
                    <a:cubicBezTo>
                      <a:pt x="123" y="214"/>
                      <a:pt x="122" y="218"/>
                      <a:pt x="122" y="222"/>
                    </a:cubicBezTo>
                    <a:cubicBezTo>
                      <a:pt x="122" y="243"/>
                      <a:pt x="139" y="260"/>
                      <a:pt x="160" y="260"/>
                    </a:cubicBezTo>
                    <a:cubicBezTo>
                      <a:pt x="181" y="260"/>
                      <a:pt x="198" y="243"/>
                      <a:pt x="198" y="222"/>
                    </a:cubicBezTo>
                    <a:cubicBezTo>
                      <a:pt x="198" y="201"/>
                      <a:pt x="181" y="184"/>
                      <a:pt x="160" y="184"/>
                    </a:cubicBezTo>
                    <a:close/>
                    <a:moveTo>
                      <a:pt x="160" y="12"/>
                    </a:moveTo>
                    <a:cubicBezTo>
                      <a:pt x="174" y="12"/>
                      <a:pt x="186" y="24"/>
                      <a:pt x="186" y="38"/>
                    </a:cubicBezTo>
                    <a:cubicBezTo>
                      <a:pt x="186" y="52"/>
                      <a:pt x="174" y="64"/>
                      <a:pt x="160" y="64"/>
                    </a:cubicBezTo>
                    <a:cubicBezTo>
                      <a:pt x="146" y="64"/>
                      <a:pt x="134" y="52"/>
                      <a:pt x="134" y="38"/>
                    </a:cubicBezTo>
                    <a:cubicBezTo>
                      <a:pt x="134" y="24"/>
                      <a:pt x="146" y="12"/>
                      <a:pt x="160" y="12"/>
                    </a:cubicBezTo>
                    <a:close/>
                    <a:moveTo>
                      <a:pt x="12" y="130"/>
                    </a:moveTo>
                    <a:cubicBezTo>
                      <a:pt x="12" y="116"/>
                      <a:pt x="24" y="105"/>
                      <a:pt x="38" y="105"/>
                    </a:cubicBezTo>
                    <a:cubicBezTo>
                      <a:pt x="52" y="105"/>
                      <a:pt x="64" y="116"/>
                      <a:pt x="64" y="130"/>
                    </a:cubicBezTo>
                    <a:cubicBezTo>
                      <a:pt x="64" y="145"/>
                      <a:pt x="52" y="156"/>
                      <a:pt x="38" y="156"/>
                    </a:cubicBezTo>
                    <a:cubicBezTo>
                      <a:pt x="24" y="156"/>
                      <a:pt x="12" y="145"/>
                      <a:pt x="12" y="130"/>
                    </a:cubicBezTo>
                    <a:close/>
                    <a:moveTo>
                      <a:pt x="160" y="248"/>
                    </a:moveTo>
                    <a:cubicBezTo>
                      <a:pt x="146" y="248"/>
                      <a:pt x="134" y="236"/>
                      <a:pt x="134" y="222"/>
                    </a:cubicBezTo>
                    <a:cubicBezTo>
                      <a:pt x="134" y="208"/>
                      <a:pt x="146" y="196"/>
                      <a:pt x="160" y="196"/>
                    </a:cubicBezTo>
                    <a:cubicBezTo>
                      <a:pt x="174" y="196"/>
                      <a:pt x="186" y="208"/>
                      <a:pt x="186" y="222"/>
                    </a:cubicBezTo>
                    <a:cubicBezTo>
                      <a:pt x="186" y="236"/>
                      <a:pt x="174" y="248"/>
                      <a:pt x="160"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 name="図形グループ 3"/>
          <p:cNvGrpSpPr/>
          <p:nvPr/>
        </p:nvGrpSpPr>
        <p:grpSpPr>
          <a:xfrm>
            <a:off x="5867402" y="999720"/>
            <a:ext cx="3042853" cy="3810711"/>
            <a:chOff x="5867402" y="999720"/>
            <a:chExt cx="3042853" cy="3810711"/>
          </a:xfrm>
        </p:grpSpPr>
        <p:sp>
          <p:nvSpPr>
            <p:cNvPr id="7" name="TextBox 6"/>
            <p:cNvSpPr txBox="1"/>
            <p:nvPr/>
          </p:nvSpPr>
          <p:spPr>
            <a:xfrm>
              <a:off x="6271432" y="2913853"/>
              <a:ext cx="2252110" cy="518091"/>
            </a:xfrm>
            <a:prstGeom prst="rect">
              <a:avLst/>
            </a:prstGeom>
            <a:noFill/>
          </p:spPr>
          <p:txBody>
            <a:bodyPr wrap="square" tIns="0" bIns="0" rtlCol="0">
              <a:spAutoFit/>
            </a:bodyPr>
            <a:lstStyle/>
            <a:p>
              <a:pPr algn="ctr">
                <a:spcBef>
                  <a:spcPts val="225"/>
                </a:spcBef>
                <a:buClr>
                  <a:srgbClr val="000000"/>
                </a:buClr>
                <a:buSzPct val="25000"/>
                <a:defRPr/>
              </a:pPr>
              <a:r>
                <a:rPr lang="ja-JP" altLang="en-US" sz="1600" spc="-23" dirty="0">
                  <a:solidFill>
                    <a:schemeClr val="bg1"/>
                  </a:solidFill>
                  <a:latin typeface="+mj-lt"/>
                </a:rPr>
                <a:t>従来型の</a:t>
              </a:r>
              <a:endParaRPr lang="en-US" altLang="ja-JP" sz="1600" spc="-23" dirty="0">
                <a:solidFill>
                  <a:schemeClr val="bg1"/>
                </a:solidFill>
                <a:latin typeface="+mj-lt"/>
              </a:endParaRPr>
            </a:p>
            <a:p>
              <a:pPr algn="ctr">
                <a:spcBef>
                  <a:spcPts val="225"/>
                </a:spcBef>
                <a:buClr>
                  <a:srgbClr val="000000"/>
                </a:buClr>
                <a:buSzPct val="25000"/>
                <a:defRPr/>
              </a:pPr>
              <a:r>
                <a:rPr lang="ja-JP" altLang="en-US" sz="1600" spc="-23" dirty="0">
                  <a:solidFill>
                    <a:schemeClr val="bg1"/>
                  </a:solidFill>
                  <a:latin typeface="+mj-lt"/>
                </a:rPr>
                <a:t>運用管理システム</a:t>
              </a:r>
              <a:endParaRPr lang="en-US" sz="1600" spc="-23" dirty="0">
                <a:solidFill>
                  <a:schemeClr val="bg1"/>
                </a:solidFill>
                <a:latin typeface="+mj-lt"/>
              </a:endParaRPr>
            </a:p>
          </p:txBody>
        </p:sp>
        <p:sp>
          <p:nvSpPr>
            <p:cNvPr id="12" name="Rectangle 11"/>
            <p:cNvSpPr/>
            <p:nvPr/>
          </p:nvSpPr>
          <p:spPr>
            <a:xfrm>
              <a:off x="5867402" y="3687047"/>
              <a:ext cx="3042853" cy="1123384"/>
            </a:xfrm>
            <a:prstGeom prst="rect">
              <a:avLst/>
            </a:prstGeom>
          </p:spPr>
          <p:txBody>
            <a:bodyPr wrap="square" lIns="0" tIns="0" rIns="0">
              <a:spAutoFit/>
            </a:bodyPr>
            <a:lstStyle/>
            <a:p>
              <a:pPr marL="0" marR="0" lvl="0" indent="0" algn="ctr" defTabSz="457200" rtl="0" eaLnBrk="1" fontAlgn="base" latinLnBrk="0" hangingPunct="1">
                <a:lnSpc>
                  <a:spcPct val="100000"/>
                </a:lnSpc>
                <a:spcBef>
                  <a:spcPct val="0"/>
                </a:spcBef>
                <a:spcAft>
                  <a:spcPct val="0"/>
                </a:spcAft>
                <a:buClr>
                  <a:srgbClr val="000000"/>
                </a:buClr>
                <a:buSzPct val="25000"/>
                <a:buFontTx/>
                <a:buNone/>
                <a:tabLst/>
                <a:defRPr/>
              </a:pPr>
              <a:r>
                <a:rPr kumimoji="0" lang="ja-JP" altLang="en-US" sz="1400" u="none" strike="noStrike" kern="1200" cap="none" spc="0" normalizeH="0" baseline="0" noProof="0" dirty="0" smtClean="0">
                  <a:ln>
                    <a:noFill/>
                  </a:ln>
                  <a:solidFill>
                    <a:schemeClr val="tx1">
                      <a:lumMod val="75000"/>
                      <a:lumOff val="25000"/>
                    </a:schemeClr>
                  </a:solidFill>
                  <a:effectLst/>
                  <a:uLnTx/>
                  <a:uFillTx/>
                  <a:latin typeface="MS PGothic" charset="-128"/>
                  <a:ea typeface="MS PGothic" charset="-128"/>
                  <a:cs typeface="MS PGothic" charset="-128"/>
                  <a:sym typeface="Calibri"/>
                </a:rPr>
                <a:t>機器毎に管理ツール</a:t>
              </a:r>
              <a:endParaRPr lang="en-US" altLang="ja-JP" sz="1400" dirty="0">
                <a:solidFill>
                  <a:schemeClr val="tx1">
                    <a:lumMod val="75000"/>
                    <a:lumOff val="25000"/>
                  </a:schemeClr>
                </a:solidFill>
                <a:latin typeface="MS PGothic" charset="-128"/>
                <a:ea typeface="MS PGothic" charset="-128"/>
                <a:cs typeface="MS PGothic" charset="-128"/>
                <a:sym typeface="Calibri"/>
              </a:endParaRPr>
            </a:p>
            <a:p>
              <a:pPr marL="0" marR="0" lvl="0" indent="0" algn="ctr" defTabSz="457200" rtl="0" eaLnBrk="1" fontAlgn="base" latinLnBrk="0" hangingPunct="1">
                <a:lnSpc>
                  <a:spcPct val="100000"/>
                </a:lnSpc>
                <a:spcBef>
                  <a:spcPct val="0"/>
                </a:spcBef>
                <a:spcAft>
                  <a:spcPct val="0"/>
                </a:spcAft>
                <a:buClr>
                  <a:srgbClr val="000000"/>
                </a:buClr>
                <a:buSzPct val="25000"/>
                <a:buFontTx/>
                <a:buNone/>
                <a:tabLst/>
                <a:defRPr/>
              </a:pPr>
              <a:r>
                <a:rPr kumimoji="0" lang="ja-JP" altLang="en-US" sz="1400" u="none" strike="noStrike" kern="1200" cap="none" spc="0" normalizeH="0" baseline="0" noProof="0" dirty="0" smtClean="0">
                  <a:ln>
                    <a:noFill/>
                  </a:ln>
                  <a:solidFill>
                    <a:schemeClr val="tx1">
                      <a:lumMod val="75000"/>
                      <a:lumOff val="25000"/>
                    </a:schemeClr>
                  </a:solidFill>
                  <a:effectLst/>
                  <a:uLnTx/>
                  <a:uFillTx/>
                  <a:latin typeface="MS PGothic" charset="-128"/>
                  <a:ea typeface="MS PGothic" charset="-128"/>
                  <a:cs typeface="MS PGothic" charset="-128"/>
                  <a:sym typeface="Calibri"/>
                </a:rPr>
                <a:t>すべて特定の運用管理者に依存</a:t>
              </a:r>
              <a:endParaRPr kumimoji="0" lang="en-US" altLang="ja-JP" sz="1400" u="none" strike="noStrike" kern="1200" cap="none" spc="0" normalizeH="0" baseline="0" noProof="0" dirty="0" smtClean="0">
                <a:ln>
                  <a:noFill/>
                </a:ln>
                <a:solidFill>
                  <a:schemeClr val="tx1">
                    <a:lumMod val="75000"/>
                    <a:lumOff val="25000"/>
                  </a:schemeClr>
                </a:solidFill>
                <a:effectLst/>
                <a:uLnTx/>
                <a:uFillTx/>
                <a:latin typeface="MS PGothic" charset="-128"/>
                <a:ea typeface="MS PGothic" charset="-128"/>
                <a:cs typeface="MS PGothic" charset="-128"/>
                <a:sym typeface="Calibri"/>
              </a:endParaRPr>
            </a:p>
            <a:p>
              <a:pPr marL="0" marR="0" lvl="0" indent="0" algn="ctr" defTabSz="457200" rtl="0" eaLnBrk="1" fontAlgn="base" latinLnBrk="0" hangingPunct="1">
                <a:lnSpc>
                  <a:spcPct val="100000"/>
                </a:lnSpc>
                <a:spcBef>
                  <a:spcPct val="0"/>
                </a:spcBef>
                <a:spcAft>
                  <a:spcPct val="0"/>
                </a:spcAft>
                <a:buClr>
                  <a:srgbClr val="000000"/>
                </a:buClr>
                <a:buSzPct val="25000"/>
                <a:buFontTx/>
                <a:buNone/>
                <a:tabLst/>
                <a:defRPr/>
              </a:pPr>
              <a:r>
                <a:rPr lang="ja-JP" altLang="en-US" sz="1400" dirty="0" smtClean="0">
                  <a:solidFill>
                    <a:schemeClr val="tx1">
                      <a:lumMod val="75000"/>
                      <a:lumOff val="25000"/>
                    </a:schemeClr>
                  </a:solidFill>
                  <a:latin typeface="MS PGothic" charset="-128"/>
                  <a:ea typeface="MS PGothic" charset="-128"/>
                  <a:cs typeface="MS PGothic" charset="-128"/>
                  <a:sym typeface="Calibri"/>
                </a:rPr>
                <a:t>手作業による設定ミス</a:t>
              </a:r>
              <a:endParaRPr lang="en-US" altLang="ja-JP" sz="1400" dirty="0">
                <a:solidFill>
                  <a:schemeClr val="tx1">
                    <a:lumMod val="75000"/>
                    <a:lumOff val="25000"/>
                  </a:schemeClr>
                </a:solidFill>
                <a:latin typeface="MS PGothic" charset="-128"/>
                <a:ea typeface="MS PGothic" charset="-128"/>
                <a:cs typeface="MS PGothic" charset="-128"/>
                <a:sym typeface="Calibri"/>
              </a:endParaRPr>
            </a:p>
            <a:p>
              <a:pPr marL="0" marR="0" lvl="0" indent="0" algn="ctr" defTabSz="457200" rtl="0" eaLnBrk="1" fontAlgn="base" latinLnBrk="0" hangingPunct="1">
                <a:lnSpc>
                  <a:spcPct val="100000"/>
                </a:lnSpc>
                <a:spcBef>
                  <a:spcPct val="0"/>
                </a:spcBef>
                <a:spcAft>
                  <a:spcPct val="0"/>
                </a:spcAft>
                <a:buClr>
                  <a:srgbClr val="000000"/>
                </a:buClr>
                <a:buSzPct val="25000"/>
                <a:buFontTx/>
                <a:buNone/>
                <a:tabLst/>
                <a:defRPr/>
              </a:pPr>
              <a:r>
                <a:rPr kumimoji="0" lang="ja-JP" altLang="en-US" sz="1400" u="none" strike="noStrike" kern="1200" cap="none" spc="0" normalizeH="0" baseline="0" noProof="0" dirty="0" smtClean="0">
                  <a:ln>
                    <a:noFill/>
                  </a:ln>
                  <a:solidFill>
                    <a:schemeClr val="tx1">
                      <a:lumMod val="75000"/>
                      <a:lumOff val="25000"/>
                    </a:schemeClr>
                  </a:solidFill>
                  <a:effectLst/>
                  <a:uLnTx/>
                  <a:uFillTx/>
                  <a:latin typeface="MS PGothic" charset="-128"/>
                  <a:ea typeface="MS PGothic" charset="-128"/>
                  <a:cs typeface="MS PGothic" charset="-128"/>
                  <a:sym typeface="Calibri"/>
                </a:rPr>
                <a:t>ビジネス</a:t>
              </a:r>
              <a:r>
                <a:rPr kumimoji="0" lang="ja-JP" altLang="en-US" sz="1400" u="none" strike="noStrike" kern="1200" cap="none" spc="0" normalizeH="0" baseline="0" noProof="0" dirty="0">
                  <a:ln>
                    <a:noFill/>
                  </a:ln>
                  <a:solidFill>
                    <a:schemeClr val="tx1">
                      <a:lumMod val="75000"/>
                      <a:lumOff val="25000"/>
                    </a:schemeClr>
                  </a:solidFill>
                  <a:effectLst/>
                  <a:uLnTx/>
                  <a:uFillTx/>
                  <a:latin typeface="MS PGothic" charset="-128"/>
                  <a:ea typeface="MS PGothic" charset="-128"/>
                  <a:cs typeface="MS PGothic" charset="-128"/>
                  <a:sym typeface="Calibri"/>
                </a:rPr>
                <a:t>により直結</a:t>
              </a:r>
              <a:r>
                <a:rPr kumimoji="0" lang="ja-JP" altLang="en-US" sz="1400" u="none" strike="noStrike" kern="1200" cap="none" spc="0" normalizeH="0" baseline="0" noProof="0" dirty="0" smtClean="0">
                  <a:ln>
                    <a:noFill/>
                  </a:ln>
                  <a:solidFill>
                    <a:schemeClr val="tx1">
                      <a:lumMod val="75000"/>
                      <a:lumOff val="25000"/>
                    </a:schemeClr>
                  </a:solidFill>
                  <a:effectLst/>
                  <a:uLnTx/>
                  <a:uFillTx/>
                  <a:latin typeface="MS PGothic" charset="-128"/>
                  <a:ea typeface="MS PGothic" charset="-128"/>
                  <a:cs typeface="MS PGothic" charset="-128"/>
                  <a:sym typeface="Calibri"/>
                </a:rPr>
                <a:t>す</a:t>
              </a:r>
              <a:r>
                <a:rPr lang="ja-JP" altLang="en-US" sz="1400" dirty="0" smtClean="0">
                  <a:solidFill>
                    <a:schemeClr val="tx1">
                      <a:lumMod val="75000"/>
                      <a:lumOff val="25000"/>
                    </a:schemeClr>
                  </a:solidFill>
                  <a:latin typeface="MS PGothic" charset="-128"/>
                  <a:ea typeface="MS PGothic" charset="-128"/>
                  <a:cs typeface="MS PGothic" charset="-128"/>
                  <a:sym typeface="Calibri"/>
                </a:rPr>
                <a:t>る</a:t>
              </a:r>
              <a:endParaRPr lang="en-US" altLang="ja-JP" sz="1400" dirty="0">
                <a:solidFill>
                  <a:schemeClr val="tx1">
                    <a:lumMod val="75000"/>
                    <a:lumOff val="25000"/>
                  </a:schemeClr>
                </a:solidFill>
                <a:latin typeface="MS PGothic" charset="-128"/>
                <a:ea typeface="MS PGothic" charset="-128"/>
                <a:cs typeface="MS PGothic" charset="-128"/>
                <a:sym typeface="Calibri"/>
              </a:endParaRPr>
            </a:p>
            <a:p>
              <a:pPr marL="0" marR="0" lvl="0" indent="0" algn="ctr" defTabSz="457200" rtl="0" eaLnBrk="1" fontAlgn="base" latinLnBrk="0" hangingPunct="1">
                <a:lnSpc>
                  <a:spcPct val="100000"/>
                </a:lnSpc>
                <a:spcBef>
                  <a:spcPct val="0"/>
                </a:spcBef>
                <a:spcAft>
                  <a:spcPct val="0"/>
                </a:spcAft>
                <a:buClr>
                  <a:srgbClr val="000000"/>
                </a:buClr>
                <a:buSzPct val="25000"/>
                <a:buFontTx/>
                <a:buNone/>
                <a:tabLst/>
                <a:defRPr/>
              </a:pPr>
              <a:r>
                <a:rPr kumimoji="0" lang="ja-JP" altLang="en-US" sz="1400" u="none" strike="noStrike" kern="1200" cap="none" spc="0" normalizeH="0" baseline="0" noProof="0" dirty="0">
                  <a:ln>
                    <a:noFill/>
                  </a:ln>
                  <a:solidFill>
                    <a:schemeClr val="tx1">
                      <a:lumMod val="75000"/>
                      <a:lumOff val="25000"/>
                    </a:schemeClr>
                  </a:solidFill>
                  <a:effectLst/>
                  <a:uLnTx/>
                  <a:uFillTx/>
                  <a:latin typeface="MS PGothic" charset="-128"/>
                  <a:ea typeface="MS PGothic" charset="-128"/>
                  <a:cs typeface="MS PGothic" charset="-128"/>
                  <a:sym typeface="Calibri"/>
                </a:rPr>
                <a:t>リアルタイム管理の必要性</a:t>
              </a:r>
              <a:endParaRPr kumimoji="0" lang="en-US" sz="1400" u="none" strike="noStrike" kern="1200" cap="none" spc="0" normalizeH="0" baseline="0" noProof="0" dirty="0">
                <a:ln>
                  <a:noFill/>
                </a:ln>
                <a:solidFill>
                  <a:schemeClr val="tx1">
                    <a:lumMod val="75000"/>
                    <a:lumOff val="25000"/>
                  </a:schemeClr>
                </a:solidFill>
                <a:effectLst/>
                <a:uLnTx/>
                <a:uFillTx/>
                <a:latin typeface="MS PGothic" charset="-128"/>
                <a:ea typeface="MS PGothic" charset="-128"/>
                <a:cs typeface="MS PGothic" charset="-128"/>
                <a:sym typeface="Calibri"/>
              </a:endParaRPr>
            </a:p>
          </p:txBody>
        </p:sp>
        <p:cxnSp>
          <p:nvCxnSpPr>
            <p:cNvPr id="74" name="Straight Connector 73">
              <a:extLst>
                <a:ext uri="{FF2B5EF4-FFF2-40B4-BE49-F238E27FC236}">
                  <a16:creationId xmlns:a16="http://schemas.microsoft.com/office/drawing/2014/main" xmlns="" id="{B8FA2B0D-6B94-4BCE-B6E2-626C238691D5}"/>
                </a:ext>
              </a:extLst>
            </p:cNvPr>
            <p:cNvCxnSpPr/>
            <p:nvPr/>
          </p:nvCxnSpPr>
          <p:spPr>
            <a:xfrm>
              <a:off x="6546680" y="3592265"/>
              <a:ext cx="1701614" cy="0"/>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grpSp>
          <p:nvGrpSpPr>
            <p:cNvPr id="156" name="Group 71">
              <a:extLst>
                <a:ext uri="{FF2B5EF4-FFF2-40B4-BE49-F238E27FC236}">
                  <a16:creationId xmlns:a16="http://schemas.microsoft.com/office/drawing/2014/main" xmlns="" id="{E382E6F2-FDD2-4F35-8246-9FE57621B9AB}"/>
                </a:ext>
              </a:extLst>
            </p:cNvPr>
            <p:cNvGrpSpPr>
              <a:grpSpLocks noChangeAspect="1"/>
            </p:cNvGrpSpPr>
            <p:nvPr/>
          </p:nvGrpSpPr>
          <p:grpSpPr bwMode="auto">
            <a:xfrm>
              <a:off x="6596440" y="999720"/>
              <a:ext cx="1602095" cy="1602095"/>
              <a:chOff x="2541" y="1279"/>
              <a:chExt cx="682" cy="682"/>
            </a:xfrm>
          </p:grpSpPr>
          <p:sp>
            <p:nvSpPr>
              <p:cNvPr id="157" name="Oval 72">
                <a:extLst>
                  <a:ext uri="{FF2B5EF4-FFF2-40B4-BE49-F238E27FC236}">
                    <a16:creationId xmlns:a16="http://schemas.microsoft.com/office/drawing/2014/main" xmlns="" id="{3755DEDA-44E3-46F5-BBF8-FB1E62FBFBEB}"/>
                  </a:ext>
                </a:extLst>
              </p:cNvPr>
              <p:cNvSpPr>
                <a:spLocks noChangeArrowheads="1"/>
              </p:cNvSpPr>
              <p:nvPr/>
            </p:nvSpPr>
            <p:spPr bwMode="auto">
              <a:xfrm>
                <a:off x="2541" y="1279"/>
                <a:ext cx="682" cy="682"/>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73">
                <a:extLst>
                  <a:ext uri="{FF2B5EF4-FFF2-40B4-BE49-F238E27FC236}">
                    <a16:creationId xmlns:a16="http://schemas.microsoft.com/office/drawing/2014/main" xmlns="" id="{9352CB0C-351F-44CD-8FA6-0C096193ABD0}"/>
                  </a:ext>
                </a:extLst>
              </p:cNvPr>
              <p:cNvSpPr>
                <a:spLocks noChangeArrowheads="1"/>
              </p:cNvSpPr>
              <p:nvPr/>
            </p:nvSpPr>
            <p:spPr bwMode="auto">
              <a:xfrm>
                <a:off x="2816" y="1409"/>
                <a:ext cx="132" cy="129"/>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74">
                <a:extLst>
                  <a:ext uri="{FF2B5EF4-FFF2-40B4-BE49-F238E27FC236}">
                    <a16:creationId xmlns:a16="http://schemas.microsoft.com/office/drawing/2014/main" xmlns="" id="{D880A4F5-C1BB-474A-9611-A9BFA0998386}"/>
                  </a:ext>
                </a:extLst>
              </p:cNvPr>
              <p:cNvSpPr>
                <a:spLocks/>
              </p:cNvSpPr>
              <p:nvPr/>
            </p:nvSpPr>
            <p:spPr bwMode="auto">
              <a:xfrm>
                <a:off x="2830" y="1558"/>
                <a:ext cx="103" cy="69"/>
              </a:xfrm>
              <a:custGeom>
                <a:avLst/>
                <a:gdLst>
                  <a:gd name="T0" fmla="*/ 14 w 58"/>
                  <a:gd name="T1" fmla="*/ 29 h 39"/>
                  <a:gd name="T2" fmla="*/ 14 w 58"/>
                  <a:gd name="T3" fmla="*/ 39 h 39"/>
                  <a:gd name="T4" fmla="*/ 44 w 58"/>
                  <a:gd name="T5" fmla="*/ 39 h 39"/>
                  <a:gd name="T6" fmla="*/ 44 w 58"/>
                  <a:gd name="T7" fmla="*/ 29 h 39"/>
                  <a:gd name="T8" fmla="*/ 58 w 58"/>
                  <a:gd name="T9" fmla="*/ 4 h 39"/>
                  <a:gd name="T10" fmla="*/ 44 w 58"/>
                  <a:gd name="T11" fmla="*/ 0 h 39"/>
                  <a:gd name="T12" fmla="*/ 14 w 58"/>
                  <a:gd name="T13" fmla="*/ 0 h 39"/>
                  <a:gd name="T14" fmla="*/ 0 w 58"/>
                  <a:gd name="T15" fmla="*/ 4 h 39"/>
                  <a:gd name="T16" fmla="*/ 14 w 58"/>
                  <a:gd name="T17"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9">
                    <a:moveTo>
                      <a:pt x="14" y="29"/>
                    </a:moveTo>
                    <a:cubicBezTo>
                      <a:pt x="14" y="39"/>
                      <a:pt x="14" y="39"/>
                      <a:pt x="14" y="39"/>
                    </a:cubicBezTo>
                    <a:cubicBezTo>
                      <a:pt x="44" y="39"/>
                      <a:pt x="44" y="39"/>
                      <a:pt x="44" y="39"/>
                    </a:cubicBezTo>
                    <a:cubicBezTo>
                      <a:pt x="44" y="29"/>
                      <a:pt x="44" y="29"/>
                      <a:pt x="44" y="29"/>
                    </a:cubicBezTo>
                    <a:cubicBezTo>
                      <a:pt x="44" y="18"/>
                      <a:pt x="50" y="9"/>
                      <a:pt x="58" y="4"/>
                    </a:cubicBezTo>
                    <a:cubicBezTo>
                      <a:pt x="54" y="1"/>
                      <a:pt x="49" y="0"/>
                      <a:pt x="44" y="0"/>
                    </a:cubicBezTo>
                    <a:cubicBezTo>
                      <a:pt x="14" y="0"/>
                      <a:pt x="14" y="0"/>
                      <a:pt x="14" y="0"/>
                    </a:cubicBezTo>
                    <a:cubicBezTo>
                      <a:pt x="9" y="0"/>
                      <a:pt x="4" y="1"/>
                      <a:pt x="0" y="4"/>
                    </a:cubicBezTo>
                    <a:cubicBezTo>
                      <a:pt x="8" y="9"/>
                      <a:pt x="14" y="18"/>
                      <a:pt x="14" y="2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75">
                <a:extLst>
                  <a:ext uri="{FF2B5EF4-FFF2-40B4-BE49-F238E27FC236}">
                    <a16:creationId xmlns:a16="http://schemas.microsoft.com/office/drawing/2014/main" xmlns="" id="{CE3B1E8B-8621-4A9C-BD0D-872CB2CD2F01}"/>
                  </a:ext>
                </a:extLst>
              </p:cNvPr>
              <p:cNvSpPr>
                <a:spLocks/>
              </p:cNvSpPr>
              <p:nvPr/>
            </p:nvSpPr>
            <p:spPr bwMode="auto">
              <a:xfrm>
                <a:off x="2814" y="1572"/>
                <a:ext cx="4" cy="5"/>
              </a:xfrm>
              <a:custGeom>
                <a:avLst/>
                <a:gdLst>
                  <a:gd name="T0" fmla="*/ 2 w 2"/>
                  <a:gd name="T1" fmla="*/ 0 h 3"/>
                  <a:gd name="T2" fmla="*/ 2 w 2"/>
                  <a:gd name="T3" fmla="*/ 0 h 3"/>
                  <a:gd name="T4" fmla="*/ 0 w 2"/>
                  <a:gd name="T5" fmla="*/ 3 h 3"/>
                  <a:gd name="T6" fmla="*/ 0 w 2"/>
                  <a:gd name="T7" fmla="*/ 3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2" y="0"/>
                      <a:pt x="2" y="0"/>
                      <a:pt x="2" y="0"/>
                    </a:cubicBezTo>
                    <a:cubicBezTo>
                      <a:pt x="2" y="1"/>
                      <a:pt x="1" y="2"/>
                      <a:pt x="0" y="3"/>
                    </a:cubicBezTo>
                    <a:cubicBezTo>
                      <a:pt x="0" y="3"/>
                      <a:pt x="0" y="3"/>
                      <a:pt x="0" y="3"/>
                    </a:cubicBezTo>
                    <a:cubicBezTo>
                      <a:pt x="1" y="2"/>
                      <a:pt x="2" y="1"/>
                      <a:pt x="2"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76">
                <a:extLst>
                  <a:ext uri="{FF2B5EF4-FFF2-40B4-BE49-F238E27FC236}">
                    <a16:creationId xmlns:a16="http://schemas.microsoft.com/office/drawing/2014/main" xmlns="" id="{BC9D8477-3581-4092-8807-4ACFB1757F59}"/>
                  </a:ext>
                </a:extLst>
              </p:cNvPr>
              <p:cNvSpPr>
                <a:spLocks/>
              </p:cNvSpPr>
              <p:nvPr/>
            </p:nvSpPr>
            <p:spPr bwMode="auto">
              <a:xfrm>
                <a:off x="2813" y="15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0" y="0"/>
                      <a:pt x="1"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77">
                <a:extLst>
                  <a:ext uri="{FF2B5EF4-FFF2-40B4-BE49-F238E27FC236}">
                    <a16:creationId xmlns:a16="http://schemas.microsoft.com/office/drawing/2014/main" xmlns="" id="{05104841-E446-4754-B729-C671144E7274}"/>
                  </a:ext>
                </a:extLst>
              </p:cNvPr>
              <p:cNvSpPr>
                <a:spLocks/>
              </p:cNvSpPr>
              <p:nvPr/>
            </p:nvSpPr>
            <p:spPr bwMode="auto">
              <a:xfrm>
                <a:off x="2818" y="1569"/>
                <a:ext cx="5" cy="3"/>
              </a:xfrm>
              <a:custGeom>
                <a:avLst/>
                <a:gdLst>
                  <a:gd name="T0" fmla="*/ 3 w 3"/>
                  <a:gd name="T1" fmla="*/ 0 h 2"/>
                  <a:gd name="T2" fmla="*/ 3 w 3"/>
                  <a:gd name="T3" fmla="*/ 0 h 2"/>
                  <a:gd name="T4" fmla="*/ 0 w 3"/>
                  <a:gd name="T5" fmla="*/ 2 h 2"/>
                  <a:gd name="T6" fmla="*/ 0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3" y="0"/>
                      <a:pt x="3" y="0"/>
                    </a:cubicBezTo>
                    <a:cubicBezTo>
                      <a:pt x="2" y="1"/>
                      <a:pt x="1" y="2"/>
                      <a:pt x="0" y="2"/>
                    </a:cubicBezTo>
                    <a:cubicBezTo>
                      <a:pt x="0" y="2"/>
                      <a:pt x="0" y="2"/>
                      <a:pt x="0" y="2"/>
                    </a:cubicBezTo>
                    <a:cubicBezTo>
                      <a:pt x="1" y="2"/>
                      <a:pt x="2" y="1"/>
                      <a:pt x="3"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78">
                <a:extLst>
                  <a:ext uri="{FF2B5EF4-FFF2-40B4-BE49-F238E27FC236}">
                    <a16:creationId xmlns:a16="http://schemas.microsoft.com/office/drawing/2014/main" xmlns="" id="{814F4372-618D-49D6-8B71-0193C6AF1816}"/>
                  </a:ext>
                </a:extLst>
              </p:cNvPr>
              <p:cNvSpPr>
                <a:spLocks/>
              </p:cNvSpPr>
              <p:nvPr/>
            </p:nvSpPr>
            <p:spPr bwMode="auto">
              <a:xfrm>
                <a:off x="2825" y="1565"/>
                <a:ext cx="4" cy="4"/>
              </a:xfrm>
              <a:custGeom>
                <a:avLst/>
                <a:gdLst>
                  <a:gd name="T0" fmla="*/ 0 w 2"/>
                  <a:gd name="T1" fmla="*/ 2 h 2"/>
                  <a:gd name="T2" fmla="*/ 2 w 2"/>
                  <a:gd name="T3" fmla="*/ 0 h 2"/>
                  <a:gd name="T4" fmla="*/ 2 w 2"/>
                  <a:gd name="T5" fmla="*/ 0 h 2"/>
                  <a:gd name="T6" fmla="*/ 0 w 2"/>
                  <a:gd name="T7" fmla="*/ 1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0" y="1"/>
                      <a:pt x="1" y="1"/>
                      <a:pt x="2" y="0"/>
                    </a:cubicBezTo>
                    <a:cubicBezTo>
                      <a:pt x="2" y="0"/>
                      <a:pt x="2" y="0"/>
                      <a:pt x="2" y="0"/>
                    </a:cubicBezTo>
                    <a:cubicBezTo>
                      <a:pt x="1" y="1"/>
                      <a:pt x="0" y="1"/>
                      <a:pt x="0" y="1"/>
                    </a:cubicBezTo>
                    <a:cubicBezTo>
                      <a:pt x="0" y="2"/>
                      <a:pt x="0" y="2"/>
                      <a:pt x="0" y="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79">
                <a:extLst>
                  <a:ext uri="{FF2B5EF4-FFF2-40B4-BE49-F238E27FC236}">
                    <a16:creationId xmlns:a16="http://schemas.microsoft.com/office/drawing/2014/main" xmlns="" id="{B3F34247-B8D3-478F-8880-F8408E651F15}"/>
                  </a:ext>
                </a:extLst>
              </p:cNvPr>
              <p:cNvSpPr>
                <a:spLocks/>
              </p:cNvSpPr>
              <p:nvPr/>
            </p:nvSpPr>
            <p:spPr bwMode="auto">
              <a:xfrm>
                <a:off x="2935" y="1558"/>
                <a:ext cx="76" cy="69"/>
              </a:xfrm>
              <a:custGeom>
                <a:avLst/>
                <a:gdLst>
                  <a:gd name="T0" fmla="*/ 14 w 43"/>
                  <a:gd name="T1" fmla="*/ 29 h 39"/>
                  <a:gd name="T2" fmla="*/ 14 w 43"/>
                  <a:gd name="T3" fmla="*/ 39 h 39"/>
                  <a:gd name="T4" fmla="*/ 43 w 43"/>
                  <a:gd name="T5" fmla="*/ 39 h 39"/>
                  <a:gd name="T6" fmla="*/ 43 w 43"/>
                  <a:gd name="T7" fmla="*/ 29 h 39"/>
                  <a:gd name="T8" fmla="*/ 34 w 43"/>
                  <a:gd name="T9" fmla="*/ 8 h 39"/>
                  <a:gd name="T10" fmla="*/ 14 w 43"/>
                  <a:gd name="T11" fmla="*/ 0 h 39"/>
                  <a:gd name="T12" fmla="*/ 0 w 43"/>
                  <a:gd name="T13" fmla="*/ 4 h 39"/>
                  <a:gd name="T14" fmla="*/ 0 w 43"/>
                  <a:gd name="T15" fmla="*/ 4 h 39"/>
                  <a:gd name="T16" fmla="*/ 14 w 43"/>
                  <a:gd name="T17"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9">
                    <a:moveTo>
                      <a:pt x="14" y="29"/>
                    </a:moveTo>
                    <a:cubicBezTo>
                      <a:pt x="14" y="39"/>
                      <a:pt x="14" y="39"/>
                      <a:pt x="14" y="39"/>
                    </a:cubicBezTo>
                    <a:cubicBezTo>
                      <a:pt x="43" y="39"/>
                      <a:pt x="43" y="39"/>
                      <a:pt x="43" y="39"/>
                    </a:cubicBezTo>
                    <a:cubicBezTo>
                      <a:pt x="43" y="29"/>
                      <a:pt x="43" y="29"/>
                      <a:pt x="43" y="29"/>
                    </a:cubicBezTo>
                    <a:cubicBezTo>
                      <a:pt x="43" y="21"/>
                      <a:pt x="40" y="14"/>
                      <a:pt x="34" y="8"/>
                    </a:cubicBezTo>
                    <a:cubicBezTo>
                      <a:pt x="29" y="3"/>
                      <a:pt x="22" y="0"/>
                      <a:pt x="14" y="0"/>
                    </a:cubicBezTo>
                    <a:cubicBezTo>
                      <a:pt x="9" y="0"/>
                      <a:pt x="4" y="1"/>
                      <a:pt x="0" y="4"/>
                    </a:cubicBezTo>
                    <a:cubicBezTo>
                      <a:pt x="0" y="4"/>
                      <a:pt x="0" y="4"/>
                      <a:pt x="0" y="4"/>
                    </a:cubicBezTo>
                    <a:cubicBezTo>
                      <a:pt x="8" y="9"/>
                      <a:pt x="14" y="18"/>
                      <a:pt x="14" y="2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80">
                <a:extLst>
                  <a:ext uri="{FF2B5EF4-FFF2-40B4-BE49-F238E27FC236}">
                    <a16:creationId xmlns:a16="http://schemas.microsoft.com/office/drawing/2014/main" xmlns="" id="{AA02F9F7-405A-444A-833B-C6DE902CE66F}"/>
                  </a:ext>
                </a:extLst>
              </p:cNvPr>
              <p:cNvSpPr>
                <a:spLocks/>
              </p:cNvSpPr>
              <p:nvPr/>
            </p:nvSpPr>
            <p:spPr bwMode="auto">
              <a:xfrm>
                <a:off x="2958" y="1595"/>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81">
                <a:extLst>
                  <a:ext uri="{FF2B5EF4-FFF2-40B4-BE49-F238E27FC236}">
                    <a16:creationId xmlns:a16="http://schemas.microsoft.com/office/drawing/2014/main" xmlns="" id="{1F2B4A9E-8062-42E9-9CB0-D6AE3E6C439D}"/>
                  </a:ext>
                </a:extLst>
              </p:cNvPr>
              <p:cNvSpPr>
                <a:spLocks/>
              </p:cNvSpPr>
              <p:nvPr/>
            </p:nvSpPr>
            <p:spPr bwMode="auto">
              <a:xfrm>
                <a:off x="2939" y="1567"/>
                <a:ext cx="1"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1"/>
                      <a:pt x="0" y="0"/>
                    </a:cubicBezTo>
                    <a:cubicBezTo>
                      <a:pt x="0" y="1"/>
                      <a:pt x="1" y="1"/>
                      <a:pt x="1" y="1"/>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82">
                <a:extLst>
                  <a:ext uri="{FF2B5EF4-FFF2-40B4-BE49-F238E27FC236}">
                    <a16:creationId xmlns:a16="http://schemas.microsoft.com/office/drawing/2014/main" xmlns="" id="{6D4A07A2-76D2-4505-8A36-AC166756D021}"/>
                  </a:ext>
                </a:extLst>
              </p:cNvPr>
              <p:cNvSpPr>
                <a:spLocks/>
              </p:cNvSpPr>
              <p:nvPr/>
            </p:nvSpPr>
            <p:spPr bwMode="auto">
              <a:xfrm>
                <a:off x="2944" y="1572"/>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83">
                <a:extLst>
                  <a:ext uri="{FF2B5EF4-FFF2-40B4-BE49-F238E27FC236}">
                    <a16:creationId xmlns:a16="http://schemas.microsoft.com/office/drawing/2014/main" xmlns="" id="{C87964A2-1F70-48F4-A1DD-F7B674821614}"/>
                  </a:ext>
                </a:extLst>
              </p:cNvPr>
              <p:cNvSpPr>
                <a:spLocks/>
              </p:cNvSpPr>
              <p:nvPr/>
            </p:nvSpPr>
            <p:spPr bwMode="auto">
              <a:xfrm>
                <a:off x="2956" y="15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84">
                <a:extLst>
                  <a:ext uri="{FF2B5EF4-FFF2-40B4-BE49-F238E27FC236}">
                    <a16:creationId xmlns:a16="http://schemas.microsoft.com/office/drawing/2014/main" xmlns="" id="{57CC99A1-8871-4B52-8762-A9E67B5480DF}"/>
                  </a:ext>
                </a:extLst>
              </p:cNvPr>
              <p:cNvSpPr>
                <a:spLocks/>
              </p:cNvSpPr>
              <p:nvPr/>
            </p:nvSpPr>
            <p:spPr bwMode="auto">
              <a:xfrm>
                <a:off x="2948" y="1577"/>
                <a:ext cx="1"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0"/>
                      <a:pt x="1" y="1"/>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85">
                <a:extLst>
                  <a:ext uri="{FF2B5EF4-FFF2-40B4-BE49-F238E27FC236}">
                    <a16:creationId xmlns:a16="http://schemas.microsoft.com/office/drawing/2014/main" xmlns="" id="{AA47238F-7736-4D6A-855E-E753F17D1BDF}"/>
                  </a:ext>
                </a:extLst>
              </p:cNvPr>
              <p:cNvSpPr>
                <a:spLocks/>
              </p:cNvSpPr>
              <p:nvPr/>
            </p:nvSpPr>
            <p:spPr bwMode="auto">
              <a:xfrm>
                <a:off x="2951" y="1583"/>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0"/>
                      <a:pt x="1" y="0"/>
                      <a:pt x="1" y="1"/>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86">
                <a:extLst>
                  <a:ext uri="{FF2B5EF4-FFF2-40B4-BE49-F238E27FC236}">
                    <a16:creationId xmlns:a16="http://schemas.microsoft.com/office/drawing/2014/main" xmlns="" id="{0922FB69-E5A2-4346-91BE-DA1B4B90C776}"/>
                  </a:ext>
                </a:extLst>
              </p:cNvPr>
              <p:cNvSpPr>
                <a:spLocks/>
              </p:cNvSpPr>
              <p:nvPr/>
            </p:nvSpPr>
            <p:spPr bwMode="auto">
              <a:xfrm>
                <a:off x="2958" y="1601"/>
                <a:ext cx="2"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1"/>
                      <a:pt x="0" y="0"/>
                    </a:cubicBezTo>
                    <a:cubicBezTo>
                      <a:pt x="0" y="1"/>
                      <a:pt x="1" y="1"/>
                      <a:pt x="1" y="1"/>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87">
                <a:extLst>
                  <a:ext uri="{FF2B5EF4-FFF2-40B4-BE49-F238E27FC236}">
                    <a16:creationId xmlns:a16="http://schemas.microsoft.com/office/drawing/2014/main" xmlns="" id="{9209D01A-6F8C-4A41-A861-F3FD40248E12}"/>
                  </a:ext>
                </a:extLst>
              </p:cNvPr>
              <p:cNvSpPr>
                <a:spLocks/>
              </p:cNvSpPr>
              <p:nvPr/>
            </p:nvSpPr>
            <p:spPr bwMode="auto">
              <a:xfrm>
                <a:off x="2933" y="1565"/>
                <a:ext cx="2" cy="0"/>
              </a:xfrm>
              <a:custGeom>
                <a:avLst/>
                <a:gdLst>
                  <a:gd name="T0" fmla="*/ 0 w 1"/>
                  <a:gd name="T1" fmla="*/ 1 w 1"/>
                  <a:gd name="T2" fmla="*/ 0 w 1"/>
                  <a:gd name="T3" fmla="*/ 0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1" y="0"/>
                      <a:pt x="1" y="0"/>
                    </a:cubicBezTo>
                    <a:cubicBezTo>
                      <a:pt x="1" y="0"/>
                      <a:pt x="0" y="0"/>
                      <a:pt x="0" y="0"/>
                    </a:cubicBezTo>
                    <a:cubicBezTo>
                      <a:pt x="0" y="0"/>
                      <a:pt x="0" y="0"/>
                      <a:pt x="0" y="0"/>
                    </a:cubicBezTo>
                    <a:cubicBezTo>
                      <a:pt x="1" y="0"/>
                      <a:pt x="1" y="0"/>
                      <a:pt x="1" y="0"/>
                    </a:cubicBezTo>
                    <a:cubicBezTo>
                      <a:pt x="1" y="0"/>
                      <a:pt x="1"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88">
                <a:extLst>
                  <a:ext uri="{FF2B5EF4-FFF2-40B4-BE49-F238E27FC236}">
                    <a16:creationId xmlns:a16="http://schemas.microsoft.com/office/drawing/2014/main" xmlns="" id="{80140328-6ADE-46E6-A7A5-E8405F37C02A}"/>
                  </a:ext>
                </a:extLst>
              </p:cNvPr>
              <p:cNvSpPr>
                <a:spLocks/>
              </p:cNvSpPr>
              <p:nvPr/>
            </p:nvSpPr>
            <p:spPr bwMode="auto">
              <a:xfrm>
                <a:off x="2960" y="1609"/>
                <a:ext cx="0" cy="18"/>
              </a:xfrm>
              <a:custGeom>
                <a:avLst/>
                <a:gdLst>
                  <a:gd name="T0" fmla="*/ 0 h 10"/>
                  <a:gd name="T1" fmla="*/ 0 h 10"/>
                  <a:gd name="T2" fmla="*/ 0 h 10"/>
                  <a:gd name="T3" fmla="*/ 10 h 10"/>
                  <a:gd name="T4" fmla="*/ 10 h 10"/>
                  <a:gd name="T5" fmla="*/ 0 h 10"/>
                </a:gdLst>
                <a:ahLst/>
                <a:cxnLst>
                  <a:cxn ang="0">
                    <a:pos x="0" y="T0"/>
                  </a:cxn>
                  <a:cxn ang="0">
                    <a:pos x="0" y="T1"/>
                  </a:cxn>
                  <a:cxn ang="0">
                    <a:pos x="0" y="T2"/>
                  </a:cxn>
                  <a:cxn ang="0">
                    <a:pos x="0" y="T3"/>
                  </a:cxn>
                  <a:cxn ang="0">
                    <a:pos x="0" y="T4"/>
                  </a:cxn>
                  <a:cxn ang="0">
                    <a:pos x="0" y="T5"/>
                  </a:cxn>
                </a:cxnLst>
                <a:rect l="0" t="0" r="r" b="b"/>
                <a:pathLst>
                  <a:path h="10">
                    <a:moveTo>
                      <a:pt x="0" y="0"/>
                    </a:moveTo>
                    <a:cubicBezTo>
                      <a:pt x="0" y="0"/>
                      <a:pt x="0" y="0"/>
                      <a:pt x="0" y="0"/>
                    </a:cubicBezTo>
                    <a:cubicBezTo>
                      <a:pt x="0" y="0"/>
                      <a:pt x="0" y="0"/>
                      <a:pt x="0" y="0"/>
                    </a:cubicBezTo>
                    <a:cubicBezTo>
                      <a:pt x="0" y="10"/>
                      <a:pt x="0" y="10"/>
                      <a:pt x="0" y="10"/>
                    </a:cubicBezTo>
                    <a:cubicBezTo>
                      <a:pt x="0" y="10"/>
                      <a:pt x="0" y="10"/>
                      <a:pt x="0" y="10"/>
                    </a:cubicBezTo>
                    <a:lnTo>
                      <a:pt x="0" y="0"/>
                    </a:ln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89">
                <a:extLst>
                  <a:ext uri="{FF2B5EF4-FFF2-40B4-BE49-F238E27FC236}">
                    <a16:creationId xmlns:a16="http://schemas.microsoft.com/office/drawing/2014/main" xmlns="" id="{8D12BCA6-B433-4057-A51D-6CC4DEC4B7FE}"/>
                  </a:ext>
                </a:extLst>
              </p:cNvPr>
              <p:cNvSpPr>
                <a:spLocks/>
              </p:cNvSpPr>
              <p:nvPr/>
            </p:nvSpPr>
            <p:spPr bwMode="auto">
              <a:xfrm>
                <a:off x="2908" y="1565"/>
                <a:ext cx="52" cy="62"/>
              </a:xfrm>
              <a:custGeom>
                <a:avLst/>
                <a:gdLst>
                  <a:gd name="T0" fmla="*/ 0 w 29"/>
                  <a:gd name="T1" fmla="*/ 25 h 35"/>
                  <a:gd name="T2" fmla="*/ 0 w 29"/>
                  <a:gd name="T3" fmla="*/ 35 h 35"/>
                  <a:gd name="T4" fmla="*/ 29 w 29"/>
                  <a:gd name="T5" fmla="*/ 35 h 35"/>
                  <a:gd name="T6" fmla="*/ 29 w 29"/>
                  <a:gd name="T7" fmla="*/ 25 h 35"/>
                  <a:gd name="T8" fmla="*/ 29 w 29"/>
                  <a:gd name="T9" fmla="*/ 25 h 35"/>
                  <a:gd name="T10" fmla="*/ 29 w 29"/>
                  <a:gd name="T11" fmla="*/ 21 h 35"/>
                  <a:gd name="T12" fmla="*/ 28 w 29"/>
                  <a:gd name="T13" fmla="*/ 20 h 35"/>
                  <a:gd name="T14" fmla="*/ 28 w 29"/>
                  <a:gd name="T15" fmla="*/ 18 h 35"/>
                  <a:gd name="T16" fmla="*/ 28 w 29"/>
                  <a:gd name="T17" fmla="*/ 17 h 35"/>
                  <a:gd name="T18" fmla="*/ 27 w 29"/>
                  <a:gd name="T19" fmla="*/ 14 h 35"/>
                  <a:gd name="T20" fmla="*/ 27 w 29"/>
                  <a:gd name="T21" fmla="*/ 14 h 35"/>
                  <a:gd name="T22" fmla="*/ 25 w 29"/>
                  <a:gd name="T23" fmla="*/ 11 h 35"/>
                  <a:gd name="T24" fmla="*/ 24 w 29"/>
                  <a:gd name="T25" fmla="*/ 10 h 35"/>
                  <a:gd name="T26" fmla="*/ 23 w 29"/>
                  <a:gd name="T27" fmla="*/ 8 h 35"/>
                  <a:gd name="T28" fmla="*/ 22 w 29"/>
                  <a:gd name="T29" fmla="*/ 7 h 35"/>
                  <a:gd name="T30" fmla="*/ 21 w 29"/>
                  <a:gd name="T31" fmla="*/ 5 h 35"/>
                  <a:gd name="T32" fmla="*/ 20 w 29"/>
                  <a:gd name="T33" fmla="*/ 4 h 35"/>
                  <a:gd name="T34" fmla="*/ 18 w 29"/>
                  <a:gd name="T35" fmla="*/ 2 h 35"/>
                  <a:gd name="T36" fmla="*/ 17 w 29"/>
                  <a:gd name="T37" fmla="*/ 1 h 35"/>
                  <a:gd name="T38" fmla="*/ 15 w 29"/>
                  <a:gd name="T39" fmla="*/ 0 h 35"/>
                  <a:gd name="T40" fmla="*/ 14 w 29"/>
                  <a:gd name="T41" fmla="*/ 0 h 35"/>
                  <a:gd name="T42" fmla="*/ 0 w 29"/>
                  <a:gd name="T43"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35">
                    <a:moveTo>
                      <a:pt x="0" y="25"/>
                    </a:moveTo>
                    <a:cubicBezTo>
                      <a:pt x="0" y="35"/>
                      <a:pt x="0" y="35"/>
                      <a:pt x="0" y="35"/>
                    </a:cubicBezTo>
                    <a:cubicBezTo>
                      <a:pt x="29" y="35"/>
                      <a:pt x="29" y="35"/>
                      <a:pt x="29" y="35"/>
                    </a:cubicBezTo>
                    <a:cubicBezTo>
                      <a:pt x="29" y="25"/>
                      <a:pt x="29" y="25"/>
                      <a:pt x="29" y="25"/>
                    </a:cubicBezTo>
                    <a:cubicBezTo>
                      <a:pt x="29" y="25"/>
                      <a:pt x="29" y="25"/>
                      <a:pt x="29" y="25"/>
                    </a:cubicBezTo>
                    <a:cubicBezTo>
                      <a:pt x="29" y="24"/>
                      <a:pt x="29" y="23"/>
                      <a:pt x="29" y="21"/>
                    </a:cubicBezTo>
                    <a:cubicBezTo>
                      <a:pt x="29" y="21"/>
                      <a:pt x="28" y="21"/>
                      <a:pt x="28" y="20"/>
                    </a:cubicBezTo>
                    <a:cubicBezTo>
                      <a:pt x="28" y="19"/>
                      <a:pt x="28" y="19"/>
                      <a:pt x="28" y="18"/>
                    </a:cubicBezTo>
                    <a:cubicBezTo>
                      <a:pt x="28" y="18"/>
                      <a:pt x="28" y="17"/>
                      <a:pt x="28" y="17"/>
                    </a:cubicBezTo>
                    <a:cubicBezTo>
                      <a:pt x="27" y="16"/>
                      <a:pt x="27" y="15"/>
                      <a:pt x="27" y="14"/>
                    </a:cubicBezTo>
                    <a:cubicBezTo>
                      <a:pt x="27" y="14"/>
                      <a:pt x="27" y="14"/>
                      <a:pt x="27" y="14"/>
                    </a:cubicBezTo>
                    <a:cubicBezTo>
                      <a:pt x="26" y="13"/>
                      <a:pt x="26" y="12"/>
                      <a:pt x="25" y="11"/>
                    </a:cubicBezTo>
                    <a:cubicBezTo>
                      <a:pt x="25" y="10"/>
                      <a:pt x="25" y="10"/>
                      <a:pt x="24" y="10"/>
                    </a:cubicBezTo>
                    <a:cubicBezTo>
                      <a:pt x="24" y="9"/>
                      <a:pt x="24" y="8"/>
                      <a:pt x="23" y="8"/>
                    </a:cubicBezTo>
                    <a:cubicBezTo>
                      <a:pt x="23" y="7"/>
                      <a:pt x="23" y="7"/>
                      <a:pt x="22" y="7"/>
                    </a:cubicBezTo>
                    <a:cubicBezTo>
                      <a:pt x="22" y="6"/>
                      <a:pt x="21" y="5"/>
                      <a:pt x="21" y="5"/>
                    </a:cubicBezTo>
                    <a:cubicBezTo>
                      <a:pt x="20" y="5"/>
                      <a:pt x="20" y="4"/>
                      <a:pt x="20" y="4"/>
                    </a:cubicBezTo>
                    <a:cubicBezTo>
                      <a:pt x="19" y="4"/>
                      <a:pt x="19" y="3"/>
                      <a:pt x="18" y="2"/>
                    </a:cubicBezTo>
                    <a:cubicBezTo>
                      <a:pt x="18" y="2"/>
                      <a:pt x="17" y="2"/>
                      <a:pt x="17" y="1"/>
                    </a:cubicBezTo>
                    <a:cubicBezTo>
                      <a:pt x="16" y="1"/>
                      <a:pt x="16" y="1"/>
                      <a:pt x="15" y="0"/>
                    </a:cubicBezTo>
                    <a:cubicBezTo>
                      <a:pt x="15" y="0"/>
                      <a:pt x="15" y="0"/>
                      <a:pt x="14" y="0"/>
                    </a:cubicBezTo>
                    <a:cubicBezTo>
                      <a:pt x="6" y="5"/>
                      <a:pt x="0" y="14"/>
                      <a:pt x="0" y="25"/>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90">
                <a:extLst>
                  <a:ext uri="{FF2B5EF4-FFF2-40B4-BE49-F238E27FC236}">
                    <a16:creationId xmlns:a16="http://schemas.microsoft.com/office/drawing/2014/main" xmlns="" id="{3F92D593-4D95-4517-9F2A-0E654140AB63}"/>
                  </a:ext>
                </a:extLst>
              </p:cNvPr>
              <p:cNvSpPr>
                <a:spLocks/>
              </p:cNvSpPr>
              <p:nvPr/>
            </p:nvSpPr>
            <p:spPr bwMode="auto">
              <a:xfrm>
                <a:off x="2933" y="1565"/>
                <a:ext cx="27" cy="62"/>
              </a:xfrm>
              <a:custGeom>
                <a:avLst/>
                <a:gdLst>
                  <a:gd name="T0" fmla="*/ 1 w 15"/>
                  <a:gd name="T1" fmla="*/ 0 h 35"/>
                  <a:gd name="T2" fmla="*/ 3 w 15"/>
                  <a:gd name="T3" fmla="*/ 1 h 35"/>
                  <a:gd name="T4" fmla="*/ 4 w 15"/>
                  <a:gd name="T5" fmla="*/ 2 h 35"/>
                  <a:gd name="T6" fmla="*/ 6 w 15"/>
                  <a:gd name="T7" fmla="*/ 4 h 35"/>
                  <a:gd name="T8" fmla="*/ 7 w 15"/>
                  <a:gd name="T9" fmla="*/ 5 h 35"/>
                  <a:gd name="T10" fmla="*/ 8 w 15"/>
                  <a:gd name="T11" fmla="*/ 7 h 35"/>
                  <a:gd name="T12" fmla="*/ 9 w 15"/>
                  <a:gd name="T13" fmla="*/ 8 h 35"/>
                  <a:gd name="T14" fmla="*/ 10 w 15"/>
                  <a:gd name="T15" fmla="*/ 10 h 35"/>
                  <a:gd name="T16" fmla="*/ 11 w 15"/>
                  <a:gd name="T17" fmla="*/ 11 h 35"/>
                  <a:gd name="T18" fmla="*/ 13 w 15"/>
                  <a:gd name="T19" fmla="*/ 14 h 35"/>
                  <a:gd name="T20" fmla="*/ 13 w 15"/>
                  <a:gd name="T21" fmla="*/ 14 h 35"/>
                  <a:gd name="T22" fmla="*/ 14 w 15"/>
                  <a:gd name="T23" fmla="*/ 17 h 35"/>
                  <a:gd name="T24" fmla="*/ 14 w 15"/>
                  <a:gd name="T25" fmla="*/ 18 h 35"/>
                  <a:gd name="T26" fmla="*/ 14 w 15"/>
                  <a:gd name="T27" fmla="*/ 20 h 35"/>
                  <a:gd name="T28" fmla="*/ 15 w 15"/>
                  <a:gd name="T29" fmla="*/ 21 h 35"/>
                  <a:gd name="T30" fmla="*/ 15 w 15"/>
                  <a:gd name="T31" fmla="*/ 25 h 35"/>
                  <a:gd name="T32" fmla="*/ 15 w 15"/>
                  <a:gd name="T33" fmla="*/ 25 h 35"/>
                  <a:gd name="T34" fmla="*/ 15 w 15"/>
                  <a:gd name="T35" fmla="*/ 35 h 35"/>
                  <a:gd name="T36" fmla="*/ 15 w 15"/>
                  <a:gd name="T37" fmla="*/ 35 h 35"/>
                  <a:gd name="T38" fmla="*/ 15 w 15"/>
                  <a:gd name="T39" fmla="*/ 25 h 35"/>
                  <a:gd name="T40" fmla="*/ 1 w 15"/>
                  <a:gd name="T41" fmla="*/ 0 h 35"/>
                  <a:gd name="T42" fmla="*/ 1 w 15"/>
                  <a:gd name="T43" fmla="*/ 0 h 35"/>
                  <a:gd name="T44" fmla="*/ 0 w 15"/>
                  <a:gd name="T45" fmla="*/ 0 h 35"/>
                  <a:gd name="T46" fmla="*/ 1 w 15"/>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35">
                    <a:moveTo>
                      <a:pt x="1" y="0"/>
                    </a:moveTo>
                    <a:cubicBezTo>
                      <a:pt x="2" y="1"/>
                      <a:pt x="2" y="1"/>
                      <a:pt x="3" y="1"/>
                    </a:cubicBezTo>
                    <a:cubicBezTo>
                      <a:pt x="3" y="2"/>
                      <a:pt x="4" y="2"/>
                      <a:pt x="4" y="2"/>
                    </a:cubicBezTo>
                    <a:cubicBezTo>
                      <a:pt x="5" y="3"/>
                      <a:pt x="5" y="4"/>
                      <a:pt x="6" y="4"/>
                    </a:cubicBezTo>
                    <a:cubicBezTo>
                      <a:pt x="6" y="4"/>
                      <a:pt x="6" y="5"/>
                      <a:pt x="7" y="5"/>
                    </a:cubicBezTo>
                    <a:cubicBezTo>
                      <a:pt x="7" y="5"/>
                      <a:pt x="8" y="6"/>
                      <a:pt x="8" y="7"/>
                    </a:cubicBezTo>
                    <a:cubicBezTo>
                      <a:pt x="9" y="7"/>
                      <a:pt x="9" y="7"/>
                      <a:pt x="9" y="8"/>
                    </a:cubicBezTo>
                    <a:cubicBezTo>
                      <a:pt x="10" y="8"/>
                      <a:pt x="10" y="9"/>
                      <a:pt x="10" y="10"/>
                    </a:cubicBezTo>
                    <a:cubicBezTo>
                      <a:pt x="11" y="10"/>
                      <a:pt x="11" y="10"/>
                      <a:pt x="11" y="11"/>
                    </a:cubicBezTo>
                    <a:cubicBezTo>
                      <a:pt x="12" y="12"/>
                      <a:pt x="12" y="13"/>
                      <a:pt x="13" y="14"/>
                    </a:cubicBezTo>
                    <a:cubicBezTo>
                      <a:pt x="13" y="14"/>
                      <a:pt x="13" y="14"/>
                      <a:pt x="13" y="14"/>
                    </a:cubicBezTo>
                    <a:cubicBezTo>
                      <a:pt x="13" y="15"/>
                      <a:pt x="13" y="16"/>
                      <a:pt x="14" y="17"/>
                    </a:cubicBezTo>
                    <a:cubicBezTo>
                      <a:pt x="14" y="17"/>
                      <a:pt x="14" y="18"/>
                      <a:pt x="14" y="18"/>
                    </a:cubicBezTo>
                    <a:cubicBezTo>
                      <a:pt x="14" y="19"/>
                      <a:pt x="14" y="19"/>
                      <a:pt x="14" y="20"/>
                    </a:cubicBezTo>
                    <a:cubicBezTo>
                      <a:pt x="14" y="21"/>
                      <a:pt x="15" y="21"/>
                      <a:pt x="15" y="21"/>
                    </a:cubicBezTo>
                    <a:cubicBezTo>
                      <a:pt x="15" y="23"/>
                      <a:pt x="15" y="24"/>
                      <a:pt x="15" y="25"/>
                    </a:cubicBezTo>
                    <a:cubicBezTo>
                      <a:pt x="15" y="25"/>
                      <a:pt x="15" y="25"/>
                      <a:pt x="15" y="25"/>
                    </a:cubicBezTo>
                    <a:cubicBezTo>
                      <a:pt x="15" y="35"/>
                      <a:pt x="15" y="35"/>
                      <a:pt x="15" y="35"/>
                    </a:cubicBezTo>
                    <a:cubicBezTo>
                      <a:pt x="15" y="35"/>
                      <a:pt x="15" y="35"/>
                      <a:pt x="15" y="35"/>
                    </a:cubicBezTo>
                    <a:cubicBezTo>
                      <a:pt x="15" y="25"/>
                      <a:pt x="15" y="25"/>
                      <a:pt x="15" y="25"/>
                    </a:cubicBezTo>
                    <a:cubicBezTo>
                      <a:pt x="15" y="14"/>
                      <a:pt x="9" y="5"/>
                      <a:pt x="1" y="0"/>
                    </a:cubicBezTo>
                    <a:cubicBezTo>
                      <a:pt x="1" y="0"/>
                      <a:pt x="1" y="0"/>
                      <a:pt x="1" y="0"/>
                    </a:cubicBezTo>
                    <a:cubicBezTo>
                      <a:pt x="1" y="0"/>
                      <a:pt x="0" y="0"/>
                      <a:pt x="0" y="0"/>
                    </a:cubicBezTo>
                    <a:cubicBezTo>
                      <a:pt x="1" y="0"/>
                      <a:pt x="1" y="0"/>
                      <a:pt x="1"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91">
                <a:extLst>
                  <a:ext uri="{FF2B5EF4-FFF2-40B4-BE49-F238E27FC236}">
                    <a16:creationId xmlns:a16="http://schemas.microsoft.com/office/drawing/2014/main" xmlns="" id="{E8F68BC6-56BE-4778-B710-C0ABF8B9B001}"/>
                  </a:ext>
                </a:extLst>
              </p:cNvPr>
              <p:cNvSpPr>
                <a:spLocks/>
              </p:cNvSpPr>
              <p:nvPr/>
            </p:nvSpPr>
            <p:spPr bwMode="auto">
              <a:xfrm>
                <a:off x="2960" y="1602"/>
                <a:ext cx="0" cy="7"/>
              </a:xfrm>
              <a:custGeom>
                <a:avLst/>
                <a:gdLst>
                  <a:gd name="T0" fmla="*/ 4 h 4"/>
                  <a:gd name="T1" fmla="*/ 0 h 4"/>
                  <a:gd name="T2" fmla="*/ 4 h 4"/>
                </a:gdLst>
                <a:ahLst/>
                <a:cxnLst>
                  <a:cxn ang="0">
                    <a:pos x="0" y="T0"/>
                  </a:cxn>
                  <a:cxn ang="0">
                    <a:pos x="0" y="T1"/>
                  </a:cxn>
                  <a:cxn ang="0">
                    <a:pos x="0" y="T2"/>
                  </a:cxn>
                </a:cxnLst>
                <a:rect l="0" t="0" r="r" b="b"/>
                <a:pathLst>
                  <a:path h="4">
                    <a:moveTo>
                      <a:pt x="0" y="4"/>
                    </a:moveTo>
                    <a:cubicBezTo>
                      <a:pt x="0" y="3"/>
                      <a:pt x="0" y="2"/>
                      <a:pt x="0" y="0"/>
                    </a:cubicBezTo>
                    <a:cubicBezTo>
                      <a:pt x="0" y="2"/>
                      <a:pt x="0" y="3"/>
                      <a:pt x="0" y="4"/>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92">
                <a:extLst>
                  <a:ext uri="{FF2B5EF4-FFF2-40B4-BE49-F238E27FC236}">
                    <a16:creationId xmlns:a16="http://schemas.microsoft.com/office/drawing/2014/main" xmlns="" id="{135B2DAB-E628-482F-9F8E-351BEAC4A073}"/>
                  </a:ext>
                </a:extLst>
              </p:cNvPr>
              <p:cNvSpPr>
                <a:spLocks/>
              </p:cNvSpPr>
              <p:nvPr/>
            </p:nvSpPr>
            <p:spPr bwMode="auto">
              <a:xfrm>
                <a:off x="2956" y="1590"/>
                <a:ext cx="2" cy="5"/>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2"/>
                      <a:pt x="0" y="1"/>
                      <a:pt x="0" y="0"/>
                    </a:cubicBezTo>
                    <a:cubicBezTo>
                      <a:pt x="0" y="1"/>
                      <a:pt x="0" y="2"/>
                      <a:pt x="1" y="3"/>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93">
                <a:extLst>
                  <a:ext uri="{FF2B5EF4-FFF2-40B4-BE49-F238E27FC236}">
                    <a16:creationId xmlns:a16="http://schemas.microsoft.com/office/drawing/2014/main" xmlns="" id="{674F49C4-3061-4D6F-94FD-296DB46E5A83}"/>
                  </a:ext>
                </a:extLst>
              </p:cNvPr>
              <p:cNvSpPr>
                <a:spLocks/>
              </p:cNvSpPr>
              <p:nvPr/>
            </p:nvSpPr>
            <p:spPr bwMode="auto">
              <a:xfrm>
                <a:off x="2958" y="1597"/>
                <a:ext cx="0" cy="4"/>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94">
                <a:extLst>
                  <a:ext uri="{FF2B5EF4-FFF2-40B4-BE49-F238E27FC236}">
                    <a16:creationId xmlns:a16="http://schemas.microsoft.com/office/drawing/2014/main" xmlns="" id="{D2B8538B-BD1A-498C-B395-8A53270FD5AE}"/>
                  </a:ext>
                </a:extLst>
              </p:cNvPr>
              <p:cNvSpPr>
                <a:spLocks/>
              </p:cNvSpPr>
              <p:nvPr/>
            </p:nvSpPr>
            <p:spPr bwMode="auto">
              <a:xfrm>
                <a:off x="2946" y="1574"/>
                <a:ext cx="2" cy="3"/>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0"/>
                      <a:pt x="0" y="0"/>
                    </a:cubicBezTo>
                    <a:cubicBezTo>
                      <a:pt x="0" y="0"/>
                      <a:pt x="1" y="1"/>
                      <a:pt x="1" y="2"/>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95">
                <a:extLst>
                  <a:ext uri="{FF2B5EF4-FFF2-40B4-BE49-F238E27FC236}">
                    <a16:creationId xmlns:a16="http://schemas.microsoft.com/office/drawing/2014/main" xmlns="" id="{A7EF8842-5F8A-4E78-AA0A-3D23AC38FD1D}"/>
                  </a:ext>
                </a:extLst>
              </p:cNvPr>
              <p:cNvSpPr>
                <a:spLocks/>
              </p:cNvSpPr>
              <p:nvPr/>
            </p:nvSpPr>
            <p:spPr bwMode="auto">
              <a:xfrm>
                <a:off x="2940" y="1569"/>
                <a:ext cx="4"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2"/>
                      <a:pt x="2" y="2"/>
                    </a:cubicBezTo>
                    <a:cubicBezTo>
                      <a:pt x="1" y="2"/>
                      <a:pt x="1" y="1"/>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96">
                <a:extLst>
                  <a:ext uri="{FF2B5EF4-FFF2-40B4-BE49-F238E27FC236}">
                    <a16:creationId xmlns:a16="http://schemas.microsoft.com/office/drawing/2014/main" xmlns="" id="{985E8304-FF81-4654-9167-C841FD450169}"/>
                  </a:ext>
                </a:extLst>
              </p:cNvPr>
              <p:cNvSpPr>
                <a:spLocks/>
              </p:cNvSpPr>
              <p:nvPr/>
            </p:nvSpPr>
            <p:spPr bwMode="auto">
              <a:xfrm>
                <a:off x="2953" y="1585"/>
                <a:ext cx="3" cy="5"/>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1" y="2"/>
                      <a:pt x="1" y="1"/>
                      <a:pt x="0" y="0"/>
                    </a:cubicBezTo>
                    <a:cubicBezTo>
                      <a:pt x="1" y="1"/>
                      <a:pt x="1" y="2"/>
                      <a:pt x="2" y="3"/>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97">
                <a:extLst>
                  <a:ext uri="{FF2B5EF4-FFF2-40B4-BE49-F238E27FC236}">
                    <a16:creationId xmlns:a16="http://schemas.microsoft.com/office/drawing/2014/main" xmlns="" id="{CB2BFFE2-5E41-45CA-B0D0-D4663B1E2124}"/>
                  </a:ext>
                </a:extLst>
              </p:cNvPr>
              <p:cNvSpPr>
                <a:spLocks/>
              </p:cNvSpPr>
              <p:nvPr/>
            </p:nvSpPr>
            <p:spPr bwMode="auto">
              <a:xfrm>
                <a:off x="2935" y="1565"/>
                <a:ext cx="4"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1"/>
                      <a:pt x="0" y="0"/>
                    </a:cubicBezTo>
                    <a:cubicBezTo>
                      <a:pt x="1" y="1"/>
                      <a:pt x="1" y="1"/>
                      <a:pt x="2" y="1"/>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98">
                <a:extLst>
                  <a:ext uri="{FF2B5EF4-FFF2-40B4-BE49-F238E27FC236}">
                    <a16:creationId xmlns:a16="http://schemas.microsoft.com/office/drawing/2014/main" xmlns="" id="{81B5AD0C-979F-430E-B492-D964EDB19E19}"/>
                  </a:ext>
                </a:extLst>
              </p:cNvPr>
              <p:cNvSpPr>
                <a:spLocks/>
              </p:cNvSpPr>
              <p:nvPr/>
            </p:nvSpPr>
            <p:spPr bwMode="auto">
              <a:xfrm>
                <a:off x="2949" y="1579"/>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0"/>
                      <a:pt x="0" y="0"/>
                    </a:cubicBezTo>
                    <a:cubicBezTo>
                      <a:pt x="1" y="0"/>
                      <a:pt x="1" y="1"/>
                      <a:pt x="1" y="2"/>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99">
                <a:extLst>
                  <a:ext uri="{FF2B5EF4-FFF2-40B4-BE49-F238E27FC236}">
                    <a16:creationId xmlns:a16="http://schemas.microsoft.com/office/drawing/2014/main" xmlns="" id="{0804A32C-C8F3-4607-84D9-DC07A7A4150A}"/>
                  </a:ext>
                </a:extLst>
              </p:cNvPr>
              <p:cNvSpPr>
                <a:spLocks/>
              </p:cNvSpPr>
              <p:nvPr/>
            </p:nvSpPr>
            <p:spPr bwMode="auto">
              <a:xfrm>
                <a:off x="2752" y="1558"/>
                <a:ext cx="77" cy="69"/>
              </a:xfrm>
              <a:custGeom>
                <a:avLst/>
                <a:gdLst>
                  <a:gd name="T0" fmla="*/ 29 w 43"/>
                  <a:gd name="T1" fmla="*/ 29 h 39"/>
                  <a:gd name="T2" fmla="*/ 29 w 43"/>
                  <a:gd name="T3" fmla="*/ 25 h 39"/>
                  <a:gd name="T4" fmla="*/ 29 w 43"/>
                  <a:gd name="T5" fmla="*/ 24 h 39"/>
                  <a:gd name="T6" fmla="*/ 30 w 43"/>
                  <a:gd name="T7" fmla="*/ 22 h 39"/>
                  <a:gd name="T8" fmla="*/ 30 w 43"/>
                  <a:gd name="T9" fmla="*/ 21 h 39"/>
                  <a:gd name="T10" fmla="*/ 31 w 43"/>
                  <a:gd name="T11" fmla="*/ 18 h 39"/>
                  <a:gd name="T12" fmla="*/ 31 w 43"/>
                  <a:gd name="T13" fmla="*/ 18 h 39"/>
                  <a:gd name="T14" fmla="*/ 33 w 43"/>
                  <a:gd name="T15" fmla="*/ 15 h 39"/>
                  <a:gd name="T16" fmla="*/ 33 w 43"/>
                  <a:gd name="T17" fmla="*/ 14 h 39"/>
                  <a:gd name="T18" fmla="*/ 35 w 43"/>
                  <a:gd name="T19" fmla="*/ 12 h 39"/>
                  <a:gd name="T20" fmla="*/ 35 w 43"/>
                  <a:gd name="T21" fmla="*/ 11 h 39"/>
                  <a:gd name="T22" fmla="*/ 37 w 43"/>
                  <a:gd name="T23" fmla="*/ 8 h 39"/>
                  <a:gd name="T24" fmla="*/ 37 w 43"/>
                  <a:gd name="T25" fmla="*/ 8 h 39"/>
                  <a:gd name="T26" fmla="*/ 40 w 43"/>
                  <a:gd name="T27" fmla="*/ 6 h 39"/>
                  <a:gd name="T28" fmla="*/ 41 w 43"/>
                  <a:gd name="T29" fmla="*/ 5 h 39"/>
                  <a:gd name="T30" fmla="*/ 43 w 43"/>
                  <a:gd name="T31" fmla="*/ 4 h 39"/>
                  <a:gd name="T32" fmla="*/ 43 w 43"/>
                  <a:gd name="T33" fmla="*/ 4 h 39"/>
                  <a:gd name="T34" fmla="*/ 29 w 43"/>
                  <a:gd name="T35" fmla="*/ 0 h 39"/>
                  <a:gd name="T36" fmla="*/ 8 w 43"/>
                  <a:gd name="T37" fmla="*/ 8 h 39"/>
                  <a:gd name="T38" fmla="*/ 0 w 43"/>
                  <a:gd name="T39" fmla="*/ 29 h 39"/>
                  <a:gd name="T40" fmla="*/ 0 w 43"/>
                  <a:gd name="T41" fmla="*/ 39 h 39"/>
                  <a:gd name="T42" fmla="*/ 29 w 43"/>
                  <a:gd name="T43" fmla="*/ 39 h 39"/>
                  <a:gd name="T44" fmla="*/ 29 w 43"/>
                  <a:gd name="T45"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39">
                    <a:moveTo>
                      <a:pt x="29" y="29"/>
                    </a:moveTo>
                    <a:cubicBezTo>
                      <a:pt x="29" y="28"/>
                      <a:pt x="29" y="27"/>
                      <a:pt x="29" y="25"/>
                    </a:cubicBezTo>
                    <a:cubicBezTo>
                      <a:pt x="29" y="25"/>
                      <a:pt x="29" y="25"/>
                      <a:pt x="29" y="24"/>
                    </a:cubicBezTo>
                    <a:cubicBezTo>
                      <a:pt x="29" y="24"/>
                      <a:pt x="30" y="23"/>
                      <a:pt x="30" y="22"/>
                    </a:cubicBezTo>
                    <a:cubicBezTo>
                      <a:pt x="30" y="21"/>
                      <a:pt x="30" y="21"/>
                      <a:pt x="30" y="21"/>
                    </a:cubicBezTo>
                    <a:cubicBezTo>
                      <a:pt x="30" y="20"/>
                      <a:pt x="31" y="19"/>
                      <a:pt x="31" y="18"/>
                    </a:cubicBezTo>
                    <a:cubicBezTo>
                      <a:pt x="31" y="18"/>
                      <a:pt x="31" y="18"/>
                      <a:pt x="31" y="18"/>
                    </a:cubicBezTo>
                    <a:cubicBezTo>
                      <a:pt x="32" y="17"/>
                      <a:pt x="32" y="16"/>
                      <a:pt x="33" y="15"/>
                    </a:cubicBezTo>
                    <a:cubicBezTo>
                      <a:pt x="33" y="14"/>
                      <a:pt x="33" y="14"/>
                      <a:pt x="33" y="14"/>
                    </a:cubicBezTo>
                    <a:cubicBezTo>
                      <a:pt x="34" y="13"/>
                      <a:pt x="34" y="12"/>
                      <a:pt x="35" y="12"/>
                    </a:cubicBezTo>
                    <a:cubicBezTo>
                      <a:pt x="35" y="11"/>
                      <a:pt x="35" y="11"/>
                      <a:pt x="35" y="11"/>
                    </a:cubicBezTo>
                    <a:cubicBezTo>
                      <a:pt x="36" y="10"/>
                      <a:pt x="37" y="9"/>
                      <a:pt x="37" y="8"/>
                    </a:cubicBezTo>
                    <a:cubicBezTo>
                      <a:pt x="37" y="8"/>
                      <a:pt x="37" y="8"/>
                      <a:pt x="37" y="8"/>
                    </a:cubicBezTo>
                    <a:cubicBezTo>
                      <a:pt x="38" y="8"/>
                      <a:pt x="39" y="7"/>
                      <a:pt x="40" y="6"/>
                    </a:cubicBezTo>
                    <a:cubicBezTo>
                      <a:pt x="40" y="6"/>
                      <a:pt x="41" y="6"/>
                      <a:pt x="41" y="5"/>
                    </a:cubicBezTo>
                    <a:cubicBezTo>
                      <a:pt x="41" y="5"/>
                      <a:pt x="42" y="5"/>
                      <a:pt x="43" y="4"/>
                    </a:cubicBezTo>
                    <a:cubicBezTo>
                      <a:pt x="43" y="4"/>
                      <a:pt x="43" y="4"/>
                      <a:pt x="43" y="4"/>
                    </a:cubicBezTo>
                    <a:cubicBezTo>
                      <a:pt x="39" y="1"/>
                      <a:pt x="34" y="0"/>
                      <a:pt x="29" y="0"/>
                    </a:cubicBezTo>
                    <a:cubicBezTo>
                      <a:pt x="21" y="0"/>
                      <a:pt x="14" y="3"/>
                      <a:pt x="8" y="8"/>
                    </a:cubicBezTo>
                    <a:cubicBezTo>
                      <a:pt x="3" y="14"/>
                      <a:pt x="0" y="21"/>
                      <a:pt x="0" y="29"/>
                    </a:cubicBezTo>
                    <a:cubicBezTo>
                      <a:pt x="0" y="39"/>
                      <a:pt x="0" y="39"/>
                      <a:pt x="0" y="39"/>
                    </a:cubicBezTo>
                    <a:cubicBezTo>
                      <a:pt x="29" y="39"/>
                      <a:pt x="29" y="39"/>
                      <a:pt x="29" y="39"/>
                    </a:cubicBezTo>
                    <a:lnTo>
                      <a:pt x="29" y="29"/>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00">
                <a:extLst>
                  <a:ext uri="{FF2B5EF4-FFF2-40B4-BE49-F238E27FC236}">
                    <a16:creationId xmlns:a16="http://schemas.microsoft.com/office/drawing/2014/main" xmlns="" id="{FE63DB17-F971-4165-968B-700FE51D2DF7}"/>
                  </a:ext>
                </a:extLst>
              </p:cNvPr>
              <p:cNvSpPr>
                <a:spLocks/>
              </p:cNvSpPr>
              <p:nvPr/>
            </p:nvSpPr>
            <p:spPr bwMode="auto">
              <a:xfrm>
                <a:off x="2804" y="1602"/>
                <a:ext cx="0" cy="25"/>
              </a:xfrm>
              <a:custGeom>
                <a:avLst/>
                <a:gdLst>
                  <a:gd name="T0" fmla="*/ 4 h 14"/>
                  <a:gd name="T1" fmla="*/ 0 h 14"/>
                  <a:gd name="T2" fmla="*/ 4 h 14"/>
                  <a:gd name="T3" fmla="*/ 14 h 14"/>
                  <a:gd name="T4" fmla="*/ 14 h 14"/>
                  <a:gd name="T5" fmla="*/ 4 h 14"/>
                </a:gdLst>
                <a:ahLst/>
                <a:cxnLst>
                  <a:cxn ang="0">
                    <a:pos x="0" y="T0"/>
                  </a:cxn>
                  <a:cxn ang="0">
                    <a:pos x="0" y="T1"/>
                  </a:cxn>
                  <a:cxn ang="0">
                    <a:pos x="0" y="T2"/>
                  </a:cxn>
                  <a:cxn ang="0">
                    <a:pos x="0" y="T3"/>
                  </a:cxn>
                  <a:cxn ang="0">
                    <a:pos x="0" y="T4"/>
                  </a:cxn>
                  <a:cxn ang="0">
                    <a:pos x="0" y="T5"/>
                  </a:cxn>
                </a:cxnLst>
                <a:rect l="0" t="0" r="r" b="b"/>
                <a:pathLst>
                  <a:path h="14">
                    <a:moveTo>
                      <a:pt x="0" y="4"/>
                    </a:moveTo>
                    <a:cubicBezTo>
                      <a:pt x="0" y="3"/>
                      <a:pt x="0" y="2"/>
                      <a:pt x="0" y="0"/>
                    </a:cubicBezTo>
                    <a:cubicBezTo>
                      <a:pt x="0" y="2"/>
                      <a:pt x="0" y="3"/>
                      <a:pt x="0" y="4"/>
                    </a:cubicBezTo>
                    <a:cubicBezTo>
                      <a:pt x="0" y="14"/>
                      <a:pt x="0" y="14"/>
                      <a:pt x="0" y="14"/>
                    </a:cubicBezTo>
                    <a:cubicBezTo>
                      <a:pt x="0" y="14"/>
                      <a:pt x="0" y="14"/>
                      <a:pt x="0" y="14"/>
                    </a:cubicBezTo>
                    <a:lnTo>
                      <a:pt x="0" y="4"/>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01">
                <a:extLst>
                  <a:ext uri="{FF2B5EF4-FFF2-40B4-BE49-F238E27FC236}">
                    <a16:creationId xmlns:a16="http://schemas.microsoft.com/office/drawing/2014/main" xmlns="" id="{95057F0A-A66E-4C4B-9AAB-2F9FF6104124}"/>
                  </a:ext>
                </a:extLst>
              </p:cNvPr>
              <p:cNvSpPr>
                <a:spLocks/>
              </p:cNvSpPr>
              <p:nvPr/>
            </p:nvSpPr>
            <p:spPr bwMode="auto">
              <a:xfrm>
                <a:off x="2818" y="1569"/>
                <a:ext cx="5" cy="3"/>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02">
                <a:extLst>
                  <a:ext uri="{FF2B5EF4-FFF2-40B4-BE49-F238E27FC236}">
                    <a16:creationId xmlns:a16="http://schemas.microsoft.com/office/drawing/2014/main" xmlns="" id="{1CC6FBBE-6321-4034-A474-CC176B216628}"/>
                  </a:ext>
                </a:extLst>
              </p:cNvPr>
              <p:cNvSpPr>
                <a:spLocks/>
              </p:cNvSpPr>
              <p:nvPr/>
            </p:nvSpPr>
            <p:spPr bwMode="auto">
              <a:xfrm>
                <a:off x="2825" y="156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1"/>
                      <a:pt x="0" y="1"/>
                    </a:cubicBezTo>
                    <a:cubicBezTo>
                      <a:pt x="0" y="1"/>
                      <a:pt x="1" y="1"/>
                      <a:pt x="2"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03">
                <a:extLst>
                  <a:ext uri="{FF2B5EF4-FFF2-40B4-BE49-F238E27FC236}">
                    <a16:creationId xmlns:a16="http://schemas.microsoft.com/office/drawing/2014/main" xmlns="" id="{209ADFAB-59BB-4A62-B78F-DF226445ED78}"/>
                  </a:ext>
                </a:extLst>
              </p:cNvPr>
              <p:cNvSpPr>
                <a:spLocks/>
              </p:cNvSpPr>
              <p:nvPr/>
            </p:nvSpPr>
            <p:spPr bwMode="auto">
              <a:xfrm>
                <a:off x="2811" y="1579"/>
                <a:ext cx="3" cy="4"/>
              </a:xfrm>
              <a:custGeom>
                <a:avLst/>
                <a:gdLst>
                  <a:gd name="T0" fmla="*/ 2 w 2"/>
                  <a:gd name="T1" fmla="*/ 0 h 2"/>
                  <a:gd name="T2" fmla="*/ 0 w 2"/>
                  <a:gd name="T3" fmla="*/ 2 h 2"/>
                  <a:gd name="T4" fmla="*/ 1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1"/>
                      <a:pt x="0" y="2"/>
                    </a:cubicBezTo>
                    <a:cubicBezTo>
                      <a:pt x="1" y="1"/>
                      <a:pt x="1" y="1"/>
                      <a:pt x="1" y="0"/>
                    </a:cubicBezTo>
                    <a:cubicBezTo>
                      <a:pt x="1" y="0"/>
                      <a:pt x="1" y="0"/>
                      <a:pt x="2"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04">
                <a:extLst>
                  <a:ext uri="{FF2B5EF4-FFF2-40B4-BE49-F238E27FC236}">
                    <a16:creationId xmlns:a16="http://schemas.microsoft.com/office/drawing/2014/main" xmlns="" id="{0DF40BAB-09C9-4CDB-8C22-CF3F06550DC4}"/>
                  </a:ext>
                </a:extLst>
              </p:cNvPr>
              <p:cNvSpPr>
                <a:spLocks/>
              </p:cNvSpPr>
              <p:nvPr/>
            </p:nvSpPr>
            <p:spPr bwMode="auto">
              <a:xfrm>
                <a:off x="2814" y="1572"/>
                <a:ext cx="4" cy="5"/>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1" y="2"/>
                      <a:pt x="2" y="1"/>
                      <a:pt x="2" y="0"/>
                    </a:cubicBezTo>
                    <a:cubicBezTo>
                      <a:pt x="2" y="1"/>
                      <a:pt x="1" y="2"/>
                      <a:pt x="0" y="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05">
                <a:extLst>
                  <a:ext uri="{FF2B5EF4-FFF2-40B4-BE49-F238E27FC236}">
                    <a16:creationId xmlns:a16="http://schemas.microsoft.com/office/drawing/2014/main" xmlns="" id="{49AAC3E2-8D00-4CF1-B80F-ABBF00D7CDB0}"/>
                  </a:ext>
                </a:extLst>
              </p:cNvPr>
              <p:cNvSpPr>
                <a:spLocks/>
              </p:cNvSpPr>
              <p:nvPr/>
            </p:nvSpPr>
            <p:spPr bwMode="auto">
              <a:xfrm>
                <a:off x="2804" y="1597"/>
                <a:ext cx="1" cy="4"/>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1" y="1"/>
                      <a:pt x="0" y="2"/>
                      <a:pt x="0" y="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06">
                <a:extLst>
                  <a:ext uri="{FF2B5EF4-FFF2-40B4-BE49-F238E27FC236}">
                    <a16:creationId xmlns:a16="http://schemas.microsoft.com/office/drawing/2014/main" xmlns="" id="{F2781D33-007B-44F7-9EED-B9B735D68A99}"/>
                  </a:ext>
                </a:extLst>
              </p:cNvPr>
              <p:cNvSpPr>
                <a:spLocks/>
              </p:cNvSpPr>
              <p:nvPr/>
            </p:nvSpPr>
            <p:spPr bwMode="auto">
              <a:xfrm>
                <a:off x="2807" y="1585"/>
                <a:ext cx="4" cy="5"/>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1" y="2"/>
                      <a:pt x="1" y="1"/>
                      <a:pt x="2" y="0"/>
                    </a:cubicBezTo>
                    <a:cubicBezTo>
                      <a:pt x="1" y="1"/>
                      <a:pt x="1" y="2"/>
                      <a:pt x="0" y="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07">
                <a:extLst>
                  <a:ext uri="{FF2B5EF4-FFF2-40B4-BE49-F238E27FC236}">
                    <a16:creationId xmlns:a16="http://schemas.microsoft.com/office/drawing/2014/main" xmlns="" id="{A9BED03C-5E28-4E9B-86E3-311938212D4F}"/>
                  </a:ext>
                </a:extLst>
              </p:cNvPr>
              <p:cNvSpPr>
                <a:spLocks/>
              </p:cNvSpPr>
              <p:nvPr/>
            </p:nvSpPr>
            <p:spPr bwMode="auto">
              <a:xfrm>
                <a:off x="2805" y="1590"/>
                <a:ext cx="2" cy="5"/>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0" y="2"/>
                      <a:pt x="1" y="1"/>
                      <a:pt x="1" y="0"/>
                    </a:cubicBezTo>
                    <a:cubicBezTo>
                      <a:pt x="1" y="1"/>
                      <a:pt x="0" y="2"/>
                      <a:pt x="0" y="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08">
                <a:extLst>
                  <a:ext uri="{FF2B5EF4-FFF2-40B4-BE49-F238E27FC236}">
                    <a16:creationId xmlns:a16="http://schemas.microsoft.com/office/drawing/2014/main" xmlns="" id="{9C4F5C1D-559B-43B0-A8FA-0D8329B02DD2}"/>
                  </a:ext>
                </a:extLst>
              </p:cNvPr>
              <p:cNvSpPr>
                <a:spLocks/>
              </p:cNvSpPr>
              <p:nvPr/>
            </p:nvSpPr>
            <p:spPr bwMode="auto">
              <a:xfrm>
                <a:off x="2811" y="158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09">
                <a:extLst>
                  <a:ext uri="{FF2B5EF4-FFF2-40B4-BE49-F238E27FC236}">
                    <a16:creationId xmlns:a16="http://schemas.microsoft.com/office/drawing/2014/main" xmlns="" id="{6348F70B-1F9A-4890-96A3-C7921077B239}"/>
                  </a:ext>
                </a:extLst>
              </p:cNvPr>
              <p:cNvSpPr>
                <a:spLocks/>
              </p:cNvSpPr>
              <p:nvPr/>
            </p:nvSpPr>
            <p:spPr bwMode="auto">
              <a:xfrm>
                <a:off x="2814" y="157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10">
                <a:extLst>
                  <a:ext uri="{FF2B5EF4-FFF2-40B4-BE49-F238E27FC236}">
                    <a16:creationId xmlns:a16="http://schemas.microsoft.com/office/drawing/2014/main" xmlns="" id="{BB9789C1-C645-4B8F-B475-F285CB1BF3B4}"/>
                  </a:ext>
                </a:extLst>
              </p:cNvPr>
              <p:cNvSpPr>
                <a:spLocks/>
              </p:cNvSpPr>
              <p:nvPr/>
            </p:nvSpPr>
            <p:spPr bwMode="auto">
              <a:xfrm>
                <a:off x="2829" y="1565"/>
                <a:ext cx="1"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1" y="0"/>
                    </a:cubicBezTo>
                    <a:cubicBezTo>
                      <a:pt x="1" y="0"/>
                      <a:pt x="1" y="0"/>
                      <a:pt x="1"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11">
                <a:extLst>
                  <a:ext uri="{FF2B5EF4-FFF2-40B4-BE49-F238E27FC236}">
                    <a16:creationId xmlns:a16="http://schemas.microsoft.com/office/drawing/2014/main" xmlns="" id="{9F5D27EA-9CD4-437A-ACB9-A128960C53FE}"/>
                  </a:ext>
                </a:extLst>
              </p:cNvPr>
              <p:cNvSpPr>
                <a:spLocks/>
              </p:cNvSpPr>
              <p:nvPr/>
            </p:nvSpPr>
            <p:spPr bwMode="auto">
              <a:xfrm>
                <a:off x="2805" y="1595"/>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12">
                <a:extLst>
                  <a:ext uri="{FF2B5EF4-FFF2-40B4-BE49-F238E27FC236}">
                    <a16:creationId xmlns:a16="http://schemas.microsoft.com/office/drawing/2014/main" xmlns="" id="{08B24F58-1F08-4051-84E5-4F2B9619F9A9}"/>
                  </a:ext>
                </a:extLst>
              </p:cNvPr>
              <p:cNvSpPr>
                <a:spLocks/>
              </p:cNvSpPr>
              <p:nvPr/>
            </p:nvSpPr>
            <p:spPr bwMode="auto">
              <a:xfrm>
                <a:off x="2804" y="1601"/>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13">
                <a:extLst>
                  <a:ext uri="{FF2B5EF4-FFF2-40B4-BE49-F238E27FC236}">
                    <a16:creationId xmlns:a16="http://schemas.microsoft.com/office/drawing/2014/main" xmlns="" id="{026D34F0-9801-4343-95AB-CBBA3EB53C54}"/>
                  </a:ext>
                </a:extLst>
              </p:cNvPr>
              <p:cNvSpPr>
                <a:spLocks/>
              </p:cNvSpPr>
              <p:nvPr/>
            </p:nvSpPr>
            <p:spPr bwMode="auto">
              <a:xfrm>
                <a:off x="2823" y="1569"/>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14">
                <a:extLst>
                  <a:ext uri="{FF2B5EF4-FFF2-40B4-BE49-F238E27FC236}">
                    <a16:creationId xmlns:a16="http://schemas.microsoft.com/office/drawing/2014/main" xmlns="" id="{C396B03A-C333-4C10-9C57-99E727B41A79}"/>
                  </a:ext>
                </a:extLst>
              </p:cNvPr>
              <p:cNvSpPr>
                <a:spLocks/>
              </p:cNvSpPr>
              <p:nvPr/>
            </p:nvSpPr>
            <p:spPr bwMode="auto">
              <a:xfrm>
                <a:off x="2818" y="15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15">
                <a:extLst>
                  <a:ext uri="{FF2B5EF4-FFF2-40B4-BE49-F238E27FC236}">
                    <a16:creationId xmlns:a16="http://schemas.microsoft.com/office/drawing/2014/main" xmlns="" id="{3838D832-53E6-4F98-920F-594B58E0D742}"/>
                  </a:ext>
                </a:extLst>
              </p:cNvPr>
              <p:cNvSpPr>
                <a:spLocks/>
              </p:cNvSpPr>
              <p:nvPr/>
            </p:nvSpPr>
            <p:spPr bwMode="auto">
              <a:xfrm>
                <a:off x="2804" y="1565"/>
                <a:ext cx="51" cy="62"/>
              </a:xfrm>
              <a:custGeom>
                <a:avLst/>
                <a:gdLst>
                  <a:gd name="T0" fmla="*/ 11 w 29"/>
                  <a:gd name="T1" fmla="*/ 2 h 35"/>
                  <a:gd name="T2" fmla="*/ 8 w 29"/>
                  <a:gd name="T3" fmla="*/ 4 h 35"/>
                  <a:gd name="T4" fmla="*/ 8 w 29"/>
                  <a:gd name="T5" fmla="*/ 4 h 35"/>
                  <a:gd name="T6" fmla="*/ 6 w 29"/>
                  <a:gd name="T7" fmla="*/ 7 h 35"/>
                  <a:gd name="T8" fmla="*/ 6 w 29"/>
                  <a:gd name="T9" fmla="*/ 8 h 35"/>
                  <a:gd name="T10" fmla="*/ 5 w 29"/>
                  <a:gd name="T11" fmla="*/ 8 h 35"/>
                  <a:gd name="T12" fmla="*/ 4 w 29"/>
                  <a:gd name="T13" fmla="*/ 10 h 35"/>
                  <a:gd name="T14" fmla="*/ 4 w 29"/>
                  <a:gd name="T15" fmla="*/ 11 h 35"/>
                  <a:gd name="T16" fmla="*/ 1 w 29"/>
                  <a:gd name="T17" fmla="*/ 17 h 35"/>
                  <a:gd name="T18" fmla="*/ 1 w 29"/>
                  <a:gd name="T19" fmla="*/ 18 h 35"/>
                  <a:gd name="T20" fmla="*/ 0 w 29"/>
                  <a:gd name="T21" fmla="*/ 20 h 35"/>
                  <a:gd name="T22" fmla="*/ 0 w 29"/>
                  <a:gd name="T23" fmla="*/ 21 h 35"/>
                  <a:gd name="T24" fmla="*/ 0 w 29"/>
                  <a:gd name="T25" fmla="*/ 25 h 35"/>
                  <a:gd name="T26" fmla="*/ 0 w 29"/>
                  <a:gd name="T27" fmla="*/ 35 h 35"/>
                  <a:gd name="T28" fmla="*/ 29 w 29"/>
                  <a:gd name="T29" fmla="*/ 35 h 35"/>
                  <a:gd name="T30" fmla="*/ 29 w 29"/>
                  <a:gd name="T31" fmla="*/ 25 h 35"/>
                  <a:gd name="T32" fmla="*/ 15 w 29"/>
                  <a:gd name="T33" fmla="*/ 0 h 35"/>
                  <a:gd name="T34" fmla="*/ 14 w 29"/>
                  <a:gd name="T35" fmla="*/ 0 h 35"/>
                  <a:gd name="T36" fmla="*/ 12 w 29"/>
                  <a:gd name="T37" fmla="*/ 2 h 35"/>
                  <a:gd name="T38" fmla="*/ 11 w 29"/>
                  <a:gd name="T39"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5">
                    <a:moveTo>
                      <a:pt x="11" y="2"/>
                    </a:moveTo>
                    <a:cubicBezTo>
                      <a:pt x="10" y="3"/>
                      <a:pt x="9" y="4"/>
                      <a:pt x="8" y="4"/>
                    </a:cubicBezTo>
                    <a:cubicBezTo>
                      <a:pt x="8" y="4"/>
                      <a:pt x="8" y="4"/>
                      <a:pt x="8" y="4"/>
                    </a:cubicBezTo>
                    <a:cubicBezTo>
                      <a:pt x="8" y="5"/>
                      <a:pt x="7" y="6"/>
                      <a:pt x="6" y="7"/>
                    </a:cubicBezTo>
                    <a:cubicBezTo>
                      <a:pt x="6" y="7"/>
                      <a:pt x="6" y="7"/>
                      <a:pt x="6" y="8"/>
                    </a:cubicBezTo>
                    <a:cubicBezTo>
                      <a:pt x="5" y="8"/>
                      <a:pt x="5" y="8"/>
                      <a:pt x="5" y="8"/>
                    </a:cubicBezTo>
                    <a:cubicBezTo>
                      <a:pt x="5" y="9"/>
                      <a:pt x="5" y="9"/>
                      <a:pt x="4" y="10"/>
                    </a:cubicBezTo>
                    <a:cubicBezTo>
                      <a:pt x="4" y="10"/>
                      <a:pt x="4" y="10"/>
                      <a:pt x="4" y="11"/>
                    </a:cubicBezTo>
                    <a:cubicBezTo>
                      <a:pt x="3" y="13"/>
                      <a:pt x="2" y="15"/>
                      <a:pt x="1" y="17"/>
                    </a:cubicBezTo>
                    <a:cubicBezTo>
                      <a:pt x="1" y="17"/>
                      <a:pt x="1" y="17"/>
                      <a:pt x="1" y="18"/>
                    </a:cubicBezTo>
                    <a:cubicBezTo>
                      <a:pt x="1" y="19"/>
                      <a:pt x="0" y="20"/>
                      <a:pt x="0" y="20"/>
                    </a:cubicBezTo>
                    <a:cubicBezTo>
                      <a:pt x="0" y="21"/>
                      <a:pt x="0" y="21"/>
                      <a:pt x="0" y="21"/>
                    </a:cubicBezTo>
                    <a:cubicBezTo>
                      <a:pt x="0" y="23"/>
                      <a:pt x="0" y="24"/>
                      <a:pt x="0" y="25"/>
                    </a:cubicBezTo>
                    <a:cubicBezTo>
                      <a:pt x="0" y="35"/>
                      <a:pt x="0" y="35"/>
                      <a:pt x="0" y="35"/>
                    </a:cubicBezTo>
                    <a:cubicBezTo>
                      <a:pt x="29" y="35"/>
                      <a:pt x="29" y="35"/>
                      <a:pt x="29" y="35"/>
                    </a:cubicBezTo>
                    <a:cubicBezTo>
                      <a:pt x="29" y="25"/>
                      <a:pt x="29" y="25"/>
                      <a:pt x="29" y="25"/>
                    </a:cubicBezTo>
                    <a:cubicBezTo>
                      <a:pt x="29" y="14"/>
                      <a:pt x="23" y="5"/>
                      <a:pt x="15" y="0"/>
                    </a:cubicBezTo>
                    <a:cubicBezTo>
                      <a:pt x="14" y="0"/>
                      <a:pt x="14" y="0"/>
                      <a:pt x="14" y="0"/>
                    </a:cubicBezTo>
                    <a:cubicBezTo>
                      <a:pt x="13" y="1"/>
                      <a:pt x="12" y="1"/>
                      <a:pt x="12" y="2"/>
                    </a:cubicBezTo>
                    <a:cubicBezTo>
                      <a:pt x="11" y="2"/>
                      <a:pt x="11" y="2"/>
                      <a:pt x="11" y="2"/>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16">
                <a:extLst>
                  <a:ext uri="{FF2B5EF4-FFF2-40B4-BE49-F238E27FC236}">
                    <a16:creationId xmlns:a16="http://schemas.microsoft.com/office/drawing/2014/main" xmlns="" id="{3ECBBF9F-729B-4C81-BD75-E04444B45059}"/>
                  </a:ext>
                </a:extLst>
              </p:cNvPr>
              <p:cNvSpPr>
                <a:spLocks/>
              </p:cNvSpPr>
              <p:nvPr/>
            </p:nvSpPr>
            <p:spPr bwMode="auto">
              <a:xfrm>
                <a:off x="2804" y="1601"/>
                <a:ext cx="0" cy="1"/>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1"/>
                      <a:pt x="0" y="1"/>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17">
                <a:extLst>
                  <a:ext uri="{FF2B5EF4-FFF2-40B4-BE49-F238E27FC236}">
                    <a16:creationId xmlns:a16="http://schemas.microsoft.com/office/drawing/2014/main" xmlns="" id="{1EB8A7F3-7827-4093-8AC0-FE364E7006BC}"/>
                  </a:ext>
                </a:extLst>
              </p:cNvPr>
              <p:cNvSpPr>
                <a:spLocks/>
              </p:cNvSpPr>
              <p:nvPr/>
            </p:nvSpPr>
            <p:spPr bwMode="auto">
              <a:xfrm>
                <a:off x="2807" y="15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18">
                <a:extLst>
                  <a:ext uri="{FF2B5EF4-FFF2-40B4-BE49-F238E27FC236}">
                    <a16:creationId xmlns:a16="http://schemas.microsoft.com/office/drawing/2014/main" xmlns="" id="{4767D3A2-3830-4532-BFC8-65CC5C5CF9D7}"/>
                  </a:ext>
                </a:extLst>
              </p:cNvPr>
              <p:cNvSpPr>
                <a:spLocks/>
              </p:cNvSpPr>
              <p:nvPr/>
            </p:nvSpPr>
            <p:spPr bwMode="auto">
              <a:xfrm>
                <a:off x="2805" y="1595"/>
                <a:ext cx="0" cy="2"/>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0"/>
                      <a:pt x="0"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19">
                <a:extLst>
                  <a:ext uri="{FF2B5EF4-FFF2-40B4-BE49-F238E27FC236}">
                    <a16:creationId xmlns:a16="http://schemas.microsoft.com/office/drawing/2014/main" xmlns="" id="{FB7A67CF-160F-4A24-BBFC-714CA4587C00}"/>
                  </a:ext>
                </a:extLst>
              </p:cNvPr>
              <p:cNvSpPr>
                <a:spLocks/>
              </p:cNvSpPr>
              <p:nvPr/>
            </p:nvSpPr>
            <p:spPr bwMode="auto">
              <a:xfrm>
                <a:off x="2811" y="1583"/>
                <a:ext cx="0" cy="2"/>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0"/>
                      <a:pt x="0" y="0"/>
                      <a:pt x="0"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20">
                <a:extLst>
                  <a:ext uri="{FF2B5EF4-FFF2-40B4-BE49-F238E27FC236}">
                    <a16:creationId xmlns:a16="http://schemas.microsoft.com/office/drawing/2014/main" xmlns="" id="{4B105B88-87AB-42B5-AE64-0076655B21A9}"/>
                  </a:ext>
                </a:extLst>
              </p:cNvPr>
              <p:cNvSpPr>
                <a:spLocks/>
              </p:cNvSpPr>
              <p:nvPr/>
            </p:nvSpPr>
            <p:spPr bwMode="auto">
              <a:xfrm>
                <a:off x="2804" y="1602"/>
                <a:ext cx="0" cy="25"/>
              </a:xfrm>
              <a:custGeom>
                <a:avLst/>
                <a:gdLst>
                  <a:gd name="T0" fmla="*/ 14 h 14"/>
                  <a:gd name="T1" fmla="*/ 14 h 14"/>
                  <a:gd name="T2" fmla="*/ 4 h 14"/>
                  <a:gd name="T3" fmla="*/ 0 h 14"/>
                  <a:gd name="T4" fmla="*/ 0 h 14"/>
                  <a:gd name="T5" fmla="*/ 4 h 14"/>
                  <a:gd name="T6" fmla="*/ 14 h 14"/>
                </a:gdLst>
                <a:ahLst/>
                <a:cxnLst>
                  <a:cxn ang="0">
                    <a:pos x="0" y="T0"/>
                  </a:cxn>
                  <a:cxn ang="0">
                    <a:pos x="0" y="T1"/>
                  </a:cxn>
                  <a:cxn ang="0">
                    <a:pos x="0" y="T2"/>
                  </a:cxn>
                  <a:cxn ang="0">
                    <a:pos x="0" y="T3"/>
                  </a:cxn>
                  <a:cxn ang="0">
                    <a:pos x="0" y="T4"/>
                  </a:cxn>
                  <a:cxn ang="0">
                    <a:pos x="0" y="T5"/>
                  </a:cxn>
                  <a:cxn ang="0">
                    <a:pos x="0" y="T6"/>
                  </a:cxn>
                </a:cxnLst>
                <a:rect l="0" t="0" r="r" b="b"/>
                <a:pathLst>
                  <a:path h="14">
                    <a:moveTo>
                      <a:pt x="0" y="14"/>
                    </a:moveTo>
                    <a:cubicBezTo>
                      <a:pt x="0" y="14"/>
                      <a:pt x="0" y="14"/>
                      <a:pt x="0" y="14"/>
                    </a:cubicBezTo>
                    <a:cubicBezTo>
                      <a:pt x="0" y="4"/>
                      <a:pt x="0" y="4"/>
                      <a:pt x="0" y="4"/>
                    </a:cubicBezTo>
                    <a:cubicBezTo>
                      <a:pt x="0" y="3"/>
                      <a:pt x="0" y="2"/>
                      <a:pt x="0" y="0"/>
                    </a:cubicBezTo>
                    <a:cubicBezTo>
                      <a:pt x="0" y="0"/>
                      <a:pt x="0" y="0"/>
                      <a:pt x="0" y="0"/>
                    </a:cubicBezTo>
                    <a:cubicBezTo>
                      <a:pt x="0" y="2"/>
                      <a:pt x="0" y="3"/>
                      <a:pt x="0" y="4"/>
                    </a:cubicBezTo>
                    <a:lnTo>
                      <a:pt x="0" y="14"/>
                    </a:ln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21">
                <a:extLst>
                  <a:ext uri="{FF2B5EF4-FFF2-40B4-BE49-F238E27FC236}">
                    <a16:creationId xmlns:a16="http://schemas.microsoft.com/office/drawing/2014/main" xmlns="" id="{2260643F-6184-4106-BC71-CDB55F400718}"/>
                  </a:ext>
                </a:extLst>
              </p:cNvPr>
              <p:cNvSpPr>
                <a:spLocks/>
              </p:cNvSpPr>
              <p:nvPr/>
            </p:nvSpPr>
            <p:spPr bwMode="auto">
              <a:xfrm>
                <a:off x="2804" y="1597"/>
                <a:ext cx="1" cy="4"/>
              </a:xfrm>
              <a:custGeom>
                <a:avLst/>
                <a:gdLst>
                  <a:gd name="T0" fmla="*/ 1 w 1"/>
                  <a:gd name="T1" fmla="*/ 0 h 2"/>
                  <a:gd name="T2" fmla="*/ 1 w 1"/>
                  <a:gd name="T3" fmla="*/ 0 h 2"/>
                  <a:gd name="T4" fmla="*/ 0 w 1"/>
                  <a:gd name="T5" fmla="*/ 2 h 2"/>
                  <a:gd name="T6" fmla="*/ 0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0"/>
                    </a:cubicBezTo>
                    <a:cubicBezTo>
                      <a:pt x="1" y="1"/>
                      <a:pt x="0" y="2"/>
                      <a:pt x="0" y="2"/>
                    </a:cubicBezTo>
                    <a:cubicBezTo>
                      <a:pt x="0" y="2"/>
                      <a:pt x="0" y="2"/>
                      <a:pt x="0" y="2"/>
                    </a:cubicBezTo>
                    <a:cubicBezTo>
                      <a:pt x="0" y="2"/>
                      <a:pt x="1" y="1"/>
                      <a:pt x="1"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122">
                <a:extLst>
                  <a:ext uri="{FF2B5EF4-FFF2-40B4-BE49-F238E27FC236}">
                    <a16:creationId xmlns:a16="http://schemas.microsoft.com/office/drawing/2014/main" xmlns="" id="{ABB1FE1A-6D8B-4CA9-A4C5-7C4437F32B37}"/>
                  </a:ext>
                </a:extLst>
              </p:cNvPr>
              <p:cNvSpPr>
                <a:spLocks/>
              </p:cNvSpPr>
              <p:nvPr/>
            </p:nvSpPr>
            <p:spPr bwMode="auto">
              <a:xfrm>
                <a:off x="2805" y="1585"/>
                <a:ext cx="6" cy="10"/>
              </a:xfrm>
              <a:custGeom>
                <a:avLst/>
                <a:gdLst>
                  <a:gd name="T0" fmla="*/ 3 w 3"/>
                  <a:gd name="T1" fmla="*/ 0 h 6"/>
                  <a:gd name="T2" fmla="*/ 3 w 3"/>
                  <a:gd name="T3" fmla="*/ 0 h 6"/>
                  <a:gd name="T4" fmla="*/ 1 w 3"/>
                  <a:gd name="T5" fmla="*/ 3 h 6"/>
                  <a:gd name="T6" fmla="*/ 1 w 3"/>
                  <a:gd name="T7" fmla="*/ 3 h 6"/>
                  <a:gd name="T8" fmla="*/ 0 w 3"/>
                  <a:gd name="T9" fmla="*/ 6 h 6"/>
                  <a:gd name="T10" fmla="*/ 0 w 3"/>
                  <a:gd name="T11" fmla="*/ 6 h 6"/>
                  <a:gd name="T12" fmla="*/ 3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3" y="0"/>
                    </a:moveTo>
                    <a:cubicBezTo>
                      <a:pt x="3" y="0"/>
                      <a:pt x="3" y="0"/>
                      <a:pt x="3" y="0"/>
                    </a:cubicBezTo>
                    <a:cubicBezTo>
                      <a:pt x="2" y="1"/>
                      <a:pt x="2" y="2"/>
                      <a:pt x="1" y="3"/>
                    </a:cubicBezTo>
                    <a:cubicBezTo>
                      <a:pt x="1" y="3"/>
                      <a:pt x="1" y="3"/>
                      <a:pt x="1" y="3"/>
                    </a:cubicBezTo>
                    <a:cubicBezTo>
                      <a:pt x="1" y="4"/>
                      <a:pt x="0" y="5"/>
                      <a:pt x="0" y="6"/>
                    </a:cubicBezTo>
                    <a:cubicBezTo>
                      <a:pt x="0" y="6"/>
                      <a:pt x="0" y="6"/>
                      <a:pt x="0" y="6"/>
                    </a:cubicBezTo>
                    <a:cubicBezTo>
                      <a:pt x="1" y="4"/>
                      <a:pt x="2" y="2"/>
                      <a:pt x="3"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23">
                <a:extLst>
                  <a:ext uri="{FF2B5EF4-FFF2-40B4-BE49-F238E27FC236}">
                    <a16:creationId xmlns:a16="http://schemas.microsoft.com/office/drawing/2014/main" xmlns="" id="{2CC98936-2331-45D3-93A5-936B05081737}"/>
                  </a:ext>
                </a:extLst>
              </p:cNvPr>
              <p:cNvSpPr>
                <a:spLocks/>
              </p:cNvSpPr>
              <p:nvPr/>
            </p:nvSpPr>
            <p:spPr bwMode="auto">
              <a:xfrm>
                <a:off x="2811" y="1579"/>
                <a:ext cx="2" cy="4"/>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1" y="1"/>
                      <a:pt x="0" y="2"/>
                    </a:cubicBezTo>
                    <a:cubicBezTo>
                      <a:pt x="0" y="2"/>
                      <a:pt x="0" y="2"/>
                      <a:pt x="0" y="2"/>
                    </a:cubicBezTo>
                    <a:cubicBezTo>
                      <a:pt x="1" y="1"/>
                      <a:pt x="1" y="1"/>
                      <a:pt x="1" y="0"/>
                    </a:cubicBez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24">
                <a:extLst>
                  <a:ext uri="{FF2B5EF4-FFF2-40B4-BE49-F238E27FC236}">
                    <a16:creationId xmlns:a16="http://schemas.microsoft.com/office/drawing/2014/main" xmlns="" id="{9A6628AF-7E9D-4E21-ABC8-A065668D027C}"/>
                  </a:ext>
                </a:extLst>
              </p:cNvPr>
              <p:cNvSpPr>
                <a:spLocks noEditPoints="1"/>
              </p:cNvSpPr>
              <p:nvPr/>
            </p:nvSpPr>
            <p:spPr bwMode="auto">
              <a:xfrm>
                <a:off x="2676" y="1732"/>
                <a:ext cx="69" cy="69"/>
              </a:xfrm>
              <a:custGeom>
                <a:avLst/>
                <a:gdLst>
                  <a:gd name="T0" fmla="*/ 20 w 39"/>
                  <a:gd name="T1" fmla="*/ 39 h 39"/>
                  <a:gd name="T2" fmla="*/ 0 w 39"/>
                  <a:gd name="T3" fmla="*/ 20 h 39"/>
                  <a:gd name="T4" fmla="*/ 20 w 39"/>
                  <a:gd name="T5" fmla="*/ 0 h 39"/>
                  <a:gd name="T6" fmla="*/ 39 w 39"/>
                  <a:gd name="T7" fmla="*/ 20 h 39"/>
                  <a:gd name="T8" fmla="*/ 20 w 39"/>
                  <a:gd name="T9" fmla="*/ 39 h 39"/>
                  <a:gd name="T10" fmla="*/ 20 w 39"/>
                  <a:gd name="T11" fmla="*/ 12 h 39"/>
                  <a:gd name="T12" fmla="*/ 12 w 39"/>
                  <a:gd name="T13" fmla="*/ 20 h 39"/>
                  <a:gd name="T14" fmla="*/ 20 w 39"/>
                  <a:gd name="T15" fmla="*/ 27 h 39"/>
                  <a:gd name="T16" fmla="*/ 27 w 39"/>
                  <a:gd name="T17" fmla="*/ 20 h 39"/>
                  <a:gd name="T18" fmla="*/ 20 w 39"/>
                  <a:gd name="T1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39"/>
                    </a:moveTo>
                    <a:cubicBezTo>
                      <a:pt x="9" y="39"/>
                      <a:pt x="0" y="31"/>
                      <a:pt x="0" y="20"/>
                    </a:cubicBezTo>
                    <a:cubicBezTo>
                      <a:pt x="0" y="9"/>
                      <a:pt x="9" y="0"/>
                      <a:pt x="20" y="0"/>
                    </a:cubicBezTo>
                    <a:cubicBezTo>
                      <a:pt x="31" y="0"/>
                      <a:pt x="39" y="9"/>
                      <a:pt x="39" y="20"/>
                    </a:cubicBezTo>
                    <a:cubicBezTo>
                      <a:pt x="39" y="31"/>
                      <a:pt x="31" y="39"/>
                      <a:pt x="20" y="39"/>
                    </a:cubicBezTo>
                    <a:close/>
                    <a:moveTo>
                      <a:pt x="20" y="12"/>
                    </a:moveTo>
                    <a:cubicBezTo>
                      <a:pt x="16" y="12"/>
                      <a:pt x="12" y="16"/>
                      <a:pt x="12" y="20"/>
                    </a:cubicBezTo>
                    <a:cubicBezTo>
                      <a:pt x="12" y="24"/>
                      <a:pt x="16" y="27"/>
                      <a:pt x="20" y="27"/>
                    </a:cubicBezTo>
                    <a:cubicBezTo>
                      <a:pt x="24" y="27"/>
                      <a:pt x="27" y="24"/>
                      <a:pt x="27" y="20"/>
                    </a:cubicBezTo>
                    <a:cubicBezTo>
                      <a:pt x="27" y="16"/>
                      <a:pt x="24" y="12"/>
                      <a:pt x="2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25">
                <a:extLst>
                  <a:ext uri="{FF2B5EF4-FFF2-40B4-BE49-F238E27FC236}">
                    <a16:creationId xmlns:a16="http://schemas.microsoft.com/office/drawing/2014/main" xmlns="" id="{23CCE2EA-7D0B-4653-83EE-4EFC8127E6A7}"/>
                  </a:ext>
                </a:extLst>
              </p:cNvPr>
              <p:cNvSpPr>
                <a:spLocks noEditPoints="1"/>
              </p:cNvSpPr>
              <p:nvPr/>
            </p:nvSpPr>
            <p:spPr bwMode="auto">
              <a:xfrm>
                <a:off x="3017" y="1732"/>
                <a:ext cx="69" cy="69"/>
              </a:xfrm>
              <a:custGeom>
                <a:avLst/>
                <a:gdLst>
                  <a:gd name="T0" fmla="*/ 20 w 39"/>
                  <a:gd name="T1" fmla="*/ 39 h 39"/>
                  <a:gd name="T2" fmla="*/ 0 w 39"/>
                  <a:gd name="T3" fmla="*/ 20 h 39"/>
                  <a:gd name="T4" fmla="*/ 20 w 39"/>
                  <a:gd name="T5" fmla="*/ 0 h 39"/>
                  <a:gd name="T6" fmla="*/ 39 w 39"/>
                  <a:gd name="T7" fmla="*/ 20 h 39"/>
                  <a:gd name="T8" fmla="*/ 20 w 39"/>
                  <a:gd name="T9" fmla="*/ 39 h 39"/>
                  <a:gd name="T10" fmla="*/ 20 w 39"/>
                  <a:gd name="T11" fmla="*/ 12 h 39"/>
                  <a:gd name="T12" fmla="*/ 12 w 39"/>
                  <a:gd name="T13" fmla="*/ 20 h 39"/>
                  <a:gd name="T14" fmla="*/ 20 w 39"/>
                  <a:gd name="T15" fmla="*/ 27 h 39"/>
                  <a:gd name="T16" fmla="*/ 27 w 39"/>
                  <a:gd name="T17" fmla="*/ 20 h 39"/>
                  <a:gd name="T18" fmla="*/ 20 w 39"/>
                  <a:gd name="T1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39"/>
                    </a:moveTo>
                    <a:cubicBezTo>
                      <a:pt x="9" y="39"/>
                      <a:pt x="0" y="31"/>
                      <a:pt x="0" y="20"/>
                    </a:cubicBezTo>
                    <a:cubicBezTo>
                      <a:pt x="0" y="9"/>
                      <a:pt x="9" y="0"/>
                      <a:pt x="20" y="0"/>
                    </a:cubicBezTo>
                    <a:cubicBezTo>
                      <a:pt x="31" y="0"/>
                      <a:pt x="39" y="9"/>
                      <a:pt x="39" y="20"/>
                    </a:cubicBezTo>
                    <a:cubicBezTo>
                      <a:pt x="39" y="31"/>
                      <a:pt x="31" y="39"/>
                      <a:pt x="20" y="39"/>
                    </a:cubicBezTo>
                    <a:close/>
                    <a:moveTo>
                      <a:pt x="20" y="12"/>
                    </a:moveTo>
                    <a:cubicBezTo>
                      <a:pt x="16" y="12"/>
                      <a:pt x="12" y="16"/>
                      <a:pt x="12" y="20"/>
                    </a:cubicBezTo>
                    <a:cubicBezTo>
                      <a:pt x="12" y="24"/>
                      <a:pt x="16" y="27"/>
                      <a:pt x="20" y="27"/>
                    </a:cubicBezTo>
                    <a:cubicBezTo>
                      <a:pt x="24" y="27"/>
                      <a:pt x="27" y="24"/>
                      <a:pt x="27" y="20"/>
                    </a:cubicBezTo>
                    <a:cubicBezTo>
                      <a:pt x="27" y="16"/>
                      <a:pt x="24" y="12"/>
                      <a:pt x="2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26">
                <a:extLst>
                  <a:ext uri="{FF2B5EF4-FFF2-40B4-BE49-F238E27FC236}">
                    <a16:creationId xmlns:a16="http://schemas.microsoft.com/office/drawing/2014/main" xmlns="" id="{4DE0A93A-1682-4DB6-BA1B-ABCCE4FB0DB8}"/>
                  </a:ext>
                </a:extLst>
              </p:cNvPr>
              <p:cNvSpPr>
                <a:spLocks noEditPoints="1"/>
              </p:cNvSpPr>
              <p:nvPr/>
            </p:nvSpPr>
            <p:spPr bwMode="auto">
              <a:xfrm>
                <a:off x="2846" y="1732"/>
                <a:ext cx="70" cy="69"/>
              </a:xfrm>
              <a:custGeom>
                <a:avLst/>
                <a:gdLst>
                  <a:gd name="T0" fmla="*/ 20 w 39"/>
                  <a:gd name="T1" fmla="*/ 39 h 39"/>
                  <a:gd name="T2" fmla="*/ 0 w 39"/>
                  <a:gd name="T3" fmla="*/ 20 h 39"/>
                  <a:gd name="T4" fmla="*/ 20 w 39"/>
                  <a:gd name="T5" fmla="*/ 0 h 39"/>
                  <a:gd name="T6" fmla="*/ 39 w 39"/>
                  <a:gd name="T7" fmla="*/ 20 h 39"/>
                  <a:gd name="T8" fmla="*/ 20 w 39"/>
                  <a:gd name="T9" fmla="*/ 39 h 39"/>
                  <a:gd name="T10" fmla="*/ 20 w 39"/>
                  <a:gd name="T11" fmla="*/ 12 h 39"/>
                  <a:gd name="T12" fmla="*/ 12 w 39"/>
                  <a:gd name="T13" fmla="*/ 20 h 39"/>
                  <a:gd name="T14" fmla="*/ 20 w 39"/>
                  <a:gd name="T15" fmla="*/ 27 h 39"/>
                  <a:gd name="T16" fmla="*/ 27 w 39"/>
                  <a:gd name="T17" fmla="*/ 20 h 39"/>
                  <a:gd name="T18" fmla="*/ 20 w 39"/>
                  <a:gd name="T1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39"/>
                    </a:moveTo>
                    <a:cubicBezTo>
                      <a:pt x="9" y="39"/>
                      <a:pt x="0" y="31"/>
                      <a:pt x="0" y="20"/>
                    </a:cubicBezTo>
                    <a:cubicBezTo>
                      <a:pt x="0" y="9"/>
                      <a:pt x="9" y="0"/>
                      <a:pt x="20" y="0"/>
                    </a:cubicBezTo>
                    <a:cubicBezTo>
                      <a:pt x="31" y="0"/>
                      <a:pt x="39" y="9"/>
                      <a:pt x="39" y="20"/>
                    </a:cubicBezTo>
                    <a:cubicBezTo>
                      <a:pt x="39" y="31"/>
                      <a:pt x="31" y="39"/>
                      <a:pt x="20" y="39"/>
                    </a:cubicBezTo>
                    <a:close/>
                    <a:moveTo>
                      <a:pt x="20" y="12"/>
                    </a:moveTo>
                    <a:cubicBezTo>
                      <a:pt x="16" y="12"/>
                      <a:pt x="12" y="16"/>
                      <a:pt x="12" y="20"/>
                    </a:cubicBezTo>
                    <a:cubicBezTo>
                      <a:pt x="12" y="24"/>
                      <a:pt x="16" y="27"/>
                      <a:pt x="20" y="27"/>
                    </a:cubicBezTo>
                    <a:cubicBezTo>
                      <a:pt x="24" y="27"/>
                      <a:pt x="27" y="24"/>
                      <a:pt x="27" y="20"/>
                    </a:cubicBezTo>
                    <a:cubicBezTo>
                      <a:pt x="27" y="16"/>
                      <a:pt x="24" y="12"/>
                      <a:pt x="2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27">
                <a:extLst>
                  <a:ext uri="{FF2B5EF4-FFF2-40B4-BE49-F238E27FC236}">
                    <a16:creationId xmlns:a16="http://schemas.microsoft.com/office/drawing/2014/main" xmlns="" id="{ECE3E353-30FA-44ED-B6F1-C0680EB85540}"/>
                  </a:ext>
                </a:extLst>
              </p:cNvPr>
              <p:cNvSpPr>
                <a:spLocks/>
              </p:cNvSpPr>
              <p:nvPr/>
            </p:nvSpPr>
            <p:spPr bwMode="auto">
              <a:xfrm>
                <a:off x="2701" y="1652"/>
                <a:ext cx="362" cy="59"/>
              </a:xfrm>
              <a:custGeom>
                <a:avLst/>
                <a:gdLst>
                  <a:gd name="T0" fmla="*/ 177 w 204"/>
                  <a:gd name="T1" fmla="*/ 0 h 33"/>
                  <a:gd name="T2" fmla="*/ 27 w 204"/>
                  <a:gd name="T3" fmla="*/ 0 h 33"/>
                  <a:gd name="T4" fmla="*/ 0 w 204"/>
                  <a:gd name="T5" fmla="*/ 27 h 33"/>
                  <a:gd name="T6" fmla="*/ 6 w 204"/>
                  <a:gd name="T7" fmla="*/ 33 h 33"/>
                  <a:gd name="T8" fmla="*/ 12 w 204"/>
                  <a:gd name="T9" fmla="*/ 27 h 33"/>
                  <a:gd name="T10" fmla="*/ 27 w 204"/>
                  <a:gd name="T11" fmla="*/ 12 h 33"/>
                  <a:gd name="T12" fmla="*/ 96 w 204"/>
                  <a:gd name="T13" fmla="*/ 12 h 33"/>
                  <a:gd name="T14" fmla="*/ 96 w 204"/>
                  <a:gd name="T15" fmla="*/ 27 h 33"/>
                  <a:gd name="T16" fmla="*/ 102 w 204"/>
                  <a:gd name="T17" fmla="*/ 33 h 33"/>
                  <a:gd name="T18" fmla="*/ 108 w 204"/>
                  <a:gd name="T19" fmla="*/ 27 h 33"/>
                  <a:gd name="T20" fmla="*/ 108 w 204"/>
                  <a:gd name="T21" fmla="*/ 12 h 33"/>
                  <a:gd name="T22" fmla="*/ 177 w 204"/>
                  <a:gd name="T23" fmla="*/ 12 h 33"/>
                  <a:gd name="T24" fmla="*/ 192 w 204"/>
                  <a:gd name="T25" fmla="*/ 27 h 33"/>
                  <a:gd name="T26" fmla="*/ 198 w 204"/>
                  <a:gd name="T27" fmla="*/ 33 h 33"/>
                  <a:gd name="T28" fmla="*/ 204 w 204"/>
                  <a:gd name="T29" fmla="*/ 27 h 33"/>
                  <a:gd name="T30" fmla="*/ 177 w 204"/>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33">
                    <a:moveTo>
                      <a:pt x="177" y="0"/>
                    </a:moveTo>
                    <a:cubicBezTo>
                      <a:pt x="27" y="0"/>
                      <a:pt x="27" y="0"/>
                      <a:pt x="27" y="0"/>
                    </a:cubicBezTo>
                    <a:cubicBezTo>
                      <a:pt x="12" y="0"/>
                      <a:pt x="0" y="12"/>
                      <a:pt x="0" y="27"/>
                    </a:cubicBezTo>
                    <a:cubicBezTo>
                      <a:pt x="0" y="30"/>
                      <a:pt x="3" y="33"/>
                      <a:pt x="6" y="33"/>
                    </a:cubicBezTo>
                    <a:cubicBezTo>
                      <a:pt x="9" y="33"/>
                      <a:pt x="12" y="30"/>
                      <a:pt x="12" y="27"/>
                    </a:cubicBezTo>
                    <a:cubicBezTo>
                      <a:pt x="12" y="18"/>
                      <a:pt x="19" y="12"/>
                      <a:pt x="27" y="12"/>
                    </a:cubicBezTo>
                    <a:cubicBezTo>
                      <a:pt x="96" y="12"/>
                      <a:pt x="96" y="12"/>
                      <a:pt x="96" y="12"/>
                    </a:cubicBezTo>
                    <a:cubicBezTo>
                      <a:pt x="96" y="27"/>
                      <a:pt x="96" y="27"/>
                      <a:pt x="96" y="27"/>
                    </a:cubicBezTo>
                    <a:cubicBezTo>
                      <a:pt x="96" y="30"/>
                      <a:pt x="99" y="33"/>
                      <a:pt x="102" y="33"/>
                    </a:cubicBezTo>
                    <a:cubicBezTo>
                      <a:pt x="105" y="33"/>
                      <a:pt x="108" y="30"/>
                      <a:pt x="108" y="27"/>
                    </a:cubicBezTo>
                    <a:cubicBezTo>
                      <a:pt x="108" y="12"/>
                      <a:pt x="108" y="12"/>
                      <a:pt x="108" y="12"/>
                    </a:cubicBezTo>
                    <a:cubicBezTo>
                      <a:pt x="177" y="12"/>
                      <a:pt x="177" y="12"/>
                      <a:pt x="177" y="12"/>
                    </a:cubicBezTo>
                    <a:cubicBezTo>
                      <a:pt x="185" y="12"/>
                      <a:pt x="192" y="18"/>
                      <a:pt x="192" y="27"/>
                    </a:cubicBezTo>
                    <a:cubicBezTo>
                      <a:pt x="192" y="30"/>
                      <a:pt x="195" y="33"/>
                      <a:pt x="198" y="33"/>
                    </a:cubicBezTo>
                    <a:cubicBezTo>
                      <a:pt x="201" y="33"/>
                      <a:pt x="204" y="30"/>
                      <a:pt x="204" y="27"/>
                    </a:cubicBezTo>
                    <a:cubicBezTo>
                      <a:pt x="204" y="12"/>
                      <a:pt x="192" y="0"/>
                      <a:pt x="1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 name="図形グループ 1"/>
          <p:cNvGrpSpPr/>
          <p:nvPr/>
        </p:nvGrpSpPr>
        <p:grpSpPr>
          <a:xfrm>
            <a:off x="406397" y="999719"/>
            <a:ext cx="2506134" cy="3612203"/>
            <a:chOff x="406397" y="999719"/>
            <a:chExt cx="2506134" cy="3612203"/>
          </a:xfrm>
        </p:grpSpPr>
        <p:sp>
          <p:nvSpPr>
            <p:cNvPr id="82" name="TextBox 81">
              <a:extLst>
                <a:ext uri="{FF2B5EF4-FFF2-40B4-BE49-F238E27FC236}">
                  <a16:creationId xmlns:a16="http://schemas.microsoft.com/office/drawing/2014/main" xmlns="" id="{04A7B08B-F443-4291-8601-0922CC75FCC3}"/>
                </a:ext>
              </a:extLst>
            </p:cNvPr>
            <p:cNvSpPr txBox="1"/>
            <p:nvPr/>
          </p:nvSpPr>
          <p:spPr>
            <a:xfrm>
              <a:off x="860727" y="2923006"/>
              <a:ext cx="1701614" cy="518091"/>
            </a:xfrm>
            <a:prstGeom prst="rect">
              <a:avLst/>
            </a:prstGeom>
            <a:noFill/>
          </p:spPr>
          <p:txBody>
            <a:bodyPr wrap="square" tIns="0" bIns="0" rtlCol="0">
              <a:spAutoFit/>
            </a:bodyPr>
            <a:lstStyle/>
            <a:p>
              <a:pPr algn="ctr">
                <a:spcBef>
                  <a:spcPts val="225"/>
                </a:spcBef>
                <a:buClr>
                  <a:srgbClr val="000000"/>
                </a:buClr>
                <a:buSzPct val="25000"/>
                <a:defRPr/>
              </a:pPr>
              <a:r>
                <a:rPr lang="ja-JP" altLang="en-US" sz="1600" spc="-23" dirty="0">
                  <a:solidFill>
                    <a:schemeClr val="bg1"/>
                  </a:solidFill>
                  <a:latin typeface="+mj-lt"/>
                </a:rPr>
                <a:t>運用管理者</a:t>
              </a:r>
              <a:endParaRPr lang="en-US" altLang="ja-JP" sz="1600" spc="-23" dirty="0">
                <a:solidFill>
                  <a:schemeClr val="bg1"/>
                </a:solidFill>
                <a:latin typeface="+mj-lt"/>
              </a:endParaRPr>
            </a:p>
            <a:p>
              <a:pPr algn="ctr">
                <a:spcBef>
                  <a:spcPts val="225"/>
                </a:spcBef>
                <a:buClr>
                  <a:srgbClr val="000000"/>
                </a:buClr>
                <a:buSzPct val="25000"/>
                <a:defRPr/>
              </a:pPr>
              <a:r>
                <a:rPr lang="ja-JP" altLang="en-US" sz="1600" spc="-23" dirty="0">
                  <a:solidFill>
                    <a:schemeClr val="bg1"/>
                  </a:solidFill>
                  <a:latin typeface="+mj-lt"/>
                </a:rPr>
                <a:t>の制約</a:t>
              </a:r>
              <a:endParaRPr lang="en-US" sz="1600" spc="-23" dirty="0">
                <a:solidFill>
                  <a:schemeClr val="bg1"/>
                </a:solidFill>
                <a:latin typeface="+mj-lt"/>
              </a:endParaRPr>
            </a:p>
          </p:txBody>
        </p:sp>
        <p:sp>
          <p:nvSpPr>
            <p:cNvPr id="83" name="Rectangle 82">
              <a:extLst>
                <a:ext uri="{FF2B5EF4-FFF2-40B4-BE49-F238E27FC236}">
                  <a16:creationId xmlns:a16="http://schemas.microsoft.com/office/drawing/2014/main" xmlns="" id="{0DF58B79-274F-4105-B2CB-C6701401A461}"/>
                </a:ext>
              </a:extLst>
            </p:cNvPr>
            <p:cNvSpPr/>
            <p:nvPr/>
          </p:nvSpPr>
          <p:spPr>
            <a:xfrm>
              <a:off x="406397" y="3703981"/>
              <a:ext cx="2506134" cy="907941"/>
            </a:xfrm>
            <a:prstGeom prst="rect">
              <a:avLst/>
            </a:prstGeom>
          </p:spPr>
          <p:txBody>
            <a:bodyPr wrap="square" lIns="0" tIns="0" rIns="0">
              <a:spAutoFit/>
            </a:bodyPr>
            <a:lstStyle/>
            <a:p>
              <a:pPr algn="ctr">
                <a:buClr>
                  <a:srgbClr val="000000"/>
                </a:buClr>
                <a:buSzPct val="25000"/>
                <a:defRPr/>
              </a:pPr>
              <a:r>
                <a:rPr lang="ja-JP" altLang="en-US" sz="1400" dirty="0" smtClean="0">
                  <a:solidFill>
                    <a:schemeClr val="tx1">
                      <a:lumMod val="75000"/>
                      <a:lumOff val="25000"/>
                    </a:schemeClr>
                  </a:solidFill>
                  <a:latin typeface="+mj-lt"/>
                  <a:sym typeface="Calibri"/>
                </a:rPr>
                <a:t>拡張性</a:t>
              </a:r>
              <a:r>
                <a:rPr lang="ja-JP" altLang="en-US" sz="1400" dirty="0">
                  <a:solidFill>
                    <a:schemeClr val="tx1">
                      <a:lumMod val="75000"/>
                      <a:lumOff val="25000"/>
                    </a:schemeClr>
                  </a:solidFill>
                  <a:latin typeface="+mj-lt"/>
                  <a:sym typeface="Calibri"/>
                </a:rPr>
                <a:t>、スピード</a:t>
              </a:r>
              <a:endParaRPr lang="en-US" altLang="ja-JP" sz="1400" dirty="0">
                <a:solidFill>
                  <a:schemeClr val="tx1">
                    <a:lumMod val="75000"/>
                    <a:lumOff val="25000"/>
                  </a:schemeClr>
                </a:solidFill>
                <a:latin typeface="+mj-lt"/>
                <a:sym typeface="Calibri"/>
              </a:endParaRPr>
            </a:p>
            <a:p>
              <a:pPr algn="ctr">
                <a:buClr>
                  <a:srgbClr val="000000"/>
                </a:buClr>
                <a:buSzPct val="25000"/>
                <a:defRPr/>
              </a:pPr>
              <a:r>
                <a:rPr lang="ja-JP" altLang="en-US" sz="1400" dirty="0">
                  <a:solidFill>
                    <a:schemeClr val="tx1">
                      <a:lumMod val="75000"/>
                      <a:lumOff val="25000"/>
                    </a:schemeClr>
                  </a:solidFill>
                  <a:latin typeface="+mj-lt"/>
                  <a:sym typeface="Calibri"/>
                </a:rPr>
                <a:t>に対する要求</a:t>
              </a:r>
              <a:endParaRPr lang="en-US" altLang="ja-JP" sz="1400" dirty="0">
                <a:solidFill>
                  <a:schemeClr val="tx1">
                    <a:lumMod val="75000"/>
                    <a:lumOff val="25000"/>
                  </a:schemeClr>
                </a:solidFill>
                <a:latin typeface="+mj-lt"/>
                <a:sym typeface="Calibri"/>
              </a:endParaRPr>
            </a:p>
            <a:p>
              <a:pPr algn="ctr">
                <a:buClr>
                  <a:srgbClr val="000000"/>
                </a:buClr>
                <a:buSzPct val="25000"/>
                <a:defRPr/>
              </a:pPr>
              <a:r>
                <a:rPr lang="ja-JP" altLang="en-US" sz="1400" dirty="0" smtClean="0">
                  <a:solidFill>
                    <a:schemeClr val="tx1">
                      <a:lumMod val="75000"/>
                      <a:lumOff val="25000"/>
                    </a:schemeClr>
                  </a:solidFill>
                  <a:latin typeface="+mj-lt"/>
                  <a:sym typeface="Calibri"/>
                </a:rPr>
                <a:t>拡張による管理の複雑化</a:t>
              </a:r>
              <a:endParaRPr lang="en-US" altLang="ja-JP" sz="1400" dirty="0" smtClean="0">
                <a:solidFill>
                  <a:schemeClr val="tx1">
                    <a:lumMod val="75000"/>
                    <a:lumOff val="25000"/>
                  </a:schemeClr>
                </a:solidFill>
                <a:latin typeface="+mj-lt"/>
                <a:sym typeface="Calibri"/>
              </a:endParaRPr>
            </a:p>
            <a:p>
              <a:pPr algn="ctr">
                <a:buClr>
                  <a:srgbClr val="000000"/>
                </a:buClr>
                <a:buSzPct val="25000"/>
                <a:defRPr/>
              </a:pPr>
              <a:r>
                <a:rPr lang="ja-JP" altLang="en-US" sz="1400" dirty="0" smtClean="0">
                  <a:solidFill>
                    <a:schemeClr val="tx1">
                      <a:lumMod val="75000"/>
                      <a:lumOff val="25000"/>
                    </a:schemeClr>
                  </a:solidFill>
                  <a:latin typeface="+mj-lt"/>
                  <a:sym typeface="Calibri"/>
                </a:rPr>
                <a:t>人員不足</a:t>
              </a:r>
              <a:endParaRPr lang="en-US" altLang="ja-JP" sz="1400" dirty="0">
                <a:solidFill>
                  <a:schemeClr val="tx1">
                    <a:lumMod val="75000"/>
                    <a:lumOff val="25000"/>
                  </a:schemeClr>
                </a:solidFill>
                <a:latin typeface="+mj-lt"/>
                <a:sym typeface="Calibri"/>
              </a:endParaRPr>
            </a:p>
          </p:txBody>
        </p:sp>
        <p:cxnSp>
          <p:nvCxnSpPr>
            <p:cNvPr id="84" name="Straight Connector 83">
              <a:extLst>
                <a:ext uri="{FF2B5EF4-FFF2-40B4-BE49-F238E27FC236}">
                  <a16:creationId xmlns:a16="http://schemas.microsoft.com/office/drawing/2014/main" xmlns="" id="{5B3DE685-A252-447A-9676-8AD666F89F45}"/>
                </a:ext>
              </a:extLst>
            </p:cNvPr>
            <p:cNvCxnSpPr/>
            <p:nvPr/>
          </p:nvCxnSpPr>
          <p:spPr>
            <a:xfrm>
              <a:off x="860727" y="3592265"/>
              <a:ext cx="1701614" cy="0"/>
            </a:xfrm>
            <a:prstGeom prst="line">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grpSp>
          <p:nvGrpSpPr>
            <p:cNvPr id="226" name="Group 130">
              <a:extLst>
                <a:ext uri="{FF2B5EF4-FFF2-40B4-BE49-F238E27FC236}">
                  <a16:creationId xmlns:a16="http://schemas.microsoft.com/office/drawing/2014/main" xmlns="" id="{153B925C-A00C-4921-A45E-954B9D6A07A6}"/>
                </a:ext>
              </a:extLst>
            </p:cNvPr>
            <p:cNvGrpSpPr>
              <a:grpSpLocks noChangeAspect="1"/>
            </p:cNvGrpSpPr>
            <p:nvPr/>
          </p:nvGrpSpPr>
          <p:grpSpPr bwMode="auto">
            <a:xfrm>
              <a:off x="912843" y="999719"/>
              <a:ext cx="1597383" cy="1602095"/>
              <a:chOff x="2541" y="1281"/>
              <a:chExt cx="678" cy="680"/>
            </a:xfrm>
          </p:grpSpPr>
          <p:sp>
            <p:nvSpPr>
              <p:cNvPr id="227" name="Oval 131">
                <a:extLst>
                  <a:ext uri="{FF2B5EF4-FFF2-40B4-BE49-F238E27FC236}">
                    <a16:creationId xmlns:a16="http://schemas.microsoft.com/office/drawing/2014/main" xmlns="" id="{BA759DC9-DD21-4D4A-905D-70173D649A95}"/>
                  </a:ext>
                </a:extLst>
              </p:cNvPr>
              <p:cNvSpPr>
                <a:spLocks noChangeArrowheads="1"/>
              </p:cNvSpPr>
              <p:nvPr/>
            </p:nvSpPr>
            <p:spPr bwMode="auto">
              <a:xfrm>
                <a:off x="2541" y="1281"/>
                <a:ext cx="678" cy="680"/>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32">
                <a:extLst>
                  <a:ext uri="{FF2B5EF4-FFF2-40B4-BE49-F238E27FC236}">
                    <a16:creationId xmlns:a16="http://schemas.microsoft.com/office/drawing/2014/main" xmlns="" id="{088BE9F6-9EE0-492B-98F4-F0682E7567D6}"/>
                  </a:ext>
                </a:extLst>
              </p:cNvPr>
              <p:cNvSpPr>
                <a:spLocks/>
              </p:cNvSpPr>
              <p:nvPr/>
            </p:nvSpPr>
            <p:spPr bwMode="auto">
              <a:xfrm>
                <a:off x="2567" y="1741"/>
                <a:ext cx="214" cy="206"/>
              </a:xfrm>
              <a:custGeom>
                <a:avLst/>
                <a:gdLst>
                  <a:gd name="T0" fmla="*/ 0 w 214"/>
                  <a:gd name="T1" fmla="*/ 12 h 206"/>
                  <a:gd name="T2" fmla="*/ 0 w 214"/>
                  <a:gd name="T3" fmla="*/ 12 h 206"/>
                  <a:gd name="T4" fmla="*/ 9 w 214"/>
                  <a:gd name="T5" fmla="*/ 32 h 206"/>
                  <a:gd name="T6" fmla="*/ 18 w 214"/>
                  <a:gd name="T7" fmla="*/ 48 h 206"/>
                  <a:gd name="T8" fmla="*/ 27 w 214"/>
                  <a:gd name="T9" fmla="*/ 62 h 206"/>
                  <a:gd name="T10" fmla="*/ 38 w 214"/>
                  <a:gd name="T11" fmla="*/ 78 h 206"/>
                  <a:gd name="T12" fmla="*/ 48 w 214"/>
                  <a:gd name="T13" fmla="*/ 94 h 206"/>
                  <a:gd name="T14" fmla="*/ 61 w 214"/>
                  <a:gd name="T15" fmla="*/ 108 h 206"/>
                  <a:gd name="T16" fmla="*/ 73 w 214"/>
                  <a:gd name="T17" fmla="*/ 121 h 206"/>
                  <a:gd name="T18" fmla="*/ 86 w 214"/>
                  <a:gd name="T19" fmla="*/ 133 h 206"/>
                  <a:gd name="T20" fmla="*/ 100 w 214"/>
                  <a:gd name="T21" fmla="*/ 145 h 206"/>
                  <a:gd name="T22" fmla="*/ 116 w 214"/>
                  <a:gd name="T23" fmla="*/ 158 h 206"/>
                  <a:gd name="T24" fmla="*/ 130 w 214"/>
                  <a:gd name="T25" fmla="*/ 167 h 206"/>
                  <a:gd name="T26" fmla="*/ 146 w 214"/>
                  <a:gd name="T27" fmla="*/ 176 h 206"/>
                  <a:gd name="T28" fmla="*/ 162 w 214"/>
                  <a:gd name="T29" fmla="*/ 184 h 206"/>
                  <a:gd name="T30" fmla="*/ 178 w 214"/>
                  <a:gd name="T31" fmla="*/ 193 h 206"/>
                  <a:gd name="T32" fmla="*/ 196 w 214"/>
                  <a:gd name="T33" fmla="*/ 200 h 206"/>
                  <a:gd name="T34" fmla="*/ 214 w 214"/>
                  <a:gd name="T35" fmla="*/ 206 h 206"/>
                  <a:gd name="T36" fmla="*/ 214 w 214"/>
                  <a:gd name="T37" fmla="*/ 62 h 206"/>
                  <a:gd name="T38" fmla="*/ 214 w 214"/>
                  <a:gd name="T39" fmla="*/ 62 h 206"/>
                  <a:gd name="T40" fmla="*/ 214 w 214"/>
                  <a:gd name="T41" fmla="*/ 55 h 206"/>
                  <a:gd name="T42" fmla="*/ 212 w 214"/>
                  <a:gd name="T43" fmla="*/ 50 h 206"/>
                  <a:gd name="T44" fmla="*/ 210 w 214"/>
                  <a:gd name="T45" fmla="*/ 42 h 206"/>
                  <a:gd name="T46" fmla="*/ 208 w 214"/>
                  <a:gd name="T47" fmla="*/ 37 h 206"/>
                  <a:gd name="T48" fmla="*/ 206 w 214"/>
                  <a:gd name="T49" fmla="*/ 32 h 206"/>
                  <a:gd name="T50" fmla="*/ 203 w 214"/>
                  <a:gd name="T51" fmla="*/ 28 h 206"/>
                  <a:gd name="T52" fmla="*/ 199 w 214"/>
                  <a:gd name="T53" fmla="*/ 23 h 206"/>
                  <a:gd name="T54" fmla="*/ 196 w 214"/>
                  <a:gd name="T55" fmla="*/ 18 h 206"/>
                  <a:gd name="T56" fmla="*/ 192 w 214"/>
                  <a:gd name="T57" fmla="*/ 14 h 206"/>
                  <a:gd name="T58" fmla="*/ 187 w 214"/>
                  <a:gd name="T59" fmla="*/ 10 h 206"/>
                  <a:gd name="T60" fmla="*/ 182 w 214"/>
                  <a:gd name="T61" fmla="*/ 7 h 206"/>
                  <a:gd name="T62" fmla="*/ 176 w 214"/>
                  <a:gd name="T63" fmla="*/ 5 h 206"/>
                  <a:gd name="T64" fmla="*/ 171 w 214"/>
                  <a:gd name="T65" fmla="*/ 3 h 206"/>
                  <a:gd name="T66" fmla="*/ 166 w 214"/>
                  <a:gd name="T67" fmla="*/ 2 h 206"/>
                  <a:gd name="T68" fmla="*/ 160 w 214"/>
                  <a:gd name="T69" fmla="*/ 0 h 206"/>
                  <a:gd name="T70" fmla="*/ 155 w 214"/>
                  <a:gd name="T71" fmla="*/ 0 h 206"/>
                  <a:gd name="T72" fmla="*/ 38 w 214"/>
                  <a:gd name="T73" fmla="*/ 0 h 206"/>
                  <a:gd name="T74" fmla="*/ 38 w 214"/>
                  <a:gd name="T75" fmla="*/ 0 h 206"/>
                  <a:gd name="T76" fmla="*/ 34 w 214"/>
                  <a:gd name="T77" fmla="*/ 0 h 206"/>
                  <a:gd name="T78" fmla="*/ 29 w 214"/>
                  <a:gd name="T79" fmla="*/ 2 h 206"/>
                  <a:gd name="T80" fmla="*/ 24 w 214"/>
                  <a:gd name="T81" fmla="*/ 2 h 206"/>
                  <a:gd name="T82" fmla="*/ 18 w 214"/>
                  <a:gd name="T83" fmla="*/ 3 h 206"/>
                  <a:gd name="T84" fmla="*/ 13 w 214"/>
                  <a:gd name="T85" fmla="*/ 5 h 206"/>
                  <a:gd name="T86" fmla="*/ 9 w 214"/>
                  <a:gd name="T87" fmla="*/ 7 h 206"/>
                  <a:gd name="T88" fmla="*/ 4 w 214"/>
                  <a:gd name="T89" fmla="*/ 10 h 206"/>
                  <a:gd name="T90" fmla="*/ 0 w 214"/>
                  <a:gd name="T91" fmla="*/ 12 h 206"/>
                  <a:gd name="T92" fmla="*/ 0 w 214"/>
                  <a:gd name="T93" fmla="*/ 12 h 206"/>
                  <a:gd name="T94" fmla="*/ 0 w 214"/>
                  <a:gd name="T95" fmla="*/ 12 h 206"/>
                  <a:gd name="T96" fmla="*/ 0 w 214"/>
                  <a:gd name="T97" fmla="*/ 1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4" h="206">
                    <a:moveTo>
                      <a:pt x="0" y="12"/>
                    </a:moveTo>
                    <a:lnTo>
                      <a:pt x="0" y="12"/>
                    </a:lnTo>
                    <a:lnTo>
                      <a:pt x="9" y="32"/>
                    </a:lnTo>
                    <a:lnTo>
                      <a:pt x="18" y="48"/>
                    </a:lnTo>
                    <a:lnTo>
                      <a:pt x="27" y="62"/>
                    </a:lnTo>
                    <a:lnTo>
                      <a:pt x="38" y="78"/>
                    </a:lnTo>
                    <a:lnTo>
                      <a:pt x="48" y="94"/>
                    </a:lnTo>
                    <a:lnTo>
                      <a:pt x="61" y="108"/>
                    </a:lnTo>
                    <a:lnTo>
                      <a:pt x="73" y="121"/>
                    </a:lnTo>
                    <a:lnTo>
                      <a:pt x="86" y="133"/>
                    </a:lnTo>
                    <a:lnTo>
                      <a:pt x="100" y="145"/>
                    </a:lnTo>
                    <a:lnTo>
                      <a:pt x="116" y="158"/>
                    </a:lnTo>
                    <a:lnTo>
                      <a:pt x="130" y="167"/>
                    </a:lnTo>
                    <a:lnTo>
                      <a:pt x="146" y="176"/>
                    </a:lnTo>
                    <a:lnTo>
                      <a:pt x="162" y="184"/>
                    </a:lnTo>
                    <a:lnTo>
                      <a:pt x="178" y="193"/>
                    </a:lnTo>
                    <a:lnTo>
                      <a:pt x="196" y="200"/>
                    </a:lnTo>
                    <a:lnTo>
                      <a:pt x="214" y="206"/>
                    </a:lnTo>
                    <a:lnTo>
                      <a:pt x="214" y="62"/>
                    </a:lnTo>
                    <a:lnTo>
                      <a:pt x="214" y="62"/>
                    </a:lnTo>
                    <a:lnTo>
                      <a:pt x="214" y="55"/>
                    </a:lnTo>
                    <a:lnTo>
                      <a:pt x="212" y="50"/>
                    </a:lnTo>
                    <a:lnTo>
                      <a:pt x="210" y="42"/>
                    </a:lnTo>
                    <a:lnTo>
                      <a:pt x="208" y="37"/>
                    </a:lnTo>
                    <a:lnTo>
                      <a:pt x="206" y="32"/>
                    </a:lnTo>
                    <a:lnTo>
                      <a:pt x="203" y="28"/>
                    </a:lnTo>
                    <a:lnTo>
                      <a:pt x="199" y="23"/>
                    </a:lnTo>
                    <a:lnTo>
                      <a:pt x="196" y="18"/>
                    </a:lnTo>
                    <a:lnTo>
                      <a:pt x="192" y="14"/>
                    </a:lnTo>
                    <a:lnTo>
                      <a:pt x="187" y="10"/>
                    </a:lnTo>
                    <a:lnTo>
                      <a:pt x="182" y="7"/>
                    </a:lnTo>
                    <a:lnTo>
                      <a:pt x="176" y="5"/>
                    </a:lnTo>
                    <a:lnTo>
                      <a:pt x="171" y="3"/>
                    </a:lnTo>
                    <a:lnTo>
                      <a:pt x="166" y="2"/>
                    </a:lnTo>
                    <a:lnTo>
                      <a:pt x="160" y="0"/>
                    </a:lnTo>
                    <a:lnTo>
                      <a:pt x="155" y="0"/>
                    </a:lnTo>
                    <a:lnTo>
                      <a:pt x="38" y="0"/>
                    </a:lnTo>
                    <a:lnTo>
                      <a:pt x="38" y="0"/>
                    </a:lnTo>
                    <a:lnTo>
                      <a:pt x="34" y="0"/>
                    </a:lnTo>
                    <a:lnTo>
                      <a:pt x="29" y="2"/>
                    </a:lnTo>
                    <a:lnTo>
                      <a:pt x="24" y="2"/>
                    </a:lnTo>
                    <a:lnTo>
                      <a:pt x="18" y="3"/>
                    </a:lnTo>
                    <a:lnTo>
                      <a:pt x="13" y="5"/>
                    </a:lnTo>
                    <a:lnTo>
                      <a:pt x="9" y="7"/>
                    </a:lnTo>
                    <a:lnTo>
                      <a:pt x="4" y="10"/>
                    </a:lnTo>
                    <a:lnTo>
                      <a:pt x="0" y="12"/>
                    </a:lnTo>
                    <a:lnTo>
                      <a:pt x="0" y="12"/>
                    </a:lnTo>
                    <a:lnTo>
                      <a:pt x="0" y="12"/>
                    </a:lnTo>
                    <a:lnTo>
                      <a:pt x="0" y="12"/>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133">
                <a:extLst>
                  <a:ext uri="{FF2B5EF4-FFF2-40B4-BE49-F238E27FC236}">
                    <a16:creationId xmlns:a16="http://schemas.microsoft.com/office/drawing/2014/main" xmlns="" id="{E4A728FB-8407-4D60-BCB5-7F6B187AF03D}"/>
                  </a:ext>
                </a:extLst>
              </p:cNvPr>
              <p:cNvSpPr>
                <a:spLocks/>
              </p:cNvSpPr>
              <p:nvPr/>
            </p:nvSpPr>
            <p:spPr bwMode="auto">
              <a:xfrm>
                <a:off x="2596" y="1558"/>
                <a:ext cx="142" cy="147"/>
              </a:xfrm>
              <a:custGeom>
                <a:avLst/>
                <a:gdLst>
                  <a:gd name="T0" fmla="*/ 0 w 142"/>
                  <a:gd name="T1" fmla="*/ 73 h 147"/>
                  <a:gd name="T2" fmla="*/ 2 w 142"/>
                  <a:gd name="T3" fmla="*/ 58 h 147"/>
                  <a:gd name="T4" fmla="*/ 5 w 142"/>
                  <a:gd name="T5" fmla="*/ 44 h 147"/>
                  <a:gd name="T6" fmla="*/ 12 w 142"/>
                  <a:gd name="T7" fmla="*/ 32 h 147"/>
                  <a:gd name="T8" fmla="*/ 21 w 142"/>
                  <a:gd name="T9" fmla="*/ 21 h 147"/>
                  <a:gd name="T10" fmla="*/ 32 w 142"/>
                  <a:gd name="T11" fmla="*/ 12 h 147"/>
                  <a:gd name="T12" fmla="*/ 44 w 142"/>
                  <a:gd name="T13" fmla="*/ 5 h 147"/>
                  <a:gd name="T14" fmla="*/ 57 w 142"/>
                  <a:gd name="T15" fmla="*/ 0 h 147"/>
                  <a:gd name="T16" fmla="*/ 71 w 142"/>
                  <a:gd name="T17" fmla="*/ 0 h 147"/>
                  <a:gd name="T18" fmla="*/ 78 w 142"/>
                  <a:gd name="T19" fmla="*/ 0 h 147"/>
                  <a:gd name="T20" fmla="*/ 92 w 142"/>
                  <a:gd name="T21" fmla="*/ 2 h 147"/>
                  <a:gd name="T22" fmla="*/ 105 w 142"/>
                  <a:gd name="T23" fmla="*/ 7 h 147"/>
                  <a:gd name="T24" fmla="*/ 117 w 142"/>
                  <a:gd name="T25" fmla="*/ 16 h 147"/>
                  <a:gd name="T26" fmla="*/ 126 w 142"/>
                  <a:gd name="T27" fmla="*/ 25 h 147"/>
                  <a:gd name="T28" fmla="*/ 133 w 142"/>
                  <a:gd name="T29" fmla="*/ 37 h 147"/>
                  <a:gd name="T30" fmla="*/ 138 w 142"/>
                  <a:gd name="T31" fmla="*/ 51 h 147"/>
                  <a:gd name="T32" fmla="*/ 142 w 142"/>
                  <a:gd name="T33" fmla="*/ 66 h 147"/>
                  <a:gd name="T34" fmla="*/ 142 w 142"/>
                  <a:gd name="T35" fmla="*/ 73 h 147"/>
                  <a:gd name="T36" fmla="*/ 140 w 142"/>
                  <a:gd name="T37" fmla="*/ 89 h 147"/>
                  <a:gd name="T38" fmla="*/ 137 w 142"/>
                  <a:gd name="T39" fmla="*/ 103 h 147"/>
                  <a:gd name="T40" fmla="*/ 131 w 142"/>
                  <a:gd name="T41" fmla="*/ 115 h 147"/>
                  <a:gd name="T42" fmla="*/ 122 w 142"/>
                  <a:gd name="T43" fmla="*/ 126 h 147"/>
                  <a:gd name="T44" fmla="*/ 112 w 142"/>
                  <a:gd name="T45" fmla="*/ 135 h 147"/>
                  <a:gd name="T46" fmla="*/ 99 w 142"/>
                  <a:gd name="T47" fmla="*/ 142 h 147"/>
                  <a:gd name="T48" fmla="*/ 85 w 142"/>
                  <a:gd name="T49" fmla="*/ 145 h 147"/>
                  <a:gd name="T50" fmla="*/ 71 w 142"/>
                  <a:gd name="T51" fmla="*/ 147 h 147"/>
                  <a:gd name="T52" fmla="*/ 64 w 142"/>
                  <a:gd name="T53" fmla="*/ 147 h 147"/>
                  <a:gd name="T54" fmla="*/ 51 w 142"/>
                  <a:gd name="T55" fmla="*/ 144 h 147"/>
                  <a:gd name="T56" fmla="*/ 37 w 142"/>
                  <a:gd name="T57" fmla="*/ 138 h 147"/>
                  <a:gd name="T58" fmla="*/ 26 w 142"/>
                  <a:gd name="T59" fmla="*/ 131 h 147"/>
                  <a:gd name="T60" fmla="*/ 16 w 142"/>
                  <a:gd name="T61" fmla="*/ 121 h 147"/>
                  <a:gd name="T62" fmla="*/ 9 w 142"/>
                  <a:gd name="T63" fmla="*/ 108 h 147"/>
                  <a:gd name="T64" fmla="*/ 3 w 142"/>
                  <a:gd name="T65" fmla="*/ 96 h 147"/>
                  <a:gd name="T66" fmla="*/ 0 w 142"/>
                  <a:gd name="T67" fmla="*/ 82 h 147"/>
                  <a:gd name="T68" fmla="*/ 0 w 142"/>
                  <a:gd name="T69" fmla="*/ 73 h 147"/>
                  <a:gd name="T70" fmla="*/ 0 w 142"/>
                  <a:gd name="T71" fmla="*/ 7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2" h="147">
                    <a:moveTo>
                      <a:pt x="0" y="73"/>
                    </a:moveTo>
                    <a:lnTo>
                      <a:pt x="0" y="73"/>
                    </a:lnTo>
                    <a:lnTo>
                      <a:pt x="0" y="66"/>
                    </a:lnTo>
                    <a:lnTo>
                      <a:pt x="2" y="58"/>
                    </a:lnTo>
                    <a:lnTo>
                      <a:pt x="3" y="51"/>
                    </a:lnTo>
                    <a:lnTo>
                      <a:pt x="5" y="44"/>
                    </a:lnTo>
                    <a:lnTo>
                      <a:pt x="9" y="37"/>
                    </a:lnTo>
                    <a:lnTo>
                      <a:pt x="12" y="32"/>
                    </a:lnTo>
                    <a:lnTo>
                      <a:pt x="16" y="25"/>
                    </a:lnTo>
                    <a:lnTo>
                      <a:pt x="21" y="21"/>
                    </a:lnTo>
                    <a:lnTo>
                      <a:pt x="26" y="16"/>
                    </a:lnTo>
                    <a:lnTo>
                      <a:pt x="32" y="12"/>
                    </a:lnTo>
                    <a:lnTo>
                      <a:pt x="37" y="7"/>
                    </a:lnTo>
                    <a:lnTo>
                      <a:pt x="44" y="5"/>
                    </a:lnTo>
                    <a:lnTo>
                      <a:pt x="51" y="2"/>
                    </a:lnTo>
                    <a:lnTo>
                      <a:pt x="57" y="0"/>
                    </a:lnTo>
                    <a:lnTo>
                      <a:pt x="64" y="0"/>
                    </a:lnTo>
                    <a:lnTo>
                      <a:pt x="71" y="0"/>
                    </a:lnTo>
                    <a:lnTo>
                      <a:pt x="71" y="0"/>
                    </a:lnTo>
                    <a:lnTo>
                      <a:pt x="78" y="0"/>
                    </a:lnTo>
                    <a:lnTo>
                      <a:pt x="85" y="0"/>
                    </a:lnTo>
                    <a:lnTo>
                      <a:pt x="92" y="2"/>
                    </a:lnTo>
                    <a:lnTo>
                      <a:pt x="99" y="5"/>
                    </a:lnTo>
                    <a:lnTo>
                      <a:pt x="105" y="7"/>
                    </a:lnTo>
                    <a:lnTo>
                      <a:pt x="112" y="12"/>
                    </a:lnTo>
                    <a:lnTo>
                      <a:pt x="117" y="16"/>
                    </a:lnTo>
                    <a:lnTo>
                      <a:pt x="122" y="21"/>
                    </a:lnTo>
                    <a:lnTo>
                      <a:pt x="126" y="25"/>
                    </a:lnTo>
                    <a:lnTo>
                      <a:pt x="131" y="32"/>
                    </a:lnTo>
                    <a:lnTo>
                      <a:pt x="133" y="37"/>
                    </a:lnTo>
                    <a:lnTo>
                      <a:pt x="137" y="44"/>
                    </a:lnTo>
                    <a:lnTo>
                      <a:pt x="138" y="51"/>
                    </a:lnTo>
                    <a:lnTo>
                      <a:pt x="140" y="58"/>
                    </a:lnTo>
                    <a:lnTo>
                      <a:pt x="142" y="66"/>
                    </a:lnTo>
                    <a:lnTo>
                      <a:pt x="142" y="73"/>
                    </a:lnTo>
                    <a:lnTo>
                      <a:pt x="142" y="73"/>
                    </a:lnTo>
                    <a:lnTo>
                      <a:pt x="142" y="82"/>
                    </a:lnTo>
                    <a:lnTo>
                      <a:pt x="140" y="89"/>
                    </a:lnTo>
                    <a:lnTo>
                      <a:pt x="138" y="96"/>
                    </a:lnTo>
                    <a:lnTo>
                      <a:pt x="137" y="103"/>
                    </a:lnTo>
                    <a:lnTo>
                      <a:pt x="133" y="108"/>
                    </a:lnTo>
                    <a:lnTo>
                      <a:pt x="131" y="115"/>
                    </a:lnTo>
                    <a:lnTo>
                      <a:pt x="126" y="121"/>
                    </a:lnTo>
                    <a:lnTo>
                      <a:pt x="122" y="126"/>
                    </a:lnTo>
                    <a:lnTo>
                      <a:pt x="117" y="131"/>
                    </a:lnTo>
                    <a:lnTo>
                      <a:pt x="112" y="135"/>
                    </a:lnTo>
                    <a:lnTo>
                      <a:pt x="105" y="138"/>
                    </a:lnTo>
                    <a:lnTo>
                      <a:pt x="99" y="142"/>
                    </a:lnTo>
                    <a:lnTo>
                      <a:pt x="92" y="144"/>
                    </a:lnTo>
                    <a:lnTo>
                      <a:pt x="85" y="145"/>
                    </a:lnTo>
                    <a:lnTo>
                      <a:pt x="78" y="147"/>
                    </a:lnTo>
                    <a:lnTo>
                      <a:pt x="71" y="147"/>
                    </a:lnTo>
                    <a:lnTo>
                      <a:pt x="71" y="147"/>
                    </a:lnTo>
                    <a:lnTo>
                      <a:pt x="64" y="147"/>
                    </a:lnTo>
                    <a:lnTo>
                      <a:pt x="57" y="145"/>
                    </a:lnTo>
                    <a:lnTo>
                      <a:pt x="51" y="144"/>
                    </a:lnTo>
                    <a:lnTo>
                      <a:pt x="44" y="142"/>
                    </a:lnTo>
                    <a:lnTo>
                      <a:pt x="37" y="138"/>
                    </a:lnTo>
                    <a:lnTo>
                      <a:pt x="32" y="135"/>
                    </a:lnTo>
                    <a:lnTo>
                      <a:pt x="26" y="131"/>
                    </a:lnTo>
                    <a:lnTo>
                      <a:pt x="21" y="126"/>
                    </a:lnTo>
                    <a:lnTo>
                      <a:pt x="16" y="121"/>
                    </a:lnTo>
                    <a:lnTo>
                      <a:pt x="12" y="115"/>
                    </a:lnTo>
                    <a:lnTo>
                      <a:pt x="9" y="108"/>
                    </a:lnTo>
                    <a:lnTo>
                      <a:pt x="5" y="103"/>
                    </a:lnTo>
                    <a:lnTo>
                      <a:pt x="3" y="96"/>
                    </a:lnTo>
                    <a:lnTo>
                      <a:pt x="2" y="89"/>
                    </a:lnTo>
                    <a:lnTo>
                      <a:pt x="0" y="82"/>
                    </a:lnTo>
                    <a:lnTo>
                      <a:pt x="0" y="73"/>
                    </a:lnTo>
                    <a:lnTo>
                      <a:pt x="0" y="73"/>
                    </a:lnTo>
                    <a:lnTo>
                      <a:pt x="0" y="73"/>
                    </a:lnTo>
                    <a:lnTo>
                      <a:pt x="0" y="73"/>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134">
                <a:extLst>
                  <a:ext uri="{FF2B5EF4-FFF2-40B4-BE49-F238E27FC236}">
                    <a16:creationId xmlns:a16="http://schemas.microsoft.com/office/drawing/2014/main" xmlns="" id="{DE65F955-6603-4254-92CB-E81A07359253}"/>
                  </a:ext>
                </a:extLst>
              </p:cNvPr>
              <p:cNvSpPr>
                <a:spLocks noChangeArrowheads="1"/>
              </p:cNvSpPr>
              <p:nvPr/>
            </p:nvSpPr>
            <p:spPr bwMode="auto">
              <a:xfrm>
                <a:off x="2839" y="1632"/>
                <a:ext cx="25"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135">
                <a:extLst>
                  <a:ext uri="{FF2B5EF4-FFF2-40B4-BE49-F238E27FC236}">
                    <a16:creationId xmlns:a16="http://schemas.microsoft.com/office/drawing/2014/main" xmlns="" id="{3AB66889-1032-4B76-BD1F-C30597C0A815}"/>
                  </a:ext>
                </a:extLst>
              </p:cNvPr>
              <p:cNvSpPr>
                <a:spLocks noChangeArrowheads="1"/>
              </p:cNvSpPr>
              <p:nvPr/>
            </p:nvSpPr>
            <p:spPr bwMode="auto">
              <a:xfrm>
                <a:off x="3056" y="1632"/>
                <a:ext cx="25"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36">
                <a:extLst>
                  <a:ext uri="{FF2B5EF4-FFF2-40B4-BE49-F238E27FC236}">
                    <a16:creationId xmlns:a16="http://schemas.microsoft.com/office/drawing/2014/main" xmlns="" id="{085C7AA3-08E6-46E2-A85B-658A242B02CC}"/>
                  </a:ext>
                </a:extLst>
              </p:cNvPr>
              <p:cNvSpPr>
                <a:spLocks/>
              </p:cNvSpPr>
              <p:nvPr/>
            </p:nvSpPr>
            <p:spPr bwMode="auto">
              <a:xfrm>
                <a:off x="3074" y="1576"/>
                <a:ext cx="55" cy="56"/>
              </a:xfrm>
              <a:custGeom>
                <a:avLst/>
                <a:gdLst>
                  <a:gd name="T0" fmla="*/ 55 w 55"/>
                  <a:gd name="T1" fmla="*/ 56 h 56"/>
                  <a:gd name="T2" fmla="*/ 55 w 55"/>
                  <a:gd name="T3" fmla="*/ 0 h 56"/>
                  <a:gd name="T4" fmla="*/ 0 w 55"/>
                  <a:gd name="T5" fmla="*/ 56 h 56"/>
                  <a:gd name="T6" fmla="*/ 55 w 55"/>
                  <a:gd name="T7" fmla="*/ 56 h 56"/>
                </a:gdLst>
                <a:ahLst/>
                <a:cxnLst>
                  <a:cxn ang="0">
                    <a:pos x="T0" y="T1"/>
                  </a:cxn>
                  <a:cxn ang="0">
                    <a:pos x="T2" y="T3"/>
                  </a:cxn>
                  <a:cxn ang="0">
                    <a:pos x="T4" y="T5"/>
                  </a:cxn>
                  <a:cxn ang="0">
                    <a:pos x="T6" y="T7"/>
                  </a:cxn>
                </a:cxnLst>
                <a:rect l="0" t="0" r="r" b="b"/>
                <a:pathLst>
                  <a:path w="55" h="56">
                    <a:moveTo>
                      <a:pt x="55" y="56"/>
                    </a:moveTo>
                    <a:lnTo>
                      <a:pt x="55" y="0"/>
                    </a:lnTo>
                    <a:lnTo>
                      <a:pt x="0" y="56"/>
                    </a:lnTo>
                    <a:lnTo>
                      <a:pt x="55" y="56"/>
                    </a:ln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137">
                <a:extLst>
                  <a:ext uri="{FF2B5EF4-FFF2-40B4-BE49-F238E27FC236}">
                    <a16:creationId xmlns:a16="http://schemas.microsoft.com/office/drawing/2014/main" xmlns="" id="{9763C446-2030-4460-BA5E-C2FA3C53F263}"/>
                  </a:ext>
                </a:extLst>
              </p:cNvPr>
              <p:cNvSpPr>
                <a:spLocks/>
              </p:cNvSpPr>
              <p:nvPr/>
            </p:nvSpPr>
            <p:spPr bwMode="auto">
              <a:xfrm>
                <a:off x="2990" y="1576"/>
                <a:ext cx="110" cy="56"/>
              </a:xfrm>
              <a:custGeom>
                <a:avLst/>
                <a:gdLst>
                  <a:gd name="T0" fmla="*/ 55 w 110"/>
                  <a:gd name="T1" fmla="*/ 0 h 56"/>
                  <a:gd name="T2" fmla="*/ 0 w 110"/>
                  <a:gd name="T3" fmla="*/ 56 h 56"/>
                  <a:gd name="T4" fmla="*/ 55 w 110"/>
                  <a:gd name="T5" fmla="*/ 56 h 56"/>
                  <a:gd name="T6" fmla="*/ 110 w 110"/>
                  <a:gd name="T7" fmla="*/ 0 h 56"/>
                  <a:gd name="T8" fmla="*/ 55 w 110"/>
                  <a:gd name="T9" fmla="*/ 0 h 56"/>
                </a:gdLst>
                <a:ahLst/>
                <a:cxnLst>
                  <a:cxn ang="0">
                    <a:pos x="T0" y="T1"/>
                  </a:cxn>
                  <a:cxn ang="0">
                    <a:pos x="T2" y="T3"/>
                  </a:cxn>
                  <a:cxn ang="0">
                    <a:pos x="T4" y="T5"/>
                  </a:cxn>
                  <a:cxn ang="0">
                    <a:pos x="T6" y="T7"/>
                  </a:cxn>
                  <a:cxn ang="0">
                    <a:pos x="T8" y="T9"/>
                  </a:cxn>
                </a:cxnLst>
                <a:rect l="0" t="0" r="r" b="b"/>
                <a:pathLst>
                  <a:path w="110" h="56">
                    <a:moveTo>
                      <a:pt x="55" y="0"/>
                    </a:moveTo>
                    <a:lnTo>
                      <a:pt x="0" y="56"/>
                    </a:lnTo>
                    <a:lnTo>
                      <a:pt x="55" y="56"/>
                    </a:lnTo>
                    <a:lnTo>
                      <a:pt x="110" y="0"/>
                    </a:lnTo>
                    <a:lnTo>
                      <a:pt x="55" y="0"/>
                    </a:ln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138">
                <a:extLst>
                  <a:ext uri="{FF2B5EF4-FFF2-40B4-BE49-F238E27FC236}">
                    <a16:creationId xmlns:a16="http://schemas.microsoft.com/office/drawing/2014/main" xmlns="" id="{ACD7B9F7-1C82-4519-9669-A8DA9119C642}"/>
                  </a:ext>
                </a:extLst>
              </p:cNvPr>
              <p:cNvSpPr>
                <a:spLocks/>
              </p:cNvSpPr>
              <p:nvPr/>
            </p:nvSpPr>
            <p:spPr bwMode="auto">
              <a:xfrm>
                <a:off x="2820" y="1576"/>
                <a:ext cx="110" cy="56"/>
              </a:xfrm>
              <a:custGeom>
                <a:avLst/>
                <a:gdLst>
                  <a:gd name="T0" fmla="*/ 55 w 110"/>
                  <a:gd name="T1" fmla="*/ 0 h 56"/>
                  <a:gd name="T2" fmla="*/ 0 w 110"/>
                  <a:gd name="T3" fmla="*/ 56 h 56"/>
                  <a:gd name="T4" fmla="*/ 55 w 110"/>
                  <a:gd name="T5" fmla="*/ 56 h 56"/>
                  <a:gd name="T6" fmla="*/ 110 w 110"/>
                  <a:gd name="T7" fmla="*/ 0 h 56"/>
                  <a:gd name="T8" fmla="*/ 55 w 110"/>
                  <a:gd name="T9" fmla="*/ 0 h 56"/>
                </a:gdLst>
                <a:ahLst/>
                <a:cxnLst>
                  <a:cxn ang="0">
                    <a:pos x="T0" y="T1"/>
                  </a:cxn>
                  <a:cxn ang="0">
                    <a:pos x="T2" y="T3"/>
                  </a:cxn>
                  <a:cxn ang="0">
                    <a:pos x="T4" y="T5"/>
                  </a:cxn>
                  <a:cxn ang="0">
                    <a:pos x="T6" y="T7"/>
                  </a:cxn>
                  <a:cxn ang="0">
                    <a:pos x="T8" y="T9"/>
                  </a:cxn>
                </a:cxnLst>
                <a:rect l="0" t="0" r="r" b="b"/>
                <a:pathLst>
                  <a:path w="110" h="56">
                    <a:moveTo>
                      <a:pt x="55" y="0"/>
                    </a:moveTo>
                    <a:lnTo>
                      <a:pt x="0" y="56"/>
                    </a:lnTo>
                    <a:lnTo>
                      <a:pt x="55" y="56"/>
                    </a:lnTo>
                    <a:lnTo>
                      <a:pt x="110" y="0"/>
                    </a:lnTo>
                    <a:lnTo>
                      <a:pt x="55" y="0"/>
                    </a:ln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139">
                <a:extLst>
                  <a:ext uri="{FF2B5EF4-FFF2-40B4-BE49-F238E27FC236}">
                    <a16:creationId xmlns:a16="http://schemas.microsoft.com/office/drawing/2014/main" xmlns="" id="{1C2DA808-9358-444A-B33F-5A5F0CE5F90A}"/>
                  </a:ext>
                </a:extLst>
              </p:cNvPr>
              <p:cNvSpPr>
                <a:spLocks/>
              </p:cNvSpPr>
              <p:nvPr/>
            </p:nvSpPr>
            <p:spPr bwMode="auto">
              <a:xfrm>
                <a:off x="2905" y="1576"/>
                <a:ext cx="112" cy="56"/>
              </a:xfrm>
              <a:custGeom>
                <a:avLst/>
                <a:gdLst>
                  <a:gd name="T0" fmla="*/ 55 w 112"/>
                  <a:gd name="T1" fmla="*/ 0 h 56"/>
                  <a:gd name="T2" fmla="*/ 0 w 112"/>
                  <a:gd name="T3" fmla="*/ 56 h 56"/>
                  <a:gd name="T4" fmla="*/ 57 w 112"/>
                  <a:gd name="T5" fmla="*/ 56 h 56"/>
                  <a:gd name="T6" fmla="*/ 112 w 112"/>
                  <a:gd name="T7" fmla="*/ 0 h 56"/>
                  <a:gd name="T8" fmla="*/ 55 w 112"/>
                  <a:gd name="T9" fmla="*/ 0 h 56"/>
                </a:gdLst>
                <a:ahLst/>
                <a:cxnLst>
                  <a:cxn ang="0">
                    <a:pos x="T0" y="T1"/>
                  </a:cxn>
                  <a:cxn ang="0">
                    <a:pos x="T2" y="T3"/>
                  </a:cxn>
                  <a:cxn ang="0">
                    <a:pos x="T4" y="T5"/>
                  </a:cxn>
                  <a:cxn ang="0">
                    <a:pos x="T6" y="T7"/>
                  </a:cxn>
                  <a:cxn ang="0">
                    <a:pos x="T8" y="T9"/>
                  </a:cxn>
                </a:cxnLst>
                <a:rect l="0" t="0" r="r" b="b"/>
                <a:pathLst>
                  <a:path w="112" h="56">
                    <a:moveTo>
                      <a:pt x="55" y="0"/>
                    </a:moveTo>
                    <a:lnTo>
                      <a:pt x="0" y="56"/>
                    </a:lnTo>
                    <a:lnTo>
                      <a:pt x="57" y="56"/>
                    </a:lnTo>
                    <a:lnTo>
                      <a:pt x="112" y="0"/>
                    </a:lnTo>
                    <a:lnTo>
                      <a:pt x="55" y="0"/>
                    </a:ln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140">
                <a:extLst>
                  <a:ext uri="{FF2B5EF4-FFF2-40B4-BE49-F238E27FC236}">
                    <a16:creationId xmlns:a16="http://schemas.microsoft.com/office/drawing/2014/main" xmlns="" id="{C9D66504-9A30-460A-9B48-232B6491E524}"/>
                  </a:ext>
                </a:extLst>
              </p:cNvPr>
              <p:cNvSpPr>
                <a:spLocks/>
              </p:cNvSpPr>
              <p:nvPr/>
            </p:nvSpPr>
            <p:spPr bwMode="auto">
              <a:xfrm>
                <a:off x="2791" y="1576"/>
                <a:ext cx="55" cy="55"/>
              </a:xfrm>
              <a:custGeom>
                <a:avLst/>
                <a:gdLst>
                  <a:gd name="T0" fmla="*/ 0 w 55"/>
                  <a:gd name="T1" fmla="*/ 0 h 55"/>
                  <a:gd name="T2" fmla="*/ 0 w 55"/>
                  <a:gd name="T3" fmla="*/ 55 h 55"/>
                  <a:gd name="T4" fmla="*/ 55 w 55"/>
                  <a:gd name="T5" fmla="*/ 0 h 55"/>
                  <a:gd name="T6" fmla="*/ 0 w 55"/>
                  <a:gd name="T7" fmla="*/ 0 h 55"/>
                </a:gdLst>
                <a:ahLst/>
                <a:cxnLst>
                  <a:cxn ang="0">
                    <a:pos x="T0" y="T1"/>
                  </a:cxn>
                  <a:cxn ang="0">
                    <a:pos x="T2" y="T3"/>
                  </a:cxn>
                  <a:cxn ang="0">
                    <a:pos x="T4" y="T5"/>
                  </a:cxn>
                  <a:cxn ang="0">
                    <a:pos x="T6" y="T7"/>
                  </a:cxn>
                </a:cxnLst>
                <a:rect l="0" t="0" r="r" b="b"/>
                <a:pathLst>
                  <a:path w="55" h="55">
                    <a:moveTo>
                      <a:pt x="0" y="0"/>
                    </a:moveTo>
                    <a:lnTo>
                      <a:pt x="0" y="55"/>
                    </a:lnTo>
                    <a:lnTo>
                      <a:pt x="55" y="0"/>
                    </a:lnTo>
                    <a:lnTo>
                      <a:pt x="0" y="0"/>
                    </a:lnTo>
                    <a:close/>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22615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226"/>
          <p:cNvGrpSpPr/>
          <p:nvPr/>
        </p:nvGrpSpPr>
        <p:grpSpPr>
          <a:xfrm>
            <a:off x="395536" y="4562058"/>
            <a:ext cx="8236866" cy="581442"/>
            <a:chOff x="453567" y="3916680"/>
            <a:chExt cx="8236866" cy="601980"/>
          </a:xfrm>
        </p:grpSpPr>
        <p:sp>
          <p:nvSpPr>
            <p:cNvPr id="166" name="Richtungspfeil 65"/>
            <p:cNvSpPr/>
            <p:nvPr/>
          </p:nvSpPr>
          <p:spPr bwMode="auto">
            <a:xfrm>
              <a:off x="453567" y="3916680"/>
              <a:ext cx="8236866" cy="601980"/>
            </a:xfrm>
            <a:prstGeom prst="roundRect">
              <a:avLst>
                <a:gd name="adj" fmla="val 50000"/>
              </a:avLst>
            </a:prstGeom>
            <a:solidFill>
              <a:srgbClr val="000000">
                <a:lumMod val="10000"/>
                <a:lumOff val="90000"/>
                <a:alpha val="61000"/>
              </a:srgbClr>
            </a:solidFill>
            <a:ln w="12700">
              <a:noFill/>
              <a:miter lim="800000"/>
              <a:headEnd/>
              <a:tailEnd/>
            </a:ln>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sp>
          <p:nvSpPr>
            <p:cNvPr id="167" name="TextBox 228"/>
            <p:cNvSpPr txBox="1"/>
            <p:nvPr/>
          </p:nvSpPr>
          <p:spPr>
            <a:xfrm>
              <a:off x="555054" y="3997036"/>
              <a:ext cx="2023540" cy="244682"/>
            </a:xfrm>
            <a:prstGeom prst="rect">
              <a:avLst/>
            </a:prstGeom>
            <a:noFill/>
            <a:ln>
              <a:noFill/>
            </a:ln>
          </p:spPr>
          <p:txBody>
            <a:bodyPr wrap="square" rtlCol="0" anchor="ctr">
              <a:spAutoFit/>
            </a:bodyPr>
            <a:lstStyle/>
            <a:p>
              <a:pPr marL="0" marR="0" lvl="0" indent="0" algn="r" defTabSz="457166" eaLnBrk="0" fontAlgn="auto" latinLnBrk="0" hangingPunct="0">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676767"/>
                  </a:solidFill>
                  <a:effectLst/>
                  <a:uLnTx/>
                  <a:uFillTx/>
                  <a:latin typeface="CiscoSansTT ExtraLight"/>
                  <a:ea typeface="ＭＳ Ｐゴシック" charset="-128"/>
                  <a:cs typeface="ＭＳ Ｐゴシック" charset="-128"/>
                </a:rPr>
                <a:t>Security Everywhere</a:t>
              </a:r>
            </a:p>
          </p:txBody>
        </p:sp>
        <p:sp>
          <p:nvSpPr>
            <p:cNvPr id="168" name="TextBox 229"/>
            <p:cNvSpPr txBox="1"/>
            <p:nvPr/>
          </p:nvSpPr>
          <p:spPr>
            <a:xfrm>
              <a:off x="6033015" y="3997036"/>
              <a:ext cx="2023540" cy="244682"/>
            </a:xfrm>
            <a:prstGeom prst="rect">
              <a:avLst/>
            </a:prstGeom>
            <a:noFill/>
            <a:ln>
              <a:noFill/>
            </a:ln>
          </p:spPr>
          <p:txBody>
            <a:bodyPr wrap="square" rtlCol="0" anchor="ctr">
              <a:spAutoFit/>
            </a:bodyPr>
            <a:lstStyle/>
            <a:p>
              <a:pPr marL="0" marR="0" lvl="0" indent="0" algn="r" defTabSz="457166" eaLnBrk="0" fontAlgn="auto" latinLnBrk="0" hangingPunct="0">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676767"/>
                  </a:solidFill>
                  <a:effectLst/>
                  <a:uLnTx/>
                  <a:uFillTx/>
                  <a:latin typeface="CiscoSansTT ExtraLight"/>
                  <a:ea typeface="ＭＳ Ｐゴシック" charset="-128"/>
                  <a:cs typeface="ＭＳ Ｐゴシック" charset="-128"/>
                </a:rPr>
                <a:t>Policy Everywhere</a:t>
              </a:r>
            </a:p>
          </p:txBody>
        </p:sp>
        <p:sp>
          <p:nvSpPr>
            <p:cNvPr id="169" name="TextBox 230"/>
            <p:cNvSpPr txBox="1"/>
            <p:nvPr/>
          </p:nvSpPr>
          <p:spPr>
            <a:xfrm>
              <a:off x="3275283" y="3997036"/>
              <a:ext cx="2023540" cy="244682"/>
            </a:xfrm>
            <a:prstGeom prst="rect">
              <a:avLst/>
            </a:prstGeom>
            <a:noFill/>
            <a:ln>
              <a:noFill/>
            </a:ln>
          </p:spPr>
          <p:txBody>
            <a:bodyPr wrap="square" rtlCol="0" anchor="ctr">
              <a:spAutoFit/>
            </a:bodyPr>
            <a:lstStyle/>
            <a:p>
              <a:pPr marL="0" marR="0" lvl="0" indent="0" algn="r" defTabSz="457166" eaLnBrk="0" fontAlgn="auto" latinLnBrk="0" hangingPunct="0">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676767"/>
                  </a:solidFill>
                  <a:effectLst/>
                  <a:uLnTx/>
                  <a:uFillTx/>
                  <a:latin typeface="CiscoSansTT ExtraLight"/>
                  <a:ea typeface="ＭＳ Ｐゴシック" charset="-128"/>
                  <a:cs typeface="ＭＳ Ｐゴシック" charset="-128"/>
                </a:rPr>
                <a:t>Analytics Everywhere</a:t>
              </a:r>
            </a:p>
          </p:txBody>
        </p:sp>
        <p:pic>
          <p:nvPicPr>
            <p:cNvPr id="170" name="Picture 2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2477" y="3950834"/>
              <a:ext cx="534874" cy="534872"/>
            </a:xfrm>
            <a:prstGeom prst="rect">
              <a:avLst/>
            </a:prstGeom>
            <a:effectLst>
              <a:outerShdw dist="38100" dir="10800000" algn="r" rotWithShape="0">
                <a:srgbClr val="D3D3DA">
                  <a:alpha val="40000"/>
                </a:srgbClr>
              </a:outerShdw>
            </a:effectLst>
          </p:spPr>
        </p:pic>
        <p:pic>
          <p:nvPicPr>
            <p:cNvPr id="171" name="Picture 2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32177" y="3949700"/>
              <a:ext cx="535940" cy="535940"/>
            </a:xfrm>
            <a:prstGeom prst="rect">
              <a:avLst/>
            </a:prstGeom>
            <a:effectLst>
              <a:outerShdw dist="38100" dir="10800000" algn="r" rotWithShape="0">
                <a:srgbClr val="D3D3DA">
                  <a:alpha val="40000"/>
                </a:srgbClr>
              </a:outerShdw>
            </a:effectLst>
          </p:spPr>
        </p:pic>
        <p:pic>
          <p:nvPicPr>
            <p:cNvPr id="172" name="Picture 2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03493" y="3949700"/>
              <a:ext cx="535940" cy="535940"/>
            </a:xfrm>
            <a:prstGeom prst="rect">
              <a:avLst/>
            </a:prstGeom>
            <a:effectLst>
              <a:outerShdw dist="38100" dir="10800000" algn="r" rotWithShape="0">
                <a:srgbClr val="D3D3DA">
                  <a:alpha val="40000"/>
                </a:srgbClr>
              </a:outerShdw>
            </a:effectLst>
          </p:spPr>
        </p:pic>
      </p:grpSp>
      <p:sp>
        <p:nvSpPr>
          <p:cNvPr id="173" name="Richtungspfeil 65"/>
          <p:cNvSpPr/>
          <p:nvPr/>
        </p:nvSpPr>
        <p:spPr bwMode="auto">
          <a:xfrm>
            <a:off x="393392" y="3939902"/>
            <a:ext cx="8236866" cy="601980"/>
          </a:xfrm>
          <a:prstGeom prst="roundRect">
            <a:avLst>
              <a:gd name="adj" fmla="val 50000"/>
            </a:avLst>
          </a:prstGeom>
          <a:solidFill>
            <a:srgbClr val="000000">
              <a:lumMod val="10000"/>
              <a:lumOff val="90000"/>
            </a:srgbClr>
          </a:solidFill>
          <a:ln w="12700">
            <a:noFill/>
            <a:miter lim="800000"/>
            <a:headEnd/>
            <a:tailEnd/>
          </a:ln>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pic>
        <p:nvPicPr>
          <p:cNvPr id="174" name="Picture 14" descr="http://www.ibao.org/wp-content/uploads/2015/06/Cloud-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9822" y="1178044"/>
            <a:ext cx="1940994" cy="1358460"/>
          </a:xfrm>
          <a:prstGeom prst="rect">
            <a:avLst/>
          </a:prstGeom>
          <a:noFill/>
          <a:extLst>
            <a:ext uri="{909E8E84-426E-40DD-AFC4-6F175D3DCCD1}">
              <a14:hiddenFill xmlns:a14="http://schemas.microsoft.com/office/drawing/2010/main">
                <a:solidFill>
                  <a:srgbClr val="FFFFFF"/>
                </a:solidFill>
              </a14:hiddenFill>
            </a:ext>
          </a:extLst>
        </p:spPr>
      </p:pic>
      <p:grpSp>
        <p:nvGrpSpPr>
          <p:cNvPr id="175" name="Group 15"/>
          <p:cNvGrpSpPr/>
          <p:nvPr/>
        </p:nvGrpSpPr>
        <p:grpSpPr>
          <a:xfrm>
            <a:off x="3134283" y="854384"/>
            <a:ext cx="2793834" cy="1576846"/>
            <a:chOff x="6032551" y="857405"/>
            <a:chExt cx="2125415" cy="1071311"/>
          </a:xfrm>
        </p:grpSpPr>
        <p:sp>
          <p:nvSpPr>
            <p:cNvPr id="176" name="Freeform 174"/>
            <p:cNvSpPr/>
            <p:nvPr/>
          </p:nvSpPr>
          <p:spPr>
            <a:xfrm rot="10800000">
              <a:off x="6048407" y="947900"/>
              <a:ext cx="2086258" cy="980816"/>
            </a:xfrm>
            <a:custGeom>
              <a:avLst/>
              <a:gdLst>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2710" h="1806053">
                  <a:moveTo>
                    <a:pt x="0" y="1806053"/>
                  </a:moveTo>
                  <a:cubicBezTo>
                    <a:pt x="747475" y="1322369"/>
                    <a:pt x="1191353" y="774141"/>
                    <a:pt x="1291563" y="0"/>
                  </a:cubicBezTo>
                  <a:lnTo>
                    <a:pt x="2581147" y="0"/>
                  </a:lnTo>
                  <a:cubicBezTo>
                    <a:pt x="2785290" y="860201"/>
                    <a:pt x="3246680" y="1386915"/>
                    <a:pt x="3872710" y="1806053"/>
                  </a:cubicBezTo>
                  <a:lnTo>
                    <a:pt x="0" y="1806053"/>
                  </a:lnTo>
                  <a:close/>
                </a:path>
              </a:pathLst>
            </a:custGeom>
            <a:gradFill>
              <a:gsLst>
                <a:gs pos="0">
                  <a:srgbClr val="FFFFFF">
                    <a:alpha val="0"/>
                  </a:srgbClr>
                </a:gs>
                <a:gs pos="50000">
                  <a:srgbClr val="FFFFFF">
                    <a:lumMod val="85000"/>
                  </a:srgbClr>
                </a:gs>
                <a:gs pos="100000">
                  <a:srgbClr val="FFFFFF">
                    <a:lumMod val="75000"/>
                    <a:alpha val="0"/>
                  </a:srgbClr>
                </a:gs>
              </a:gsLst>
              <a:lin ang="5400000" scaled="0"/>
            </a:gradFill>
            <a:ln w="25400" cap="flat" cmpd="sng" algn="ctr">
              <a:noFill/>
              <a:prstDash val="solid"/>
            </a:ln>
            <a:effectLst/>
          </p:spPr>
          <p:txBody>
            <a:bodyPr lIns="68577" tIns="34289" rIns="68577" bIns="34289" rtlCol="0" anchor="ctr"/>
            <a:lstStyle/>
            <a:p>
              <a:pPr marL="0" marR="0" lvl="0" indent="0" algn="ctr" defTabSz="68462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177" name="TextBox 168"/>
            <p:cNvSpPr txBox="1"/>
            <p:nvPr/>
          </p:nvSpPr>
          <p:spPr>
            <a:xfrm>
              <a:off x="6032551" y="857405"/>
              <a:ext cx="2125415" cy="598559"/>
            </a:xfrm>
            <a:prstGeom prst="rect">
              <a:avLst/>
            </a:prstGeom>
            <a:noFill/>
          </p:spPr>
          <p:txBody>
            <a:bodyPr wrap="square" rtlCol="0">
              <a:spAutoFit/>
            </a:bodyPr>
            <a:lstStyle/>
            <a:p>
              <a:pPr algn="ctr" defTabSz="456915" fontAlgn="auto">
                <a:spcBef>
                  <a:spcPts val="0"/>
                </a:spcBef>
                <a:spcAft>
                  <a:spcPts val="0"/>
                </a:spcAft>
                <a:defRPr/>
              </a:pPr>
              <a:r>
                <a:rPr kumimoji="0" lang="en-US" altLang="ja-JP" sz="1100" b="1" i="0" u="none" strike="noStrike" kern="0" cap="none" spc="0" normalizeH="0" baseline="0" noProof="0" dirty="0" smtClean="0">
                  <a:ln>
                    <a:noFill/>
                  </a:ln>
                  <a:solidFill>
                    <a:srgbClr val="D3D3DA">
                      <a:lumMod val="50000"/>
                    </a:srgbClr>
                  </a:solidFill>
                  <a:effectLst/>
                  <a:uLnTx/>
                  <a:uFillTx/>
                  <a:latin typeface="Meiryo" charset="-128"/>
                  <a:ea typeface="Meiryo" charset="-128"/>
                  <a:cs typeface="Meiryo" charset="-128"/>
                </a:rPr>
                <a:t>【</a:t>
              </a:r>
              <a:r>
                <a:rPr lang="ja-JP" altLang="en-US" sz="1100" b="1" kern="0" dirty="0">
                  <a:solidFill>
                    <a:srgbClr val="D3D3DA">
                      <a:lumMod val="50000"/>
                    </a:srgbClr>
                  </a:solidFill>
                  <a:latin typeface="Meiryo" charset="-128"/>
                  <a:ea typeface="Meiryo" charset="-128"/>
                  <a:cs typeface="Meiryo" charset="-128"/>
                </a:rPr>
                <a:t>ユーザからの</a:t>
              </a:r>
              <a:r>
                <a:rPr lang="ja-JP" altLang="en-US" sz="1100" b="1" kern="0" dirty="0" smtClean="0">
                  <a:solidFill>
                    <a:srgbClr val="D3D3DA">
                      <a:lumMod val="50000"/>
                    </a:srgbClr>
                  </a:solidFill>
                  <a:latin typeface="Meiryo" charset="-128"/>
                  <a:ea typeface="Meiryo" charset="-128"/>
                  <a:cs typeface="Meiryo" charset="-128"/>
                </a:rPr>
                <a:t>要求</a:t>
              </a:r>
              <a:r>
                <a:rPr kumimoji="0" lang="en-US" altLang="ja-JP" sz="1100" b="1" i="0" u="none" strike="noStrike" kern="0" cap="none" spc="0" normalizeH="0" baseline="0" noProof="0" dirty="0" smtClean="0">
                  <a:ln>
                    <a:noFill/>
                  </a:ln>
                  <a:solidFill>
                    <a:srgbClr val="D3D3DA">
                      <a:lumMod val="50000"/>
                    </a:srgbClr>
                  </a:solidFill>
                  <a:effectLst/>
                  <a:uLnTx/>
                  <a:uFillTx/>
                  <a:latin typeface="Meiryo" charset="-128"/>
                  <a:ea typeface="Meiryo" charset="-128"/>
                  <a:cs typeface="Meiryo" charset="-128"/>
                </a:rPr>
                <a:t>】</a:t>
              </a:r>
            </a:p>
            <a:p>
              <a:pPr algn="ctr" defTabSz="456915" fontAlgn="auto">
                <a:spcBef>
                  <a:spcPts val="0"/>
                </a:spcBef>
                <a:spcAft>
                  <a:spcPts val="0"/>
                </a:spcAft>
                <a:defRPr/>
              </a:pPr>
              <a:endParaRPr kumimoji="0" lang="en-US" altLang="ja-JP" sz="1100" b="1" i="0" u="none" strike="noStrike" kern="0" cap="none" spc="0" normalizeH="0" baseline="0" noProof="0" dirty="0" smtClean="0">
                <a:ln>
                  <a:noFill/>
                </a:ln>
                <a:solidFill>
                  <a:srgbClr val="D3D3DA">
                    <a:lumMod val="50000"/>
                  </a:srgbClr>
                </a:solidFill>
                <a:effectLst/>
                <a:uLnTx/>
                <a:uFillTx/>
                <a:latin typeface="Meiryo" charset="-128"/>
                <a:ea typeface="Meiryo" charset="-128"/>
                <a:cs typeface="Meiryo"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975" b="1" i="0" u="none" strike="noStrike" kern="0" cap="none" spc="0" normalizeH="0" baseline="0" noProof="0" dirty="0" smtClean="0">
                  <a:ln>
                    <a:noFill/>
                  </a:ln>
                  <a:solidFill>
                    <a:srgbClr val="D3D3DA">
                      <a:lumMod val="50000"/>
                    </a:srgbClr>
                  </a:solidFill>
                  <a:effectLst/>
                  <a:uLnTx/>
                  <a:uFillTx/>
                  <a:latin typeface="Meiryo" charset="-128"/>
                  <a:ea typeface="Meiryo" charset="-128"/>
                  <a:cs typeface="Meiryo" charset="-128"/>
                </a:rPr>
                <a:t>アプリケーションの</a:t>
              </a:r>
              <a:r>
                <a:rPr lang="ja-JP" altLang="en-US" sz="975" b="1" kern="0" dirty="0" smtClean="0">
                  <a:solidFill>
                    <a:srgbClr val="D3D3DA">
                      <a:lumMod val="50000"/>
                    </a:srgbClr>
                  </a:solidFill>
                  <a:latin typeface="Meiryo" charset="-128"/>
                  <a:ea typeface="Meiryo" charset="-128"/>
                  <a:cs typeface="Meiryo" charset="-128"/>
                </a:rPr>
                <a:t>展開が容易</a:t>
              </a:r>
              <a:endParaRPr lang="en-US" altLang="ja-JP" sz="975" b="1" kern="0" dirty="0" smtClean="0">
                <a:solidFill>
                  <a:srgbClr val="D3D3DA">
                    <a:lumMod val="50000"/>
                  </a:srgbClr>
                </a:solidFill>
                <a:latin typeface="Meiryo" charset="-128"/>
                <a:ea typeface="Meiryo" charset="-128"/>
                <a:cs typeface="Meiryo"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lang="ja-JP" altLang="en-US" sz="975" b="1" kern="0" dirty="0" smtClean="0">
                  <a:solidFill>
                    <a:srgbClr val="D3D3DA">
                      <a:lumMod val="50000"/>
                    </a:srgbClr>
                  </a:solidFill>
                  <a:latin typeface="Meiryo" charset="-128"/>
                  <a:ea typeface="Meiryo" charset="-128"/>
                  <a:cs typeface="Meiryo" charset="-128"/>
                </a:rPr>
                <a:t>素早いサービスイン</a:t>
              </a:r>
              <a:endParaRPr lang="en-US" altLang="ja-JP" sz="975" b="1" kern="0" dirty="0" smtClean="0">
                <a:solidFill>
                  <a:srgbClr val="D3D3DA">
                    <a:lumMod val="50000"/>
                  </a:srgbClr>
                </a:solidFill>
                <a:latin typeface="Meiryo" charset="-128"/>
                <a:ea typeface="Meiryo" charset="-128"/>
                <a:cs typeface="Meiryo"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975" b="1" i="0" u="none" strike="noStrike" kern="0" cap="none" spc="0" normalizeH="0" baseline="0" noProof="0" dirty="0" smtClean="0">
                  <a:ln>
                    <a:noFill/>
                  </a:ln>
                  <a:solidFill>
                    <a:srgbClr val="D3D3DA">
                      <a:lumMod val="50000"/>
                    </a:srgbClr>
                  </a:solidFill>
                  <a:effectLst/>
                  <a:uLnTx/>
                  <a:uFillTx/>
                  <a:latin typeface="Meiryo" charset="-128"/>
                  <a:ea typeface="Meiryo" charset="-128"/>
                  <a:cs typeface="Meiryo" charset="-128"/>
                </a:rPr>
                <a:t>コストバランス</a:t>
              </a:r>
              <a:endParaRPr kumimoji="0" lang="en-US" sz="975" b="1" i="0" u="none" strike="noStrike" kern="0" cap="none" spc="0" normalizeH="0" baseline="0" noProof="0" dirty="0" smtClean="0">
                <a:ln>
                  <a:noFill/>
                </a:ln>
                <a:solidFill>
                  <a:srgbClr val="D3D3DA">
                    <a:lumMod val="50000"/>
                  </a:srgbClr>
                </a:solidFill>
                <a:effectLst/>
                <a:uLnTx/>
                <a:uFillTx/>
                <a:latin typeface="Meiryo" charset="-128"/>
                <a:ea typeface="Meiryo" charset="-128"/>
                <a:cs typeface="Meiryo" charset="-128"/>
              </a:endParaRPr>
            </a:p>
          </p:txBody>
        </p:sp>
      </p:grpSp>
      <p:grpSp>
        <p:nvGrpSpPr>
          <p:cNvPr id="178" name="Group 162"/>
          <p:cNvGrpSpPr/>
          <p:nvPr/>
        </p:nvGrpSpPr>
        <p:grpSpPr>
          <a:xfrm>
            <a:off x="407977" y="2440973"/>
            <a:ext cx="8177426" cy="1625245"/>
            <a:chOff x="563364" y="2580259"/>
            <a:chExt cx="10903235" cy="2166993"/>
          </a:xfrm>
          <a:solidFill>
            <a:srgbClr val="52526D"/>
          </a:solidFill>
        </p:grpSpPr>
        <p:grpSp>
          <p:nvGrpSpPr>
            <p:cNvPr id="179" name="Group 163"/>
            <p:cNvGrpSpPr/>
            <p:nvPr/>
          </p:nvGrpSpPr>
          <p:grpSpPr>
            <a:xfrm>
              <a:off x="563364" y="2596632"/>
              <a:ext cx="10903235" cy="2150620"/>
              <a:chOff x="563364" y="2596632"/>
              <a:chExt cx="10903235" cy="2150620"/>
            </a:xfrm>
            <a:grpFill/>
          </p:grpSpPr>
          <p:sp>
            <p:nvSpPr>
              <p:cNvPr id="181" name="Oval 2"/>
              <p:cNvSpPr/>
              <p:nvPr/>
            </p:nvSpPr>
            <p:spPr>
              <a:xfrm flipV="1">
                <a:off x="563384" y="3663323"/>
                <a:ext cx="10903215" cy="1083929"/>
              </a:xfrm>
              <a:custGeom>
                <a:avLst/>
                <a:gdLst/>
                <a:ahLst/>
                <a:cxnLst/>
                <a:rect l="l" t="t" r="r" b="b"/>
                <a:pathLst>
                  <a:path w="10903215" h="1083929">
                    <a:moveTo>
                      <a:pt x="71884" y="1083929"/>
                    </a:moveTo>
                    <a:cubicBezTo>
                      <a:pt x="493197" y="661219"/>
                      <a:pt x="2741455" y="338831"/>
                      <a:pt x="5451608" y="338831"/>
                    </a:cubicBezTo>
                    <a:cubicBezTo>
                      <a:pt x="8161760" y="338831"/>
                      <a:pt x="10410018" y="661219"/>
                      <a:pt x="10831331" y="1083929"/>
                    </a:cubicBezTo>
                    <a:cubicBezTo>
                      <a:pt x="10878872" y="1037416"/>
                      <a:pt x="10903215" y="989325"/>
                      <a:pt x="10903215" y="940307"/>
                    </a:cubicBezTo>
                    <a:cubicBezTo>
                      <a:pt x="10903215" y="932543"/>
                      <a:pt x="10902604" y="924802"/>
                      <a:pt x="10899656" y="917359"/>
                    </a:cubicBezTo>
                    <a:lnTo>
                      <a:pt x="10903215" y="888721"/>
                    </a:lnTo>
                    <a:cubicBezTo>
                      <a:pt x="10903215" y="397894"/>
                      <a:pt x="8462448" y="0"/>
                      <a:pt x="5451608" y="0"/>
                    </a:cubicBezTo>
                    <a:cubicBezTo>
                      <a:pt x="2440768" y="0"/>
                      <a:pt x="0" y="397894"/>
                      <a:pt x="0" y="888721"/>
                    </a:cubicBezTo>
                    <a:cubicBezTo>
                      <a:pt x="0" y="898353"/>
                      <a:pt x="940" y="907950"/>
                      <a:pt x="3559" y="917359"/>
                    </a:cubicBezTo>
                    <a:lnTo>
                      <a:pt x="0" y="940307"/>
                    </a:lnTo>
                    <a:cubicBezTo>
                      <a:pt x="0" y="989325"/>
                      <a:pt x="24343" y="1037416"/>
                      <a:pt x="71884" y="1083929"/>
                    </a:cubicBezTo>
                    <a:close/>
                  </a:path>
                </a:pathLst>
              </a:custGeom>
              <a:grpFill/>
              <a:ln w="25400" cap="flat" cmpd="sng" algn="ctr">
                <a:noFill/>
                <a:prstDash val="solid"/>
              </a:ln>
              <a:effectLst>
                <a:outerShdw blurRad="50800" dist="127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sp>
            <p:nvSpPr>
              <p:cNvPr id="182" name="Oval 2"/>
              <p:cNvSpPr/>
              <p:nvPr/>
            </p:nvSpPr>
            <p:spPr>
              <a:xfrm flipV="1">
                <a:off x="563384" y="3460782"/>
                <a:ext cx="10903215" cy="1265167"/>
              </a:xfrm>
              <a:custGeom>
                <a:avLst/>
                <a:gdLst/>
                <a:ahLst/>
                <a:cxnLst/>
                <a:rect l="l" t="t" r="r" b="b"/>
                <a:pathLst>
                  <a:path w="10903215" h="1083929">
                    <a:moveTo>
                      <a:pt x="71884" y="1083929"/>
                    </a:moveTo>
                    <a:cubicBezTo>
                      <a:pt x="493197" y="661219"/>
                      <a:pt x="2741455" y="338831"/>
                      <a:pt x="5451608" y="338831"/>
                    </a:cubicBezTo>
                    <a:cubicBezTo>
                      <a:pt x="8161760" y="338831"/>
                      <a:pt x="10410018" y="661219"/>
                      <a:pt x="10831331" y="1083929"/>
                    </a:cubicBezTo>
                    <a:cubicBezTo>
                      <a:pt x="10878872" y="1037416"/>
                      <a:pt x="10903215" y="989325"/>
                      <a:pt x="10903215" y="940307"/>
                    </a:cubicBezTo>
                    <a:cubicBezTo>
                      <a:pt x="10903215" y="932543"/>
                      <a:pt x="10902604" y="924802"/>
                      <a:pt x="10899656" y="917359"/>
                    </a:cubicBezTo>
                    <a:lnTo>
                      <a:pt x="10903215" y="888721"/>
                    </a:lnTo>
                    <a:cubicBezTo>
                      <a:pt x="10903215" y="397894"/>
                      <a:pt x="8462448" y="0"/>
                      <a:pt x="5451608" y="0"/>
                    </a:cubicBezTo>
                    <a:cubicBezTo>
                      <a:pt x="2440768" y="0"/>
                      <a:pt x="0" y="397894"/>
                      <a:pt x="0" y="888721"/>
                    </a:cubicBezTo>
                    <a:cubicBezTo>
                      <a:pt x="0" y="898353"/>
                      <a:pt x="940" y="907950"/>
                      <a:pt x="3559" y="917359"/>
                    </a:cubicBezTo>
                    <a:lnTo>
                      <a:pt x="0" y="940307"/>
                    </a:lnTo>
                    <a:cubicBezTo>
                      <a:pt x="0" y="989325"/>
                      <a:pt x="24343" y="1037416"/>
                      <a:pt x="71884" y="1083929"/>
                    </a:cubicBezTo>
                    <a:close/>
                  </a:path>
                </a:pathLst>
              </a:custGeom>
              <a:grpFill/>
              <a:ln w="25400" cap="flat" cmpd="sng" algn="ctr">
                <a:noFill/>
                <a:prstDash val="solid"/>
              </a:ln>
              <a:effectLst>
                <a:innerShdw blurRad="279400" dist="304800" dir="5400000">
                  <a:srgbClr val="FFFFFF">
                    <a:alpha val="50000"/>
                  </a:srgbClr>
                </a:inn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sp>
            <p:nvSpPr>
              <p:cNvPr id="183" name="Oval 177"/>
              <p:cNvSpPr/>
              <p:nvPr/>
            </p:nvSpPr>
            <p:spPr>
              <a:xfrm>
                <a:off x="563364" y="2596632"/>
                <a:ext cx="10903217" cy="1797918"/>
              </a:xfrm>
              <a:prstGeom prst="ellipse">
                <a:avLst/>
              </a:prstGeom>
              <a:grpFill/>
              <a:ln w="28575" cap="flat" cmpd="sng" algn="ctr">
                <a:noFill/>
                <a:prstDash val="solid"/>
              </a:ln>
              <a:effectLst>
                <a:innerShdw blurRad="114300">
                  <a:prstClr val="black"/>
                </a:innerShdw>
              </a:effectLst>
            </p:spPr>
            <p:txBody>
              <a:bodyPr lIns="68534" tIns="34271" rIns="68534" bIns="34271" rtlCol="0" anchor="ctr"/>
              <a:lstStyle/>
              <a:p>
                <a:pPr marL="0" marR="0" lvl="0" indent="0" algn="ctr" defTabSz="45637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grpSp>
        <p:sp>
          <p:nvSpPr>
            <p:cNvPr id="180" name="Oval 164"/>
            <p:cNvSpPr/>
            <p:nvPr/>
          </p:nvSpPr>
          <p:spPr>
            <a:xfrm>
              <a:off x="563364" y="2580259"/>
              <a:ext cx="10903216" cy="1799146"/>
            </a:xfrm>
            <a:prstGeom prst="ellipse">
              <a:avLst/>
            </a:prstGeom>
            <a:grpFill/>
            <a:ln w="28575" cap="flat" cmpd="sng" algn="ctr">
              <a:solidFill>
                <a:srgbClr val="FFFFFF">
                  <a:alpha val="50000"/>
                </a:srgbClr>
              </a:solidFill>
              <a:prstDash val="solid"/>
            </a:ln>
            <a:effectLst/>
          </p:spPr>
          <p:txBody>
            <a:bodyPr lIns="68534" tIns="34271" rIns="68534" bIns="34271" rtlCol="0" anchor="ctr"/>
            <a:lstStyle/>
            <a:p>
              <a:pPr marL="0" marR="0" lvl="0" indent="0" algn="ctr" defTabSz="45637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sp>
        <p:nvSpPr>
          <p:cNvPr id="184" name="Oval 188"/>
          <p:cNvSpPr/>
          <p:nvPr/>
        </p:nvSpPr>
        <p:spPr>
          <a:xfrm>
            <a:off x="2823447" y="3180832"/>
            <a:ext cx="3397411" cy="525272"/>
          </a:xfrm>
          <a:prstGeom prst="ellipse">
            <a:avLst/>
          </a:prstGeom>
          <a:gradFill>
            <a:gsLst>
              <a:gs pos="0">
                <a:srgbClr val="3CBBB9">
                  <a:lumMod val="40000"/>
                  <a:lumOff val="60000"/>
                  <a:alpha val="0"/>
                </a:srgbClr>
              </a:gs>
              <a:gs pos="100000">
                <a:srgbClr val="33828D">
                  <a:alpha val="0"/>
                </a:srgbClr>
              </a:gs>
              <a:gs pos="88000">
                <a:srgbClr val="3CBBB9">
                  <a:lumMod val="40000"/>
                  <a:lumOff val="60000"/>
                  <a:alpha val="61000"/>
                </a:srgbClr>
              </a:gs>
            </a:gsLst>
            <a:path path="shape">
              <a:fillToRect l="50000" t="50000" r="50000" b="50000"/>
            </a:path>
          </a:gradFill>
          <a:ln w="25400" cap="flat" cmpd="sng" algn="ctr">
            <a:noFill/>
            <a:prstDash val="solid"/>
          </a:ln>
          <a:effectLst/>
        </p:spPr>
        <p:txBody>
          <a:bodyPr lIns="91420" tIns="45710" rIns="91420" bIns="45710"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cxnSp>
        <p:nvCxnSpPr>
          <p:cNvPr id="185" name="Straight Connector 189"/>
          <p:cNvCxnSpPr/>
          <p:nvPr/>
        </p:nvCxnSpPr>
        <p:spPr>
          <a:xfrm flipH="1">
            <a:off x="2466718" y="2619759"/>
            <a:ext cx="760416" cy="481606"/>
          </a:xfrm>
          <a:prstGeom prst="line">
            <a:avLst/>
          </a:prstGeom>
          <a:noFill/>
          <a:ln w="19050" cap="flat" cmpd="sng" algn="ctr">
            <a:gradFill>
              <a:gsLst>
                <a:gs pos="32000">
                  <a:srgbClr val="FFFFFF">
                    <a:alpha val="75000"/>
                  </a:srgbClr>
                </a:gs>
                <a:gs pos="0">
                  <a:srgbClr val="FFFFFF">
                    <a:alpha val="0"/>
                  </a:srgbClr>
                </a:gs>
                <a:gs pos="50000">
                  <a:srgbClr val="FFFFFF"/>
                </a:gs>
                <a:gs pos="98000">
                  <a:srgbClr val="FFFFFF">
                    <a:alpha val="0"/>
                  </a:srgbClr>
                </a:gs>
              </a:gsLst>
              <a:lin ang="5400000" scaled="0"/>
            </a:gradFill>
            <a:prstDash val="sysDot"/>
          </a:ln>
          <a:effectLst/>
        </p:spPr>
      </p:cxnSp>
      <p:cxnSp>
        <p:nvCxnSpPr>
          <p:cNvPr id="186" name="Straight Connector 193"/>
          <p:cNvCxnSpPr/>
          <p:nvPr/>
        </p:nvCxnSpPr>
        <p:spPr>
          <a:xfrm>
            <a:off x="5671572" y="2495794"/>
            <a:ext cx="1045697" cy="553891"/>
          </a:xfrm>
          <a:prstGeom prst="line">
            <a:avLst/>
          </a:prstGeom>
          <a:noFill/>
          <a:ln w="19050" cap="flat" cmpd="sng" algn="ctr">
            <a:gradFill>
              <a:gsLst>
                <a:gs pos="32000">
                  <a:srgbClr val="FFFFFF">
                    <a:alpha val="75000"/>
                  </a:srgbClr>
                </a:gs>
                <a:gs pos="0">
                  <a:srgbClr val="FFFFFF">
                    <a:alpha val="0"/>
                  </a:srgbClr>
                </a:gs>
                <a:gs pos="50000">
                  <a:srgbClr val="FFFFFF"/>
                </a:gs>
                <a:gs pos="100000">
                  <a:srgbClr val="FFFFFF">
                    <a:alpha val="0"/>
                  </a:srgbClr>
                </a:gs>
              </a:gsLst>
              <a:lin ang="5400000" scaled="0"/>
            </a:gradFill>
            <a:prstDash val="sysDot"/>
          </a:ln>
          <a:effectLst/>
        </p:spPr>
      </p:cxnSp>
      <p:grpSp>
        <p:nvGrpSpPr>
          <p:cNvPr id="187" name="Group 238"/>
          <p:cNvGrpSpPr/>
          <p:nvPr/>
        </p:nvGrpSpPr>
        <p:grpSpPr>
          <a:xfrm>
            <a:off x="1315681" y="2579619"/>
            <a:ext cx="7293248" cy="1367596"/>
            <a:chOff x="103196" y="1636198"/>
            <a:chExt cx="11884103" cy="2936703"/>
          </a:xfrm>
        </p:grpSpPr>
        <p:sp>
          <p:nvSpPr>
            <p:cNvPr id="188" name="Arc 242"/>
            <p:cNvSpPr/>
            <p:nvPr/>
          </p:nvSpPr>
          <p:spPr>
            <a:xfrm>
              <a:off x="103196" y="1636198"/>
              <a:ext cx="11884103" cy="2875352"/>
            </a:xfrm>
            <a:prstGeom prst="arc">
              <a:avLst>
                <a:gd name="adj1" fmla="val 73489"/>
                <a:gd name="adj2" fmla="val 2256949"/>
              </a:avLst>
            </a:prstGeom>
            <a:noFill/>
            <a:ln w="9525" cap="flat" cmpd="sng" algn="ctr">
              <a:gradFill flip="none" rotWithShape="1">
                <a:gsLst>
                  <a:gs pos="49000">
                    <a:srgbClr val="FFFFFF"/>
                  </a:gs>
                  <a:gs pos="100000">
                    <a:srgbClr val="FFFFFF">
                      <a:alpha val="0"/>
                    </a:srgbClr>
                  </a:gs>
                </a:gsLst>
                <a:lin ang="0" scaled="1"/>
                <a:tileRect/>
              </a:gra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latin typeface="Arial" charset="0"/>
                <a:ea typeface="Arial" charset="0"/>
                <a:cs typeface="Arial" charset="0"/>
              </a:endParaRPr>
            </a:p>
          </p:txBody>
        </p:sp>
        <p:cxnSp>
          <p:nvCxnSpPr>
            <p:cNvPr id="189" name="Straight Connector 243"/>
            <p:cNvCxnSpPr/>
            <p:nvPr/>
          </p:nvCxnSpPr>
          <p:spPr>
            <a:xfrm>
              <a:off x="7430251" y="4344300"/>
              <a:ext cx="0" cy="228601"/>
            </a:xfrm>
            <a:prstGeom prst="line">
              <a:avLst/>
            </a:prstGeom>
            <a:noFill/>
            <a:ln w="9525" cap="flat" cmpd="sng" algn="ctr">
              <a:solidFill>
                <a:srgbClr val="FFFFFF"/>
              </a:solidFill>
              <a:prstDash val="solid"/>
            </a:ln>
            <a:effectLst/>
          </p:spPr>
        </p:cxnSp>
      </p:grpSp>
      <p:grpSp>
        <p:nvGrpSpPr>
          <p:cNvPr id="190" name="Group 244"/>
          <p:cNvGrpSpPr/>
          <p:nvPr/>
        </p:nvGrpSpPr>
        <p:grpSpPr>
          <a:xfrm flipH="1">
            <a:off x="365576" y="2579010"/>
            <a:ext cx="7293248" cy="1367596"/>
            <a:chOff x="103196" y="1636198"/>
            <a:chExt cx="11884103" cy="2936703"/>
          </a:xfrm>
        </p:grpSpPr>
        <p:sp>
          <p:nvSpPr>
            <p:cNvPr id="191" name="Arc 245"/>
            <p:cNvSpPr/>
            <p:nvPr/>
          </p:nvSpPr>
          <p:spPr>
            <a:xfrm>
              <a:off x="103196" y="1636198"/>
              <a:ext cx="11884103" cy="2875352"/>
            </a:xfrm>
            <a:prstGeom prst="arc">
              <a:avLst>
                <a:gd name="adj1" fmla="val 100758"/>
                <a:gd name="adj2" fmla="val 2256949"/>
              </a:avLst>
            </a:prstGeom>
            <a:noFill/>
            <a:ln w="9525" cap="flat" cmpd="sng" algn="ctr">
              <a:gradFill flip="none" rotWithShape="1">
                <a:gsLst>
                  <a:gs pos="49000">
                    <a:srgbClr val="FFFFFF"/>
                  </a:gs>
                  <a:gs pos="100000">
                    <a:srgbClr val="FFFFFF">
                      <a:alpha val="0"/>
                    </a:srgbClr>
                  </a:gs>
                </a:gsLst>
                <a:lin ang="0" scaled="1"/>
                <a:tileRect/>
              </a:grad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latin typeface="Arial" charset="0"/>
                <a:ea typeface="Arial" charset="0"/>
                <a:cs typeface="Arial" charset="0"/>
              </a:endParaRPr>
            </a:p>
          </p:txBody>
        </p:sp>
        <p:cxnSp>
          <p:nvCxnSpPr>
            <p:cNvPr id="192" name="Straight Connector 246"/>
            <p:cNvCxnSpPr/>
            <p:nvPr/>
          </p:nvCxnSpPr>
          <p:spPr>
            <a:xfrm>
              <a:off x="7430251" y="4344300"/>
              <a:ext cx="0" cy="228601"/>
            </a:xfrm>
            <a:prstGeom prst="line">
              <a:avLst/>
            </a:prstGeom>
            <a:noFill/>
            <a:ln w="9525" cap="flat" cmpd="sng" algn="ctr">
              <a:solidFill>
                <a:srgbClr val="FFFFFF"/>
              </a:solidFill>
              <a:prstDash val="solid"/>
            </a:ln>
            <a:effectLst/>
          </p:spPr>
        </p:cxnSp>
      </p:grpSp>
      <p:grpSp>
        <p:nvGrpSpPr>
          <p:cNvPr id="193" name="APPLICATIONS"/>
          <p:cNvGrpSpPr/>
          <p:nvPr>
            <p:custDataLst>
              <p:tags r:id="rId1"/>
            </p:custDataLst>
          </p:nvPr>
        </p:nvGrpSpPr>
        <p:grpSpPr>
          <a:xfrm>
            <a:off x="3063621" y="1892683"/>
            <a:ext cx="2866139" cy="902450"/>
            <a:chOff x="4104217" y="2268689"/>
            <a:chExt cx="3821519" cy="1203267"/>
          </a:xfrm>
        </p:grpSpPr>
        <p:grpSp>
          <p:nvGrpSpPr>
            <p:cNvPr id="194" name="Group 248"/>
            <p:cNvGrpSpPr/>
            <p:nvPr/>
          </p:nvGrpSpPr>
          <p:grpSpPr>
            <a:xfrm>
              <a:off x="4104217" y="2641077"/>
              <a:ext cx="3821519" cy="830879"/>
              <a:chOff x="4037540" y="3128127"/>
              <a:chExt cx="3821519" cy="830879"/>
            </a:xfrm>
          </p:grpSpPr>
          <p:sp>
            <p:nvSpPr>
              <p:cNvPr id="267" name="Oval 321"/>
              <p:cNvSpPr/>
              <p:nvPr/>
            </p:nvSpPr>
            <p:spPr>
              <a:xfrm>
                <a:off x="4037548" y="3128127"/>
                <a:ext cx="3821511" cy="693650"/>
              </a:xfrm>
              <a:prstGeom prst="ellipse">
                <a:avLst/>
              </a:prstGeom>
              <a:solidFill>
                <a:srgbClr val="52526D"/>
              </a:solidFill>
              <a:ln w="15875" cap="flat" cmpd="sng" algn="ctr">
                <a:solidFill>
                  <a:srgbClr val="FFFFFF">
                    <a:alpha val="50000"/>
                  </a:srgbClr>
                </a:solidFill>
                <a:prstDash val="solid"/>
              </a:ln>
              <a:effectLst/>
            </p:spPr>
            <p:txBody>
              <a:bodyPr lIns="68534" tIns="34271" rIns="68534" bIns="34271" rtlCol="0" anchor="ctr"/>
              <a:lstStyle/>
              <a:p>
                <a:pPr marL="0" marR="0" lvl="0" indent="0" algn="ctr" defTabSz="45637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sp>
            <p:nvSpPr>
              <p:cNvPr id="268" name="Oval 2"/>
              <p:cNvSpPr/>
              <p:nvPr/>
            </p:nvSpPr>
            <p:spPr>
              <a:xfrm flipV="1">
                <a:off x="4037540" y="3521191"/>
                <a:ext cx="3821511" cy="437815"/>
              </a:xfrm>
              <a:custGeom>
                <a:avLst/>
                <a:gdLst/>
                <a:ahLst/>
                <a:cxnLst/>
                <a:rect l="l" t="t" r="r" b="b"/>
                <a:pathLst>
                  <a:path w="11887200" h="1615387">
                    <a:moveTo>
                      <a:pt x="5943600" y="0"/>
                    </a:moveTo>
                    <a:cubicBezTo>
                      <a:pt x="9226160" y="0"/>
                      <a:pt x="11887200" y="622615"/>
                      <a:pt x="11887200" y="1390650"/>
                    </a:cubicBezTo>
                    <a:cubicBezTo>
                      <a:pt x="11887200" y="1467353"/>
                      <a:pt x="11860660" y="1542605"/>
                      <a:pt x="11808829" y="1615387"/>
                    </a:cubicBezTo>
                    <a:cubicBezTo>
                      <a:pt x="11349493" y="953940"/>
                      <a:pt x="8898336" y="449474"/>
                      <a:pt x="5943600" y="449474"/>
                    </a:cubicBezTo>
                    <a:cubicBezTo>
                      <a:pt x="2988864" y="449474"/>
                      <a:pt x="537707" y="953940"/>
                      <a:pt x="78371" y="1615387"/>
                    </a:cubicBezTo>
                    <a:cubicBezTo>
                      <a:pt x="26540" y="1542605"/>
                      <a:pt x="0" y="1467353"/>
                      <a:pt x="0" y="1390650"/>
                    </a:cubicBezTo>
                    <a:cubicBezTo>
                      <a:pt x="0" y="622615"/>
                      <a:pt x="2661040" y="0"/>
                      <a:pt x="5943600" y="0"/>
                    </a:cubicBezTo>
                    <a:close/>
                  </a:path>
                </a:pathLst>
              </a:custGeom>
              <a:solidFill>
                <a:srgbClr val="D3D3DA">
                  <a:lumMod val="75000"/>
                  <a:alpha val="74000"/>
                </a:srgbClr>
              </a:solidFill>
              <a:ln w="25400" cap="flat" cmpd="sng" algn="ctr">
                <a:noFill/>
                <a:prstDash val="solid"/>
              </a:ln>
              <a:effectLst>
                <a:outerShdw blurRad="50800" dist="127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smtClean="0">
                  <a:ln>
                    <a:noFill/>
                  </a:ln>
                  <a:solidFill>
                    <a:srgbClr val="FFFFFF"/>
                  </a:solidFill>
                  <a:effectLst/>
                  <a:uLnTx/>
                  <a:uFillTx/>
                  <a:latin typeface="Arial" charset="0"/>
                  <a:ea typeface="Arial" charset="0"/>
                  <a:cs typeface="Arial" charset="0"/>
                </a:endParaRPr>
              </a:p>
            </p:txBody>
          </p:sp>
        </p:grpSp>
        <p:grpSp>
          <p:nvGrpSpPr>
            <p:cNvPr id="195" name="Group 249"/>
            <p:cNvGrpSpPr/>
            <p:nvPr/>
          </p:nvGrpSpPr>
          <p:grpSpPr>
            <a:xfrm>
              <a:off x="4429564" y="2268689"/>
              <a:ext cx="3161544" cy="969435"/>
              <a:chOff x="4429564" y="2268689"/>
              <a:chExt cx="3161544" cy="969435"/>
            </a:xfrm>
          </p:grpSpPr>
          <p:sp>
            <p:nvSpPr>
              <p:cNvPr id="197" name="Rounded Rectangle 251"/>
              <p:cNvSpPr/>
              <p:nvPr/>
            </p:nvSpPr>
            <p:spPr>
              <a:xfrm>
                <a:off x="4697434" y="2743550"/>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198" name="Rounded Rectangle 252"/>
              <p:cNvSpPr/>
              <p:nvPr/>
            </p:nvSpPr>
            <p:spPr>
              <a:xfrm>
                <a:off x="5551707" y="2677493"/>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199" name="Rounded Rectangle 253"/>
              <p:cNvSpPr/>
              <p:nvPr/>
            </p:nvSpPr>
            <p:spPr>
              <a:xfrm>
                <a:off x="6728663" y="3075366"/>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0" name="Rounded Rectangle 254"/>
              <p:cNvSpPr/>
              <p:nvPr/>
            </p:nvSpPr>
            <p:spPr>
              <a:xfrm>
                <a:off x="6455334" y="2805231"/>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1" name="Rounded Rectangle 255"/>
              <p:cNvSpPr/>
              <p:nvPr/>
            </p:nvSpPr>
            <p:spPr>
              <a:xfrm>
                <a:off x="4429564" y="3006887"/>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2" name="Rounded Rectangle 256"/>
              <p:cNvSpPr/>
              <p:nvPr/>
            </p:nvSpPr>
            <p:spPr>
              <a:xfrm>
                <a:off x="5851213" y="2933952"/>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3" name="Rounded Rectangle 257"/>
              <p:cNvSpPr/>
              <p:nvPr/>
            </p:nvSpPr>
            <p:spPr>
              <a:xfrm>
                <a:off x="5266072" y="2980362"/>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04" name="Rounded Rectangle 258"/>
              <p:cNvSpPr/>
              <p:nvPr/>
            </p:nvSpPr>
            <p:spPr>
              <a:xfrm>
                <a:off x="4989813" y="3136698"/>
                <a:ext cx="862445" cy="101426"/>
              </a:xfrm>
              <a:prstGeom prst="roundRect">
                <a:avLst/>
              </a:prstGeom>
              <a:gradFill flip="none" rotWithShape="1">
                <a:gsLst>
                  <a:gs pos="0">
                    <a:srgbClr val="272A48">
                      <a:lumMod val="75000"/>
                    </a:srgbClr>
                  </a:gs>
                  <a:gs pos="100000">
                    <a:srgbClr val="272A48">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05" name="Group 259"/>
              <p:cNvGrpSpPr/>
              <p:nvPr/>
            </p:nvGrpSpPr>
            <p:grpSpPr>
              <a:xfrm>
                <a:off x="4907371" y="2350330"/>
                <a:ext cx="442570" cy="442570"/>
                <a:chOff x="4907371" y="2350330"/>
                <a:chExt cx="442570" cy="442570"/>
              </a:xfrm>
            </p:grpSpPr>
            <p:sp>
              <p:nvSpPr>
                <p:cNvPr id="260" name="Rounded Rectangle 314"/>
                <p:cNvSpPr/>
                <p:nvPr/>
              </p:nvSpPr>
              <p:spPr>
                <a:xfrm>
                  <a:off x="4907371" y="2350330"/>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61" name="Group 315"/>
                <p:cNvGrpSpPr/>
                <p:nvPr/>
              </p:nvGrpSpPr>
              <p:grpSpPr>
                <a:xfrm>
                  <a:off x="4998532" y="2439292"/>
                  <a:ext cx="261688" cy="258984"/>
                  <a:chOff x="-57411" y="-185237"/>
                  <a:chExt cx="349008" cy="345492"/>
                </a:xfrm>
              </p:grpSpPr>
              <p:sp>
                <p:nvSpPr>
                  <p:cNvPr id="262" name="Freeform 316"/>
                  <p:cNvSpPr>
                    <a:spLocks/>
                  </p:cNvSpPr>
                  <p:nvPr/>
                </p:nvSpPr>
                <p:spPr bwMode="auto">
                  <a:xfrm>
                    <a:off x="64785" y="18717"/>
                    <a:ext cx="176702" cy="138900"/>
                  </a:xfrm>
                  <a:custGeom>
                    <a:avLst/>
                    <a:gdLst>
                      <a:gd name="T0" fmla="*/ 85 w 85"/>
                      <a:gd name="T1" fmla="*/ 0 h 67"/>
                      <a:gd name="T2" fmla="*/ 65 w 85"/>
                      <a:gd name="T3" fmla="*/ 0 h 67"/>
                      <a:gd name="T4" fmla="*/ 0 w 85"/>
                      <a:gd name="T5" fmla="*/ 64 h 67"/>
                      <a:gd name="T6" fmla="*/ 18 w 85"/>
                      <a:gd name="T7" fmla="*/ 67 h 67"/>
                      <a:gd name="T8" fmla="*/ 85 w 85"/>
                      <a:gd name="T9" fmla="*/ 0 h 67"/>
                    </a:gdLst>
                    <a:ahLst/>
                    <a:cxnLst>
                      <a:cxn ang="0">
                        <a:pos x="T0" y="T1"/>
                      </a:cxn>
                      <a:cxn ang="0">
                        <a:pos x="T2" y="T3"/>
                      </a:cxn>
                      <a:cxn ang="0">
                        <a:pos x="T4" y="T5"/>
                      </a:cxn>
                      <a:cxn ang="0">
                        <a:pos x="T6" y="T7"/>
                      </a:cxn>
                      <a:cxn ang="0">
                        <a:pos x="T8" y="T9"/>
                      </a:cxn>
                    </a:cxnLst>
                    <a:rect l="0" t="0" r="r" b="b"/>
                    <a:pathLst>
                      <a:path w="85" h="67">
                        <a:moveTo>
                          <a:pt x="85" y="0"/>
                        </a:moveTo>
                        <a:cubicBezTo>
                          <a:pt x="65" y="0"/>
                          <a:pt x="65" y="0"/>
                          <a:pt x="65" y="0"/>
                        </a:cubicBezTo>
                        <a:cubicBezTo>
                          <a:pt x="0" y="64"/>
                          <a:pt x="0" y="64"/>
                          <a:pt x="0" y="64"/>
                        </a:cubicBezTo>
                        <a:cubicBezTo>
                          <a:pt x="6" y="66"/>
                          <a:pt x="12" y="67"/>
                          <a:pt x="18" y="67"/>
                        </a:cubicBezTo>
                        <a:cubicBezTo>
                          <a:pt x="85" y="0"/>
                          <a:pt x="85" y="0"/>
                          <a:pt x="85"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63" name="Freeform 317"/>
                  <p:cNvSpPr>
                    <a:spLocks/>
                  </p:cNvSpPr>
                  <p:nvPr/>
                </p:nvSpPr>
                <p:spPr bwMode="auto">
                  <a:xfrm>
                    <a:off x="-57411" y="-185237"/>
                    <a:ext cx="149449" cy="289229"/>
                  </a:xfrm>
                  <a:custGeom>
                    <a:avLst/>
                    <a:gdLst>
                      <a:gd name="T0" fmla="*/ 72 w 72"/>
                      <a:gd name="T1" fmla="*/ 0 h 139"/>
                      <a:gd name="T2" fmla="*/ 0 w 72"/>
                      <a:gd name="T3" fmla="*/ 83 h 139"/>
                      <a:gd name="T4" fmla="*/ 22 w 72"/>
                      <a:gd name="T5" fmla="*/ 139 h 139"/>
                      <a:gd name="T6" fmla="*/ 72 w 72"/>
                      <a:gd name="T7" fmla="*/ 89 h 139"/>
                      <a:gd name="T8" fmla="*/ 72 w 72"/>
                      <a:gd name="T9" fmla="*/ 70 h 139"/>
                      <a:gd name="T10" fmla="*/ 72 w 72"/>
                      <a:gd name="T11" fmla="*/ 70 h 139"/>
                      <a:gd name="T12" fmla="*/ 72 w 72"/>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72" h="139">
                        <a:moveTo>
                          <a:pt x="72" y="0"/>
                        </a:moveTo>
                        <a:cubicBezTo>
                          <a:pt x="31" y="6"/>
                          <a:pt x="0" y="41"/>
                          <a:pt x="0" y="83"/>
                        </a:cubicBezTo>
                        <a:cubicBezTo>
                          <a:pt x="0" y="104"/>
                          <a:pt x="8" y="124"/>
                          <a:pt x="22" y="139"/>
                        </a:cubicBezTo>
                        <a:cubicBezTo>
                          <a:pt x="72" y="89"/>
                          <a:pt x="72" y="89"/>
                          <a:pt x="72" y="89"/>
                        </a:cubicBezTo>
                        <a:cubicBezTo>
                          <a:pt x="72" y="74"/>
                          <a:pt x="72" y="70"/>
                          <a:pt x="72" y="70"/>
                        </a:cubicBezTo>
                        <a:cubicBezTo>
                          <a:pt x="72" y="70"/>
                          <a:pt x="72" y="70"/>
                          <a:pt x="72" y="70"/>
                        </a:cubicBezTo>
                        <a:cubicBezTo>
                          <a:pt x="72" y="60"/>
                          <a:pt x="72" y="40"/>
                          <a:pt x="7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64" name="Freeform 318"/>
                  <p:cNvSpPr>
                    <a:spLocks/>
                  </p:cNvSpPr>
                  <p:nvPr/>
                </p:nvSpPr>
                <p:spPr bwMode="auto">
                  <a:xfrm>
                    <a:off x="9401" y="18717"/>
                    <a:ext cx="146812" cy="120439"/>
                  </a:xfrm>
                  <a:custGeom>
                    <a:avLst/>
                    <a:gdLst>
                      <a:gd name="T0" fmla="*/ 71 w 71"/>
                      <a:gd name="T1" fmla="*/ 0 h 58"/>
                      <a:gd name="T2" fmla="*/ 51 w 71"/>
                      <a:gd name="T3" fmla="*/ 0 h 58"/>
                      <a:gd name="T4" fmla="*/ 0 w 71"/>
                      <a:gd name="T5" fmla="*/ 50 h 58"/>
                      <a:gd name="T6" fmla="*/ 13 w 71"/>
                      <a:gd name="T7" fmla="*/ 58 h 58"/>
                      <a:gd name="T8" fmla="*/ 71 w 71"/>
                      <a:gd name="T9" fmla="*/ 0 h 58"/>
                    </a:gdLst>
                    <a:ahLst/>
                    <a:cxnLst>
                      <a:cxn ang="0">
                        <a:pos x="T0" y="T1"/>
                      </a:cxn>
                      <a:cxn ang="0">
                        <a:pos x="T2" y="T3"/>
                      </a:cxn>
                      <a:cxn ang="0">
                        <a:pos x="T4" y="T5"/>
                      </a:cxn>
                      <a:cxn ang="0">
                        <a:pos x="T6" y="T7"/>
                      </a:cxn>
                      <a:cxn ang="0">
                        <a:pos x="T8" y="T9"/>
                      </a:cxn>
                    </a:cxnLst>
                    <a:rect l="0" t="0" r="r" b="b"/>
                    <a:pathLst>
                      <a:path w="71" h="58">
                        <a:moveTo>
                          <a:pt x="71" y="0"/>
                        </a:moveTo>
                        <a:cubicBezTo>
                          <a:pt x="51" y="0"/>
                          <a:pt x="51" y="0"/>
                          <a:pt x="51" y="0"/>
                        </a:cubicBezTo>
                        <a:cubicBezTo>
                          <a:pt x="0" y="50"/>
                          <a:pt x="0" y="50"/>
                          <a:pt x="0" y="50"/>
                        </a:cubicBezTo>
                        <a:cubicBezTo>
                          <a:pt x="4" y="53"/>
                          <a:pt x="8" y="55"/>
                          <a:pt x="13" y="58"/>
                        </a:cubicBezTo>
                        <a:cubicBezTo>
                          <a:pt x="71" y="0"/>
                          <a:pt x="71" y="0"/>
                          <a:pt x="71"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65" name="Freeform 319"/>
                  <p:cNvSpPr>
                    <a:spLocks/>
                  </p:cNvSpPr>
                  <p:nvPr/>
                </p:nvSpPr>
                <p:spPr bwMode="auto">
                  <a:xfrm>
                    <a:off x="142148" y="16080"/>
                    <a:ext cx="145054" cy="144175"/>
                  </a:xfrm>
                  <a:custGeom>
                    <a:avLst/>
                    <a:gdLst>
                      <a:gd name="T0" fmla="*/ 70 w 70"/>
                      <a:gd name="T1" fmla="*/ 0 h 69"/>
                      <a:gd name="T2" fmla="*/ 69 w 70"/>
                      <a:gd name="T3" fmla="*/ 0 h 69"/>
                      <a:gd name="T4" fmla="*/ 0 w 70"/>
                      <a:gd name="T5" fmla="*/ 69 h 69"/>
                      <a:gd name="T6" fmla="*/ 70 w 70"/>
                      <a:gd name="T7" fmla="*/ 0 h 69"/>
                    </a:gdLst>
                    <a:ahLst/>
                    <a:cxnLst>
                      <a:cxn ang="0">
                        <a:pos x="T0" y="T1"/>
                      </a:cxn>
                      <a:cxn ang="0">
                        <a:pos x="T2" y="T3"/>
                      </a:cxn>
                      <a:cxn ang="0">
                        <a:pos x="T4" y="T5"/>
                      </a:cxn>
                      <a:cxn ang="0">
                        <a:pos x="T6" y="T7"/>
                      </a:cxn>
                    </a:cxnLst>
                    <a:rect l="0" t="0" r="r" b="b"/>
                    <a:pathLst>
                      <a:path w="70" h="69">
                        <a:moveTo>
                          <a:pt x="70" y="0"/>
                        </a:moveTo>
                        <a:cubicBezTo>
                          <a:pt x="69" y="0"/>
                          <a:pt x="69" y="0"/>
                          <a:pt x="69" y="0"/>
                        </a:cubicBezTo>
                        <a:cubicBezTo>
                          <a:pt x="0" y="69"/>
                          <a:pt x="0" y="69"/>
                          <a:pt x="0" y="69"/>
                        </a:cubicBezTo>
                        <a:cubicBezTo>
                          <a:pt x="36" y="63"/>
                          <a:pt x="64" y="35"/>
                          <a:pt x="70"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66" name="Freeform 320"/>
                  <p:cNvSpPr>
                    <a:spLocks/>
                  </p:cNvSpPr>
                  <p:nvPr/>
                </p:nvSpPr>
                <p:spPr bwMode="auto">
                  <a:xfrm>
                    <a:off x="119291" y="-185237"/>
                    <a:ext cx="172306" cy="174944"/>
                  </a:xfrm>
                  <a:custGeom>
                    <a:avLst/>
                    <a:gdLst>
                      <a:gd name="T0" fmla="*/ 0 w 83"/>
                      <a:gd name="T1" fmla="*/ 0 h 84"/>
                      <a:gd name="T2" fmla="*/ 0 w 83"/>
                      <a:gd name="T3" fmla="*/ 84 h 84"/>
                      <a:gd name="T4" fmla="*/ 83 w 83"/>
                      <a:gd name="T5" fmla="*/ 84 h 84"/>
                      <a:gd name="T6" fmla="*/ 0 w 83"/>
                      <a:gd name="T7" fmla="*/ 0 h 84"/>
                    </a:gdLst>
                    <a:ahLst/>
                    <a:cxnLst>
                      <a:cxn ang="0">
                        <a:pos x="T0" y="T1"/>
                      </a:cxn>
                      <a:cxn ang="0">
                        <a:pos x="T2" y="T3"/>
                      </a:cxn>
                      <a:cxn ang="0">
                        <a:pos x="T4" y="T5"/>
                      </a:cxn>
                      <a:cxn ang="0">
                        <a:pos x="T6" y="T7"/>
                      </a:cxn>
                    </a:cxnLst>
                    <a:rect l="0" t="0" r="r" b="b"/>
                    <a:pathLst>
                      <a:path w="83" h="84">
                        <a:moveTo>
                          <a:pt x="0" y="0"/>
                        </a:moveTo>
                        <a:cubicBezTo>
                          <a:pt x="0" y="84"/>
                          <a:pt x="0" y="84"/>
                          <a:pt x="0" y="84"/>
                        </a:cubicBezTo>
                        <a:cubicBezTo>
                          <a:pt x="83" y="84"/>
                          <a:pt x="83" y="84"/>
                          <a:pt x="83" y="84"/>
                        </a:cubicBezTo>
                        <a:cubicBezTo>
                          <a:pt x="83" y="38"/>
                          <a:pt x="46" y="0"/>
                          <a:pt x="0"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06" name="Group 260"/>
              <p:cNvGrpSpPr/>
              <p:nvPr/>
            </p:nvGrpSpPr>
            <p:grpSpPr>
              <a:xfrm>
                <a:off x="4639501" y="2616078"/>
                <a:ext cx="442570" cy="442570"/>
                <a:chOff x="4639501" y="2616078"/>
                <a:chExt cx="442570" cy="442570"/>
              </a:xfrm>
            </p:grpSpPr>
            <p:sp>
              <p:nvSpPr>
                <p:cNvPr id="256" name="Rounded Rectangle 310"/>
                <p:cNvSpPr/>
                <p:nvPr/>
              </p:nvSpPr>
              <p:spPr>
                <a:xfrm>
                  <a:off x="4639501" y="2616078"/>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57" name="Group 311"/>
                <p:cNvGrpSpPr/>
                <p:nvPr/>
              </p:nvGrpSpPr>
              <p:grpSpPr>
                <a:xfrm>
                  <a:off x="4719971" y="2696361"/>
                  <a:ext cx="271575" cy="283366"/>
                  <a:chOff x="4719971" y="2696361"/>
                  <a:chExt cx="271575" cy="283366"/>
                </a:xfrm>
              </p:grpSpPr>
              <p:sp>
                <p:nvSpPr>
                  <p:cNvPr id="258" name="Freeform 312"/>
                  <p:cNvSpPr>
                    <a:spLocks/>
                  </p:cNvSpPr>
                  <p:nvPr/>
                </p:nvSpPr>
                <p:spPr bwMode="auto">
                  <a:xfrm>
                    <a:off x="4719971" y="2696361"/>
                    <a:ext cx="182588" cy="252394"/>
                  </a:xfrm>
                  <a:custGeom>
                    <a:avLst/>
                    <a:gdLst>
                      <a:gd name="T0" fmla="*/ 88 w 117"/>
                      <a:gd name="T1" fmla="*/ 0 h 162"/>
                      <a:gd name="T2" fmla="*/ 88 w 117"/>
                      <a:gd name="T3" fmla="*/ 21 h 162"/>
                      <a:gd name="T4" fmla="*/ 32 w 117"/>
                      <a:gd name="T5" fmla="*/ 82 h 162"/>
                      <a:gd name="T6" fmla="*/ 0 w 117"/>
                      <a:gd name="T7" fmla="*/ 122 h 162"/>
                      <a:gd name="T8" fmla="*/ 40 w 117"/>
                      <a:gd name="T9" fmla="*/ 162 h 162"/>
                      <a:gd name="T10" fmla="*/ 55 w 117"/>
                      <a:gd name="T11" fmla="*/ 162 h 162"/>
                      <a:gd name="T12" fmla="*/ 55 w 117"/>
                      <a:gd name="T13" fmla="*/ 144 h 162"/>
                      <a:gd name="T14" fmla="*/ 40 w 117"/>
                      <a:gd name="T15" fmla="*/ 144 h 162"/>
                      <a:gd name="T16" fmla="*/ 19 w 117"/>
                      <a:gd name="T17" fmla="*/ 122 h 162"/>
                      <a:gd name="T18" fmla="*/ 40 w 117"/>
                      <a:gd name="T19" fmla="*/ 100 h 162"/>
                      <a:gd name="T20" fmla="*/ 50 w 117"/>
                      <a:gd name="T21" fmla="*/ 100 h 162"/>
                      <a:gd name="T22" fmla="*/ 50 w 117"/>
                      <a:gd name="T23" fmla="*/ 91 h 162"/>
                      <a:gd name="T24" fmla="*/ 88 w 117"/>
                      <a:gd name="T25" fmla="*/ 40 h 162"/>
                      <a:gd name="T26" fmla="*/ 88 w 117"/>
                      <a:gd name="T27" fmla="*/ 58 h 162"/>
                      <a:gd name="T28" fmla="*/ 97 w 117"/>
                      <a:gd name="T29" fmla="*/ 49 h 162"/>
                      <a:gd name="T30" fmla="*/ 117 w 117"/>
                      <a:gd name="T31" fmla="*/ 29 h 162"/>
                      <a:gd name="T32" fmla="*/ 107 w 117"/>
                      <a:gd name="T33" fmla="*/ 19 h 162"/>
                      <a:gd name="T34" fmla="*/ 88 w 117"/>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162">
                        <a:moveTo>
                          <a:pt x="88" y="0"/>
                        </a:moveTo>
                        <a:cubicBezTo>
                          <a:pt x="88" y="21"/>
                          <a:pt x="88" y="21"/>
                          <a:pt x="88" y="21"/>
                        </a:cubicBezTo>
                        <a:cubicBezTo>
                          <a:pt x="58" y="27"/>
                          <a:pt x="35" y="52"/>
                          <a:pt x="32" y="82"/>
                        </a:cubicBezTo>
                        <a:cubicBezTo>
                          <a:pt x="14" y="86"/>
                          <a:pt x="0" y="102"/>
                          <a:pt x="0" y="122"/>
                        </a:cubicBezTo>
                        <a:cubicBezTo>
                          <a:pt x="0" y="144"/>
                          <a:pt x="18" y="162"/>
                          <a:pt x="40" y="162"/>
                        </a:cubicBezTo>
                        <a:cubicBezTo>
                          <a:pt x="55" y="162"/>
                          <a:pt x="55" y="162"/>
                          <a:pt x="55" y="162"/>
                        </a:cubicBezTo>
                        <a:cubicBezTo>
                          <a:pt x="55" y="144"/>
                          <a:pt x="55" y="144"/>
                          <a:pt x="55" y="144"/>
                        </a:cubicBezTo>
                        <a:cubicBezTo>
                          <a:pt x="40" y="144"/>
                          <a:pt x="40" y="144"/>
                          <a:pt x="40" y="144"/>
                        </a:cubicBezTo>
                        <a:cubicBezTo>
                          <a:pt x="28" y="144"/>
                          <a:pt x="19" y="134"/>
                          <a:pt x="19" y="122"/>
                        </a:cubicBezTo>
                        <a:cubicBezTo>
                          <a:pt x="19" y="110"/>
                          <a:pt x="28" y="100"/>
                          <a:pt x="40" y="100"/>
                        </a:cubicBezTo>
                        <a:cubicBezTo>
                          <a:pt x="50" y="100"/>
                          <a:pt x="50" y="100"/>
                          <a:pt x="50" y="100"/>
                        </a:cubicBezTo>
                        <a:cubicBezTo>
                          <a:pt x="50" y="91"/>
                          <a:pt x="50" y="91"/>
                          <a:pt x="50" y="91"/>
                        </a:cubicBezTo>
                        <a:cubicBezTo>
                          <a:pt x="50" y="66"/>
                          <a:pt x="66" y="46"/>
                          <a:pt x="88" y="40"/>
                        </a:cubicBezTo>
                        <a:cubicBezTo>
                          <a:pt x="88" y="58"/>
                          <a:pt x="88" y="58"/>
                          <a:pt x="88" y="58"/>
                        </a:cubicBezTo>
                        <a:cubicBezTo>
                          <a:pt x="97" y="49"/>
                          <a:pt x="97" y="49"/>
                          <a:pt x="97" y="49"/>
                        </a:cubicBezTo>
                        <a:cubicBezTo>
                          <a:pt x="117" y="29"/>
                          <a:pt x="117" y="29"/>
                          <a:pt x="117" y="29"/>
                        </a:cubicBezTo>
                        <a:cubicBezTo>
                          <a:pt x="107" y="19"/>
                          <a:pt x="107" y="19"/>
                          <a:pt x="107" y="19"/>
                        </a:cubicBezTo>
                        <a:cubicBezTo>
                          <a:pt x="88" y="0"/>
                          <a:pt x="88" y="0"/>
                          <a:pt x="88"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9" name="Freeform 313"/>
                  <p:cNvSpPr>
                    <a:spLocks/>
                  </p:cNvSpPr>
                  <p:nvPr/>
                </p:nvSpPr>
                <p:spPr bwMode="auto">
                  <a:xfrm>
                    <a:off x="4821482" y="2731946"/>
                    <a:ext cx="170064" cy="247781"/>
                  </a:xfrm>
                  <a:custGeom>
                    <a:avLst/>
                    <a:gdLst>
                      <a:gd name="T0" fmla="*/ 62 w 109"/>
                      <a:gd name="T1" fmla="*/ 0 h 159"/>
                      <a:gd name="T2" fmla="*/ 62 w 109"/>
                      <a:gd name="T3" fmla="*/ 20 h 159"/>
                      <a:gd name="T4" fmla="*/ 91 w 109"/>
                      <a:gd name="T5" fmla="*/ 68 h 159"/>
                      <a:gd name="T6" fmla="*/ 38 w 109"/>
                      <a:gd name="T7" fmla="*/ 121 h 159"/>
                      <a:gd name="T8" fmla="*/ 29 w 109"/>
                      <a:gd name="T9" fmla="*/ 121 h 159"/>
                      <a:gd name="T10" fmla="*/ 29 w 109"/>
                      <a:gd name="T11" fmla="*/ 101 h 159"/>
                      <a:gd name="T12" fmla="*/ 17 w 109"/>
                      <a:gd name="T13" fmla="*/ 113 h 159"/>
                      <a:gd name="T14" fmla="*/ 0 w 109"/>
                      <a:gd name="T15" fmla="*/ 130 h 159"/>
                      <a:gd name="T16" fmla="*/ 13 w 109"/>
                      <a:gd name="T17" fmla="*/ 143 h 159"/>
                      <a:gd name="T18" fmla="*/ 29 w 109"/>
                      <a:gd name="T19" fmla="*/ 159 h 159"/>
                      <a:gd name="T20" fmla="*/ 29 w 109"/>
                      <a:gd name="T21" fmla="*/ 139 h 159"/>
                      <a:gd name="T22" fmla="*/ 38 w 109"/>
                      <a:gd name="T23" fmla="*/ 139 h 159"/>
                      <a:gd name="T24" fmla="*/ 109 w 109"/>
                      <a:gd name="T25" fmla="*/ 68 h 159"/>
                      <a:gd name="T26" fmla="*/ 62 w 109"/>
                      <a:gd name="T2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59">
                        <a:moveTo>
                          <a:pt x="62" y="0"/>
                        </a:moveTo>
                        <a:cubicBezTo>
                          <a:pt x="62" y="20"/>
                          <a:pt x="62" y="20"/>
                          <a:pt x="62" y="20"/>
                        </a:cubicBezTo>
                        <a:cubicBezTo>
                          <a:pt x="79" y="29"/>
                          <a:pt x="91" y="47"/>
                          <a:pt x="91" y="68"/>
                        </a:cubicBezTo>
                        <a:cubicBezTo>
                          <a:pt x="91" y="97"/>
                          <a:pt x="67" y="121"/>
                          <a:pt x="38" y="121"/>
                        </a:cubicBezTo>
                        <a:cubicBezTo>
                          <a:pt x="29" y="121"/>
                          <a:pt x="29" y="121"/>
                          <a:pt x="29" y="121"/>
                        </a:cubicBezTo>
                        <a:cubicBezTo>
                          <a:pt x="29" y="101"/>
                          <a:pt x="29" y="101"/>
                          <a:pt x="29" y="101"/>
                        </a:cubicBezTo>
                        <a:cubicBezTo>
                          <a:pt x="17" y="113"/>
                          <a:pt x="17" y="113"/>
                          <a:pt x="17" y="113"/>
                        </a:cubicBezTo>
                        <a:cubicBezTo>
                          <a:pt x="0" y="130"/>
                          <a:pt x="0" y="130"/>
                          <a:pt x="0" y="130"/>
                        </a:cubicBezTo>
                        <a:cubicBezTo>
                          <a:pt x="13" y="143"/>
                          <a:pt x="13" y="143"/>
                          <a:pt x="13" y="143"/>
                        </a:cubicBezTo>
                        <a:cubicBezTo>
                          <a:pt x="29" y="159"/>
                          <a:pt x="29" y="159"/>
                          <a:pt x="29" y="159"/>
                        </a:cubicBezTo>
                        <a:cubicBezTo>
                          <a:pt x="29" y="139"/>
                          <a:pt x="29" y="139"/>
                          <a:pt x="29" y="139"/>
                        </a:cubicBezTo>
                        <a:cubicBezTo>
                          <a:pt x="38" y="139"/>
                          <a:pt x="38" y="139"/>
                          <a:pt x="38" y="139"/>
                        </a:cubicBezTo>
                        <a:cubicBezTo>
                          <a:pt x="77" y="139"/>
                          <a:pt x="109" y="107"/>
                          <a:pt x="109" y="68"/>
                        </a:cubicBezTo>
                        <a:cubicBezTo>
                          <a:pt x="109" y="37"/>
                          <a:pt x="90" y="10"/>
                          <a:pt x="6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07" name="Group 261"/>
              <p:cNvGrpSpPr/>
              <p:nvPr/>
            </p:nvGrpSpPr>
            <p:grpSpPr>
              <a:xfrm>
                <a:off x="5761644" y="2268689"/>
                <a:ext cx="442570" cy="442570"/>
                <a:chOff x="5761644" y="2268689"/>
                <a:chExt cx="442570" cy="442570"/>
              </a:xfrm>
            </p:grpSpPr>
            <p:sp>
              <p:nvSpPr>
                <p:cNvPr id="247" name="Rounded Rectangle 301"/>
                <p:cNvSpPr/>
                <p:nvPr/>
              </p:nvSpPr>
              <p:spPr>
                <a:xfrm>
                  <a:off x="5761644" y="2268689"/>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48" name="Group 302"/>
                <p:cNvGrpSpPr/>
                <p:nvPr/>
              </p:nvGrpSpPr>
              <p:grpSpPr>
                <a:xfrm>
                  <a:off x="5871727" y="2333466"/>
                  <a:ext cx="221718" cy="270847"/>
                  <a:chOff x="-61807" y="2843312"/>
                  <a:chExt cx="357799" cy="361317"/>
                </a:xfrm>
              </p:grpSpPr>
              <p:sp>
                <p:nvSpPr>
                  <p:cNvPr id="249" name="Rectangle 303"/>
                  <p:cNvSpPr>
                    <a:spLocks noChangeArrowheads="1"/>
                  </p:cNvSpPr>
                  <p:nvPr/>
                </p:nvSpPr>
                <p:spPr bwMode="auto">
                  <a:xfrm>
                    <a:off x="-55653" y="3134299"/>
                    <a:ext cx="95823" cy="7032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0" name="Rectangle 304"/>
                  <p:cNvSpPr>
                    <a:spLocks noChangeArrowheads="1"/>
                  </p:cNvSpPr>
                  <p:nvPr/>
                </p:nvSpPr>
                <p:spPr bwMode="auto">
                  <a:xfrm>
                    <a:off x="-55653" y="3134299"/>
                    <a:ext cx="95823" cy="7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1" name="Rectangle 305"/>
                  <p:cNvSpPr>
                    <a:spLocks noChangeArrowheads="1"/>
                  </p:cNvSpPr>
                  <p:nvPr/>
                </p:nvSpPr>
                <p:spPr bwMode="auto">
                  <a:xfrm>
                    <a:off x="73577" y="3061333"/>
                    <a:ext cx="93186" cy="14329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2" name="Rectangle 306"/>
                  <p:cNvSpPr>
                    <a:spLocks noChangeArrowheads="1"/>
                  </p:cNvSpPr>
                  <p:nvPr/>
                </p:nvSpPr>
                <p:spPr bwMode="auto">
                  <a:xfrm>
                    <a:off x="73577" y="3061333"/>
                    <a:ext cx="93186" cy="143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3" name="Rectangle 307"/>
                  <p:cNvSpPr>
                    <a:spLocks noChangeArrowheads="1"/>
                  </p:cNvSpPr>
                  <p:nvPr/>
                </p:nvSpPr>
                <p:spPr bwMode="auto">
                  <a:xfrm>
                    <a:off x="201927" y="2957597"/>
                    <a:ext cx="94065" cy="2470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4" name="Rectangle 308"/>
                  <p:cNvSpPr>
                    <a:spLocks noChangeArrowheads="1"/>
                  </p:cNvSpPr>
                  <p:nvPr/>
                </p:nvSpPr>
                <p:spPr bwMode="auto">
                  <a:xfrm>
                    <a:off x="201927" y="2957597"/>
                    <a:ext cx="94065" cy="247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55" name="Freeform 309"/>
                  <p:cNvSpPr>
                    <a:spLocks/>
                  </p:cNvSpPr>
                  <p:nvPr/>
                </p:nvSpPr>
                <p:spPr bwMode="auto">
                  <a:xfrm>
                    <a:off x="-61807" y="2843312"/>
                    <a:ext cx="232965" cy="210108"/>
                  </a:xfrm>
                  <a:custGeom>
                    <a:avLst/>
                    <a:gdLst>
                      <a:gd name="T0" fmla="*/ 56 w 112"/>
                      <a:gd name="T1" fmla="*/ 0 h 101"/>
                      <a:gd name="T2" fmla="*/ 0 w 112"/>
                      <a:gd name="T3" fmla="*/ 55 h 101"/>
                      <a:gd name="T4" fmla="*/ 32 w 112"/>
                      <a:gd name="T5" fmla="*/ 55 h 101"/>
                      <a:gd name="T6" fmla="*/ 3 w 112"/>
                      <a:gd name="T7" fmla="*/ 101 h 101"/>
                      <a:gd name="T8" fmla="*/ 23 w 112"/>
                      <a:gd name="T9" fmla="*/ 101 h 101"/>
                      <a:gd name="T10" fmla="*/ 81 w 112"/>
                      <a:gd name="T11" fmla="*/ 55 h 101"/>
                      <a:gd name="T12" fmla="*/ 112 w 112"/>
                      <a:gd name="T13" fmla="*/ 55 h 101"/>
                      <a:gd name="T14" fmla="*/ 56 w 112"/>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1">
                        <a:moveTo>
                          <a:pt x="56" y="0"/>
                        </a:moveTo>
                        <a:cubicBezTo>
                          <a:pt x="0" y="55"/>
                          <a:pt x="0" y="55"/>
                          <a:pt x="0" y="55"/>
                        </a:cubicBezTo>
                        <a:cubicBezTo>
                          <a:pt x="32" y="55"/>
                          <a:pt x="32" y="55"/>
                          <a:pt x="32" y="55"/>
                        </a:cubicBezTo>
                        <a:cubicBezTo>
                          <a:pt x="32" y="75"/>
                          <a:pt x="20" y="92"/>
                          <a:pt x="3" y="101"/>
                        </a:cubicBezTo>
                        <a:cubicBezTo>
                          <a:pt x="23" y="101"/>
                          <a:pt x="23" y="101"/>
                          <a:pt x="23" y="101"/>
                        </a:cubicBezTo>
                        <a:cubicBezTo>
                          <a:pt x="65" y="101"/>
                          <a:pt x="81" y="80"/>
                          <a:pt x="81" y="55"/>
                        </a:cubicBezTo>
                        <a:cubicBezTo>
                          <a:pt x="112" y="55"/>
                          <a:pt x="112" y="55"/>
                          <a:pt x="112" y="55"/>
                        </a:cubicBezTo>
                        <a:cubicBezTo>
                          <a:pt x="56" y="0"/>
                          <a:pt x="56" y="0"/>
                          <a:pt x="5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08" name="Group 262"/>
              <p:cNvGrpSpPr/>
              <p:nvPr/>
            </p:nvGrpSpPr>
            <p:grpSpPr>
              <a:xfrm>
                <a:off x="6665271" y="2410591"/>
                <a:ext cx="442570" cy="442570"/>
                <a:chOff x="6665271" y="2410591"/>
                <a:chExt cx="442570" cy="442570"/>
              </a:xfrm>
            </p:grpSpPr>
            <p:sp>
              <p:nvSpPr>
                <p:cNvPr id="240" name="Rounded Rectangle 294"/>
                <p:cNvSpPr/>
                <p:nvPr/>
              </p:nvSpPr>
              <p:spPr>
                <a:xfrm>
                  <a:off x="6665271" y="2410591"/>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41" name="Group 295"/>
                <p:cNvGrpSpPr/>
                <p:nvPr/>
              </p:nvGrpSpPr>
              <p:grpSpPr>
                <a:xfrm>
                  <a:off x="6785375" y="2523468"/>
                  <a:ext cx="206977" cy="258984"/>
                  <a:chOff x="994888" y="2859136"/>
                  <a:chExt cx="276042" cy="345492"/>
                </a:xfrm>
              </p:grpSpPr>
              <p:sp>
                <p:nvSpPr>
                  <p:cNvPr id="242" name="Freeform 296"/>
                  <p:cNvSpPr>
                    <a:spLocks noEditPoints="1"/>
                  </p:cNvSpPr>
                  <p:nvPr/>
                </p:nvSpPr>
                <p:spPr bwMode="auto">
                  <a:xfrm>
                    <a:off x="994888" y="2859136"/>
                    <a:ext cx="276042" cy="345492"/>
                  </a:xfrm>
                  <a:custGeom>
                    <a:avLst/>
                    <a:gdLst>
                      <a:gd name="T0" fmla="*/ 16 w 133"/>
                      <a:gd name="T1" fmla="*/ 149 h 166"/>
                      <a:gd name="T2" fmla="*/ 16 w 133"/>
                      <a:gd name="T3" fmla="*/ 97 h 166"/>
                      <a:gd name="T4" fmla="*/ 117 w 133"/>
                      <a:gd name="T5" fmla="*/ 97 h 166"/>
                      <a:gd name="T6" fmla="*/ 117 w 133"/>
                      <a:gd name="T7" fmla="*/ 149 h 166"/>
                      <a:gd name="T8" fmla="*/ 16 w 133"/>
                      <a:gd name="T9" fmla="*/ 149 h 166"/>
                      <a:gd name="T10" fmla="*/ 16 w 133"/>
                      <a:gd name="T11" fmla="*/ 88 h 166"/>
                      <a:gd name="T12" fmla="*/ 16 w 133"/>
                      <a:gd name="T13" fmla="*/ 36 h 166"/>
                      <a:gd name="T14" fmla="*/ 117 w 133"/>
                      <a:gd name="T15" fmla="*/ 36 h 166"/>
                      <a:gd name="T16" fmla="*/ 117 w 133"/>
                      <a:gd name="T17" fmla="*/ 88 h 166"/>
                      <a:gd name="T18" fmla="*/ 16 w 133"/>
                      <a:gd name="T19" fmla="*/ 88 h 166"/>
                      <a:gd name="T20" fmla="*/ 113 w 133"/>
                      <a:gd name="T21" fmla="*/ 0 h 166"/>
                      <a:gd name="T22" fmla="*/ 20 w 133"/>
                      <a:gd name="T23" fmla="*/ 0 h 166"/>
                      <a:gd name="T24" fmla="*/ 19 w 133"/>
                      <a:gd name="T25" fmla="*/ 0 h 166"/>
                      <a:gd name="T26" fmla="*/ 0 w 133"/>
                      <a:gd name="T27" fmla="*/ 19 h 166"/>
                      <a:gd name="T28" fmla="*/ 0 w 133"/>
                      <a:gd name="T29" fmla="*/ 166 h 166"/>
                      <a:gd name="T30" fmla="*/ 133 w 133"/>
                      <a:gd name="T31" fmla="*/ 166 h 166"/>
                      <a:gd name="T32" fmla="*/ 133 w 133"/>
                      <a:gd name="T33" fmla="*/ 19 h 166"/>
                      <a:gd name="T34" fmla="*/ 113 w 133"/>
                      <a:gd name="T3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166">
                        <a:moveTo>
                          <a:pt x="16" y="149"/>
                        </a:moveTo>
                        <a:cubicBezTo>
                          <a:pt x="16" y="97"/>
                          <a:pt x="16" y="97"/>
                          <a:pt x="16" y="97"/>
                        </a:cubicBezTo>
                        <a:cubicBezTo>
                          <a:pt x="117" y="97"/>
                          <a:pt x="117" y="97"/>
                          <a:pt x="117" y="97"/>
                        </a:cubicBezTo>
                        <a:cubicBezTo>
                          <a:pt x="117" y="149"/>
                          <a:pt x="117" y="149"/>
                          <a:pt x="117" y="149"/>
                        </a:cubicBezTo>
                        <a:cubicBezTo>
                          <a:pt x="16" y="149"/>
                          <a:pt x="16" y="149"/>
                          <a:pt x="16" y="149"/>
                        </a:cubicBezTo>
                        <a:moveTo>
                          <a:pt x="16" y="88"/>
                        </a:moveTo>
                        <a:cubicBezTo>
                          <a:pt x="16" y="36"/>
                          <a:pt x="16" y="36"/>
                          <a:pt x="16" y="36"/>
                        </a:cubicBezTo>
                        <a:cubicBezTo>
                          <a:pt x="117" y="36"/>
                          <a:pt x="117" y="36"/>
                          <a:pt x="117" y="36"/>
                        </a:cubicBezTo>
                        <a:cubicBezTo>
                          <a:pt x="117" y="88"/>
                          <a:pt x="117" y="88"/>
                          <a:pt x="117" y="88"/>
                        </a:cubicBezTo>
                        <a:cubicBezTo>
                          <a:pt x="16" y="88"/>
                          <a:pt x="16" y="88"/>
                          <a:pt x="16" y="88"/>
                        </a:cubicBezTo>
                        <a:moveTo>
                          <a:pt x="113" y="0"/>
                        </a:moveTo>
                        <a:cubicBezTo>
                          <a:pt x="20" y="0"/>
                          <a:pt x="20" y="0"/>
                          <a:pt x="20" y="0"/>
                        </a:cubicBezTo>
                        <a:cubicBezTo>
                          <a:pt x="20" y="0"/>
                          <a:pt x="19" y="0"/>
                          <a:pt x="19" y="0"/>
                        </a:cubicBezTo>
                        <a:cubicBezTo>
                          <a:pt x="0" y="19"/>
                          <a:pt x="0" y="19"/>
                          <a:pt x="0" y="19"/>
                        </a:cubicBezTo>
                        <a:cubicBezTo>
                          <a:pt x="0" y="166"/>
                          <a:pt x="0" y="166"/>
                          <a:pt x="0" y="166"/>
                        </a:cubicBezTo>
                        <a:cubicBezTo>
                          <a:pt x="133" y="166"/>
                          <a:pt x="133" y="166"/>
                          <a:pt x="133" y="166"/>
                        </a:cubicBezTo>
                        <a:cubicBezTo>
                          <a:pt x="133" y="19"/>
                          <a:pt x="133" y="19"/>
                          <a:pt x="133" y="19"/>
                        </a:cubicBezTo>
                        <a:cubicBezTo>
                          <a:pt x="113" y="0"/>
                          <a:pt x="113" y="0"/>
                          <a:pt x="113"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43" name="Rectangle 297"/>
                  <p:cNvSpPr>
                    <a:spLocks noChangeArrowheads="1"/>
                  </p:cNvSpPr>
                  <p:nvPr/>
                </p:nvSpPr>
                <p:spPr bwMode="auto">
                  <a:xfrm>
                    <a:off x="1109173" y="2968147"/>
                    <a:ext cx="47472" cy="202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44" name="Rectangle 298"/>
                  <p:cNvSpPr>
                    <a:spLocks noChangeArrowheads="1"/>
                  </p:cNvSpPr>
                  <p:nvPr/>
                </p:nvSpPr>
                <p:spPr bwMode="auto">
                  <a:xfrm>
                    <a:off x="1109173" y="2968147"/>
                    <a:ext cx="47472" cy="20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45" name="Rectangle 299"/>
                  <p:cNvSpPr>
                    <a:spLocks noChangeArrowheads="1"/>
                  </p:cNvSpPr>
                  <p:nvPr/>
                </p:nvSpPr>
                <p:spPr bwMode="auto">
                  <a:xfrm>
                    <a:off x="1109173" y="3096497"/>
                    <a:ext cx="47472" cy="1846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46" name="Rectangle 300"/>
                  <p:cNvSpPr>
                    <a:spLocks noChangeArrowheads="1"/>
                  </p:cNvSpPr>
                  <p:nvPr/>
                </p:nvSpPr>
                <p:spPr bwMode="auto">
                  <a:xfrm>
                    <a:off x="1109173" y="3096497"/>
                    <a:ext cx="47472" cy="18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09" name="Group 263"/>
              <p:cNvGrpSpPr/>
              <p:nvPr/>
            </p:nvGrpSpPr>
            <p:grpSpPr>
              <a:xfrm>
                <a:off x="6938600" y="2675288"/>
                <a:ext cx="442570" cy="442570"/>
                <a:chOff x="6938600" y="2675288"/>
                <a:chExt cx="442570" cy="442570"/>
              </a:xfrm>
            </p:grpSpPr>
            <p:sp>
              <p:nvSpPr>
                <p:cNvPr id="230" name="Rounded Rectangle 284"/>
                <p:cNvSpPr/>
                <p:nvPr/>
              </p:nvSpPr>
              <p:spPr>
                <a:xfrm>
                  <a:off x="6938600" y="2675288"/>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31" name="Group 285"/>
                <p:cNvGrpSpPr/>
                <p:nvPr/>
              </p:nvGrpSpPr>
              <p:grpSpPr>
                <a:xfrm>
                  <a:off x="7022116" y="2780571"/>
                  <a:ext cx="274212" cy="252394"/>
                  <a:chOff x="1963673" y="2872323"/>
                  <a:chExt cx="365712" cy="336701"/>
                </a:xfrm>
              </p:grpSpPr>
              <p:sp>
                <p:nvSpPr>
                  <p:cNvPr id="232" name="Freeform 286"/>
                  <p:cNvSpPr>
                    <a:spLocks noEditPoints="1"/>
                  </p:cNvSpPr>
                  <p:nvPr/>
                </p:nvSpPr>
                <p:spPr bwMode="auto">
                  <a:xfrm>
                    <a:off x="1963673" y="2872323"/>
                    <a:ext cx="365712" cy="336701"/>
                  </a:xfrm>
                  <a:custGeom>
                    <a:avLst/>
                    <a:gdLst>
                      <a:gd name="T0" fmla="*/ 61 w 416"/>
                      <a:gd name="T1" fmla="*/ 267 h 383"/>
                      <a:gd name="T2" fmla="*/ 61 w 416"/>
                      <a:gd name="T3" fmla="*/ 61 h 383"/>
                      <a:gd name="T4" fmla="*/ 355 w 416"/>
                      <a:gd name="T5" fmla="*/ 61 h 383"/>
                      <a:gd name="T6" fmla="*/ 355 w 416"/>
                      <a:gd name="T7" fmla="*/ 267 h 383"/>
                      <a:gd name="T8" fmla="*/ 61 w 416"/>
                      <a:gd name="T9" fmla="*/ 267 h 383"/>
                      <a:gd name="T10" fmla="*/ 416 w 416"/>
                      <a:gd name="T11" fmla="*/ 0 h 383"/>
                      <a:gd name="T12" fmla="*/ 0 w 416"/>
                      <a:gd name="T13" fmla="*/ 0 h 383"/>
                      <a:gd name="T14" fmla="*/ 0 w 416"/>
                      <a:gd name="T15" fmla="*/ 61 h 383"/>
                      <a:gd name="T16" fmla="*/ 24 w 416"/>
                      <a:gd name="T17" fmla="*/ 61 h 383"/>
                      <a:gd name="T18" fmla="*/ 24 w 416"/>
                      <a:gd name="T19" fmla="*/ 307 h 383"/>
                      <a:gd name="T20" fmla="*/ 177 w 416"/>
                      <a:gd name="T21" fmla="*/ 307 h 383"/>
                      <a:gd name="T22" fmla="*/ 99 w 416"/>
                      <a:gd name="T23" fmla="*/ 383 h 383"/>
                      <a:gd name="T24" fmla="*/ 132 w 416"/>
                      <a:gd name="T25" fmla="*/ 383 h 383"/>
                      <a:gd name="T26" fmla="*/ 206 w 416"/>
                      <a:gd name="T27" fmla="*/ 310 h 383"/>
                      <a:gd name="T28" fmla="*/ 281 w 416"/>
                      <a:gd name="T29" fmla="*/ 383 h 383"/>
                      <a:gd name="T30" fmla="*/ 314 w 416"/>
                      <a:gd name="T31" fmla="*/ 383 h 383"/>
                      <a:gd name="T32" fmla="*/ 236 w 416"/>
                      <a:gd name="T33" fmla="*/ 307 h 383"/>
                      <a:gd name="T34" fmla="*/ 393 w 416"/>
                      <a:gd name="T35" fmla="*/ 307 h 383"/>
                      <a:gd name="T36" fmla="*/ 393 w 416"/>
                      <a:gd name="T37" fmla="*/ 61 h 383"/>
                      <a:gd name="T38" fmla="*/ 416 w 416"/>
                      <a:gd name="T39" fmla="*/ 61 h 383"/>
                      <a:gd name="T40" fmla="*/ 416 w 416"/>
                      <a:gd name="T41"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383">
                        <a:moveTo>
                          <a:pt x="61" y="267"/>
                        </a:moveTo>
                        <a:lnTo>
                          <a:pt x="61" y="61"/>
                        </a:lnTo>
                        <a:lnTo>
                          <a:pt x="355" y="61"/>
                        </a:lnTo>
                        <a:lnTo>
                          <a:pt x="355" y="267"/>
                        </a:lnTo>
                        <a:lnTo>
                          <a:pt x="61" y="267"/>
                        </a:lnTo>
                        <a:close/>
                        <a:moveTo>
                          <a:pt x="416" y="0"/>
                        </a:moveTo>
                        <a:lnTo>
                          <a:pt x="0" y="0"/>
                        </a:lnTo>
                        <a:lnTo>
                          <a:pt x="0" y="61"/>
                        </a:lnTo>
                        <a:lnTo>
                          <a:pt x="24" y="61"/>
                        </a:lnTo>
                        <a:lnTo>
                          <a:pt x="24" y="307"/>
                        </a:lnTo>
                        <a:lnTo>
                          <a:pt x="177" y="307"/>
                        </a:lnTo>
                        <a:lnTo>
                          <a:pt x="99" y="383"/>
                        </a:lnTo>
                        <a:lnTo>
                          <a:pt x="132" y="383"/>
                        </a:lnTo>
                        <a:lnTo>
                          <a:pt x="206" y="310"/>
                        </a:lnTo>
                        <a:lnTo>
                          <a:pt x="281" y="383"/>
                        </a:lnTo>
                        <a:lnTo>
                          <a:pt x="314" y="383"/>
                        </a:lnTo>
                        <a:lnTo>
                          <a:pt x="236" y="307"/>
                        </a:lnTo>
                        <a:lnTo>
                          <a:pt x="393" y="307"/>
                        </a:lnTo>
                        <a:lnTo>
                          <a:pt x="393" y="61"/>
                        </a:lnTo>
                        <a:lnTo>
                          <a:pt x="416" y="61"/>
                        </a:lnTo>
                        <a:lnTo>
                          <a:pt x="41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3" name="Freeform 287"/>
                  <p:cNvSpPr>
                    <a:spLocks noEditPoints="1"/>
                  </p:cNvSpPr>
                  <p:nvPr/>
                </p:nvSpPr>
                <p:spPr bwMode="auto">
                  <a:xfrm>
                    <a:off x="1963673" y="2872323"/>
                    <a:ext cx="365712" cy="336701"/>
                  </a:xfrm>
                  <a:custGeom>
                    <a:avLst/>
                    <a:gdLst>
                      <a:gd name="T0" fmla="*/ 61 w 416"/>
                      <a:gd name="T1" fmla="*/ 267 h 383"/>
                      <a:gd name="T2" fmla="*/ 61 w 416"/>
                      <a:gd name="T3" fmla="*/ 61 h 383"/>
                      <a:gd name="T4" fmla="*/ 355 w 416"/>
                      <a:gd name="T5" fmla="*/ 61 h 383"/>
                      <a:gd name="T6" fmla="*/ 355 w 416"/>
                      <a:gd name="T7" fmla="*/ 267 h 383"/>
                      <a:gd name="T8" fmla="*/ 61 w 416"/>
                      <a:gd name="T9" fmla="*/ 267 h 383"/>
                      <a:gd name="T10" fmla="*/ 416 w 416"/>
                      <a:gd name="T11" fmla="*/ 0 h 383"/>
                      <a:gd name="T12" fmla="*/ 0 w 416"/>
                      <a:gd name="T13" fmla="*/ 0 h 383"/>
                      <a:gd name="T14" fmla="*/ 0 w 416"/>
                      <a:gd name="T15" fmla="*/ 61 h 383"/>
                      <a:gd name="T16" fmla="*/ 24 w 416"/>
                      <a:gd name="T17" fmla="*/ 61 h 383"/>
                      <a:gd name="T18" fmla="*/ 24 w 416"/>
                      <a:gd name="T19" fmla="*/ 307 h 383"/>
                      <a:gd name="T20" fmla="*/ 177 w 416"/>
                      <a:gd name="T21" fmla="*/ 307 h 383"/>
                      <a:gd name="T22" fmla="*/ 99 w 416"/>
                      <a:gd name="T23" fmla="*/ 383 h 383"/>
                      <a:gd name="T24" fmla="*/ 132 w 416"/>
                      <a:gd name="T25" fmla="*/ 383 h 383"/>
                      <a:gd name="T26" fmla="*/ 206 w 416"/>
                      <a:gd name="T27" fmla="*/ 310 h 383"/>
                      <a:gd name="T28" fmla="*/ 281 w 416"/>
                      <a:gd name="T29" fmla="*/ 383 h 383"/>
                      <a:gd name="T30" fmla="*/ 314 w 416"/>
                      <a:gd name="T31" fmla="*/ 383 h 383"/>
                      <a:gd name="T32" fmla="*/ 236 w 416"/>
                      <a:gd name="T33" fmla="*/ 307 h 383"/>
                      <a:gd name="T34" fmla="*/ 393 w 416"/>
                      <a:gd name="T35" fmla="*/ 307 h 383"/>
                      <a:gd name="T36" fmla="*/ 393 w 416"/>
                      <a:gd name="T37" fmla="*/ 61 h 383"/>
                      <a:gd name="T38" fmla="*/ 416 w 416"/>
                      <a:gd name="T39" fmla="*/ 61 h 383"/>
                      <a:gd name="T40" fmla="*/ 416 w 416"/>
                      <a:gd name="T41"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383">
                        <a:moveTo>
                          <a:pt x="61" y="267"/>
                        </a:moveTo>
                        <a:lnTo>
                          <a:pt x="61" y="61"/>
                        </a:lnTo>
                        <a:lnTo>
                          <a:pt x="355" y="61"/>
                        </a:lnTo>
                        <a:lnTo>
                          <a:pt x="355" y="267"/>
                        </a:lnTo>
                        <a:lnTo>
                          <a:pt x="61" y="267"/>
                        </a:lnTo>
                        <a:moveTo>
                          <a:pt x="416" y="0"/>
                        </a:moveTo>
                        <a:lnTo>
                          <a:pt x="0" y="0"/>
                        </a:lnTo>
                        <a:lnTo>
                          <a:pt x="0" y="61"/>
                        </a:lnTo>
                        <a:lnTo>
                          <a:pt x="24" y="61"/>
                        </a:lnTo>
                        <a:lnTo>
                          <a:pt x="24" y="307"/>
                        </a:lnTo>
                        <a:lnTo>
                          <a:pt x="177" y="307"/>
                        </a:lnTo>
                        <a:lnTo>
                          <a:pt x="99" y="383"/>
                        </a:lnTo>
                        <a:lnTo>
                          <a:pt x="132" y="383"/>
                        </a:lnTo>
                        <a:lnTo>
                          <a:pt x="206" y="310"/>
                        </a:lnTo>
                        <a:lnTo>
                          <a:pt x="281" y="383"/>
                        </a:lnTo>
                        <a:lnTo>
                          <a:pt x="314" y="383"/>
                        </a:lnTo>
                        <a:lnTo>
                          <a:pt x="236" y="307"/>
                        </a:lnTo>
                        <a:lnTo>
                          <a:pt x="393" y="307"/>
                        </a:lnTo>
                        <a:lnTo>
                          <a:pt x="393" y="61"/>
                        </a:lnTo>
                        <a:lnTo>
                          <a:pt x="416" y="61"/>
                        </a:lnTo>
                        <a:lnTo>
                          <a:pt x="41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4" name="Rectangle 288"/>
                  <p:cNvSpPr>
                    <a:spLocks noChangeArrowheads="1"/>
                  </p:cNvSpPr>
                  <p:nvPr/>
                </p:nvSpPr>
                <p:spPr bwMode="auto">
                  <a:xfrm>
                    <a:off x="2053342" y="3053421"/>
                    <a:ext cx="45714" cy="2637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5" name="Rectangle 289"/>
                  <p:cNvSpPr>
                    <a:spLocks noChangeArrowheads="1"/>
                  </p:cNvSpPr>
                  <p:nvPr/>
                </p:nvSpPr>
                <p:spPr bwMode="auto">
                  <a:xfrm>
                    <a:off x="2053342" y="3053421"/>
                    <a:ext cx="45714" cy="26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6" name="Rectangle 290"/>
                  <p:cNvSpPr>
                    <a:spLocks noChangeArrowheads="1"/>
                  </p:cNvSpPr>
                  <p:nvPr/>
                </p:nvSpPr>
                <p:spPr bwMode="auto">
                  <a:xfrm>
                    <a:off x="2119276" y="3020014"/>
                    <a:ext cx="48351" cy="5978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7" name="Rectangle 291"/>
                  <p:cNvSpPr>
                    <a:spLocks noChangeArrowheads="1"/>
                  </p:cNvSpPr>
                  <p:nvPr/>
                </p:nvSpPr>
                <p:spPr bwMode="auto">
                  <a:xfrm>
                    <a:off x="2119276" y="3020014"/>
                    <a:ext cx="48351" cy="59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8" name="Rectangle 292"/>
                  <p:cNvSpPr>
                    <a:spLocks noChangeArrowheads="1"/>
                  </p:cNvSpPr>
                  <p:nvPr/>
                </p:nvSpPr>
                <p:spPr bwMode="auto">
                  <a:xfrm>
                    <a:off x="2187847" y="2965509"/>
                    <a:ext cx="45714" cy="11428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39" name="Rectangle 293"/>
                  <p:cNvSpPr>
                    <a:spLocks noChangeArrowheads="1"/>
                  </p:cNvSpPr>
                  <p:nvPr/>
                </p:nvSpPr>
                <p:spPr bwMode="auto">
                  <a:xfrm>
                    <a:off x="2187847" y="2965509"/>
                    <a:ext cx="45714" cy="114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10" name="Group 264"/>
              <p:cNvGrpSpPr/>
              <p:nvPr/>
            </p:nvGrpSpPr>
            <p:grpSpPr>
              <a:xfrm>
                <a:off x="5476009" y="2583144"/>
                <a:ext cx="442570" cy="442570"/>
                <a:chOff x="5476009" y="2583144"/>
                <a:chExt cx="442570" cy="442570"/>
              </a:xfrm>
            </p:grpSpPr>
            <p:sp>
              <p:nvSpPr>
                <p:cNvPr id="224" name="Rounded Rectangle 278"/>
                <p:cNvSpPr/>
                <p:nvPr/>
              </p:nvSpPr>
              <p:spPr>
                <a:xfrm>
                  <a:off x="5476009" y="2583144"/>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25" name="Group 279"/>
                <p:cNvGrpSpPr/>
                <p:nvPr/>
              </p:nvGrpSpPr>
              <p:grpSpPr>
                <a:xfrm>
                  <a:off x="5549435" y="2693158"/>
                  <a:ext cx="278827" cy="252394"/>
                  <a:chOff x="1581786" y="1328240"/>
                  <a:chExt cx="371866" cy="336701"/>
                </a:xfrm>
              </p:grpSpPr>
              <p:sp>
                <p:nvSpPr>
                  <p:cNvPr id="226" name="Freeform 280"/>
                  <p:cNvSpPr>
                    <a:spLocks/>
                  </p:cNvSpPr>
                  <p:nvPr/>
                </p:nvSpPr>
                <p:spPr bwMode="auto">
                  <a:xfrm>
                    <a:off x="1581786" y="1328240"/>
                    <a:ext cx="174065" cy="336701"/>
                  </a:xfrm>
                  <a:custGeom>
                    <a:avLst/>
                    <a:gdLst>
                      <a:gd name="T0" fmla="*/ 172 w 198"/>
                      <a:gd name="T1" fmla="*/ 0 h 383"/>
                      <a:gd name="T2" fmla="*/ 0 w 198"/>
                      <a:gd name="T3" fmla="*/ 0 h 383"/>
                      <a:gd name="T4" fmla="*/ 0 w 198"/>
                      <a:gd name="T5" fmla="*/ 172 h 383"/>
                      <a:gd name="T6" fmla="*/ 52 w 198"/>
                      <a:gd name="T7" fmla="*/ 120 h 383"/>
                      <a:gd name="T8" fmla="*/ 153 w 198"/>
                      <a:gd name="T9" fmla="*/ 222 h 383"/>
                      <a:gd name="T10" fmla="*/ 153 w 198"/>
                      <a:gd name="T11" fmla="*/ 383 h 383"/>
                      <a:gd name="T12" fmla="*/ 198 w 198"/>
                      <a:gd name="T13" fmla="*/ 383 h 383"/>
                      <a:gd name="T14" fmla="*/ 198 w 198"/>
                      <a:gd name="T15" fmla="*/ 125 h 383"/>
                      <a:gd name="T16" fmla="*/ 123 w 198"/>
                      <a:gd name="T17" fmla="*/ 49 h 383"/>
                      <a:gd name="T18" fmla="*/ 172 w 198"/>
                      <a:gd name="T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383">
                        <a:moveTo>
                          <a:pt x="172" y="0"/>
                        </a:moveTo>
                        <a:lnTo>
                          <a:pt x="0" y="0"/>
                        </a:lnTo>
                        <a:lnTo>
                          <a:pt x="0" y="172"/>
                        </a:lnTo>
                        <a:lnTo>
                          <a:pt x="52" y="120"/>
                        </a:lnTo>
                        <a:lnTo>
                          <a:pt x="153" y="222"/>
                        </a:lnTo>
                        <a:lnTo>
                          <a:pt x="153" y="383"/>
                        </a:lnTo>
                        <a:lnTo>
                          <a:pt x="198" y="383"/>
                        </a:lnTo>
                        <a:lnTo>
                          <a:pt x="198" y="125"/>
                        </a:lnTo>
                        <a:lnTo>
                          <a:pt x="123" y="49"/>
                        </a:lnTo>
                        <a:lnTo>
                          <a:pt x="17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27" name="Freeform 281"/>
                  <p:cNvSpPr>
                    <a:spLocks/>
                  </p:cNvSpPr>
                  <p:nvPr/>
                </p:nvSpPr>
                <p:spPr bwMode="auto">
                  <a:xfrm>
                    <a:off x="1581786" y="1328240"/>
                    <a:ext cx="174065" cy="336701"/>
                  </a:xfrm>
                  <a:custGeom>
                    <a:avLst/>
                    <a:gdLst>
                      <a:gd name="T0" fmla="*/ 172 w 198"/>
                      <a:gd name="T1" fmla="*/ 0 h 383"/>
                      <a:gd name="T2" fmla="*/ 0 w 198"/>
                      <a:gd name="T3" fmla="*/ 0 h 383"/>
                      <a:gd name="T4" fmla="*/ 0 w 198"/>
                      <a:gd name="T5" fmla="*/ 172 h 383"/>
                      <a:gd name="T6" fmla="*/ 52 w 198"/>
                      <a:gd name="T7" fmla="*/ 120 h 383"/>
                      <a:gd name="T8" fmla="*/ 153 w 198"/>
                      <a:gd name="T9" fmla="*/ 222 h 383"/>
                      <a:gd name="T10" fmla="*/ 153 w 198"/>
                      <a:gd name="T11" fmla="*/ 383 h 383"/>
                      <a:gd name="T12" fmla="*/ 198 w 198"/>
                      <a:gd name="T13" fmla="*/ 383 h 383"/>
                      <a:gd name="T14" fmla="*/ 198 w 198"/>
                      <a:gd name="T15" fmla="*/ 125 h 383"/>
                      <a:gd name="T16" fmla="*/ 123 w 198"/>
                      <a:gd name="T17" fmla="*/ 49 h 383"/>
                      <a:gd name="T18" fmla="*/ 172 w 198"/>
                      <a:gd name="T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383">
                        <a:moveTo>
                          <a:pt x="172" y="0"/>
                        </a:moveTo>
                        <a:lnTo>
                          <a:pt x="0" y="0"/>
                        </a:lnTo>
                        <a:lnTo>
                          <a:pt x="0" y="172"/>
                        </a:lnTo>
                        <a:lnTo>
                          <a:pt x="52" y="120"/>
                        </a:lnTo>
                        <a:lnTo>
                          <a:pt x="153" y="222"/>
                        </a:lnTo>
                        <a:lnTo>
                          <a:pt x="153" y="383"/>
                        </a:lnTo>
                        <a:lnTo>
                          <a:pt x="198" y="383"/>
                        </a:lnTo>
                        <a:lnTo>
                          <a:pt x="198" y="125"/>
                        </a:lnTo>
                        <a:lnTo>
                          <a:pt x="123" y="49"/>
                        </a:lnTo>
                        <a:lnTo>
                          <a:pt x="17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28" name="Freeform 282"/>
                  <p:cNvSpPr>
                    <a:spLocks/>
                  </p:cNvSpPr>
                  <p:nvPr/>
                </p:nvSpPr>
                <p:spPr bwMode="auto">
                  <a:xfrm>
                    <a:off x="1776950" y="1328240"/>
                    <a:ext cx="176702" cy="336701"/>
                  </a:xfrm>
                  <a:custGeom>
                    <a:avLst/>
                    <a:gdLst>
                      <a:gd name="T0" fmla="*/ 201 w 201"/>
                      <a:gd name="T1" fmla="*/ 0 h 383"/>
                      <a:gd name="T2" fmla="*/ 26 w 201"/>
                      <a:gd name="T3" fmla="*/ 0 h 383"/>
                      <a:gd name="T4" fmla="*/ 76 w 201"/>
                      <a:gd name="T5" fmla="*/ 49 h 383"/>
                      <a:gd name="T6" fmla="*/ 0 w 201"/>
                      <a:gd name="T7" fmla="*/ 125 h 383"/>
                      <a:gd name="T8" fmla="*/ 0 w 201"/>
                      <a:gd name="T9" fmla="*/ 383 h 383"/>
                      <a:gd name="T10" fmla="*/ 47 w 201"/>
                      <a:gd name="T11" fmla="*/ 383 h 383"/>
                      <a:gd name="T12" fmla="*/ 47 w 201"/>
                      <a:gd name="T13" fmla="*/ 222 h 383"/>
                      <a:gd name="T14" fmla="*/ 147 w 201"/>
                      <a:gd name="T15" fmla="*/ 120 h 383"/>
                      <a:gd name="T16" fmla="*/ 201 w 201"/>
                      <a:gd name="T17" fmla="*/ 172 h 383"/>
                      <a:gd name="T18" fmla="*/ 201 w 201"/>
                      <a:gd name="T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383">
                        <a:moveTo>
                          <a:pt x="201" y="0"/>
                        </a:moveTo>
                        <a:lnTo>
                          <a:pt x="26" y="0"/>
                        </a:lnTo>
                        <a:lnTo>
                          <a:pt x="76" y="49"/>
                        </a:lnTo>
                        <a:lnTo>
                          <a:pt x="0" y="125"/>
                        </a:lnTo>
                        <a:lnTo>
                          <a:pt x="0" y="383"/>
                        </a:lnTo>
                        <a:lnTo>
                          <a:pt x="47" y="383"/>
                        </a:lnTo>
                        <a:lnTo>
                          <a:pt x="47" y="222"/>
                        </a:lnTo>
                        <a:lnTo>
                          <a:pt x="147" y="120"/>
                        </a:lnTo>
                        <a:lnTo>
                          <a:pt x="201" y="172"/>
                        </a:lnTo>
                        <a:lnTo>
                          <a:pt x="20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29" name="Freeform 283"/>
                  <p:cNvSpPr>
                    <a:spLocks/>
                  </p:cNvSpPr>
                  <p:nvPr/>
                </p:nvSpPr>
                <p:spPr bwMode="auto">
                  <a:xfrm>
                    <a:off x="1776950" y="1328240"/>
                    <a:ext cx="176702" cy="336701"/>
                  </a:xfrm>
                  <a:custGeom>
                    <a:avLst/>
                    <a:gdLst>
                      <a:gd name="T0" fmla="*/ 201 w 201"/>
                      <a:gd name="T1" fmla="*/ 0 h 383"/>
                      <a:gd name="T2" fmla="*/ 26 w 201"/>
                      <a:gd name="T3" fmla="*/ 0 h 383"/>
                      <a:gd name="T4" fmla="*/ 76 w 201"/>
                      <a:gd name="T5" fmla="*/ 49 h 383"/>
                      <a:gd name="T6" fmla="*/ 0 w 201"/>
                      <a:gd name="T7" fmla="*/ 125 h 383"/>
                      <a:gd name="T8" fmla="*/ 0 w 201"/>
                      <a:gd name="T9" fmla="*/ 383 h 383"/>
                      <a:gd name="T10" fmla="*/ 47 w 201"/>
                      <a:gd name="T11" fmla="*/ 383 h 383"/>
                      <a:gd name="T12" fmla="*/ 47 w 201"/>
                      <a:gd name="T13" fmla="*/ 222 h 383"/>
                      <a:gd name="T14" fmla="*/ 147 w 201"/>
                      <a:gd name="T15" fmla="*/ 120 h 383"/>
                      <a:gd name="T16" fmla="*/ 201 w 201"/>
                      <a:gd name="T17" fmla="*/ 172 h 383"/>
                      <a:gd name="T18" fmla="*/ 201 w 201"/>
                      <a:gd name="T1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383">
                        <a:moveTo>
                          <a:pt x="201" y="0"/>
                        </a:moveTo>
                        <a:lnTo>
                          <a:pt x="26" y="0"/>
                        </a:lnTo>
                        <a:lnTo>
                          <a:pt x="76" y="49"/>
                        </a:lnTo>
                        <a:lnTo>
                          <a:pt x="0" y="125"/>
                        </a:lnTo>
                        <a:lnTo>
                          <a:pt x="0" y="383"/>
                        </a:lnTo>
                        <a:lnTo>
                          <a:pt x="47" y="383"/>
                        </a:lnTo>
                        <a:lnTo>
                          <a:pt x="47" y="222"/>
                        </a:lnTo>
                        <a:lnTo>
                          <a:pt x="147" y="120"/>
                        </a:lnTo>
                        <a:lnTo>
                          <a:pt x="201" y="172"/>
                        </a:lnTo>
                        <a:lnTo>
                          <a:pt x="20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11" name="Group 265"/>
              <p:cNvGrpSpPr/>
              <p:nvPr/>
            </p:nvGrpSpPr>
            <p:grpSpPr>
              <a:xfrm>
                <a:off x="5199750" y="2737363"/>
                <a:ext cx="442570" cy="442570"/>
                <a:chOff x="5199750" y="2737363"/>
                <a:chExt cx="442570" cy="442570"/>
              </a:xfrm>
            </p:grpSpPr>
            <p:sp>
              <p:nvSpPr>
                <p:cNvPr id="220" name="Rounded Rectangle 274"/>
                <p:cNvSpPr/>
                <p:nvPr/>
              </p:nvSpPr>
              <p:spPr>
                <a:xfrm>
                  <a:off x="5199750" y="2737363"/>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21" name="Group 275"/>
                <p:cNvGrpSpPr/>
                <p:nvPr/>
              </p:nvGrpSpPr>
              <p:grpSpPr>
                <a:xfrm>
                  <a:off x="5291501" y="2831571"/>
                  <a:ext cx="253119" cy="247781"/>
                  <a:chOff x="1977738" y="1842880"/>
                  <a:chExt cx="337580" cy="330547"/>
                </a:xfrm>
              </p:grpSpPr>
              <p:sp>
                <p:nvSpPr>
                  <p:cNvPr id="222" name="Freeform 276"/>
                  <p:cNvSpPr>
                    <a:spLocks noEditPoints="1"/>
                  </p:cNvSpPr>
                  <p:nvPr/>
                </p:nvSpPr>
                <p:spPr bwMode="auto">
                  <a:xfrm>
                    <a:off x="1977738" y="1842880"/>
                    <a:ext cx="337580" cy="222416"/>
                  </a:xfrm>
                  <a:custGeom>
                    <a:avLst/>
                    <a:gdLst>
                      <a:gd name="T0" fmla="*/ 58 w 162"/>
                      <a:gd name="T1" fmla="*/ 36 h 107"/>
                      <a:gd name="T2" fmla="*/ 58 w 162"/>
                      <a:gd name="T3" fmla="*/ 16 h 107"/>
                      <a:gd name="T4" fmla="*/ 104 w 162"/>
                      <a:gd name="T5" fmla="*/ 16 h 107"/>
                      <a:gd name="T6" fmla="*/ 104 w 162"/>
                      <a:gd name="T7" fmla="*/ 36 h 107"/>
                      <a:gd name="T8" fmla="*/ 58 w 162"/>
                      <a:gd name="T9" fmla="*/ 36 h 107"/>
                      <a:gd name="T10" fmla="*/ 104 w 162"/>
                      <a:gd name="T11" fmla="*/ 0 h 107"/>
                      <a:gd name="T12" fmla="*/ 58 w 162"/>
                      <a:gd name="T13" fmla="*/ 0 h 107"/>
                      <a:gd name="T14" fmla="*/ 42 w 162"/>
                      <a:gd name="T15" fmla="*/ 16 h 107"/>
                      <a:gd name="T16" fmla="*/ 42 w 162"/>
                      <a:gd name="T17" fmla="*/ 36 h 107"/>
                      <a:gd name="T18" fmla="*/ 0 w 162"/>
                      <a:gd name="T19" fmla="*/ 36 h 107"/>
                      <a:gd name="T20" fmla="*/ 0 w 162"/>
                      <a:gd name="T21" fmla="*/ 107 h 107"/>
                      <a:gd name="T22" fmla="*/ 29 w 162"/>
                      <a:gd name="T23" fmla="*/ 107 h 107"/>
                      <a:gd name="T24" fmla="*/ 29 w 162"/>
                      <a:gd name="T25" fmla="*/ 98 h 107"/>
                      <a:gd name="T26" fmla="*/ 58 w 162"/>
                      <a:gd name="T27" fmla="*/ 98 h 107"/>
                      <a:gd name="T28" fmla="*/ 58 w 162"/>
                      <a:gd name="T29" fmla="*/ 107 h 107"/>
                      <a:gd name="T30" fmla="*/ 104 w 162"/>
                      <a:gd name="T31" fmla="*/ 107 h 107"/>
                      <a:gd name="T32" fmla="*/ 104 w 162"/>
                      <a:gd name="T33" fmla="*/ 98 h 107"/>
                      <a:gd name="T34" fmla="*/ 133 w 162"/>
                      <a:gd name="T35" fmla="*/ 98 h 107"/>
                      <a:gd name="T36" fmla="*/ 133 w 162"/>
                      <a:gd name="T37" fmla="*/ 107 h 107"/>
                      <a:gd name="T38" fmla="*/ 162 w 162"/>
                      <a:gd name="T39" fmla="*/ 107 h 107"/>
                      <a:gd name="T40" fmla="*/ 162 w 162"/>
                      <a:gd name="T41" fmla="*/ 36 h 107"/>
                      <a:gd name="T42" fmla="*/ 120 w 162"/>
                      <a:gd name="T43" fmla="*/ 36 h 107"/>
                      <a:gd name="T44" fmla="*/ 120 w 162"/>
                      <a:gd name="T45" fmla="*/ 16 h 107"/>
                      <a:gd name="T46" fmla="*/ 104 w 162"/>
                      <a:gd name="T4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107">
                        <a:moveTo>
                          <a:pt x="58" y="36"/>
                        </a:moveTo>
                        <a:cubicBezTo>
                          <a:pt x="58" y="16"/>
                          <a:pt x="58" y="16"/>
                          <a:pt x="58" y="16"/>
                        </a:cubicBezTo>
                        <a:cubicBezTo>
                          <a:pt x="104" y="16"/>
                          <a:pt x="104" y="16"/>
                          <a:pt x="104" y="16"/>
                        </a:cubicBezTo>
                        <a:cubicBezTo>
                          <a:pt x="104" y="36"/>
                          <a:pt x="104" y="36"/>
                          <a:pt x="104" y="36"/>
                        </a:cubicBezTo>
                        <a:cubicBezTo>
                          <a:pt x="58" y="36"/>
                          <a:pt x="58" y="36"/>
                          <a:pt x="58" y="36"/>
                        </a:cubicBezTo>
                        <a:moveTo>
                          <a:pt x="104" y="0"/>
                        </a:moveTo>
                        <a:cubicBezTo>
                          <a:pt x="58" y="0"/>
                          <a:pt x="58" y="0"/>
                          <a:pt x="58" y="0"/>
                        </a:cubicBezTo>
                        <a:cubicBezTo>
                          <a:pt x="49" y="0"/>
                          <a:pt x="42" y="7"/>
                          <a:pt x="42" y="16"/>
                        </a:cubicBezTo>
                        <a:cubicBezTo>
                          <a:pt x="42" y="36"/>
                          <a:pt x="42" y="36"/>
                          <a:pt x="42" y="36"/>
                        </a:cubicBezTo>
                        <a:cubicBezTo>
                          <a:pt x="0" y="36"/>
                          <a:pt x="0" y="36"/>
                          <a:pt x="0" y="36"/>
                        </a:cubicBezTo>
                        <a:cubicBezTo>
                          <a:pt x="0" y="107"/>
                          <a:pt x="0" y="107"/>
                          <a:pt x="0" y="107"/>
                        </a:cubicBezTo>
                        <a:cubicBezTo>
                          <a:pt x="29" y="107"/>
                          <a:pt x="29" y="107"/>
                          <a:pt x="29" y="107"/>
                        </a:cubicBezTo>
                        <a:cubicBezTo>
                          <a:pt x="29" y="98"/>
                          <a:pt x="29" y="98"/>
                          <a:pt x="29" y="98"/>
                        </a:cubicBezTo>
                        <a:cubicBezTo>
                          <a:pt x="58" y="98"/>
                          <a:pt x="58" y="98"/>
                          <a:pt x="58" y="98"/>
                        </a:cubicBezTo>
                        <a:cubicBezTo>
                          <a:pt x="58" y="107"/>
                          <a:pt x="58" y="107"/>
                          <a:pt x="58" y="107"/>
                        </a:cubicBezTo>
                        <a:cubicBezTo>
                          <a:pt x="104" y="107"/>
                          <a:pt x="104" y="107"/>
                          <a:pt x="104" y="107"/>
                        </a:cubicBezTo>
                        <a:cubicBezTo>
                          <a:pt x="104" y="98"/>
                          <a:pt x="104" y="98"/>
                          <a:pt x="104" y="98"/>
                        </a:cubicBezTo>
                        <a:cubicBezTo>
                          <a:pt x="133" y="98"/>
                          <a:pt x="133" y="98"/>
                          <a:pt x="133" y="98"/>
                        </a:cubicBezTo>
                        <a:cubicBezTo>
                          <a:pt x="133" y="107"/>
                          <a:pt x="133" y="107"/>
                          <a:pt x="133" y="107"/>
                        </a:cubicBezTo>
                        <a:cubicBezTo>
                          <a:pt x="162" y="107"/>
                          <a:pt x="162" y="107"/>
                          <a:pt x="162" y="107"/>
                        </a:cubicBezTo>
                        <a:cubicBezTo>
                          <a:pt x="162" y="36"/>
                          <a:pt x="162" y="36"/>
                          <a:pt x="162" y="36"/>
                        </a:cubicBezTo>
                        <a:cubicBezTo>
                          <a:pt x="120" y="36"/>
                          <a:pt x="120" y="36"/>
                          <a:pt x="120" y="36"/>
                        </a:cubicBezTo>
                        <a:cubicBezTo>
                          <a:pt x="120" y="16"/>
                          <a:pt x="120" y="16"/>
                          <a:pt x="120" y="16"/>
                        </a:cubicBezTo>
                        <a:cubicBezTo>
                          <a:pt x="120" y="7"/>
                          <a:pt x="113" y="0"/>
                          <a:pt x="104"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23" name="Freeform 277"/>
                  <p:cNvSpPr>
                    <a:spLocks/>
                  </p:cNvSpPr>
                  <p:nvPr/>
                </p:nvSpPr>
                <p:spPr bwMode="auto">
                  <a:xfrm>
                    <a:off x="1977738" y="2085516"/>
                    <a:ext cx="337580" cy="87911"/>
                  </a:xfrm>
                  <a:custGeom>
                    <a:avLst/>
                    <a:gdLst>
                      <a:gd name="T0" fmla="*/ 162 w 162"/>
                      <a:gd name="T1" fmla="*/ 0 h 42"/>
                      <a:gd name="T2" fmla="*/ 133 w 162"/>
                      <a:gd name="T3" fmla="*/ 0 h 42"/>
                      <a:gd name="T4" fmla="*/ 133 w 162"/>
                      <a:gd name="T5" fmla="*/ 2 h 42"/>
                      <a:gd name="T6" fmla="*/ 119 w 162"/>
                      <a:gd name="T7" fmla="*/ 16 h 42"/>
                      <a:gd name="T8" fmla="*/ 104 w 162"/>
                      <a:gd name="T9" fmla="*/ 2 h 42"/>
                      <a:gd name="T10" fmla="*/ 104 w 162"/>
                      <a:gd name="T11" fmla="*/ 0 h 42"/>
                      <a:gd name="T12" fmla="*/ 58 w 162"/>
                      <a:gd name="T13" fmla="*/ 0 h 42"/>
                      <a:gd name="T14" fmla="*/ 58 w 162"/>
                      <a:gd name="T15" fmla="*/ 2 h 42"/>
                      <a:gd name="T16" fmla="*/ 44 w 162"/>
                      <a:gd name="T17" fmla="*/ 16 h 42"/>
                      <a:gd name="T18" fmla="*/ 29 w 162"/>
                      <a:gd name="T19" fmla="*/ 2 h 42"/>
                      <a:gd name="T20" fmla="*/ 29 w 162"/>
                      <a:gd name="T21" fmla="*/ 0 h 42"/>
                      <a:gd name="T22" fmla="*/ 0 w 162"/>
                      <a:gd name="T23" fmla="*/ 0 h 42"/>
                      <a:gd name="T24" fmla="*/ 0 w 162"/>
                      <a:gd name="T25" fmla="*/ 42 h 42"/>
                      <a:gd name="T26" fmla="*/ 162 w 162"/>
                      <a:gd name="T27" fmla="*/ 42 h 42"/>
                      <a:gd name="T28" fmla="*/ 162 w 162"/>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42">
                        <a:moveTo>
                          <a:pt x="162" y="0"/>
                        </a:moveTo>
                        <a:cubicBezTo>
                          <a:pt x="133" y="0"/>
                          <a:pt x="133" y="0"/>
                          <a:pt x="133" y="0"/>
                        </a:cubicBezTo>
                        <a:cubicBezTo>
                          <a:pt x="133" y="2"/>
                          <a:pt x="133" y="2"/>
                          <a:pt x="133" y="2"/>
                        </a:cubicBezTo>
                        <a:cubicBezTo>
                          <a:pt x="133" y="10"/>
                          <a:pt x="127" y="16"/>
                          <a:pt x="119" y="16"/>
                        </a:cubicBezTo>
                        <a:cubicBezTo>
                          <a:pt x="110" y="16"/>
                          <a:pt x="104" y="10"/>
                          <a:pt x="104" y="2"/>
                        </a:cubicBezTo>
                        <a:cubicBezTo>
                          <a:pt x="104" y="0"/>
                          <a:pt x="104" y="0"/>
                          <a:pt x="104" y="0"/>
                        </a:cubicBezTo>
                        <a:cubicBezTo>
                          <a:pt x="58" y="0"/>
                          <a:pt x="58" y="0"/>
                          <a:pt x="58" y="0"/>
                        </a:cubicBezTo>
                        <a:cubicBezTo>
                          <a:pt x="58" y="2"/>
                          <a:pt x="58" y="2"/>
                          <a:pt x="58" y="2"/>
                        </a:cubicBezTo>
                        <a:cubicBezTo>
                          <a:pt x="58" y="10"/>
                          <a:pt x="52" y="16"/>
                          <a:pt x="44" y="16"/>
                        </a:cubicBezTo>
                        <a:cubicBezTo>
                          <a:pt x="36" y="16"/>
                          <a:pt x="29" y="10"/>
                          <a:pt x="29" y="2"/>
                        </a:cubicBezTo>
                        <a:cubicBezTo>
                          <a:pt x="29" y="0"/>
                          <a:pt x="29" y="0"/>
                          <a:pt x="29" y="0"/>
                        </a:cubicBezTo>
                        <a:cubicBezTo>
                          <a:pt x="0" y="0"/>
                          <a:pt x="0" y="0"/>
                          <a:pt x="0" y="0"/>
                        </a:cubicBezTo>
                        <a:cubicBezTo>
                          <a:pt x="0" y="42"/>
                          <a:pt x="0" y="42"/>
                          <a:pt x="0" y="42"/>
                        </a:cubicBezTo>
                        <a:cubicBezTo>
                          <a:pt x="162" y="42"/>
                          <a:pt x="162" y="42"/>
                          <a:pt x="162" y="42"/>
                        </a:cubicBezTo>
                        <a:cubicBezTo>
                          <a:pt x="162" y="0"/>
                          <a:pt x="162" y="0"/>
                          <a:pt x="162"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nvGrpSpPr>
              <p:cNvPr id="212" name="Group 266"/>
              <p:cNvGrpSpPr/>
              <p:nvPr/>
            </p:nvGrpSpPr>
            <p:grpSpPr>
              <a:xfrm>
                <a:off x="6061149" y="2535270"/>
                <a:ext cx="442570" cy="442570"/>
                <a:chOff x="6061149" y="2535270"/>
                <a:chExt cx="442570" cy="442570"/>
              </a:xfrm>
            </p:grpSpPr>
            <p:sp>
              <p:nvSpPr>
                <p:cNvPr id="218" name="Rounded Rectangle 272"/>
                <p:cNvSpPr/>
                <p:nvPr/>
              </p:nvSpPr>
              <p:spPr>
                <a:xfrm>
                  <a:off x="6061149" y="2535270"/>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19" name="Freeform 273"/>
                <p:cNvSpPr>
                  <a:spLocks/>
                </p:cNvSpPr>
                <p:nvPr/>
              </p:nvSpPr>
              <p:spPr bwMode="auto">
                <a:xfrm>
                  <a:off x="6165963" y="2627028"/>
                  <a:ext cx="228071" cy="257666"/>
                </a:xfrm>
                <a:custGeom>
                  <a:avLst/>
                  <a:gdLst>
                    <a:gd name="T0" fmla="*/ 87 w 146"/>
                    <a:gd name="T1" fmla="*/ 0 h 165"/>
                    <a:gd name="T2" fmla="*/ 75 w 146"/>
                    <a:gd name="T3" fmla="*/ 5 h 165"/>
                    <a:gd name="T4" fmla="*/ 16 w 146"/>
                    <a:gd name="T5" fmla="*/ 64 h 165"/>
                    <a:gd name="T6" fmla="*/ 15 w 146"/>
                    <a:gd name="T7" fmla="*/ 84 h 165"/>
                    <a:gd name="T8" fmla="*/ 84 w 146"/>
                    <a:gd name="T9" fmla="*/ 15 h 165"/>
                    <a:gd name="T10" fmla="*/ 87 w 146"/>
                    <a:gd name="T11" fmla="*/ 14 h 165"/>
                    <a:gd name="T12" fmla="*/ 89 w 146"/>
                    <a:gd name="T13" fmla="*/ 15 h 165"/>
                    <a:gd name="T14" fmla="*/ 132 w 146"/>
                    <a:gd name="T15" fmla="*/ 57 h 165"/>
                    <a:gd name="T16" fmla="*/ 133 w 146"/>
                    <a:gd name="T17" fmla="*/ 60 h 165"/>
                    <a:gd name="T18" fmla="*/ 132 w 146"/>
                    <a:gd name="T19" fmla="*/ 62 h 165"/>
                    <a:gd name="T20" fmla="*/ 48 w 146"/>
                    <a:gd name="T21" fmla="*/ 146 h 165"/>
                    <a:gd name="T22" fmla="*/ 34 w 146"/>
                    <a:gd name="T23" fmla="*/ 152 h 165"/>
                    <a:gd name="T24" fmla="*/ 19 w 146"/>
                    <a:gd name="T25" fmla="*/ 146 h 165"/>
                    <a:gd name="T26" fmla="*/ 13 w 146"/>
                    <a:gd name="T27" fmla="*/ 132 h 165"/>
                    <a:gd name="T28" fmla="*/ 19 w 146"/>
                    <a:gd name="T29" fmla="*/ 118 h 165"/>
                    <a:gd name="T30" fmla="*/ 86 w 146"/>
                    <a:gd name="T31" fmla="*/ 51 h 165"/>
                    <a:gd name="T32" fmla="*/ 96 w 146"/>
                    <a:gd name="T33" fmla="*/ 60 h 165"/>
                    <a:gd name="T34" fmla="*/ 96 w 146"/>
                    <a:gd name="T35" fmla="*/ 61 h 165"/>
                    <a:gd name="T36" fmla="*/ 43 w 146"/>
                    <a:gd name="T37" fmla="*/ 113 h 165"/>
                    <a:gd name="T38" fmla="*/ 53 w 146"/>
                    <a:gd name="T39" fmla="*/ 117 h 165"/>
                    <a:gd name="T40" fmla="*/ 63 w 146"/>
                    <a:gd name="T41" fmla="*/ 112 h 165"/>
                    <a:gd name="T42" fmla="*/ 115 w 146"/>
                    <a:gd name="T43" fmla="*/ 60 h 165"/>
                    <a:gd name="T44" fmla="*/ 86 w 146"/>
                    <a:gd name="T45" fmla="*/ 32 h 165"/>
                    <a:gd name="T46" fmla="*/ 10 w 146"/>
                    <a:gd name="T47" fmla="*/ 108 h 165"/>
                    <a:gd name="T48" fmla="*/ 0 w 146"/>
                    <a:gd name="T49" fmla="*/ 132 h 165"/>
                    <a:gd name="T50" fmla="*/ 10 w 146"/>
                    <a:gd name="T51" fmla="*/ 156 h 165"/>
                    <a:gd name="T52" fmla="*/ 34 w 146"/>
                    <a:gd name="T53" fmla="*/ 165 h 165"/>
                    <a:gd name="T54" fmla="*/ 57 w 146"/>
                    <a:gd name="T55" fmla="*/ 156 h 165"/>
                    <a:gd name="T56" fmla="*/ 141 w 146"/>
                    <a:gd name="T57" fmla="*/ 72 h 165"/>
                    <a:gd name="T58" fmla="*/ 146 w 146"/>
                    <a:gd name="T59" fmla="*/ 60 h 165"/>
                    <a:gd name="T60" fmla="*/ 141 w 146"/>
                    <a:gd name="T61" fmla="*/ 48 h 165"/>
                    <a:gd name="T62" fmla="*/ 99 w 146"/>
                    <a:gd name="T63" fmla="*/ 5 h 165"/>
                    <a:gd name="T64" fmla="*/ 87 w 146"/>
                    <a:gd name="T6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65">
                      <a:moveTo>
                        <a:pt x="87" y="0"/>
                      </a:moveTo>
                      <a:cubicBezTo>
                        <a:pt x="82" y="0"/>
                        <a:pt x="78" y="2"/>
                        <a:pt x="75" y="5"/>
                      </a:cubicBezTo>
                      <a:cubicBezTo>
                        <a:pt x="16" y="64"/>
                        <a:pt x="16" y="64"/>
                        <a:pt x="16" y="64"/>
                      </a:cubicBezTo>
                      <a:cubicBezTo>
                        <a:pt x="11" y="70"/>
                        <a:pt x="10" y="78"/>
                        <a:pt x="15" y="84"/>
                      </a:cubicBezTo>
                      <a:cubicBezTo>
                        <a:pt x="84" y="15"/>
                        <a:pt x="84" y="15"/>
                        <a:pt x="84" y="15"/>
                      </a:cubicBezTo>
                      <a:cubicBezTo>
                        <a:pt x="85" y="14"/>
                        <a:pt x="86" y="14"/>
                        <a:pt x="87" y="14"/>
                      </a:cubicBezTo>
                      <a:cubicBezTo>
                        <a:pt x="88" y="14"/>
                        <a:pt x="89" y="14"/>
                        <a:pt x="89" y="15"/>
                      </a:cubicBezTo>
                      <a:cubicBezTo>
                        <a:pt x="132" y="57"/>
                        <a:pt x="132" y="57"/>
                        <a:pt x="132" y="57"/>
                      </a:cubicBezTo>
                      <a:cubicBezTo>
                        <a:pt x="133" y="58"/>
                        <a:pt x="133" y="59"/>
                        <a:pt x="133" y="60"/>
                      </a:cubicBezTo>
                      <a:cubicBezTo>
                        <a:pt x="133" y="61"/>
                        <a:pt x="133" y="61"/>
                        <a:pt x="132" y="62"/>
                      </a:cubicBezTo>
                      <a:cubicBezTo>
                        <a:pt x="48" y="146"/>
                        <a:pt x="48" y="146"/>
                        <a:pt x="48" y="146"/>
                      </a:cubicBezTo>
                      <a:cubicBezTo>
                        <a:pt x="44" y="150"/>
                        <a:pt x="39" y="152"/>
                        <a:pt x="34" y="152"/>
                      </a:cubicBezTo>
                      <a:cubicBezTo>
                        <a:pt x="28" y="152"/>
                        <a:pt x="23" y="150"/>
                        <a:pt x="19" y="146"/>
                      </a:cubicBezTo>
                      <a:cubicBezTo>
                        <a:pt x="16" y="142"/>
                        <a:pt x="13" y="137"/>
                        <a:pt x="13" y="132"/>
                      </a:cubicBezTo>
                      <a:cubicBezTo>
                        <a:pt x="13" y="127"/>
                        <a:pt x="16" y="122"/>
                        <a:pt x="19" y="118"/>
                      </a:cubicBezTo>
                      <a:cubicBezTo>
                        <a:pt x="86" y="51"/>
                        <a:pt x="86" y="51"/>
                        <a:pt x="86" y="51"/>
                      </a:cubicBezTo>
                      <a:cubicBezTo>
                        <a:pt x="96" y="60"/>
                        <a:pt x="96" y="60"/>
                        <a:pt x="96" y="60"/>
                      </a:cubicBezTo>
                      <a:cubicBezTo>
                        <a:pt x="96" y="61"/>
                        <a:pt x="96" y="61"/>
                        <a:pt x="96" y="61"/>
                      </a:cubicBezTo>
                      <a:cubicBezTo>
                        <a:pt x="43" y="113"/>
                        <a:pt x="43" y="113"/>
                        <a:pt x="43" y="113"/>
                      </a:cubicBezTo>
                      <a:cubicBezTo>
                        <a:pt x="46" y="115"/>
                        <a:pt x="49" y="117"/>
                        <a:pt x="53" y="117"/>
                      </a:cubicBezTo>
                      <a:cubicBezTo>
                        <a:pt x="57" y="117"/>
                        <a:pt x="61" y="115"/>
                        <a:pt x="63" y="112"/>
                      </a:cubicBezTo>
                      <a:cubicBezTo>
                        <a:pt x="115" y="60"/>
                        <a:pt x="115" y="60"/>
                        <a:pt x="115" y="60"/>
                      </a:cubicBezTo>
                      <a:cubicBezTo>
                        <a:pt x="86" y="32"/>
                        <a:pt x="86" y="32"/>
                        <a:pt x="86" y="32"/>
                      </a:cubicBezTo>
                      <a:cubicBezTo>
                        <a:pt x="10" y="108"/>
                        <a:pt x="10" y="108"/>
                        <a:pt x="10" y="108"/>
                      </a:cubicBezTo>
                      <a:cubicBezTo>
                        <a:pt x="4" y="115"/>
                        <a:pt x="0" y="123"/>
                        <a:pt x="0" y="132"/>
                      </a:cubicBezTo>
                      <a:cubicBezTo>
                        <a:pt x="0" y="141"/>
                        <a:pt x="4" y="149"/>
                        <a:pt x="10" y="156"/>
                      </a:cubicBezTo>
                      <a:cubicBezTo>
                        <a:pt x="16" y="162"/>
                        <a:pt x="25" y="165"/>
                        <a:pt x="34" y="165"/>
                      </a:cubicBezTo>
                      <a:cubicBezTo>
                        <a:pt x="43" y="165"/>
                        <a:pt x="51" y="162"/>
                        <a:pt x="57" y="156"/>
                      </a:cubicBezTo>
                      <a:cubicBezTo>
                        <a:pt x="141" y="72"/>
                        <a:pt x="141" y="72"/>
                        <a:pt x="141" y="72"/>
                      </a:cubicBezTo>
                      <a:cubicBezTo>
                        <a:pt x="145" y="68"/>
                        <a:pt x="146" y="64"/>
                        <a:pt x="146" y="60"/>
                      </a:cubicBezTo>
                      <a:cubicBezTo>
                        <a:pt x="146" y="55"/>
                        <a:pt x="145" y="51"/>
                        <a:pt x="141" y="48"/>
                      </a:cubicBezTo>
                      <a:cubicBezTo>
                        <a:pt x="99" y="5"/>
                        <a:pt x="99" y="5"/>
                        <a:pt x="99" y="5"/>
                      </a:cubicBezTo>
                      <a:cubicBezTo>
                        <a:pt x="96" y="2"/>
                        <a:pt x="91" y="0"/>
                        <a:pt x="87"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nvGrpSpPr>
              <p:cNvPr id="213" name="Group 267"/>
              <p:cNvGrpSpPr/>
              <p:nvPr/>
            </p:nvGrpSpPr>
            <p:grpSpPr>
              <a:xfrm>
                <a:off x="6400057" y="2758075"/>
                <a:ext cx="442570" cy="442570"/>
                <a:chOff x="6400057" y="2758075"/>
                <a:chExt cx="442570" cy="442570"/>
              </a:xfrm>
            </p:grpSpPr>
            <p:sp>
              <p:nvSpPr>
                <p:cNvPr id="214" name="Rounded Rectangle 268"/>
                <p:cNvSpPr/>
                <p:nvPr/>
              </p:nvSpPr>
              <p:spPr>
                <a:xfrm>
                  <a:off x="6400057" y="2758075"/>
                  <a:ext cx="442570" cy="442570"/>
                </a:xfrm>
                <a:prstGeom prst="roundRect">
                  <a:avLst/>
                </a:prstGeom>
                <a:gradFill flip="none" rotWithShape="1">
                  <a:gsLst>
                    <a:gs pos="0">
                      <a:srgbClr val="FFFFFF">
                        <a:alpha val="88000"/>
                      </a:srgbClr>
                    </a:gs>
                    <a:gs pos="100000">
                      <a:srgbClr val="FFFFFF">
                        <a:lumMod val="65000"/>
                        <a:alpha val="81000"/>
                      </a:srgbClr>
                    </a:gs>
                  </a:gsLst>
                  <a:lin ang="2700000" scaled="1"/>
                  <a:tileRect/>
                </a:gradFill>
                <a:ln w="19050" cap="flat" cmpd="sng" algn="ctr">
                  <a:gradFill flip="none" rotWithShape="1">
                    <a:gsLst>
                      <a:gs pos="100000">
                        <a:srgbClr val="272A48">
                          <a:tint val="66000"/>
                          <a:satMod val="160000"/>
                          <a:alpha val="9000"/>
                        </a:srgbClr>
                      </a:gs>
                      <a:gs pos="0">
                        <a:srgbClr val="272A48">
                          <a:tint val="23500"/>
                          <a:satMod val="160000"/>
                        </a:srgbClr>
                      </a:gs>
                    </a:gsLst>
                    <a:lin ang="2700000" scaled="1"/>
                    <a:tileRect/>
                  </a:gra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15" name="Group 269"/>
                <p:cNvGrpSpPr/>
                <p:nvPr/>
              </p:nvGrpSpPr>
              <p:grpSpPr>
                <a:xfrm>
                  <a:off x="6501580" y="2857904"/>
                  <a:ext cx="247845" cy="243168"/>
                  <a:chOff x="-46862" y="1855188"/>
                  <a:chExt cx="330547" cy="324393"/>
                </a:xfrm>
              </p:grpSpPr>
              <p:sp>
                <p:nvSpPr>
                  <p:cNvPr id="216" name="Freeform 270"/>
                  <p:cNvSpPr>
                    <a:spLocks noEditPoints="1"/>
                  </p:cNvSpPr>
                  <p:nvPr/>
                </p:nvSpPr>
                <p:spPr bwMode="auto">
                  <a:xfrm>
                    <a:off x="-46862" y="1855188"/>
                    <a:ext cx="330547" cy="324393"/>
                  </a:xfrm>
                  <a:custGeom>
                    <a:avLst/>
                    <a:gdLst>
                      <a:gd name="T0" fmla="*/ 37 w 376"/>
                      <a:gd name="T1" fmla="*/ 331 h 369"/>
                      <a:gd name="T2" fmla="*/ 37 w 376"/>
                      <a:gd name="T3" fmla="*/ 270 h 369"/>
                      <a:gd name="T4" fmla="*/ 123 w 376"/>
                      <a:gd name="T5" fmla="*/ 270 h 369"/>
                      <a:gd name="T6" fmla="*/ 123 w 376"/>
                      <a:gd name="T7" fmla="*/ 331 h 369"/>
                      <a:gd name="T8" fmla="*/ 37 w 376"/>
                      <a:gd name="T9" fmla="*/ 331 h 369"/>
                      <a:gd name="T10" fmla="*/ 144 w 376"/>
                      <a:gd name="T11" fmla="*/ 331 h 369"/>
                      <a:gd name="T12" fmla="*/ 144 w 376"/>
                      <a:gd name="T13" fmla="*/ 270 h 369"/>
                      <a:gd name="T14" fmla="*/ 229 w 376"/>
                      <a:gd name="T15" fmla="*/ 270 h 369"/>
                      <a:gd name="T16" fmla="*/ 229 w 376"/>
                      <a:gd name="T17" fmla="*/ 331 h 369"/>
                      <a:gd name="T18" fmla="*/ 144 w 376"/>
                      <a:gd name="T19" fmla="*/ 331 h 369"/>
                      <a:gd name="T20" fmla="*/ 253 w 376"/>
                      <a:gd name="T21" fmla="*/ 331 h 369"/>
                      <a:gd name="T22" fmla="*/ 253 w 376"/>
                      <a:gd name="T23" fmla="*/ 270 h 369"/>
                      <a:gd name="T24" fmla="*/ 338 w 376"/>
                      <a:gd name="T25" fmla="*/ 270 h 369"/>
                      <a:gd name="T26" fmla="*/ 338 w 376"/>
                      <a:gd name="T27" fmla="*/ 331 h 369"/>
                      <a:gd name="T28" fmla="*/ 253 w 376"/>
                      <a:gd name="T29" fmla="*/ 331 h 369"/>
                      <a:gd name="T30" fmla="*/ 37 w 376"/>
                      <a:gd name="T31" fmla="*/ 246 h 369"/>
                      <a:gd name="T32" fmla="*/ 37 w 376"/>
                      <a:gd name="T33" fmla="*/ 184 h 369"/>
                      <a:gd name="T34" fmla="*/ 123 w 376"/>
                      <a:gd name="T35" fmla="*/ 184 h 369"/>
                      <a:gd name="T36" fmla="*/ 123 w 376"/>
                      <a:gd name="T37" fmla="*/ 246 h 369"/>
                      <a:gd name="T38" fmla="*/ 37 w 376"/>
                      <a:gd name="T39" fmla="*/ 246 h 369"/>
                      <a:gd name="T40" fmla="*/ 144 w 376"/>
                      <a:gd name="T41" fmla="*/ 246 h 369"/>
                      <a:gd name="T42" fmla="*/ 144 w 376"/>
                      <a:gd name="T43" fmla="*/ 184 h 369"/>
                      <a:gd name="T44" fmla="*/ 229 w 376"/>
                      <a:gd name="T45" fmla="*/ 184 h 369"/>
                      <a:gd name="T46" fmla="*/ 229 w 376"/>
                      <a:gd name="T47" fmla="*/ 246 h 369"/>
                      <a:gd name="T48" fmla="*/ 144 w 376"/>
                      <a:gd name="T49" fmla="*/ 246 h 369"/>
                      <a:gd name="T50" fmla="*/ 253 w 376"/>
                      <a:gd name="T51" fmla="*/ 246 h 369"/>
                      <a:gd name="T52" fmla="*/ 253 w 376"/>
                      <a:gd name="T53" fmla="*/ 184 h 369"/>
                      <a:gd name="T54" fmla="*/ 338 w 376"/>
                      <a:gd name="T55" fmla="*/ 184 h 369"/>
                      <a:gd name="T56" fmla="*/ 338 w 376"/>
                      <a:gd name="T57" fmla="*/ 246 h 369"/>
                      <a:gd name="T58" fmla="*/ 253 w 376"/>
                      <a:gd name="T59" fmla="*/ 246 h 369"/>
                      <a:gd name="T60" fmla="*/ 37 w 376"/>
                      <a:gd name="T61" fmla="*/ 161 h 369"/>
                      <a:gd name="T62" fmla="*/ 37 w 376"/>
                      <a:gd name="T63" fmla="*/ 99 h 369"/>
                      <a:gd name="T64" fmla="*/ 123 w 376"/>
                      <a:gd name="T65" fmla="*/ 99 h 369"/>
                      <a:gd name="T66" fmla="*/ 123 w 376"/>
                      <a:gd name="T67" fmla="*/ 161 h 369"/>
                      <a:gd name="T68" fmla="*/ 37 w 376"/>
                      <a:gd name="T69" fmla="*/ 161 h 369"/>
                      <a:gd name="T70" fmla="*/ 144 w 376"/>
                      <a:gd name="T71" fmla="*/ 161 h 369"/>
                      <a:gd name="T72" fmla="*/ 144 w 376"/>
                      <a:gd name="T73" fmla="*/ 99 h 369"/>
                      <a:gd name="T74" fmla="*/ 229 w 376"/>
                      <a:gd name="T75" fmla="*/ 99 h 369"/>
                      <a:gd name="T76" fmla="*/ 229 w 376"/>
                      <a:gd name="T77" fmla="*/ 161 h 369"/>
                      <a:gd name="T78" fmla="*/ 144 w 376"/>
                      <a:gd name="T79" fmla="*/ 161 h 369"/>
                      <a:gd name="T80" fmla="*/ 253 w 376"/>
                      <a:gd name="T81" fmla="*/ 161 h 369"/>
                      <a:gd name="T82" fmla="*/ 253 w 376"/>
                      <a:gd name="T83" fmla="*/ 99 h 369"/>
                      <a:gd name="T84" fmla="*/ 338 w 376"/>
                      <a:gd name="T85" fmla="*/ 99 h 369"/>
                      <a:gd name="T86" fmla="*/ 338 w 376"/>
                      <a:gd name="T87" fmla="*/ 161 h 369"/>
                      <a:gd name="T88" fmla="*/ 253 w 376"/>
                      <a:gd name="T89" fmla="*/ 161 h 369"/>
                      <a:gd name="T90" fmla="*/ 376 w 376"/>
                      <a:gd name="T91" fmla="*/ 0 h 369"/>
                      <a:gd name="T92" fmla="*/ 0 w 376"/>
                      <a:gd name="T93" fmla="*/ 0 h 369"/>
                      <a:gd name="T94" fmla="*/ 0 w 376"/>
                      <a:gd name="T95" fmla="*/ 369 h 369"/>
                      <a:gd name="T96" fmla="*/ 376 w 376"/>
                      <a:gd name="T97" fmla="*/ 369 h 369"/>
                      <a:gd name="T98" fmla="*/ 376 w 376"/>
                      <a:gd name="T9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6" h="369">
                        <a:moveTo>
                          <a:pt x="37" y="331"/>
                        </a:moveTo>
                        <a:lnTo>
                          <a:pt x="37" y="270"/>
                        </a:lnTo>
                        <a:lnTo>
                          <a:pt x="123" y="270"/>
                        </a:lnTo>
                        <a:lnTo>
                          <a:pt x="123" y="331"/>
                        </a:lnTo>
                        <a:lnTo>
                          <a:pt x="37" y="331"/>
                        </a:lnTo>
                        <a:close/>
                        <a:moveTo>
                          <a:pt x="144" y="331"/>
                        </a:moveTo>
                        <a:lnTo>
                          <a:pt x="144" y="270"/>
                        </a:lnTo>
                        <a:lnTo>
                          <a:pt x="229" y="270"/>
                        </a:lnTo>
                        <a:lnTo>
                          <a:pt x="229" y="331"/>
                        </a:lnTo>
                        <a:lnTo>
                          <a:pt x="144" y="331"/>
                        </a:lnTo>
                        <a:close/>
                        <a:moveTo>
                          <a:pt x="253" y="331"/>
                        </a:moveTo>
                        <a:lnTo>
                          <a:pt x="253" y="270"/>
                        </a:lnTo>
                        <a:lnTo>
                          <a:pt x="338" y="270"/>
                        </a:lnTo>
                        <a:lnTo>
                          <a:pt x="338" y="331"/>
                        </a:lnTo>
                        <a:lnTo>
                          <a:pt x="253" y="331"/>
                        </a:lnTo>
                        <a:close/>
                        <a:moveTo>
                          <a:pt x="37" y="246"/>
                        </a:moveTo>
                        <a:lnTo>
                          <a:pt x="37" y="184"/>
                        </a:lnTo>
                        <a:lnTo>
                          <a:pt x="123" y="184"/>
                        </a:lnTo>
                        <a:lnTo>
                          <a:pt x="123" y="246"/>
                        </a:lnTo>
                        <a:lnTo>
                          <a:pt x="37" y="246"/>
                        </a:lnTo>
                        <a:close/>
                        <a:moveTo>
                          <a:pt x="144" y="246"/>
                        </a:moveTo>
                        <a:lnTo>
                          <a:pt x="144" y="184"/>
                        </a:lnTo>
                        <a:lnTo>
                          <a:pt x="229" y="184"/>
                        </a:lnTo>
                        <a:lnTo>
                          <a:pt x="229" y="246"/>
                        </a:lnTo>
                        <a:lnTo>
                          <a:pt x="144" y="246"/>
                        </a:lnTo>
                        <a:close/>
                        <a:moveTo>
                          <a:pt x="253" y="246"/>
                        </a:moveTo>
                        <a:lnTo>
                          <a:pt x="253" y="184"/>
                        </a:lnTo>
                        <a:lnTo>
                          <a:pt x="338" y="184"/>
                        </a:lnTo>
                        <a:lnTo>
                          <a:pt x="338" y="246"/>
                        </a:lnTo>
                        <a:lnTo>
                          <a:pt x="253" y="246"/>
                        </a:lnTo>
                        <a:close/>
                        <a:moveTo>
                          <a:pt x="37" y="161"/>
                        </a:moveTo>
                        <a:lnTo>
                          <a:pt x="37" y="99"/>
                        </a:lnTo>
                        <a:lnTo>
                          <a:pt x="123" y="99"/>
                        </a:lnTo>
                        <a:lnTo>
                          <a:pt x="123" y="161"/>
                        </a:lnTo>
                        <a:lnTo>
                          <a:pt x="37" y="161"/>
                        </a:lnTo>
                        <a:close/>
                        <a:moveTo>
                          <a:pt x="144" y="161"/>
                        </a:moveTo>
                        <a:lnTo>
                          <a:pt x="144" y="99"/>
                        </a:lnTo>
                        <a:lnTo>
                          <a:pt x="229" y="99"/>
                        </a:lnTo>
                        <a:lnTo>
                          <a:pt x="229" y="161"/>
                        </a:lnTo>
                        <a:lnTo>
                          <a:pt x="144" y="161"/>
                        </a:lnTo>
                        <a:close/>
                        <a:moveTo>
                          <a:pt x="253" y="161"/>
                        </a:moveTo>
                        <a:lnTo>
                          <a:pt x="253" y="99"/>
                        </a:lnTo>
                        <a:lnTo>
                          <a:pt x="338" y="99"/>
                        </a:lnTo>
                        <a:lnTo>
                          <a:pt x="338" y="161"/>
                        </a:lnTo>
                        <a:lnTo>
                          <a:pt x="253" y="161"/>
                        </a:lnTo>
                        <a:close/>
                        <a:moveTo>
                          <a:pt x="376" y="0"/>
                        </a:moveTo>
                        <a:lnTo>
                          <a:pt x="0" y="0"/>
                        </a:lnTo>
                        <a:lnTo>
                          <a:pt x="0" y="369"/>
                        </a:lnTo>
                        <a:lnTo>
                          <a:pt x="376" y="369"/>
                        </a:lnTo>
                        <a:lnTo>
                          <a:pt x="3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sp>
                <p:nvSpPr>
                  <p:cNvPr id="217" name="Freeform 271"/>
                  <p:cNvSpPr>
                    <a:spLocks noEditPoints="1"/>
                  </p:cNvSpPr>
                  <p:nvPr/>
                </p:nvSpPr>
                <p:spPr bwMode="auto">
                  <a:xfrm>
                    <a:off x="-46862" y="1855188"/>
                    <a:ext cx="330547" cy="324393"/>
                  </a:xfrm>
                  <a:custGeom>
                    <a:avLst/>
                    <a:gdLst>
                      <a:gd name="T0" fmla="*/ 37 w 376"/>
                      <a:gd name="T1" fmla="*/ 331 h 369"/>
                      <a:gd name="T2" fmla="*/ 37 w 376"/>
                      <a:gd name="T3" fmla="*/ 270 h 369"/>
                      <a:gd name="T4" fmla="*/ 123 w 376"/>
                      <a:gd name="T5" fmla="*/ 270 h 369"/>
                      <a:gd name="T6" fmla="*/ 123 w 376"/>
                      <a:gd name="T7" fmla="*/ 331 h 369"/>
                      <a:gd name="T8" fmla="*/ 37 w 376"/>
                      <a:gd name="T9" fmla="*/ 331 h 369"/>
                      <a:gd name="T10" fmla="*/ 144 w 376"/>
                      <a:gd name="T11" fmla="*/ 331 h 369"/>
                      <a:gd name="T12" fmla="*/ 144 w 376"/>
                      <a:gd name="T13" fmla="*/ 270 h 369"/>
                      <a:gd name="T14" fmla="*/ 229 w 376"/>
                      <a:gd name="T15" fmla="*/ 270 h 369"/>
                      <a:gd name="T16" fmla="*/ 229 w 376"/>
                      <a:gd name="T17" fmla="*/ 331 h 369"/>
                      <a:gd name="T18" fmla="*/ 144 w 376"/>
                      <a:gd name="T19" fmla="*/ 331 h 369"/>
                      <a:gd name="T20" fmla="*/ 253 w 376"/>
                      <a:gd name="T21" fmla="*/ 331 h 369"/>
                      <a:gd name="T22" fmla="*/ 253 w 376"/>
                      <a:gd name="T23" fmla="*/ 270 h 369"/>
                      <a:gd name="T24" fmla="*/ 338 w 376"/>
                      <a:gd name="T25" fmla="*/ 270 h 369"/>
                      <a:gd name="T26" fmla="*/ 338 w 376"/>
                      <a:gd name="T27" fmla="*/ 331 h 369"/>
                      <a:gd name="T28" fmla="*/ 253 w 376"/>
                      <a:gd name="T29" fmla="*/ 331 h 369"/>
                      <a:gd name="T30" fmla="*/ 37 w 376"/>
                      <a:gd name="T31" fmla="*/ 246 h 369"/>
                      <a:gd name="T32" fmla="*/ 37 w 376"/>
                      <a:gd name="T33" fmla="*/ 184 h 369"/>
                      <a:gd name="T34" fmla="*/ 123 w 376"/>
                      <a:gd name="T35" fmla="*/ 184 h 369"/>
                      <a:gd name="T36" fmla="*/ 123 w 376"/>
                      <a:gd name="T37" fmla="*/ 246 h 369"/>
                      <a:gd name="T38" fmla="*/ 37 w 376"/>
                      <a:gd name="T39" fmla="*/ 246 h 369"/>
                      <a:gd name="T40" fmla="*/ 144 w 376"/>
                      <a:gd name="T41" fmla="*/ 246 h 369"/>
                      <a:gd name="T42" fmla="*/ 144 w 376"/>
                      <a:gd name="T43" fmla="*/ 184 h 369"/>
                      <a:gd name="T44" fmla="*/ 229 w 376"/>
                      <a:gd name="T45" fmla="*/ 184 h 369"/>
                      <a:gd name="T46" fmla="*/ 229 w 376"/>
                      <a:gd name="T47" fmla="*/ 246 h 369"/>
                      <a:gd name="T48" fmla="*/ 144 w 376"/>
                      <a:gd name="T49" fmla="*/ 246 h 369"/>
                      <a:gd name="T50" fmla="*/ 253 w 376"/>
                      <a:gd name="T51" fmla="*/ 246 h 369"/>
                      <a:gd name="T52" fmla="*/ 253 w 376"/>
                      <a:gd name="T53" fmla="*/ 184 h 369"/>
                      <a:gd name="T54" fmla="*/ 338 w 376"/>
                      <a:gd name="T55" fmla="*/ 184 h 369"/>
                      <a:gd name="T56" fmla="*/ 338 w 376"/>
                      <a:gd name="T57" fmla="*/ 246 h 369"/>
                      <a:gd name="T58" fmla="*/ 253 w 376"/>
                      <a:gd name="T59" fmla="*/ 246 h 369"/>
                      <a:gd name="T60" fmla="*/ 37 w 376"/>
                      <a:gd name="T61" fmla="*/ 161 h 369"/>
                      <a:gd name="T62" fmla="*/ 37 w 376"/>
                      <a:gd name="T63" fmla="*/ 99 h 369"/>
                      <a:gd name="T64" fmla="*/ 123 w 376"/>
                      <a:gd name="T65" fmla="*/ 99 h 369"/>
                      <a:gd name="T66" fmla="*/ 123 w 376"/>
                      <a:gd name="T67" fmla="*/ 161 h 369"/>
                      <a:gd name="T68" fmla="*/ 37 w 376"/>
                      <a:gd name="T69" fmla="*/ 161 h 369"/>
                      <a:gd name="T70" fmla="*/ 144 w 376"/>
                      <a:gd name="T71" fmla="*/ 161 h 369"/>
                      <a:gd name="T72" fmla="*/ 144 w 376"/>
                      <a:gd name="T73" fmla="*/ 99 h 369"/>
                      <a:gd name="T74" fmla="*/ 229 w 376"/>
                      <a:gd name="T75" fmla="*/ 99 h 369"/>
                      <a:gd name="T76" fmla="*/ 229 w 376"/>
                      <a:gd name="T77" fmla="*/ 161 h 369"/>
                      <a:gd name="T78" fmla="*/ 144 w 376"/>
                      <a:gd name="T79" fmla="*/ 161 h 369"/>
                      <a:gd name="T80" fmla="*/ 253 w 376"/>
                      <a:gd name="T81" fmla="*/ 161 h 369"/>
                      <a:gd name="T82" fmla="*/ 253 w 376"/>
                      <a:gd name="T83" fmla="*/ 99 h 369"/>
                      <a:gd name="T84" fmla="*/ 338 w 376"/>
                      <a:gd name="T85" fmla="*/ 99 h 369"/>
                      <a:gd name="T86" fmla="*/ 338 w 376"/>
                      <a:gd name="T87" fmla="*/ 161 h 369"/>
                      <a:gd name="T88" fmla="*/ 253 w 376"/>
                      <a:gd name="T89" fmla="*/ 161 h 369"/>
                      <a:gd name="T90" fmla="*/ 376 w 376"/>
                      <a:gd name="T91" fmla="*/ 0 h 369"/>
                      <a:gd name="T92" fmla="*/ 0 w 376"/>
                      <a:gd name="T93" fmla="*/ 0 h 369"/>
                      <a:gd name="T94" fmla="*/ 0 w 376"/>
                      <a:gd name="T95" fmla="*/ 369 h 369"/>
                      <a:gd name="T96" fmla="*/ 376 w 376"/>
                      <a:gd name="T97" fmla="*/ 369 h 369"/>
                      <a:gd name="T98" fmla="*/ 376 w 376"/>
                      <a:gd name="T9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6" h="369">
                        <a:moveTo>
                          <a:pt x="37" y="331"/>
                        </a:moveTo>
                        <a:lnTo>
                          <a:pt x="37" y="270"/>
                        </a:lnTo>
                        <a:lnTo>
                          <a:pt x="123" y="270"/>
                        </a:lnTo>
                        <a:lnTo>
                          <a:pt x="123" y="331"/>
                        </a:lnTo>
                        <a:lnTo>
                          <a:pt x="37" y="331"/>
                        </a:lnTo>
                        <a:moveTo>
                          <a:pt x="144" y="331"/>
                        </a:moveTo>
                        <a:lnTo>
                          <a:pt x="144" y="270"/>
                        </a:lnTo>
                        <a:lnTo>
                          <a:pt x="229" y="270"/>
                        </a:lnTo>
                        <a:lnTo>
                          <a:pt x="229" y="331"/>
                        </a:lnTo>
                        <a:lnTo>
                          <a:pt x="144" y="331"/>
                        </a:lnTo>
                        <a:moveTo>
                          <a:pt x="253" y="331"/>
                        </a:moveTo>
                        <a:lnTo>
                          <a:pt x="253" y="270"/>
                        </a:lnTo>
                        <a:lnTo>
                          <a:pt x="338" y="270"/>
                        </a:lnTo>
                        <a:lnTo>
                          <a:pt x="338" y="331"/>
                        </a:lnTo>
                        <a:lnTo>
                          <a:pt x="253" y="331"/>
                        </a:lnTo>
                        <a:moveTo>
                          <a:pt x="37" y="246"/>
                        </a:moveTo>
                        <a:lnTo>
                          <a:pt x="37" y="184"/>
                        </a:lnTo>
                        <a:lnTo>
                          <a:pt x="123" y="184"/>
                        </a:lnTo>
                        <a:lnTo>
                          <a:pt x="123" y="246"/>
                        </a:lnTo>
                        <a:lnTo>
                          <a:pt x="37" y="246"/>
                        </a:lnTo>
                        <a:moveTo>
                          <a:pt x="144" y="246"/>
                        </a:moveTo>
                        <a:lnTo>
                          <a:pt x="144" y="184"/>
                        </a:lnTo>
                        <a:lnTo>
                          <a:pt x="229" y="184"/>
                        </a:lnTo>
                        <a:lnTo>
                          <a:pt x="229" y="246"/>
                        </a:lnTo>
                        <a:lnTo>
                          <a:pt x="144" y="246"/>
                        </a:lnTo>
                        <a:moveTo>
                          <a:pt x="253" y="246"/>
                        </a:moveTo>
                        <a:lnTo>
                          <a:pt x="253" y="184"/>
                        </a:lnTo>
                        <a:lnTo>
                          <a:pt x="338" y="184"/>
                        </a:lnTo>
                        <a:lnTo>
                          <a:pt x="338" y="246"/>
                        </a:lnTo>
                        <a:lnTo>
                          <a:pt x="253" y="246"/>
                        </a:lnTo>
                        <a:moveTo>
                          <a:pt x="37" y="161"/>
                        </a:moveTo>
                        <a:lnTo>
                          <a:pt x="37" y="99"/>
                        </a:lnTo>
                        <a:lnTo>
                          <a:pt x="123" y="99"/>
                        </a:lnTo>
                        <a:lnTo>
                          <a:pt x="123" y="161"/>
                        </a:lnTo>
                        <a:lnTo>
                          <a:pt x="37" y="161"/>
                        </a:lnTo>
                        <a:moveTo>
                          <a:pt x="144" y="161"/>
                        </a:moveTo>
                        <a:lnTo>
                          <a:pt x="144" y="99"/>
                        </a:lnTo>
                        <a:lnTo>
                          <a:pt x="229" y="99"/>
                        </a:lnTo>
                        <a:lnTo>
                          <a:pt x="229" y="161"/>
                        </a:lnTo>
                        <a:lnTo>
                          <a:pt x="144" y="161"/>
                        </a:lnTo>
                        <a:moveTo>
                          <a:pt x="253" y="161"/>
                        </a:moveTo>
                        <a:lnTo>
                          <a:pt x="253" y="99"/>
                        </a:lnTo>
                        <a:lnTo>
                          <a:pt x="338" y="99"/>
                        </a:lnTo>
                        <a:lnTo>
                          <a:pt x="338" y="161"/>
                        </a:lnTo>
                        <a:lnTo>
                          <a:pt x="253" y="161"/>
                        </a:lnTo>
                        <a:moveTo>
                          <a:pt x="376" y="0"/>
                        </a:moveTo>
                        <a:lnTo>
                          <a:pt x="0" y="0"/>
                        </a:lnTo>
                        <a:lnTo>
                          <a:pt x="0" y="369"/>
                        </a:lnTo>
                        <a:lnTo>
                          <a:pt x="376" y="369"/>
                        </a:lnTo>
                        <a:lnTo>
                          <a:pt x="3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marL="0" marR="0" lvl="0" indent="0" defTabSz="342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000000"/>
                      </a:solidFill>
                      <a:effectLst/>
                      <a:uLnTx/>
                      <a:uFillTx/>
                      <a:ea typeface="Arial" charset="0"/>
                      <a:cs typeface="Arial" charset="0"/>
                    </a:endParaRPr>
                  </a:p>
                </p:txBody>
              </p:sp>
            </p:grpSp>
          </p:grpSp>
        </p:grpSp>
        <p:sp>
          <p:nvSpPr>
            <p:cNvPr id="196" name="TextBox 250"/>
            <p:cNvSpPr txBox="1"/>
            <p:nvPr/>
          </p:nvSpPr>
          <p:spPr>
            <a:xfrm>
              <a:off x="5302670" y="3306738"/>
              <a:ext cx="1500526" cy="127429"/>
            </a:xfrm>
            <a:prstGeom prst="rect">
              <a:avLst/>
            </a:prstGeom>
            <a:noFill/>
            <a:effectLst>
              <a:outerShdw blurRad="152400" dist="317500" dir="5400000" sx="90000" sy="-19000" rotWithShape="0">
                <a:prstClr val="black">
                  <a:alpha val="15000"/>
                </a:prstClr>
              </a:outerShdw>
            </a:effectLst>
          </p:spPr>
          <p:txBody>
            <a:bodyPr wrap="none" rtlCol="0">
              <a:prstTxWarp prst="textArchDown">
                <a:avLst/>
              </a:prstTxWarp>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825" b="1" i="0" u="none" strike="noStrike" kern="0" cap="none" spc="0" normalizeH="0" baseline="0" noProof="0" dirty="0" smtClean="0">
                  <a:ln>
                    <a:noFill/>
                  </a:ln>
                  <a:solidFill>
                    <a:srgbClr val="FFFFFF"/>
                  </a:solidFill>
                  <a:effectLst/>
                  <a:uLnTx/>
                  <a:uFillTx/>
                  <a:latin typeface="Meiryo" charset="-128"/>
                  <a:ea typeface="Meiryo" charset="-128"/>
                  <a:cs typeface="Meiryo" charset="-128"/>
                </a:rPr>
                <a:t>アプリケーション</a:t>
              </a:r>
              <a:endParaRPr kumimoji="0" lang="en-US" sz="825" b="1" i="0" u="none" strike="noStrike" kern="0" cap="none" spc="0" normalizeH="0" baseline="0" noProof="0" dirty="0" smtClean="0">
                <a:ln>
                  <a:noFill/>
                </a:ln>
                <a:solidFill>
                  <a:srgbClr val="FFFFFF"/>
                </a:solidFill>
                <a:effectLst/>
                <a:uLnTx/>
                <a:uFillTx/>
                <a:latin typeface="Meiryo" charset="-128"/>
                <a:ea typeface="Meiryo" charset="-128"/>
                <a:cs typeface="Meiryo" charset="-128"/>
              </a:endParaRPr>
            </a:p>
          </p:txBody>
        </p:sp>
      </p:grpSp>
      <p:cxnSp>
        <p:nvCxnSpPr>
          <p:cNvPr id="269" name="Straight Connector 335"/>
          <p:cNvCxnSpPr/>
          <p:nvPr/>
        </p:nvCxnSpPr>
        <p:spPr>
          <a:xfrm>
            <a:off x="4525157" y="2766790"/>
            <a:ext cx="0" cy="537275"/>
          </a:xfrm>
          <a:prstGeom prst="line">
            <a:avLst/>
          </a:prstGeom>
          <a:noFill/>
          <a:ln w="19050" cap="flat" cmpd="sng" algn="ctr">
            <a:gradFill>
              <a:gsLst>
                <a:gs pos="78000">
                  <a:srgbClr val="FFFFFF">
                    <a:alpha val="75000"/>
                  </a:srgbClr>
                </a:gs>
                <a:gs pos="22000">
                  <a:srgbClr val="FFFFFF">
                    <a:alpha val="75000"/>
                  </a:srgbClr>
                </a:gs>
                <a:gs pos="0">
                  <a:srgbClr val="FFFFFF">
                    <a:alpha val="0"/>
                  </a:srgbClr>
                </a:gs>
                <a:gs pos="50000">
                  <a:srgbClr val="FFFFFF"/>
                </a:gs>
                <a:gs pos="100000">
                  <a:srgbClr val="FFFFFF">
                    <a:alpha val="0"/>
                  </a:srgbClr>
                </a:gs>
              </a:gsLst>
              <a:lin ang="5400000" scaled="0"/>
            </a:gradFill>
            <a:prstDash val="sysDot"/>
          </a:ln>
          <a:effectLst/>
        </p:spPr>
      </p:cxnSp>
      <p:sp>
        <p:nvSpPr>
          <p:cNvPr id="270" name="Oval 157"/>
          <p:cNvSpPr/>
          <p:nvPr/>
        </p:nvSpPr>
        <p:spPr>
          <a:xfrm>
            <a:off x="5515006" y="3049684"/>
            <a:ext cx="2697488" cy="525272"/>
          </a:xfrm>
          <a:prstGeom prst="ellipse">
            <a:avLst/>
          </a:prstGeom>
          <a:gradFill>
            <a:gsLst>
              <a:gs pos="0">
                <a:srgbClr val="3CBBB9">
                  <a:lumMod val="40000"/>
                  <a:lumOff val="60000"/>
                  <a:alpha val="0"/>
                </a:srgbClr>
              </a:gs>
              <a:gs pos="100000">
                <a:srgbClr val="33828D">
                  <a:alpha val="0"/>
                </a:srgbClr>
              </a:gs>
              <a:gs pos="88000">
                <a:srgbClr val="3CBBB9">
                  <a:lumMod val="40000"/>
                  <a:lumOff val="60000"/>
                  <a:alpha val="61000"/>
                </a:srgbClr>
              </a:gs>
            </a:gsLst>
            <a:path path="shape">
              <a:fillToRect l="50000" t="50000" r="50000" b="50000"/>
            </a:path>
          </a:gradFill>
          <a:ln w="25400" cap="flat" cmpd="sng" algn="ctr">
            <a:noFill/>
            <a:prstDash val="solid"/>
          </a:ln>
          <a:effectLst/>
        </p:spPr>
        <p:txBody>
          <a:bodyPr lIns="91420" tIns="45710" rIns="91420" bIns="45710"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71" name="Oval 158"/>
          <p:cNvSpPr/>
          <p:nvPr/>
        </p:nvSpPr>
        <p:spPr>
          <a:xfrm>
            <a:off x="703393" y="2984773"/>
            <a:ext cx="2761691" cy="525272"/>
          </a:xfrm>
          <a:prstGeom prst="ellipse">
            <a:avLst/>
          </a:prstGeom>
          <a:gradFill>
            <a:gsLst>
              <a:gs pos="0">
                <a:srgbClr val="3CBBB9">
                  <a:lumMod val="40000"/>
                  <a:lumOff val="60000"/>
                  <a:alpha val="0"/>
                </a:srgbClr>
              </a:gs>
              <a:gs pos="100000">
                <a:srgbClr val="33828D">
                  <a:alpha val="0"/>
                </a:srgbClr>
              </a:gs>
              <a:gs pos="88000">
                <a:srgbClr val="3CBBB9">
                  <a:lumMod val="40000"/>
                  <a:lumOff val="60000"/>
                  <a:alpha val="61000"/>
                </a:srgbClr>
              </a:gs>
            </a:gsLst>
            <a:path path="shape">
              <a:fillToRect l="50000" t="50000" r="50000" b="50000"/>
            </a:path>
          </a:gradFill>
          <a:ln w="25400" cap="flat" cmpd="sng" algn="ctr">
            <a:noFill/>
            <a:prstDash val="solid"/>
          </a:ln>
          <a:effectLst/>
        </p:spPr>
        <p:txBody>
          <a:bodyPr lIns="91420" tIns="45710" rIns="91420" bIns="45710"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272" name="Rectangle 17"/>
          <p:cNvSpPr/>
          <p:nvPr/>
        </p:nvSpPr>
        <p:spPr>
          <a:xfrm>
            <a:off x="191907" y="233427"/>
            <a:ext cx="8596277" cy="561690"/>
          </a:xfrm>
          <a:prstGeom prst="rect">
            <a:avLst/>
          </a:prstGeom>
        </p:spPr>
        <p:txBody>
          <a:bodyPr wrap="square" lIns="68577" tIns="34289" rIns="68577" bIns="34289">
            <a:spAutoFit/>
          </a:bodyPr>
          <a:lstStyle/>
          <a:p>
            <a:pPr algn="ctr" defTabSz="456915" fontAlgn="auto">
              <a:spcBef>
                <a:spcPts val="0"/>
              </a:spcBef>
              <a:spcAft>
                <a:spcPts val="0"/>
              </a:spcAft>
            </a:pPr>
            <a:r>
              <a:rPr lang="ja-JP" altLang="en-US" sz="3200" dirty="0" smtClean="0">
                <a:solidFill>
                  <a:srgbClr val="3CBBB9">
                    <a:lumMod val="50000"/>
                  </a:srgbClr>
                </a:solidFill>
                <a:latin typeface="Meiryo" charset="-128"/>
                <a:ea typeface="Meiryo" charset="-128"/>
                <a:cs typeface="Meiryo" charset="-128"/>
              </a:rPr>
              <a:t>シスコの</a:t>
            </a:r>
            <a:r>
              <a:rPr lang="ja-JP" altLang="en-US" sz="3200" dirty="0" smtClean="0">
                <a:solidFill>
                  <a:srgbClr val="3CBBB9">
                    <a:lumMod val="50000"/>
                  </a:srgbClr>
                </a:solidFill>
                <a:latin typeface="Meiryo" charset="-128"/>
                <a:ea typeface="Meiryo" charset="-128"/>
                <a:cs typeface="Meiryo" charset="-128"/>
              </a:rPr>
              <a:t>データセンター</a:t>
            </a:r>
            <a:r>
              <a:rPr lang="en-US" altLang="ja-JP" sz="3200" dirty="0" smtClean="0">
                <a:solidFill>
                  <a:srgbClr val="3CBBB9">
                    <a:lumMod val="50000"/>
                  </a:srgbClr>
                </a:solidFill>
                <a:latin typeface="Meiryo" charset="-128"/>
                <a:ea typeface="Meiryo" charset="-128"/>
                <a:cs typeface="Meiryo" charset="-128"/>
              </a:rPr>
              <a:t> </a:t>
            </a:r>
            <a:r>
              <a:rPr lang="ja-JP" altLang="en-US" sz="3200" dirty="0" smtClean="0">
                <a:solidFill>
                  <a:srgbClr val="3CBBB9">
                    <a:lumMod val="50000"/>
                  </a:srgbClr>
                </a:solidFill>
                <a:latin typeface="Meiryo" charset="-128"/>
                <a:ea typeface="Meiryo" charset="-128"/>
                <a:cs typeface="Meiryo" charset="-128"/>
              </a:rPr>
              <a:t>プロダクト</a:t>
            </a:r>
            <a:r>
              <a:rPr lang="ja-JP" altLang="en-US" sz="3200" dirty="0" smtClean="0">
                <a:solidFill>
                  <a:srgbClr val="3CBBB9">
                    <a:lumMod val="50000"/>
                  </a:srgbClr>
                </a:solidFill>
                <a:latin typeface="Meiryo" charset="-128"/>
                <a:ea typeface="Meiryo" charset="-128"/>
                <a:cs typeface="Meiryo" charset="-128"/>
              </a:rPr>
              <a:t>戦略</a:t>
            </a:r>
            <a:endParaRPr lang="en-US" sz="3200" dirty="0">
              <a:solidFill>
                <a:srgbClr val="3CBBB9">
                  <a:lumMod val="50000"/>
                </a:srgbClr>
              </a:solidFill>
              <a:latin typeface="Meiryo" charset="-128"/>
              <a:ea typeface="Meiryo" charset="-128"/>
              <a:cs typeface="Meiryo" charset="-128"/>
            </a:endParaRPr>
          </a:p>
        </p:txBody>
      </p:sp>
      <p:grpSp>
        <p:nvGrpSpPr>
          <p:cNvPr id="273" name="Group 344"/>
          <p:cNvGrpSpPr/>
          <p:nvPr>
            <p:custDataLst>
              <p:tags r:id="rId2"/>
            </p:custDataLst>
          </p:nvPr>
        </p:nvGrpSpPr>
        <p:grpSpPr>
          <a:xfrm>
            <a:off x="1001787" y="2893495"/>
            <a:ext cx="2247338" cy="685787"/>
            <a:chOff x="561187" y="2945553"/>
            <a:chExt cx="2996449" cy="914383"/>
          </a:xfrm>
        </p:grpSpPr>
        <p:sp>
          <p:nvSpPr>
            <p:cNvPr id="274" name="TextBox 345"/>
            <p:cNvSpPr txBox="1"/>
            <p:nvPr/>
          </p:nvSpPr>
          <p:spPr>
            <a:xfrm>
              <a:off x="561187" y="3572677"/>
              <a:ext cx="2996449" cy="287259"/>
            </a:xfrm>
            <a:prstGeom prst="rect">
              <a:avLst/>
            </a:prstGeom>
            <a:noFill/>
          </p:spPr>
          <p:txBody>
            <a:bodyPr wrap="square" rtlCol="0">
              <a:spAutoFit/>
            </a:bodyPr>
            <a:lstStyle>
              <a:defPPr>
                <a:defRPr lang="en-US"/>
              </a:defPPr>
              <a:lvl1pPr algn="ctr">
                <a:defRPr sz="1600" b="1">
                  <a:solidFill>
                    <a:schemeClr val="bg1"/>
                  </a:solidFill>
                </a:defRPr>
              </a:lvl1p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srgbClr val="FFFFFF"/>
                  </a:solidFill>
                  <a:effectLst/>
                  <a:uLnTx/>
                  <a:uFillTx/>
                  <a:latin typeface="Meiryo" charset="-128"/>
                  <a:ea typeface="Meiryo" charset="-128"/>
                  <a:cs typeface="Meiryo" charset="-128"/>
                </a:rPr>
                <a:t>ネットワーク</a:t>
              </a:r>
              <a:endParaRPr kumimoji="0" lang="en-US" sz="800" b="0" i="0" u="none" strike="noStrike" kern="0" cap="none" spc="0" normalizeH="0" baseline="0" noProof="0" dirty="0">
                <a:ln>
                  <a:noFill/>
                </a:ln>
                <a:solidFill>
                  <a:srgbClr val="FFFFFF"/>
                </a:solidFill>
                <a:effectLst/>
                <a:uLnTx/>
                <a:uFillTx/>
                <a:latin typeface="Meiryo" charset="-128"/>
                <a:ea typeface="Meiryo" charset="-128"/>
                <a:cs typeface="Meiryo" charset="-128"/>
              </a:endParaRPr>
            </a:p>
          </p:txBody>
        </p:sp>
        <p:pic>
          <p:nvPicPr>
            <p:cNvPr id="275" name="Picture 5" descr="\\CHICOSTORAGE\Client Projects\Cisco References\Kubrick Icons\Kubrick png icons\topology_view_1033_256.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748906" y="2945553"/>
              <a:ext cx="642347" cy="642347"/>
            </a:xfrm>
            <a:prstGeom prst="rect">
              <a:avLst/>
            </a:prstGeom>
            <a:noFill/>
            <a:extLst>
              <a:ext uri="{909E8E84-426E-40dd-AFC4-6F175D3DCCD1}">
                <a14:hiddenFill xmlns="" xmlns:a14="http://schemas.microsoft.com/office/drawing/2010/main">
                  <a:solidFill>
                    <a:srgbClr val="FFFFFF"/>
                  </a:solidFill>
                </a14:hiddenFill>
              </a:ext>
            </a:extLst>
          </p:spPr>
        </p:pic>
        <p:sp>
          <p:nvSpPr>
            <p:cNvPr id="276" name="Oval 347"/>
            <p:cNvSpPr/>
            <p:nvPr/>
          </p:nvSpPr>
          <p:spPr>
            <a:xfrm>
              <a:off x="1443952" y="3472826"/>
              <a:ext cx="1262707" cy="163349"/>
            </a:xfrm>
            <a:prstGeom prst="ellipse">
              <a:avLst/>
            </a:prstGeom>
            <a:gradFill flip="none" rotWithShape="1">
              <a:gsLst>
                <a:gs pos="0">
                  <a:srgbClr val="000000">
                    <a:lumMod val="75000"/>
                    <a:alpha val="64000"/>
                  </a:srgbClr>
                </a:gs>
                <a:gs pos="100000">
                  <a:srgbClr val="33828D">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pic>
        <p:nvPicPr>
          <p:cNvPr id="277" name="Picture 3" descr="\\MV-FS\Projects\Cisco\References\Brand Assets\Kubrick Icons\Kubrick png icons\file_1036_256.png"/>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6300192" y="2591423"/>
            <a:ext cx="224779" cy="224778"/>
          </a:xfrm>
          <a:prstGeom prst="rect">
            <a:avLst/>
          </a:prstGeom>
          <a:noFill/>
        </p:spPr>
      </p:pic>
      <p:sp>
        <p:nvSpPr>
          <p:cNvPr id="278" name="TextBox 178"/>
          <p:cNvSpPr txBox="1"/>
          <p:nvPr/>
        </p:nvSpPr>
        <p:spPr>
          <a:xfrm>
            <a:off x="6406836" y="2594335"/>
            <a:ext cx="506596" cy="196204"/>
          </a:xfrm>
          <a:prstGeom prst="rect">
            <a:avLst/>
          </a:prstGeom>
          <a:noFill/>
        </p:spPr>
        <p:txBody>
          <a:bodyPr wrap="square" lIns="68568" tIns="34288" rIns="68568" bIns="34288"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en-US" sz="825" b="0" dirty="0">
                <a:solidFill>
                  <a:srgbClr val="FFFFFF"/>
                </a:solidFill>
                <a:ea typeface="Arial" charset="0"/>
                <a:cs typeface="Arial" charset="0"/>
              </a:rPr>
              <a:t>Policy</a:t>
            </a:r>
          </a:p>
        </p:txBody>
      </p:sp>
      <p:pic>
        <p:nvPicPr>
          <p:cNvPr id="279" name="Picture 3" descr="\\MV-FS\Projects\Cisco\References\Brand Assets\Kubrick Icons\Kubrick png icons\file_1036_256.png"/>
          <p:cNvPicPr>
            <a:picLocks noChangeAspect="1" noChangeArrowheads="1"/>
          </p:cNvPicPr>
          <p:nvPr/>
        </p:nvPicPr>
        <p:blipFill>
          <a:blip r:embed="rId11"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2870466" y="2639255"/>
            <a:ext cx="224779" cy="224778"/>
          </a:xfrm>
          <a:prstGeom prst="rect">
            <a:avLst/>
          </a:prstGeom>
          <a:noFill/>
        </p:spPr>
      </p:pic>
      <p:sp>
        <p:nvSpPr>
          <p:cNvPr id="280" name="TextBox 180"/>
          <p:cNvSpPr txBox="1"/>
          <p:nvPr/>
        </p:nvSpPr>
        <p:spPr>
          <a:xfrm>
            <a:off x="2459767" y="2618397"/>
            <a:ext cx="506596" cy="196204"/>
          </a:xfrm>
          <a:prstGeom prst="rect">
            <a:avLst/>
          </a:prstGeom>
          <a:noFill/>
        </p:spPr>
        <p:txBody>
          <a:bodyPr wrap="square" lIns="68568" tIns="34288" rIns="68568" bIns="34288"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en-US" sz="825" b="0" dirty="0">
                <a:solidFill>
                  <a:srgbClr val="FFFFFF"/>
                </a:solidFill>
                <a:ea typeface="Arial" charset="0"/>
                <a:cs typeface="Arial" charset="0"/>
              </a:rPr>
              <a:t>Policy</a:t>
            </a:r>
          </a:p>
        </p:txBody>
      </p:sp>
      <p:pic>
        <p:nvPicPr>
          <p:cNvPr id="281" name="Picture 3" descr="\\MV-FS\Projects\Cisco\References\Brand Assets\Kubrick Icons\Kubrick png icons\file_1036_256.png"/>
          <p:cNvPicPr>
            <a:picLocks noChangeAspect="1" noChangeArrowheads="1"/>
          </p:cNvPicPr>
          <p:nvPr/>
        </p:nvPicPr>
        <p:blipFill>
          <a:blip r:embed="rId11" cstate="print">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4418931" y="2883178"/>
            <a:ext cx="224779" cy="224778"/>
          </a:xfrm>
          <a:prstGeom prst="rect">
            <a:avLst/>
          </a:prstGeom>
          <a:noFill/>
        </p:spPr>
      </p:pic>
      <p:sp>
        <p:nvSpPr>
          <p:cNvPr id="282" name="TextBox 182"/>
          <p:cNvSpPr txBox="1"/>
          <p:nvPr/>
        </p:nvSpPr>
        <p:spPr>
          <a:xfrm>
            <a:off x="4555372" y="2893496"/>
            <a:ext cx="506596" cy="196204"/>
          </a:xfrm>
          <a:prstGeom prst="rect">
            <a:avLst/>
          </a:prstGeom>
          <a:noFill/>
        </p:spPr>
        <p:txBody>
          <a:bodyPr wrap="square" lIns="68568" tIns="34288" rIns="68568" bIns="34288"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en-US" sz="825" b="0" dirty="0">
                <a:solidFill>
                  <a:srgbClr val="FFFFFF"/>
                </a:solidFill>
                <a:ea typeface="Arial" charset="0"/>
                <a:cs typeface="Arial" charset="0"/>
              </a:rPr>
              <a:t>Policy</a:t>
            </a:r>
          </a:p>
        </p:txBody>
      </p:sp>
      <p:grpSp>
        <p:nvGrpSpPr>
          <p:cNvPr id="283" name="Group 337"/>
          <p:cNvGrpSpPr/>
          <p:nvPr>
            <p:custDataLst>
              <p:tags r:id="rId3"/>
            </p:custDataLst>
          </p:nvPr>
        </p:nvGrpSpPr>
        <p:grpSpPr>
          <a:xfrm>
            <a:off x="3465084" y="3153025"/>
            <a:ext cx="2049925" cy="611625"/>
            <a:chOff x="2492764" y="3404656"/>
            <a:chExt cx="2733232" cy="815500"/>
          </a:xfrm>
        </p:grpSpPr>
        <p:sp>
          <p:nvSpPr>
            <p:cNvPr id="284" name="Oval 338"/>
            <p:cNvSpPr/>
            <p:nvPr/>
          </p:nvSpPr>
          <p:spPr>
            <a:xfrm>
              <a:off x="3292771" y="3825408"/>
              <a:ext cx="1262707" cy="217417"/>
            </a:xfrm>
            <a:prstGeom prst="ellipse">
              <a:avLst/>
            </a:prstGeom>
            <a:gradFill flip="none" rotWithShape="1">
              <a:gsLst>
                <a:gs pos="0">
                  <a:srgbClr val="000000">
                    <a:lumMod val="75000"/>
                    <a:alpha val="80000"/>
                  </a:srgbClr>
                </a:gs>
                <a:gs pos="100000">
                  <a:srgbClr val="33828D">
                    <a:lumMod val="75000"/>
                    <a:alpha val="0"/>
                  </a:srgbClr>
                </a:gs>
              </a:gsLst>
              <a:path path="shape">
                <a:fillToRect l="50000" t="50000" r="50000" b="50000"/>
              </a:path>
              <a:tileRect/>
            </a:gra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285" name="Group 339"/>
            <p:cNvGrpSpPr/>
            <p:nvPr/>
          </p:nvGrpSpPr>
          <p:grpSpPr>
            <a:xfrm>
              <a:off x="2492764" y="3404656"/>
              <a:ext cx="2733232" cy="815500"/>
              <a:chOff x="2492764" y="3404656"/>
              <a:chExt cx="2733232" cy="815500"/>
            </a:xfrm>
          </p:grpSpPr>
          <p:pic>
            <p:nvPicPr>
              <p:cNvPr id="286" name="Picture 10" descr="\\CHICOSTORAGE\Client Projects\Cisco References\Kubrick Icons\Kubrick png icons\Utilization_cpu_1005_256.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632148" y="3404656"/>
                <a:ext cx="583952" cy="583952"/>
              </a:xfrm>
              <a:prstGeom prst="rect">
                <a:avLst/>
              </a:prstGeom>
              <a:noFill/>
              <a:extLst>
                <a:ext uri="{909E8E84-426E-40dd-AFC4-6F175D3DCCD1}">
                  <a14:hiddenFill xmlns="" xmlns:a14="http://schemas.microsoft.com/office/drawing/2010/main">
                    <a:solidFill>
                      <a:srgbClr val="FFFFFF"/>
                    </a:solidFill>
                  </a14:hiddenFill>
                </a:ext>
              </a:extLst>
            </p:spPr>
          </p:pic>
          <p:sp>
            <p:nvSpPr>
              <p:cNvPr id="287" name="TextBox 341"/>
              <p:cNvSpPr txBox="1"/>
              <p:nvPr/>
            </p:nvSpPr>
            <p:spPr>
              <a:xfrm>
                <a:off x="2492764" y="3932898"/>
                <a:ext cx="2733232" cy="287258"/>
              </a:xfrm>
              <a:prstGeom prst="rect">
                <a:avLst/>
              </a:prstGeom>
              <a:noFill/>
            </p:spPr>
            <p:txBody>
              <a:bodyPr wrap="square" rtlCol="0">
                <a:spAutoFit/>
              </a:bodyPr>
              <a:lstStyle>
                <a:defPPr>
                  <a:defRPr lang="en-US"/>
                </a:defPPr>
                <a:lvl1pPr algn="ctr">
                  <a:defRPr sz="1600" b="1">
                    <a:solidFill>
                      <a:schemeClr val="bg1"/>
                    </a:solidFill>
                  </a:defRPr>
                </a:lvl1p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srgbClr val="FFFFFF"/>
                    </a:solidFill>
                    <a:effectLst/>
                    <a:uLnTx/>
                    <a:uFillTx/>
                    <a:latin typeface="Meiryo" charset="-128"/>
                    <a:ea typeface="Meiryo" charset="-128"/>
                    <a:cs typeface="Meiryo" charset="-128"/>
                  </a:rPr>
                  <a:t>コンピューティング</a:t>
                </a:r>
                <a:endParaRPr kumimoji="0" lang="en-US" sz="800" b="0" i="0" u="none" strike="noStrike" kern="0" cap="none" spc="0" normalizeH="0" baseline="0" noProof="0" dirty="0">
                  <a:ln>
                    <a:noFill/>
                  </a:ln>
                  <a:solidFill>
                    <a:srgbClr val="FFFFFF"/>
                  </a:solidFill>
                  <a:effectLst/>
                  <a:uLnTx/>
                  <a:uFillTx/>
                  <a:latin typeface="Meiryo" charset="-128"/>
                  <a:ea typeface="Meiryo" charset="-128"/>
                  <a:cs typeface="Meiryo" charset="-128"/>
                </a:endParaRPr>
              </a:p>
            </p:txBody>
          </p:sp>
        </p:grpSp>
      </p:grpSp>
      <p:sp>
        <p:nvSpPr>
          <p:cNvPr id="288" name="Rounded Rectangle 3"/>
          <p:cNvSpPr/>
          <p:nvPr/>
        </p:nvSpPr>
        <p:spPr>
          <a:xfrm>
            <a:off x="1434769" y="2966632"/>
            <a:ext cx="1388678" cy="426691"/>
          </a:xfrm>
          <a:prstGeom prst="roundRect">
            <a:avLst/>
          </a:prstGeom>
          <a:gradFill rotWithShape="1">
            <a:gsLst>
              <a:gs pos="0">
                <a:srgbClr val="33828D">
                  <a:shade val="51000"/>
                  <a:satMod val="130000"/>
                </a:srgbClr>
              </a:gs>
              <a:gs pos="80000">
                <a:srgbClr val="33828D">
                  <a:shade val="93000"/>
                  <a:satMod val="130000"/>
                </a:srgbClr>
              </a:gs>
              <a:gs pos="100000">
                <a:srgbClr val="33828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rPr>
              <a:t>ACI</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smtClean="0">
                <a:ln>
                  <a:noFill/>
                </a:ln>
                <a:solidFill>
                  <a:srgbClr val="FFFFFF"/>
                </a:solidFill>
                <a:effectLst/>
                <a:uLnTx/>
                <a:uFillTx/>
                <a:latin typeface="Arial" charset="0"/>
                <a:ea typeface="Arial" charset="0"/>
                <a:cs typeface="Arial" charset="0"/>
              </a:rPr>
              <a:t>Software-Defined Networking</a:t>
            </a:r>
          </a:p>
        </p:txBody>
      </p:sp>
      <p:sp>
        <p:nvSpPr>
          <p:cNvPr id="289" name="Rounded Rectangle 129"/>
          <p:cNvSpPr/>
          <p:nvPr/>
        </p:nvSpPr>
        <p:spPr>
          <a:xfrm>
            <a:off x="3717905" y="3167555"/>
            <a:ext cx="1664267" cy="426691"/>
          </a:xfrm>
          <a:prstGeom prst="roundRect">
            <a:avLst/>
          </a:prstGeom>
          <a:gradFill rotWithShape="1">
            <a:gsLst>
              <a:gs pos="0">
                <a:srgbClr val="D3D3DA">
                  <a:shade val="51000"/>
                  <a:satMod val="130000"/>
                </a:srgbClr>
              </a:gs>
              <a:gs pos="80000">
                <a:srgbClr val="D3D3DA">
                  <a:shade val="93000"/>
                  <a:satMod val="130000"/>
                </a:srgbClr>
              </a:gs>
              <a:gs pos="100000">
                <a:srgbClr val="D3D3D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srgbClr val="FFFFFF"/>
                </a:solidFill>
                <a:effectLst/>
                <a:uLnTx/>
                <a:uFillTx/>
                <a:latin typeface="Arial" charset="0"/>
                <a:ea typeface="Arial" charset="0"/>
                <a:cs typeface="Arial" charset="0"/>
              </a:rPr>
              <a:t>UCS</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rgbClr val="FFFFFF"/>
                </a:solidFill>
                <a:effectLst/>
                <a:uLnTx/>
                <a:uFillTx/>
                <a:latin typeface="Arial" charset="0"/>
                <a:ea typeface="Arial" charset="0"/>
                <a:cs typeface="Arial" charset="0"/>
              </a:rPr>
              <a:t>Software-Defined Compute</a:t>
            </a:r>
          </a:p>
        </p:txBody>
      </p:sp>
      <p:sp>
        <p:nvSpPr>
          <p:cNvPr id="290" name="Rounded Rectangle 132"/>
          <p:cNvSpPr/>
          <p:nvPr/>
        </p:nvSpPr>
        <p:spPr>
          <a:xfrm>
            <a:off x="3216393" y="2217067"/>
            <a:ext cx="2534496" cy="442896"/>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Arial" charset="0"/>
                <a:ea typeface="Arial" charset="0"/>
                <a:cs typeface="Arial" charset="0"/>
              </a:rPr>
              <a:t>Cisco One Data Center Suite</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Orchestrate, </a:t>
            </a:r>
            <a:r>
              <a:rPr kumimoji="0" lang="en-US" sz="500" b="0" i="0" u="none" strike="noStrike" kern="0" cap="none" spc="0" normalizeH="0" baseline="0" noProof="0" dirty="0" err="1" smtClean="0">
                <a:ln>
                  <a:noFill/>
                </a:ln>
                <a:solidFill>
                  <a:srgbClr val="FFFFFF"/>
                </a:solidFill>
                <a:effectLst/>
                <a:uLnTx/>
                <a:uFillTx/>
                <a:latin typeface="Arial" charset="0"/>
                <a:ea typeface="Arial" charset="0"/>
                <a:cs typeface="Arial" charset="0"/>
              </a:rPr>
              <a:t>Optmize</a:t>
            </a:r>
            <a:r>
              <a:rPr kumimoji="0" lang="en-US" sz="500" b="0" i="0" u="none" strike="noStrike" kern="0" cap="none" spc="0" normalizeH="0" baseline="0" noProof="0" dirty="0" smtClean="0">
                <a:ln>
                  <a:noFill/>
                </a:ln>
                <a:solidFill>
                  <a:srgbClr val="FFFFFF"/>
                </a:solidFill>
                <a:effectLst/>
                <a:uLnTx/>
                <a:uFillTx/>
                <a:latin typeface="Arial" charset="0"/>
                <a:ea typeface="Arial" charset="0"/>
                <a:cs typeface="Arial" charset="0"/>
              </a:rPr>
              <a:t> &amp; Manage Infrastructure</a:t>
            </a:r>
          </a:p>
        </p:txBody>
      </p:sp>
      <p:pic>
        <p:nvPicPr>
          <p:cNvPr id="291" name="Picture 2"/>
          <p:cNvPicPr>
            <a:picLocks noChangeAspect="1"/>
          </p:cNvPicPr>
          <p:nvPr/>
        </p:nvPicPr>
        <p:blipFill>
          <a:blip r:embed="rId16"/>
          <a:stretch>
            <a:fillRect/>
          </a:stretch>
        </p:blipFill>
        <p:spPr>
          <a:xfrm>
            <a:off x="1552548" y="1684407"/>
            <a:ext cx="403292" cy="403292"/>
          </a:xfrm>
          <a:prstGeom prst="rect">
            <a:avLst/>
          </a:prstGeom>
        </p:spPr>
      </p:pic>
      <p:pic>
        <p:nvPicPr>
          <p:cNvPr id="292" name="Picture 4"/>
          <p:cNvPicPr>
            <a:picLocks noChangeAspect="1"/>
          </p:cNvPicPr>
          <p:nvPr/>
        </p:nvPicPr>
        <p:blipFill rotWithShape="1">
          <a:blip r:embed="rId17"/>
          <a:srcRect l="7115" t="30423" r="62809" b="42713"/>
          <a:stretch/>
        </p:blipFill>
        <p:spPr>
          <a:xfrm>
            <a:off x="917254" y="1710771"/>
            <a:ext cx="437613" cy="302042"/>
          </a:xfrm>
          <a:prstGeom prst="rect">
            <a:avLst/>
          </a:prstGeom>
        </p:spPr>
      </p:pic>
      <p:pic>
        <p:nvPicPr>
          <p:cNvPr id="293" name="Picture 2" descr="http://media.corporate-ir.net/media_files/IROL/17/176060/KindleLogos/AWS%20Logo%20-%20New/aws_logo_web_300px.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26095" y="987574"/>
            <a:ext cx="726782" cy="302826"/>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4" descr="http://www.cloudlinktech.com/wp-content/uploads/2015/05/ms_azure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49795" y="1329878"/>
            <a:ext cx="1043608" cy="178766"/>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6" descr="http://im.pcmag.com/pcmagus/photo/default/softlayerlogo3_eteq.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61932" y="1567692"/>
            <a:ext cx="718021" cy="126997"/>
          </a:xfrm>
          <a:prstGeom prst="rect">
            <a:avLst/>
          </a:prstGeom>
          <a:noFill/>
          <a:extLst>
            <a:ext uri="{909E8E84-426E-40DD-AFC4-6F175D3DCCD1}">
              <a14:hiddenFill xmlns:a14="http://schemas.microsoft.com/office/drawing/2010/main">
                <a:solidFill>
                  <a:srgbClr val="FFFFFF"/>
                </a:solidFill>
              </a14:hiddenFill>
            </a:ext>
          </a:extLst>
        </p:spPr>
      </p:pic>
      <p:cxnSp>
        <p:nvCxnSpPr>
          <p:cNvPr id="296" name="Straight Connector 142"/>
          <p:cNvCxnSpPr/>
          <p:nvPr/>
        </p:nvCxnSpPr>
        <p:spPr>
          <a:xfrm flipV="1">
            <a:off x="5599798" y="1943020"/>
            <a:ext cx="1018994" cy="343747"/>
          </a:xfrm>
          <a:prstGeom prst="line">
            <a:avLst/>
          </a:prstGeom>
          <a:noFill/>
          <a:ln w="19050" cap="flat" cmpd="sng" algn="ctr">
            <a:solidFill>
              <a:srgbClr val="272A48"/>
            </a:solidFill>
            <a:prstDash val="sysDot"/>
          </a:ln>
          <a:effectLst/>
        </p:spPr>
      </p:cxnSp>
      <p:sp>
        <p:nvSpPr>
          <p:cNvPr id="297" name="Rectangle 12"/>
          <p:cNvSpPr/>
          <p:nvPr/>
        </p:nvSpPr>
        <p:spPr>
          <a:xfrm>
            <a:off x="7417446" y="2283718"/>
            <a:ext cx="538930" cy="253916"/>
          </a:xfrm>
          <a:prstGeom prst="rect">
            <a:avLst/>
          </a:prstGeom>
        </p:spPr>
        <p:txBody>
          <a:bodyPr wrap="none">
            <a:spAutoFit/>
          </a:bodyPr>
          <a:lstStyle/>
          <a:p>
            <a:pPr defTabSz="456915" fontAlgn="auto">
              <a:spcBef>
                <a:spcPts val="0"/>
              </a:spcBef>
              <a:spcAft>
                <a:spcPts val="0"/>
              </a:spcAft>
            </a:pPr>
            <a:r>
              <a:rPr lang="en-US" sz="1050" smtClean="0">
                <a:solidFill>
                  <a:srgbClr val="000000"/>
                </a:solidFill>
                <a:ea typeface="Arial" charset="0"/>
                <a:cs typeface="Arial" charset="0"/>
              </a:rPr>
              <a:t>Cloud</a:t>
            </a:r>
            <a:endParaRPr lang="en-US" sz="1050" dirty="0">
              <a:solidFill>
                <a:srgbClr val="000000"/>
              </a:solidFill>
              <a:ea typeface="Arial" charset="0"/>
              <a:cs typeface="Arial" charset="0"/>
            </a:endParaRPr>
          </a:p>
        </p:txBody>
      </p:sp>
      <p:sp>
        <p:nvSpPr>
          <p:cNvPr id="298" name="TextBox 155"/>
          <p:cNvSpPr txBox="1"/>
          <p:nvPr/>
        </p:nvSpPr>
        <p:spPr>
          <a:xfrm>
            <a:off x="5796136" y="3436426"/>
            <a:ext cx="2049925" cy="215444"/>
          </a:xfrm>
          <a:prstGeom prst="rect">
            <a:avLst/>
          </a:prstGeom>
          <a:noFill/>
        </p:spPr>
        <p:txBody>
          <a:bodyPr wrap="square"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ja-JP" altLang="en-US" sz="800" b="0" dirty="0" smtClean="0">
                <a:solidFill>
                  <a:srgbClr val="FFFFFF"/>
                </a:solidFill>
                <a:latin typeface="Meiryo" charset="-128"/>
                <a:ea typeface="Meiryo" charset="-128"/>
                <a:cs typeface="Meiryo" charset="-128"/>
              </a:rPr>
              <a:t>ストレージ</a:t>
            </a:r>
            <a:endParaRPr lang="en-US" sz="800" b="0" dirty="0" smtClean="0">
              <a:solidFill>
                <a:srgbClr val="FFFFFF"/>
              </a:solidFill>
              <a:latin typeface="Meiryo" charset="-128"/>
              <a:ea typeface="Meiryo" charset="-128"/>
              <a:cs typeface="Meiryo" charset="-128"/>
            </a:endParaRPr>
          </a:p>
        </p:txBody>
      </p:sp>
      <p:pic>
        <p:nvPicPr>
          <p:cNvPr id="299" name="Picture 3" descr="\\MV-FS\Projects\Cisco\References\Brand Assets\Kubrick Icons\Kubrick png icons\file_1036_256.png"/>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5974984" y="1770908"/>
            <a:ext cx="224779" cy="224778"/>
          </a:xfrm>
          <a:prstGeom prst="rect">
            <a:avLst/>
          </a:prstGeom>
          <a:noFill/>
        </p:spPr>
      </p:pic>
      <p:sp>
        <p:nvSpPr>
          <p:cNvPr id="300" name="TextBox 159"/>
          <p:cNvSpPr txBox="1"/>
          <p:nvPr/>
        </p:nvSpPr>
        <p:spPr>
          <a:xfrm>
            <a:off x="6081628" y="1773820"/>
            <a:ext cx="506596" cy="196204"/>
          </a:xfrm>
          <a:prstGeom prst="rect">
            <a:avLst/>
          </a:prstGeom>
          <a:noFill/>
        </p:spPr>
        <p:txBody>
          <a:bodyPr wrap="square" lIns="68568" tIns="34288" rIns="68568" bIns="34288" rtlCol="0">
            <a:spAutoFit/>
          </a:bodyPr>
          <a:lstStyle>
            <a:defPPr>
              <a:defRPr lang="en-US"/>
            </a:defPPr>
            <a:lvl1pPr algn="ctr">
              <a:defRPr sz="1600" b="1">
                <a:solidFill>
                  <a:schemeClr val="bg1"/>
                </a:solidFill>
              </a:defRPr>
            </a:lvl1pPr>
          </a:lstStyle>
          <a:p>
            <a:pPr defTabSz="456915" fontAlgn="auto">
              <a:spcBef>
                <a:spcPts val="0"/>
              </a:spcBef>
              <a:spcAft>
                <a:spcPts val="0"/>
              </a:spcAft>
            </a:pPr>
            <a:r>
              <a:rPr lang="en-US" sz="825" b="0" dirty="0">
                <a:solidFill>
                  <a:srgbClr val="000000"/>
                </a:solidFill>
                <a:ea typeface="Arial" charset="0"/>
                <a:cs typeface="Arial" charset="0"/>
              </a:rPr>
              <a:t>Policy</a:t>
            </a:r>
          </a:p>
        </p:txBody>
      </p:sp>
      <p:sp>
        <p:nvSpPr>
          <p:cNvPr id="301" name="Rectangle 160"/>
          <p:cNvSpPr/>
          <p:nvPr/>
        </p:nvSpPr>
        <p:spPr>
          <a:xfrm>
            <a:off x="854495" y="2045345"/>
            <a:ext cx="1189749" cy="253916"/>
          </a:xfrm>
          <a:prstGeom prst="rect">
            <a:avLst/>
          </a:prstGeom>
        </p:spPr>
        <p:txBody>
          <a:bodyPr wrap="none">
            <a:spAutoFit/>
          </a:bodyPr>
          <a:lstStyle/>
          <a:p>
            <a:pPr defTabSz="456915" fontAlgn="auto">
              <a:spcBef>
                <a:spcPts val="0"/>
              </a:spcBef>
              <a:spcAft>
                <a:spcPts val="0"/>
              </a:spcAft>
            </a:pPr>
            <a:r>
              <a:rPr lang="en-US" sz="1050" dirty="0" smtClean="0">
                <a:solidFill>
                  <a:srgbClr val="000000"/>
                </a:solidFill>
                <a:ea typeface="Arial" charset="0"/>
                <a:cs typeface="Arial" charset="0"/>
              </a:rPr>
              <a:t>Open Integration</a:t>
            </a:r>
            <a:endParaRPr lang="en-US" sz="1050" dirty="0">
              <a:solidFill>
                <a:srgbClr val="000000"/>
              </a:solidFill>
              <a:ea typeface="Arial" charset="0"/>
              <a:cs typeface="Arial" charset="0"/>
            </a:endParaRPr>
          </a:p>
        </p:txBody>
      </p:sp>
      <p:pic>
        <p:nvPicPr>
          <p:cNvPr id="302" name="Picture 2" descr="http://www.freeiconspng.com/uploads/storage-icon-10.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29769" y="3075806"/>
            <a:ext cx="334519" cy="334519"/>
          </a:xfrm>
          <a:prstGeom prst="rect">
            <a:avLst/>
          </a:prstGeom>
          <a:noFill/>
          <a:extLst>
            <a:ext uri="{909E8E84-426E-40DD-AFC4-6F175D3DCCD1}">
              <a14:hiddenFill xmlns:a14="http://schemas.microsoft.com/office/drawing/2010/main">
                <a:solidFill>
                  <a:srgbClr val="FFFFFF"/>
                </a:solidFill>
              </a14:hiddenFill>
            </a:ext>
          </a:extLst>
        </p:spPr>
      </p:pic>
      <p:sp>
        <p:nvSpPr>
          <p:cNvPr id="303" name="Rounded Rectangle 146"/>
          <p:cNvSpPr/>
          <p:nvPr/>
        </p:nvSpPr>
        <p:spPr>
          <a:xfrm>
            <a:off x="5850953" y="3021927"/>
            <a:ext cx="1956892" cy="426691"/>
          </a:xfrm>
          <a:prstGeom prst="roundRect">
            <a:avLst/>
          </a:prstGeom>
          <a:solidFill>
            <a:srgbClr val="52526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charset="0"/>
                <a:ea typeface="Arial" charset="0"/>
                <a:cs typeface="Arial" charset="0"/>
              </a:rPr>
              <a:t>HyperFlex/UCS/3</a:t>
            </a:r>
            <a:r>
              <a:rPr kumimoji="0" lang="en-US" sz="1200" b="0" i="0" u="none" strike="noStrike" kern="0" cap="none" spc="0" normalizeH="0" baseline="30000" noProof="0" dirty="0" smtClean="0">
                <a:ln>
                  <a:noFill/>
                </a:ln>
                <a:solidFill>
                  <a:srgbClr val="FFFFFF"/>
                </a:solidFill>
                <a:effectLst/>
                <a:uLnTx/>
                <a:uFillTx/>
                <a:latin typeface="Arial" charset="0"/>
                <a:ea typeface="Arial" charset="0"/>
                <a:cs typeface="Arial" charset="0"/>
              </a:rPr>
              <a:t>rd</a:t>
            </a:r>
            <a:r>
              <a:rPr kumimoji="0" lang="en-US" sz="1200" b="0" i="0" u="none" strike="noStrike" kern="0" cap="none" spc="0" normalizeH="0" baseline="0" noProof="0" dirty="0" smtClean="0">
                <a:ln>
                  <a:noFill/>
                </a:ln>
                <a:solidFill>
                  <a:srgbClr val="FFFFFF"/>
                </a:solidFill>
                <a:effectLst/>
                <a:uLnTx/>
                <a:uFillTx/>
                <a:latin typeface="Arial" charset="0"/>
                <a:ea typeface="Arial" charset="0"/>
                <a:cs typeface="Arial" charset="0"/>
              </a:rPr>
              <a:t> party</a:t>
            </a: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FFFFFF"/>
                </a:solidFill>
                <a:effectLst/>
                <a:uLnTx/>
                <a:uFillTx/>
                <a:latin typeface="Arial" charset="0"/>
                <a:ea typeface="Arial" charset="0"/>
                <a:cs typeface="Arial" charset="0"/>
              </a:rPr>
              <a:t>(HCI/SDS/Converged)</a:t>
            </a:r>
          </a:p>
        </p:txBody>
      </p:sp>
      <p:sp>
        <p:nvSpPr>
          <p:cNvPr id="304" name="TextBox 7"/>
          <p:cNvSpPr txBox="1"/>
          <p:nvPr/>
        </p:nvSpPr>
        <p:spPr>
          <a:xfrm>
            <a:off x="8963247" y="3817088"/>
            <a:ext cx="184731" cy="369332"/>
          </a:xfrm>
          <a:prstGeom prst="rect">
            <a:avLst/>
          </a:prstGeom>
          <a:noFill/>
        </p:spPr>
        <p:txBody>
          <a:bodyPr wrap="none" rtlCol="0">
            <a:spAutoFit/>
          </a:bodyPr>
          <a:lstStyle/>
          <a:p>
            <a:pPr defTabSz="456915" fontAlgn="auto">
              <a:spcBef>
                <a:spcPts val="0"/>
              </a:spcBef>
              <a:spcAft>
                <a:spcPts val="0"/>
              </a:spcAft>
            </a:pPr>
            <a:endParaRPr lang="en-US">
              <a:solidFill>
                <a:srgbClr val="000000"/>
              </a:solidFill>
              <a:latin typeface="CiscoSansTT Light"/>
              <a:ea typeface=""/>
              <a:cs typeface=""/>
            </a:endParaRPr>
          </a:p>
        </p:txBody>
      </p:sp>
      <p:pic>
        <p:nvPicPr>
          <p:cNvPr id="305" name="Picture 2" descr="mage result for tetration analytics cisc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07822" y="4724504"/>
            <a:ext cx="1167099" cy="583550"/>
          </a:xfrm>
          <a:prstGeom prst="rect">
            <a:avLst/>
          </a:prstGeom>
          <a:noFill/>
          <a:extLst>
            <a:ext uri="{909E8E84-426E-40DD-AFC4-6F175D3DCCD1}">
              <a14:hiddenFill xmlns:a14="http://schemas.microsoft.com/office/drawing/2010/main">
                <a:solidFill>
                  <a:srgbClr val="FFFFFF"/>
                </a:solidFill>
              </a14:hiddenFill>
            </a:ext>
          </a:extLst>
        </p:spPr>
      </p:pic>
      <p:sp>
        <p:nvSpPr>
          <p:cNvPr id="306" name="Rounded Rectangle 8"/>
          <p:cNvSpPr/>
          <p:nvPr/>
        </p:nvSpPr>
        <p:spPr>
          <a:xfrm>
            <a:off x="3104753" y="1816359"/>
            <a:ext cx="665834" cy="395351"/>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自動化ツール</a:t>
            </a:r>
            <a:endParaRPr kumimoji="0" lang="en-US" sz="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307" name="Rounded Rectangle 148"/>
          <p:cNvSpPr/>
          <p:nvPr/>
        </p:nvSpPr>
        <p:spPr>
          <a:xfrm>
            <a:off x="3808537" y="1817798"/>
            <a:ext cx="691455" cy="395351"/>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lang="ja-JP" altLang="en-US" sz="800" kern="0" dirty="0" smtClean="0">
                <a:solidFill>
                  <a:srgbClr val="FFFFFF"/>
                </a:solidFill>
                <a:latin typeface="Hiragino Maru Gothic Pro W4" charset="-128"/>
                <a:ea typeface="Hiragino Maru Gothic Pro W4" charset="-128"/>
                <a:cs typeface="Hiragino Maru Gothic Pro W4" charset="-128"/>
              </a:rPr>
              <a:t>インフラ統合管理</a:t>
            </a:r>
            <a:endParaRPr kumimoji="0" lang="en-US" sz="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308" name="Rounded Rectangle 149"/>
          <p:cNvSpPr/>
          <p:nvPr/>
        </p:nvSpPr>
        <p:spPr>
          <a:xfrm>
            <a:off x="4528617" y="1819737"/>
            <a:ext cx="691455" cy="395351"/>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lang="ja-JP" altLang="en-US" sz="800" kern="0" dirty="0" smtClean="0">
                <a:solidFill>
                  <a:srgbClr val="FFFFFF"/>
                </a:solidFill>
                <a:latin typeface="Hiragino Maru Gothic Pro W4" charset="-128"/>
                <a:ea typeface="Hiragino Maru Gothic Pro W4" charset="-128"/>
                <a:cs typeface="Hiragino Maru Gothic Pro W4" charset="-128"/>
              </a:rPr>
              <a:t>サービスポータル</a:t>
            </a:r>
            <a:endParaRPr kumimoji="0" lang="en-US" sz="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309" name="Rounded Rectangle 150"/>
          <p:cNvSpPr/>
          <p:nvPr/>
        </p:nvSpPr>
        <p:spPr>
          <a:xfrm>
            <a:off x="5248697" y="1816359"/>
            <a:ext cx="691455" cy="395351"/>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オーケストレーション</a:t>
            </a:r>
            <a:endParaRPr kumimoji="0" lang="en-US" sz="8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310" name="Rounded Rectangle 151"/>
          <p:cNvSpPr/>
          <p:nvPr/>
        </p:nvSpPr>
        <p:spPr>
          <a:xfrm>
            <a:off x="6760045" y="1570176"/>
            <a:ext cx="1189750" cy="561587"/>
          </a:xfrm>
          <a:prstGeom prst="roundRect">
            <a:avLst/>
          </a:prstGeom>
          <a:gradFill rotWithShape="1">
            <a:gsLst>
              <a:gs pos="0">
                <a:srgbClr val="272A48">
                  <a:shade val="51000"/>
                  <a:satMod val="130000"/>
                </a:srgbClr>
              </a:gs>
              <a:gs pos="80000">
                <a:srgbClr val="272A48">
                  <a:shade val="93000"/>
                  <a:satMod val="130000"/>
                </a:srgbClr>
              </a:gs>
              <a:gs pos="100000">
                <a:srgbClr val="272A4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クラウド管理ツール</a:t>
            </a:r>
            <a:r>
              <a:rPr kumimoji="0" lang="en-US" altLang="ja-JP" sz="10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
            </a:r>
            <a:br>
              <a:rPr kumimoji="0" lang="en-US" altLang="ja-JP" sz="10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br>
            <a:r>
              <a:rPr kumimoji="0" lang="en-US" altLang="ja-JP" sz="10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rPr>
              <a:t>(Cloud Center)</a:t>
            </a:r>
            <a:endParaRPr kumimoji="0" lang="en-US" sz="10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cxnSp>
        <p:nvCxnSpPr>
          <p:cNvPr id="311" name="Straight Connector 152"/>
          <p:cNvCxnSpPr/>
          <p:nvPr/>
        </p:nvCxnSpPr>
        <p:spPr>
          <a:xfrm>
            <a:off x="1964960" y="2023187"/>
            <a:ext cx="1070112" cy="0"/>
          </a:xfrm>
          <a:prstGeom prst="line">
            <a:avLst/>
          </a:prstGeom>
          <a:noFill/>
          <a:ln w="19050" cap="flat" cmpd="sng" algn="ctr">
            <a:solidFill>
              <a:srgbClr val="272A48"/>
            </a:solidFill>
            <a:prstDash val="sysDot"/>
          </a:ln>
          <a:effectLst/>
        </p:spPr>
      </p:cxnSp>
      <p:cxnSp>
        <p:nvCxnSpPr>
          <p:cNvPr id="312" name="Straight Connector 153"/>
          <p:cNvCxnSpPr/>
          <p:nvPr/>
        </p:nvCxnSpPr>
        <p:spPr>
          <a:xfrm>
            <a:off x="1964692" y="2030695"/>
            <a:ext cx="168766" cy="862800"/>
          </a:xfrm>
          <a:prstGeom prst="line">
            <a:avLst/>
          </a:prstGeom>
          <a:noFill/>
          <a:ln w="19050" cap="flat" cmpd="sng" algn="ctr">
            <a:solidFill>
              <a:srgbClr val="272A48"/>
            </a:solidFill>
            <a:prstDash val="sysDot"/>
          </a:ln>
          <a:effectLst/>
        </p:spPr>
      </p:cxnSp>
      <p:cxnSp>
        <p:nvCxnSpPr>
          <p:cNvPr id="313" name="Straight Connector 161"/>
          <p:cNvCxnSpPr/>
          <p:nvPr/>
        </p:nvCxnSpPr>
        <p:spPr>
          <a:xfrm>
            <a:off x="1967057" y="2022201"/>
            <a:ext cx="583712" cy="485948"/>
          </a:xfrm>
          <a:prstGeom prst="line">
            <a:avLst/>
          </a:prstGeom>
          <a:noFill/>
          <a:ln w="19050" cap="flat" cmpd="sng" algn="ctr">
            <a:solidFill>
              <a:srgbClr val="272A48"/>
            </a:solidFill>
            <a:prstDash val="sysDot"/>
          </a:ln>
          <a:effectLst/>
        </p:spPr>
      </p:cxnSp>
      <p:cxnSp>
        <p:nvCxnSpPr>
          <p:cNvPr id="314" name="Straight Connector 167"/>
          <p:cNvCxnSpPr/>
          <p:nvPr/>
        </p:nvCxnSpPr>
        <p:spPr>
          <a:xfrm>
            <a:off x="1984968" y="2014731"/>
            <a:ext cx="1099565" cy="461236"/>
          </a:xfrm>
          <a:prstGeom prst="line">
            <a:avLst/>
          </a:prstGeom>
          <a:noFill/>
          <a:ln w="19050" cap="flat" cmpd="sng" algn="ctr">
            <a:solidFill>
              <a:srgbClr val="272A48"/>
            </a:solidFill>
            <a:prstDash val="sysDot"/>
          </a:ln>
          <a:effectLst/>
        </p:spPr>
      </p:cxnSp>
      <p:grpSp>
        <p:nvGrpSpPr>
          <p:cNvPr id="315" name="Group 19"/>
          <p:cNvGrpSpPr/>
          <p:nvPr/>
        </p:nvGrpSpPr>
        <p:grpSpPr>
          <a:xfrm>
            <a:off x="4306691" y="4831766"/>
            <a:ext cx="945354" cy="306702"/>
            <a:chOff x="3867817" y="1424719"/>
            <a:chExt cx="1183715" cy="396993"/>
          </a:xfrm>
        </p:grpSpPr>
        <p:pic>
          <p:nvPicPr>
            <p:cNvPr id="316" name="Picture 170"/>
            <p:cNvPicPr>
              <a:picLocks noChangeAspect="1"/>
            </p:cNvPicPr>
            <p:nvPr/>
          </p:nvPicPr>
          <p:blipFill rotWithShape="1">
            <a:blip r:embed="rId23"/>
            <a:srcRect t="1" b="24359"/>
            <a:stretch/>
          </p:blipFill>
          <p:spPr>
            <a:xfrm>
              <a:off x="3867817" y="1424719"/>
              <a:ext cx="524840" cy="396993"/>
            </a:xfrm>
            <a:prstGeom prst="rect">
              <a:avLst/>
            </a:prstGeom>
          </p:spPr>
        </p:pic>
        <p:pic>
          <p:nvPicPr>
            <p:cNvPr id="317" name="Picture 173"/>
            <p:cNvPicPr>
              <a:picLocks noChangeAspect="1"/>
            </p:cNvPicPr>
            <p:nvPr/>
          </p:nvPicPr>
          <p:blipFill rotWithShape="1">
            <a:blip r:embed="rId23"/>
            <a:srcRect t="70523"/>
            <a:stretch/>
          </p:blipFill>
          <p:spPr>
            <a:xfrm>
              <a:off x="4164301" y="1517610"/>
              <a:ext cx="887231" cy="261528"/>
            </a:xfrm>
            <a:prstGeom prst="rect">
              <a:avLst/>
            </a:prstGeom>
          </p:spPr>
        </p:pic>
      </p:grpSp>
      <p:sp>
        <p:nvSpPr>
          <p:cNvPr id="318" name="TextBox 183"/>
          <p:cNvSpPr txBox="1"/>
          <p:nvPr/>
        </p:nvSpPr>
        <p:spPr>
          <a:xfrm>
            <a:off x="2483768" y="3662903"/>
            <a:ext cx="4168160" cy="276999"/>
          </a:xfrm>
          <a:prstGeom prst="rect">
            <a:avLst/>
          </a:prstGeom>
          <a:noFill/>
          <a:effectLst>
            <a:outerShdw blurRad="50800" dist="50800" dir="16200000" rotWithShape="0">
              <a:prstClr val="black">
                <a:alpha val="16000"/>
              </a:prstClr>
            </a:outerShdw>
          </a:effectLst>
        </p:spPr>
        <p:txBody>
          <a:bodyPr spcFirstLastPara="1" wrap="none" lIns="91420" tIns="45710" rIns="91420" bIns="45710" numCol="1" rtlCol="0">
            <a:prstTxWarp prst="textArchDown">
              <a:avLst/>
            </a:prstTxWarp>
            <a:spAutoFit/>
          </a:bodyPr>
          <a:lstStyle/>
          <a:p>
            <a:pPr algn="ctr" defTabSz="456915" fontAlgn="auto">
              <a:spcBef>
                <a:spcPts val="0"/>
              </a:spcBef>
              <a:spcAft>
                <a:spcPts val="0"/>
              </a:spcAft>
            </a:pPr>
            <a:r>
              <a:rPr lang="ja-JP" altLang="en-US" sz="1600" b="1" dirty="0" smtClean="0">
                <a:solidFill>
                  <a:srgbClr val="FFFFFF"/>
                </a:solidFill>
                <a:latin typeface="MS PGothic" charset="-128"/>
                <a:ea typeface="MS PGothic" charset="-128"/>
                <a:cs typeface="MS PGothic" charset="-128"/>
              </a:rPr>
              <a:t>プラットフォーム基盤</a:t>
            </a:r>
            <a:endParaRPr lang="en-US" sz="1600" b="1" dirty="0">
              <a:solidFill>
                <a:srgbClr val="FFFFFF"/>
              </a:solidFill>
              <a:latin typeface="MS PGothic" charset="-128"/>
              <a:ea typeface="MS PGothic" charset="-128"/>
              <a:cs typeface="MS PGothic" charset="-128"/>
            </a:endParaRPr>
          </a:p>
        </p:txBody>
      </p:sp>
      <p:pic>
        <p:nvPicPr>
          <p:cNvPr id="319" name="Picture 184" descr="Screen Shot 2015-10-19 at 10.47.49 AM.png"/>
          <p:cNvPicPr>
            <a:picLocks noChangeAspect="1"/>
          </p:cNvPicPr>
          <p:nvPr/>
        </p:nvPicPr>
        <p:blipFill rotWithShape="1">
          <a:blip r:embed="rId24">
            <a:extLst>
              <a:ext uri="{28A0092B-C50C-407E-A947-70E740481C1C}">
                <a14:useLocalDpi xmlns:a14="http://schemas.microsoft.com/office/drawing/2010/main" val="0"/>
              </a:ext>
            </a:extLst>
          </a:blip>
          <a:srcRect l="53932" t="11943" r="2140" b="12797"/>
          <a:stretch/>
        </p:blipFill>
        <p:spPr>
          <a:xfrm>
            <a:off x="8121616" y="1763172"/>
            <a:ext cx="663243" cy="280177"/>
          </a:xfrm>
          <a:prstGeom prst="rect">
            <a:avLst/>
          </a:prstGeom>
        </p:spPr>
      </p:pic>
      <p:sp>
        <p:nvSpPr>
          <p:cNvPr id="320" name="Richtungspfeil 65"/>
          <p:cNvSpPr/>
          <p:nvPr/>
        </p:nvSpPr>
        <p:spPr bwMode="auto">
          <a:xfrm>
            <a:off x="443859" y="4083918"/>
            <a:ext cx="2980178" cy="378689"/>
          </a:xfrm>
          <a:prstGeom prst="roundRect">
            <a:avLst>
              <a:gd name="adj" fmla="val 50000"/>
            </a:avLst>
          </a:prstGeom>
          <a:solidFill>
            <a:srgbClr val="272A48"/>
          </a:solidFill>
          <a:ln w="12700">
            <a:noFill/>
            <a:miter lim="800000"/>
            <a:headEnd/>
            <a:tailEnd/>
          </a:ln>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sp>
        <p:nvSpPr>
          <p:cNvPr id="321" name="Richtungspfeil 65"/>
          <p:cNvSpPr/>
          <p:nvPr/>
        </p:nvSpPr>
        <p:spPr bwMode="auto">
          <a:xfrm>
            <a:off x="3021738" y="4083918"/>
            <a:ext cx="2980178" cy="378689"/>
          </a:xfrm>
          <a:prstGeom prst="roundRect">
            <a:avLst>
              <a:gd name="adj" fmla="val 50000"/>
            </a:avLst>
          </a:prstGeom>
          <a:solidFill>
            <a:srgbClr val="FFFFFF"/>
          </a:solidFill>
          <a:ln w="12700">
            <a:noFill/>
            <a:miter lim="800000"/>
            <a:headEnd/>
            <a:tailEnd/>
          </a:ln>
          <a:effectLst>
            <a:outerShdw dist="38100" dir="10800000" algn="r" rotWithShape="0">
              <a:srgbClr val="272A48">
                <a:lumMod val="75000"/>
                <a:alpha val="40000"/>
              </a:srgbClr>
            </a:outerShdw>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sp>
        <p:nvSpPr>
          <p:cNvPr id="322" name="Richtungspfeil 65"/>
          <p:cNvSpPr/>
          <p:nvPr/>
        </p:nvSpPr>
        <p:spPr bwMode="auto">
          <a:xfrm>
            <a:off x="5599617" y="4083918"/>
            <a:ext cx="2980178" cy="378689"/>
          </a:xfrm>
          <a:prstGeom prst="roundRect">
            <a:avLst>
              <a:gd name="adj" fmla="val 50000"/>
            </a:avLst>
          </a:prstGeom>
          <a:solidFill>
            <a:srgbClr val="52526D"/>
          </a:solidFill>
          <a:ln w="12700">
            <a:noFill/>
            <a:miter lim="800000"/>
            <a:headEnd/>
            <a:tailEnd/>
          </a:ln>
          <a:effectLst>
            <a:outerShdw dist="38100" dir="10800000" algn="r" rotWithShape="0">
              <a:srgbClr val="FFFFFF">
                <a:lumMod val="50000"/>
                <a:alpha val="40000"/>
              </a:srgbClr>
            </a:outerShdw>
          </a:effectLst>
        </p:spPr>
        <p:txBody>
          <a:bodyPr lIns="0" tIns="0" rIns="0" bIns="0" anchor="ctr" anchorCtr="0"/>
          <a:lstStyle/>
          <a:p>
            <a:pPr marL="66681" marR="0" lvl="0" indent="-66681" algn="ctr" defTabSz="457178" eaLnBrk="1" fontAlgn="auto" latinLnBrk="0" hangingPunct="1">
              <a:lnSpc>
                <a:spcPct val="100000"/>
              </a:lnSpc>
              <a:spcBef>
                <a:spcPts val="0"/>
              </a:spcBef>
              <a:spcAft>
                <a:spcPts val="450"/>
              </a:spcAft>
              <a:buClr>
                <a:srgbClr val="005073">
                  <a:lumMod val="50000"/>
                </a:srgbClr>
              </a:buClr>
              <a:buSzPct val="80000"/>
              <a:buFontTx/>
              <a:buNone/>
              <a:tabLst>
                <a:tab pos="807311" algn="r"/>
                <a:tab pos="1344329" algn="r"/>
                <a:tab pos="1882535" algn="r"/>
                <a:tab pos="2420744" algn="r"/>
                <a:tab pos="2958950" algn="r"/>
                <a:tab pos="3495967" algn="r"/>
                <a:tab pos="4034174" algn="r"/>
                <a:tab pos="4236597" algn="l"/>
                <a:tab pos="4773614" algn="l"/>
                <a:tab pos="5311823" algn="l"/>
              </a:tabLst>
              <a:defRPr/>
            </a:pPr>
            <a:endParaRPr kumimoji="0" lang="en-GB" sz="1400" b="0" i="0" u="none" strike="noStrike" kern="0" cap="none" spc="0" normalizeH="0" baseline="0" noProof="1">
              <a:ln>
                <a:noFill/>
              </a:ln>
              <a:solidFill>
                <a:srgbClr val="282828"/>
              </a:solidFill>
              <a:effectLst/>
              <a:uLnTx/>
              <a:uFillTx/>
              <a:latin typeface="CiscoSansTT ExtraLight"/>
              <a:ea typeface=""/>
              <a:cs typeface=""/>
            </a:endParaRPr>
          </a:p>
        </p:txBody>
      </p:sp>
      <p:sp>
        <p:nvSpPr>
          <p:cNvPr id="323" name="TextBox 223"/>
          <p:cNvSpPr txBox="1"/>
          <p:nvPr/>
        </p:nvSpPr>
        <p:spPr>
          <a:xfrm>
            <a:off x="787112" y="4158042"/>
            <a:ext cx="2023540" cy="244682"/>
          </a:xfrm>
          <a:prstGeom prst="rect">
            <a:avLst/>
          </a:prstGeom>
          <a:noFill/>
          <a:ln>
            <a:noFill/>
          </a:ln>
        </p:spPr>
        <p:txBody>
          <a:bodyPr wrap="square" rtlCol="0" anchor="ctr">
            <a:spAutoFit/>
          </a:bodyPr>
          <a:lstStyle/>
          <a:p>
            <a:pPr algn="ctr" defTabSz="457166" eaLnBrk="0" fontAlgn="auto" hangingPunct="0">
              <a:lnSpc>
                <a:spcPct val="90000"/>
              </a:lnSpc>
              <a:spcBef>
                <a:spcPts val="0"/>
              </a:spcBef>
              <a:spcAft>
                <a:spcPts val="0"/>
              </a:spcAft>
              <a:defRPr/>
            </a:pPr>
            <a:r>
              <a:rPr lang="ja-JP" altLang="en-US" sz="1100" b="1" dirty="0" smtClean="0">
                <a:solidFill>
                  <a:srgbClr val="FFFFFF"/>
                </a:solidFill>
                <a:latin typeface="CiscoSansTT ExtraLight"/>
                <a:ea typeface="ＭＳ Ｐゴシック" charset="-128"/>
                <a:cs typeface="ＭＳ Ｐゴシック" charset="-128"/>
              </a:rPr>
              <a:t>リモート</a:t>
            </a:r>
            <a:r>
              <a:rPr lang="en-US" altLang="ja-JP" sz="1100" b="1" dirty="0" smtClean="0">
                <a:solidFill>
                  <a:srgbClr val="FFFFFF"/>
                </a:solidFill>
                <a:latin typeface="CiscoSansTT ExtraLight"/>
                <a:ea typeface="ＭＳ Ｐゴシック" charset="-128"/>
                <a:cs typeface="ＭＳ Ｐゴシック" charset="-128"/>
              </a:rPr>
              <a:t> </a:t>
            </a:r>
            <a:r>
              <a:rPr lang="ja-JP" altLang="en-US" sz="1100" b="1" dirty="0" smtClean="0">
                <a:solidFill>
                  <a:srgbClr val="FFFFFF"/>
                </a:solidFill>
                <a:latin typeface="CiscoSansTT ExtraLight"/>
                <a:ea typeface="ＭＳ Ｐゴシック" charset="-128"/>
                <a:cs typeface="ＭＳ Ｐゴシック" charset="-128"/>
              </a:rPr>
              <a:t>サイト</a:t>
            </a:r>
            <a:endParaRPr lang="en-US" sz="1100" b="1" dirty="0">
              <a:solidFill>
                <a:srgbClr val="FFFFFF"/>
              </a:solidFill>
              <a:latin typeface="CiscoSansTT ExtraLight"/>
              <a:ea typeface="ＭＳ Ｐゴシック" charset="-128"/>
              <a:cs typeface="ＭＳ Ｐゴシック" charset="-128"/>
            </a:endParaRPr>
          </a:p>
        </p:txBody>
      </p:sp>
      <p:sp>
        <p:nvSpPr>
          <p:cNvPr id="324" name="TextBox 224"/>
          <p:cNvSpPr txBox="1"/>
          <p:nvPr/>
        </p:nvSpPr>
        <p:spPr>
          <a:xfrm>
            <a:off x="6135881" y="4158042"/>
            <a:ext cx="2023540" cy="244682"/>
          </a:xfrm>
          <a:prstGeom prst="rect">
            <a:avLst/>
          </a:prstGeom>
          <a:noFill/>
          <a:ln>
            <a:noFill/>
          </a:ln>
        </p:spPr>
        <p:txBody>
          <a:bodyPr wrap="square" rtlCol="0" anchor="ctr">
            <a:spAutoFit/>
          </a:bodyPr>
          <a:lstStyle/>
          <a:p>
            <a:pPr algn="ctr" defTabSz="457166" eaLnBrk="0" fontAlgn="auto" hangingPunct="0">
              <a:lnSpc>
                <a:spcPct val="90000"/>
              </a:lnSpc>
              <a:spcBef>
                <a:spcPts val="0"/>
              </a:spcBef>
              <a:spcAft>
                <a:spcPts val="0"/>
              </a:spcAft>
              <a:defRPr/>
            </a:pPr>
            <a:r>
              <a:rPr lang="ja-JP" altLang="en-US" sz="1100" b="1" dirty="0" smtClean="0">
                <a:solidFill>
                  <a:srgbClr val="FFFFFF"/>
                </a:solidFill>
                <a:latin typeface="CiscoSansTT ExtraLight"/>
                <a:ea typeface="ＭＳ Ｐゴシック" charset="-128"/>
                <a:cs typeface="ＭＳ Ｐゴシック" charset="-128"/>
              </a:rPr>
              <a:t>パブリック</a:t>
            </a:r>
            <a:r>
              <a:rPr lang="en-US" altLang="ja-JP" sz="1100" b="1" dirty="0" smtClean="0">
                <a:solidFill>
                  <a:srgbClr val="FFFFFF"/>
                </a:solidFill>
                <a:latin typeface="CiscoSansTT ExtraLight"/>
                <a:ea typeface="ＭＳ Ｐゴシック" charset="-128"/>
                <a:cs typeface="ＭＳ Ｐゴシック" charset="-128"/>
              </a:rPr>
              <a:t> </a:t>
            </a:r>
            <a:r>
              <a:rPr lang="ja-JP" altLang="en-US" sz="1100" b="1" dirty="0" smtClean="0">
                <a:solidFill>
                  <a:srgbClr val="FFFFFF"/>
                </a:solidFill>
                <a:latin typeface="CiscoSansTT ExtraLight"/>
                <a:ea typeface="ＭＳ Ｐゴシック" charset="-128"/>
                <a:cs typeface="ＭＳ Ｐゴシック" charset="-128"/>
              </a:rPr>
              <a:t>クラウド</a:t>
            </a:r>
            <a:endParaRPr lang="en-US" sz="1100" b="1" dirty="0">
              <a:solidFill>
                <a:srgbClr val="FFFFFF"/>
              </a:solidFill>
              <a:latin typeface="CiscoSansTT ExtraLight"/>
              <a:ea typeface="ＭＳ Ｐゴシック" charset="-128"/>
              <a:cs typeface="ＭＳ Ｐゴシック" charset="-128"/>
            </a:endParaRPr>
          </a:p>
        </p:txBody>
      </p:sp>
      <p:sp>
        <p:nvSpPr>
          <p:cNvPr id="325" name="TextBox 225"/>
          <p:cNvSpPr txBox="1"/>
          <p:nvPr/>
        </p:nvSpPr>
        <p:spPr>
          <a:xfrm>
            <a:off x="3500057" y="4155926"/>
            <a:ext cx="2023540" cy="248914"/>
          </a:xfrm>
          <a:prstGeom prst="rect">
            <a:avLst/>
          </a:prstGeom>
          <a:noFill/>
          <a:ln>
            <a:noFill/>
          </a:ln>
        </p:spPr>
        <p:txBody>
          <a:bodyPr wrap="square" rtlCol="0" anchor="ctr">
            <a:spAutoFit/>
          </a:bodyPr>
          <a:lstStyle/>
          <a:p>
            <a:pPr algn="ctr" defTabSz="457166" eaLnBrk="0" fontAlgn="auto" hangingPunct="0">
              <a:lnSpc>
                <a:spcPct val="90000"/>
              </a:lnSpc>
              <a:spcBef>
                <a:spcPts val="0"/>
              </a:spcBef>
              <a:spcAft>
                <a:spcPts val="0"/>
              </a:spcAft>
              <a:defRPr/>
            </a:pPr>
            <a:r>
              <a:rPr lang="ja-JP" altLang="en-US" sz="1100" b="1" dirty="0" smtClean="0">
                <a:solidFill>
                  <a:srgbClr val="272848"/>
                </a:solidFill>
                <a:latin typeface="CiscoSansTT ExtraLight"/>
                <a:ea typeface="ＭＳ Ｐゴシック" charset="-128"/>
                <a:cs typeface="ＭＳ Ｐゴシック" charset="-128"/>
              </a:rPr>
              <a:t>オンプレミス</a:t>
            </a:r>
            <a:endParaRPr lang="en-US" sz="1100" b="1" dirty="0">
              <a:solidFill>
                <a:srgbClr val="272848"/>
              </a:solidFill>
              <a:latin typeface="CiscoSansTT ExtraLight"/>
              <a:ea typeface="ＭＳ Ｐゴシック" charset="-128"/>
              <a:cs typeface="ＭＳ Ｐゴシック" charset="-128"/>
            </a:endParaRPr>
          </a:p>
        </p:txBody>
      </p:sp>
      <p:sp>
        <p:nvSpPr>
          <p:cNvPr id="2" name="円/楕円 1"/>
          <p:cNvSpPr/>
          <p:nvPr/>
        </p:nvSpPr>
        <p:spPr>
          <a:xfrm>
            <a:off x="5487419" y="593388"/>
            <a:ext cx="3579318" cy="3189604"/>
          </a:xfrm>
          <a:prstGeom prst="ellipse">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95122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Oval 4"/>
          <p:cNvSpPr/>
          <p:nvPr/>
        </p:nvSpPr>
        <p:spPr>
          <a:xfrm>
            <a:off x="2815915" y="2985294"/>
            <a:ext cx="1514309" cy="151430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サーバ</a:t>
            </a: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166" name="Right Arrow 12"/>
          <p:cNvSpPr/>
          <p:nvPr/>
        </p:nvSpPr>
        <p:spPr>
          <a:xfrm>
            <a:off x="4632130" y="2101554"/>
            <a:ext cx="1035533" cy="1237751"/>
          </a:xfrm>
          <a:prstGeom prst="rightArrow">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5"/>
          <p:cNvSpPr/>
          <p:nvPr/>
        </p:nvSpPr>
        <p:spPr>
          <a:xfrm>
            <a:off x="540457" y="2997630"/>
            <a:ext cx="1489639" cy="1489639"/>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統合管理ツール</a:t>
            </a:r>
            <a:endParaRPr lang="en-US" altLang="ja-JP" sz="1600" b="1" dirty="0">
              <a:solidFill>
                <a:schemeClr val="bg2"/>
              </a:solidFill>
              <a:latin typeface="Hiragino Maru Gothic Pro W4" charset="-128"/>
              <a:ea typeface="Hiragino Maru Gothic Pro W4" charset="-128"/>
              <a:cs typeface="Hiragino Maru Gothic Pro W4" charset="-128"/>
            </a:endParaRPr>
          </a:p>
        </p:txBody>
      </p:sp>
      <p:sp>
        <p:nvSpPr>
          <p:cNvPr id="168" name="Oval 6"/>
          <p:cNvSpPr/>
          <p:nvPr/>
        </p:nvSpPr>
        <p:spPr>
          <a:xfrm>
            <a:off x="1650310" y="1046309"/>
            <a:ext cx="1514309" cy="1514309"/>
          </a:xfrm>
          <a:prstGeom prst="ellipse">
            <a:avLst/>
          </a:prstGeom>
          <a:solidFill>
            <a:srgbClr val="FF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2"/>
                </a:solidFill>
                <a:latin typeface="Hiragino Maru Gothic Pro W4" charset="-128"/>
                <a:ea typeface="Hiragino Maru Gothic Pro W4" charset="-128"/>
                <a:cs typeface="Hiragino Maru Gothic Pro W4" charset="-128"/>
              </a:rPr>
              <a:t>ネットワーク</a:t>
            </a:r>
            <a:endParaRPr lang="en-US" altLang="ja-JP" sz="2000" b="1" dirty="0">
              <a:solidFill>
                <a:schemeClr val="bg2"/>
              </a:solidFill>
              <a:latin typeface="Hiragino Maru Gothic Pro W4" charset="-128"/>
              <a:ea typeface="Hiragino Maru Gothic Pro W4" charset="-128"/>
              <a:cs typeface="Hiragino Maru Gothic Pro W4" charset="-128"/>
            </a:endParaRPr>
          </a:p>
          <a:p>
            <a:pPr algn="ctr"/>
            <a:endParaRPr lang="en-US" altLang="ja-JP" sz="2000" b="1" dirty="0">
              <a:solidFill>
                <a:schemeClr val="bg2"/>
              </a:solidFill>
              <a:latin typeface="Hiragino Maru Gothic Pro W4" charset="-128"/>
              <a:ea typeface="Hiragino Maru Gothic Pro W4" charset="-128"/>
              <a:cs typeface="Hiragino Maru Gothic Pro W4" charset="-128"/>
            </a:endParaRPr>
          </a:p>
          <a:p>
            <a:pPr algn="ctr"/>
            <a:endParaRPr lang="en-US" sz="1600" b="1" dirty="0">
              <a:solidFill>
                <a:schemeClr val="bg2"/>
              </a:solidFill>
              <a:latin typeface="Hiragino Maru Gothic Pro W4" charset="-128"/>
              <a:ea typeface="Hiragino Maru Gothic Pro W4" charset="-128"/>
              <a:cs typeface="Hiragino Maru Gothic Pro W4" charset="-128"/>
            </a:endParaRPr>
          </a:p>
        </p:txBody>
      </p:sp>
      <p:grpSp>
        <p:nvGrpSpPr>
          <p:cNvPr id="169" name="Group 16"/>
          <p:cNvGrpSpPr/>
          <p:nvPr/>
        </p:nvGrpSpPr>
        <p:grpSpPr>
          <a:xfrm>
            <a:off x="5419054" y="1002178"/>
            <a:ext cx="3615268" cy="4028854"/>
            <a:chOff x="5405845" y="1702449"/>
            <a:chExt cx="3615268" cy="4028854"/>
          </a:xfrm>
        </p:grpSpPr>
        <p:sp>
          <p:nvSpPr>
            <p:cNvPr id="170" name="TextBox 9"/>
            <p:cNvSpPr txBox="1"/>
            <p:nvPr/>
          </p:nvSpPr>
          <p:spPr>
            <a:xfrm>
              <a:off x="5405845" y="3976977"/>
              <a:ext cx="3615268" cy="1754326"/>
            </a:xfrm>
            <a:prstGeom prst="rect">
              <a:avLst/>
            </a:prstGeom>
            <a:noFill/>
          </p:spPr>
          <p:txBody>
            <a:bodyPr wrap="square" rtlCol="0">
              <a:spAutoFit/>
            </a:bodyPr>
            <a:lstStyle/>
            <a:p>
              <a:pPr algn="ctr"/>
              <a:r>
                <a:rPr lang="ja-JP" altLang="en-US" dirty="0">
                  <a:latin typeface="Hiragino Maru Gothic Pro W4" charset="-128"/>
                  <a:ea typeface="Hiragino Maru Gothic Pro W4" charset="-128"/>
                  <a:cs typeface="Hiragino Maru Gothic Pro W4" charset="-128"/>
                </a:rPr>
                <a:t>複雑化するインフラ環境を</a:t>
              </a:r>
              <a:endParaRPr lang="en-US" altLang="ja-JP" dirty="0">
                <a:latin typeface="Hiragino Maru Gothic Pro W4" charset="-128"/>
                <a:ea typeface="Hiragino Maru Gothic Pro W4" charset="-128"/>
                <a:cs typeface="Hiragino Maru Gothic Pro W4" charset="-128"/>
              </a:endParaRPr>
            </a:p>
            <a:p>
              <a:pPr algn="ctr"/>
              <a:r>
                <a:rPr lang="ja-JP" altLang="en-US" dirty="0">
                  <a:latin typeface="Hiragino Maru Gothic Pro W4" charset="-128"/>
                  <a:ea typeface="Hiragino Maru Gothic Pro W4" charset="-128"/>
                  <a:cs typeface="Hiragino Maru Gothic Pro W4" charset="-128"/>
                </a:rPr>
                <a:t>集約しシンプルに</a:t>
              </a:r>
              <a:endParaRPr lang="en-US" altLang="ja-JP" dirty="0">
                <a:latin typeface="Hiragino Maru Gothic Pro W4" charset="-128"/>
                <a:ea typeface="Hiragino Maru Gothic Pro W4" charset="-128"/>
                <a:cs typeface="Hiragino Maru Gothic Pro W4" charset="-128"/>
              </a:endParaRPr>
            </a:p>
            <a:p>
              <a:pPr algn="ctr"/>
              <a:endParaRPr lang="en-US" altLang="ja-JP" dirty="0">
                <a:latin typeface="Hiragino Maru Gothic Pro W4" charset="-128"/>
                <a:ea typeface="Hiragino Maru Gothic Pro W4" charset="-128"/>
                <a:cs typeface="Hiragino Maru Gothic Pro W4" charset="-128"/>
              </a:endParaRPr>
            </a:p>
            <a:p>
              <a:pPr algn="ctr"/>
              <a:r>
                <a:rPr lang="ja-JP" altLang="en-US" dirty="0">
                  <a:latin typeface="Hiragino Maru Gothic Pro W4" charset="-128"/>
                  <a:ea typeface="Hiragino Maru Gothic Pro W4" charset="-128"/>
                  <a:cs typeface="Hiragino Maru Gothic Pro W4" charset="-128"/>
                </a:rPr>
                <a:t>最新のインテル</a:t>
              </a:r>
              <a:r>
                <a:rPr lang="en-US" altLang="ja-JP" dirty="0">
                  <a:latin typeface="Hiragino Maru Gothic Pro W4" charset="-128"/>
                  <a:ea typeface="Hiragino Maru Gothic Pro W4" charset="-128"/>
                  <a:cs typeface="Hiragino Maru Gothic Pro W4" charset="-128"/>
                </a:rPr>
                <a:t> Xeon</a:t>
              </a:r>
            </a:p>
            <a:p>
              <a:pPr algn="ctr"/>
              <a:r>
                <a:rPr lang="ja-JP" altLang="en-US" dirty="0" smtClean="0">
                  <a:latin typeface="Hiragino Maru Gothic Pro W4" charset="-128"/>
                  <a:ea typeface="Hiragino Maru Gothic Pro W4" charset="-128"/>
                  <a:cs typeface="Hiragino Maru Gothic Pro W4" charset="-128"/>
                </a:rPr>
                <a:t>スケーラブル</a:t>
              </a:r>
              <a:r>
                <a:rPr lang="en-US" altLang="ja-JP" dirty="0" smtClean="0">
                  <a:latin typeface="Hiragino Maru Gothic Pro W4" charset="-128"/>
                  <a:ea typeface="Hiragino Maru Gothic Pro W4" charset="-128"/>
                  <a:cs typeface="Hiragino Maru Gothic Pro W4" charset="-128"/>
                </a:rPr>
                <a:t> </a:t>
              </a:r>
              <a:r>
                <a:rPr lang="ja-JP" altLang="en-US" dirty="0" smtClean="0">
                  <a:latin typeface="Hiragino Maru Gothic Pro W4" charset="-128"/>
                  <a:ea typeface="Hiragino Maru Gothic Pro W4" charset="-128"/>
                  <a:cs typeface="Hiragino Maru Gothic Pro W4" charset="-128"/>
                </a:rPr>
                <a:t>プロセッサ</a:t>
              </a:r>
              <a:r>
                <a:rPr lang="ja-JP" altLang="en-US" dirty="0">
                  <a:latin typeface="Hiragino Maru Gothic Pro W4" charset="-128"/>
                  <a:ea typeface="Hiragino Maru Gothic Pro W4" charset="-128"/>
                  <a:cs typeface="Hiragino Maru Gothic Pro W4" charset="-128"/>
                </a:rPr>
                <a:t>搭載の</a:t>
              </a:r>
              <a:endParaRPr lang="en-US" altLang="ja-JP" dirty="0">
                <a:latin typeface="Hiragino Maru Gothic Pro W4" charset="-128"/>
                <a:ea typeface="Hiragino Maru Gothic Pro W4" charset="-128"/>
                <a:cs typeface="Hiragino Maru Gothic Pro W4" charset="-128"/>
              </a:endParaRPr>
            </a:p>
            <a:p>
              <a:pPr algn="ctr"/>
              <a:r>
                <a:rPr lang="en-US" dirty="0">
                  <a:latin typeface="Hiragino Maru Gothic Pro W4" charset="-128"/>
                  <a:ea typeface="Hiragino Maru Gothic Pro W4" charset="-128"/>
                  <a:cs typeface="Hiragino Maru Gothic Pro W4" charset="-128"/>
                </a:rPr>
                <a:t>UCS M5</a:t>
              </a:r>
              <a:r>
                <a:rPr lang="ja-JP" altLang="en-US" dirty="0">
                  <a:latin typeface="Hiragino Maru Gothic Pro W4" charset="-128"/>
                  <a:ea typeface="Hiragino Maru Gothic Pro W4" charset="-128"/>
                  <a:cs typeface="Hiragino Maru Gothic Pro W4" charset="-128"/>
                </a:rPr>
                <a:t>シリーズをリリース</a:t>
              </a:r>
              <a:endParaRPr lang="en-US" dirty="0">
                <a:latin typeface="Hiragino Maru Gothic Pro W4" charset="-128"/>
                <a:ea typeface="Hiragino Maru Gothic Pro W4" charset="-128"/>
                <a:cs typeface="Hiragino Maru Gothic Pro W4" charset="-128"/>
              </a:endParaRPr>
            </a:p>
          </p:txBody>
        </p:sp>
        <p:grpSp>
          <p:nvGrpSpPr>
            <p:cNvPr id="171" name="Group 15"/>
            <p:cNvGrpSpPr/>
            <p:nvPr/>
          </p:nvGrpSpPr>
          <p:grpSpPr>
            <a:xfrm>
              <a:off x="5852745" y="1702449"/>
              <a:ext cx="2793922" cy="2328934"/>
              <a:chOff x="5852745" y="1702449"/>
              <a:chExt cx="2793922" cy="2328934"/>
            </a:xfrm>
          </p:grpSpPr>
          <p:pic>
            <p:nvPicPr>
              <p:cNvPr id="172"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200" r="97867"/>
                        </a14:imgEffect>
                      </a14:imgLayer>
                    </a14:imgProps>
                  </a:ext>
                </a:extLst>
              </a:blip>
              <a:srcRect t="41596" b="43209"/>
              <a:stretch/>
            </p:blipFill>
            <p:spPr>
              <a:xfrm>
                <a:off x="5938161" y="1960347"/>
                <a:ext cx="2598616" cy="315881"/>
              </a:xfrm>
              <a:prstGeom prst="rect">
                <a:avLst/>
              </a:prstGeom>
            </p:spPr>
          </p:pic>
          <p:pic>
            <p:nvPicPr>
              <p:cNvPr id="173" name="Picture 13"/>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200" r="97867"/>
                        </a14:imgEffect>
                      </a14:imgLayer>
                    </a14:imgProps>
                  </a:ext>
                </a:extLst>
              </a:blip>
              <a:srcRect t="41596" b="43209"/>
              <a:stretch/>
            </p:blipFill>
            <p:spPr>
              <a:xfrm>
                <a:off x="5934839" y="1702449"/>
                <a:ext cx="2598616" cy="315881"/>
              </a:xfrm>
              <a:prstGeom prst="rect">
                <a:avLst/>
              </a:prstGeom>
            </p:spPr>
          </p:pic>
          <p:pic>
            <p:nvPicPr>
              <p:cNvPr id="174" name="Picture 14"/>
              <p:cNvPicPr>
                <a:picLocks noChangeAspect="1"/>
              </p:cNvPicPr>
              <p:nvPr/>
            </p:nvPicPr>
            <p:blipFill>
              <a:blip r:embed="rId6">
                <a:clrChange>
                  <a:clrFrom>
                    <a:srgbClr val="FFFFFF"/>
                  </a:clrFrom>
                  <a:clrTo>
                    <a:srgbClr val="FFFFFF">
                      <a:alpha val="0"/>
                    </a:srgbClr>
                  </a:clrTo>
                </a:clrChange>
              </a:blip>
              <a:stretch>
                <a:fillRect/>
              </a:stretch>
            </p:blipFill>
            <p:spPr>
              <a:xfrm>
                <a:off x="5852745" y="2168769"/>
                <a:ext cx="2793922" cy="1862614"/>
              </a:xfrm>
              <a:prstGeom prst="rect">
                <a:avLst/>
              </a:prstGeom>
            </p:spPr>
          </p:pic>
        </p:grpSp>
      </p:grpSp>
      <p:sp>
        <p:nvSpPr>
          <p:cNvPr id="175" name="タイトル 1"/>
          <p:cNvSpPr txBox="1">
            <a:spLocks/>
          </p:cNvSpPr>
          <p:nvPr/>
        </p:nvSpPr>
        <p:spPr bwMode="auto">
          <a:xfrm>
            <a:off x="177464" y="188680"/>
            <a:ext cx="8909331" cy="54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b="1" dirty="0">
                <a:ea typeface="Hiragino Maru Gothic Pro W4" charset="-128"/>
                <a:cs typeface="Hiragino Maru Gothic Pro W4" charset="-128"/>
              </a:rPr>
              <a:t>Cisco UCS: </a:t>
            </a:r>
            <a:r>
              <a:rPr kumimoji="1" lang="ja-JP" altLang="en-US" dirty="0">
                <a:latin typeface="Meiryo" charset="-128"/>
                <a:ea typeface="Meiryo" charset="-128"/>
                <a:cs typeface="Meiryo" charset="-128"/>
              </a:rPr>
              <a:t>マネジメントをシンプルに</a:t>
            </a:r>
            <a:endParaRPr kumimoji="1" lang="en-US" altLang="ja-JP" sz="2400" dirty="0">
              <a:latin typeface="Meiryo" charset="-128"/>
              <a:ea typeface="Meiryo" charset="-128"/>
              <a:cs typeface="Meiryo" charset="-128"/>
            </a:endParaRPr>
          </a:p>
        </p:txBody>
      </p:sp>
    </p:spTree>
    <p:extLst>
      <p:ext uri="{BB962C8B-B14F-4D97-AF65-F5344CB8AC3E}">
        <p14:creationId xmlns:p14="http://schemas.microsoft.com/office/powerpoint/2010/main" val="16354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2.71605E-6 L 0.00174 0.13333 " pathEditMode="relative" rAng="0" ptsTypes="AA">
                                      <p:cBhvr>
                                        <p:cTn id="6" dur="1000" fill="hold"/>
                                        <p:tgtEl>
                                          <p:spTgt spid="168"/>
                                        </p:tgtEl>
                                        <p:attrNameLst>
                                          <p:attrName>ppt_x</p:attrName>
                                          <p:attrName>ppt_y</p:attrName>
                                        </p:attrNameLst>
                                      </p:cBhvr>
                                      <p:rCtr x="87" y="6667"/>
                                    </p:animMotion>
                                  </p:childTnLst>
                                </p:cTn>
                              </p:par>
                              <p:par>
                                <p:cTn id="7" presetID="42" presetClass="path" presetSubtype="0" accel="50000" decel="50000" fill="hold" grpId="0" nodeType="withEffect">
                                  <p:stCondLst>
                                    <p:cond delay="0"/>
                                  </p:stCondLst>
                                  <p:childTnLst>
                                    <p:animMotion origin="layout" path="M 1.38889E-6 8.64198E-7 L -0.06372 -0.08827 " pathEditMode="relative" rAng="0" ptsTypes="AA">
                                      <p:cBhvr>
                                        <p:cTn id="8" dur="1000" fill="hold"/>
                                        <p:tgtEl>
                                          <p:spTgt spid="165"/>
                                        </p:tgtEl>
                                        <p:attrNameLst>
                                          <p:attrName>ppt_x</p:attrName>
                                          <p:attrName>ppt_y</p:attrName>
                                        </p:attrNameLst>
                                      </p:cBhvr>
                                      <p:rCtr x="-3194" y="-4414"/>
                                    </p:animMotion>
                                  </p:childTnLst>
                                </p:cTn>
                              </p:par>
                              <p:par>
                                <p:cTn id="9" presetID="42" presetClass="path" presetSubtype="0" accel="50000" decel="50000" fill="hold" grpId="0" nodeType="withEffect">
                                  <p:stCondLst>
                                    <p:cond delay="0"/>
                                  </p:stCondLst>
                                  <p:childTnLst>
                                    <p:animMotion origin="layout" path="M -1.38889E-6 8.64198E-7 L 0.06563 -0.08827 " pathEditMode="relative" rAng="0" ptsTypes="AA">
                                      <p:cBhvr>
                                        <p:cTn id="10" dur="1000" fill="hold"/>
                                        <p:tgtEl>
                                          <p:spTgt spid="167"/>
                                        </p:tgtEl>
                                        <p:attrNameLst>
                                          <p:attrName>ppt_x</p:attrName>
                                          <p:attrName>ppt_y</p:attrName>
                                        </p:attrNameLst>
                                      </p:cBhvr>
                                      <p:rCtr x="3281" y="-4414"/>
                                    </p:animMotion>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66"/>
                                        </p:tgtEl>
                                        <p:attrNameLst>
                                          <p:attrName>style.visibility</p:attrName>
                                        </p:attrNameLst>
                                      </p:cBhvr>
                                      <p:to>
                                        <p:strVal val="visible"/>
                                      </p:to>
                                    </p:set>
                                    <p:animEffect transition="in" filter="wipe(left)">
                                      <p:cBhvr>
                                        <p:cTn id="14" dur="500"/>
                                        <p:tgtEl>
                                          <p:spTgt spid="166"/>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69"/>
                                        </p:tgtEl>
                                        <p:attrNameLst>
                                          <p:attrName>style.visibility</p:attrName>
                                        </p:attrNameLst>
                                      </p:cBhvr>
                                      <p:to>
                                        <p:strVal val="visible"/>
                                      </p:to>
                                    </p:set>
                                    <p:animEffect transition="in" filter="fade">
                                      <p:cBhvr>
                                        <p:cTn id="18"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167" grpId="0" animBg="1"/>
      <p:bldP spid="1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40"/>
          <p:cNvSpPr/>
          <p:nvPr/>
        </p:nvSpPr>
        <p:spPr>
          <a:xfrm>
            <a:off x="6324601" y="1090585"/>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1" name="Rectangle 41"/>
          <p:cNvSpPr/>
          <p:nvPr/>
        </p:nvSpPr>
        <p:spPr>
          <a:xfrm>
            <a:off x="265898" y="1090585"/>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2" name="Rectangle 42"/>
          <p:cNvSpPr/>
          <p:nvPr/>
        </p:nvSpPr>
        <p:spPr>
          <a:xfrm>
            <a:off x="3296413" y="1090585"/>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3" name="Rectangle 33"/>
          <p:cNvSpPr/>
          <p:nvPr/>
        </p:nvSpPr>
        <p:spPr>
          <a:xfrm>
            <a:off x="6324601" y="2196669"/>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4" name="Rectangle 34"/>
          <p:cNvSpPr/>
          <p:nvPr/>
        </p:nvSpPr>
        <p:spPr>
          <a:xfrm>
            <a:off x="265898" y="2196669"/>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5" name="Rectangle 35"/>
          <p:cNvSpPr/>
          <p:nvPr/>
        </p:nvSpPr>
        <p:spPr>
          <a:xfrm>
            <a:off x="3296413" y="2196669"/>
            <a:ext cx="2547937" cy="1069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6" name="Rectangle 25"/>
          <p:cNvSpPr/>
          <p:nvPr/>
        </p:nvSpPr>
        <p:spPr>
          <a:xfrm>
            <a:off x="6324601" y="3302753"/>
            <a:ext cx="2547937" cy="106919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7" name="Rectangle 23"/>
          <p:cNvSpPr/>
          <p:nvPr/>
        </p:nvSpPr>
        <p:spPr>
          <a:xfrm>
            <a:off x="265898" y="3302753"/>
            <a:ext cx="2547937" cy="106919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48"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lang="en-US" dirty="0" smtClean="0">
                <a:ea typeface="Meiryo" charset="-128"/>
                <a:cs typeface="Meiryo" charset="-128"/>
              </a:rPr>
              <a:t>Cisco UCS</a:t>
            </a:r>
            <a:r>
              <a:rPr lang="ja-JP" altLang="en-US" dirty="0" smtClean="0">
                <a:latin typeface="Meiryo" charset="-128"/>
                <a:ea typeface="Meiryo" charset="-128"/>
                <a:cs typeface="Meiryo" charset="-128"/>
              </a:rPr>
              <a:t>市場最新情報</a:t>
            </a:r>
            <a:endParaRPr lang="en-US" dirty="0">
              <a:latin typeface="Meiryo" charset="-128"/>
              <a:ea typeface="Meiryo" charset="-128"/>
              <a:cs typeface="Meiryo" charset="-128"/>
            </a:endParaRPr>
          </a:p>
        </p:txBody>
      </p:sp>
      <p:sp>
        <p:nvSpPr>
          <p:cNvPr id="49" name="Rectangle 5"/>
          <p:cNvSpPr/>
          <p:nvPr/>
        </p:nvSpPr>
        <p:spPr>
          <a:xfrm>
            <a:off x="296234" y="1679702"/>
            <a:ext cx="2487264" cy="466344"/>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インテグレーション</a:t>
            </a:r>
            <a:r>
              <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インフラ</a:t>
            </a: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r>
            <a:b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(Cisco UCS® and Cisco Nexus®) </a:t>
            </a:r>
          </a:p>
        </p:txBody>
      </p:sp>
      <p:sp>
        <p:nvSpPr>
          <p:cNvPr id="50" name="Rectangle 6"/>
          <p:cNvSpPr/>
          <p:nvPr/>
        </p:nvSpPr>
        <p:spPr>
          <a:xfrm>
            <a:off x="501374" y="1178721"/>
            <a:ext cx="2076984" cy="584775"/>
          </a:xfrm>
          <a:prstGeom prst="rect">
            <a:avLst/>
          </a:prstGeom>
          <a:noFill/>
          <a:ln w="25400" cap="flat" cmpd="sng" algn="ctr">
            <a:noFill/>
            <a:prstDash val="solid"/>
          </a:ln>
          <a:effectLst/>
        </p:spPr>
        <p:txBody>
          <a:bodyPr lIns="91440" rIns="91440" rtlCol="0" anchor="ctr" anchorCtr="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No.</a:t>
            </a:r>
            <a:r>
              <a:rPr kumimoji="0" lang="en-US" sz="32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1</a:t>
            </a:r>
          </a:p>
        </p:txBody>
      </p:sp>
      <p:sp>
        <p:nvSpPr>
          <p:cNvPr id="51" name="Rectangle 7"/>
          <p:cNvSpPr/>
          <p:nvPr/>
        </p:nvSpPr>
        <p:spPr>
          <a:xfrm>
            <a:off x="3326749" y="1679702"/>
            <a:ext cx="2487264" cy="500137"/>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アメリカ　</a:t>
            </a: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x86</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ブレード販売金額</a:t>
            </a:r>
            <a:endPar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の市場シェア</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52" name="Rectangle 8"/>
          <p:cNvSpPr/>
          <p:nvPr/>
        </p:nvSpPr>
        <p:spPr>
          <a:xfrm>
            <a:off x="3531889" y="1178721"/>
            <a:ext cx="2076984" cy="584775"/>
          </a:xfrm>
          <a:prstGeom prst="rect">
            <a:avLst/>
          </a:prstGeom>
          <a:noFill/>
          <a:ln w="25400" cap="flat" cmpd="sng" algn="ctr">
            <a:noFill/>
            <a:prstDash val="solid"/>
          </a:ln>
          <a:effectLst/>
        </p:spPr>
        <p:txBody>
          <a:bodyPr lIns="0" rIns="9144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No.</a:t>
            </a:r>
            <a:r>
              <a:rPr kumimoji="0" lang="en-US" sz="3200" b="1" i="0" u="none" strike="noStrike" kern="0" cap="all" spc="0" normalizeH="0" baseline="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1</a:t>
            </a:r>
          </a:p>
        </p:txBody>
      </p:sp>
      <p:sp>
        <p:nvSpPr>
          <p:cNvPr id="53" name="Rectangle 9"/>
          <p:cNvSpPr/>
          <p:nvPr/>
        </p:nvSpPr>
        <p:spPr>
          <a:xfrm>
            <a:off x="6354937" y="1679702"/>
            <a:ext cx="2487264" cy="276999"/>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全世界</a:t>
            </a:r>
            <a:r>
              <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x86</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サーバ販売金額</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54" name="Rectangle 10"/>
          <p:cNvSpPr/>
          <p:nvPr/>
        </p:nvSpPr>
        <p:spPr>
          <a:xfrm>
            <a:off x="6560077" y="1178721"/>
            <a:ext cx="2076984" cy="584775"/>
          </a:xfrm>
          <a:prstGeom prst="rect">
            <a:avLst/>
          </a:prstGeom>
          <a:noFill/>
          <a:ln w="25400" cap="flat" cmpd="sng" algn="ctr">
            <a:noFill/>
            <a:prstDash val="solid"/>
          </a:ln>
          <a:effectLst/>
        </p:spPr>
        <p:txBody>
          <a:bodyPr lIns="0" rIns="9144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No.</a:t>
            </a:r>
            <a:r>
              <a:rPr kumimoji="0" lang="en-US" sz="32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3</a:t>
            </a:r>
          </a:p>
        </p:txBody>
      </p:sp>
      <p:sp>
        <p:nvSpPr>
          <p:cNvPr id="55" name="Rectangle 24"/>
          <p:cNvSpPr/>
          <p:nvPr/>
        </p:nvSpPr>
        <p:spPr>
          <a:xfrm>
            <a:off x="3296413" y="3302753"/>
            <a:ext cx="2547937" cy="1069196"/>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56" name="Rectangle 2"/>
          <p:cNvSpPr/>
          <p:nvPr/>
        </p:nvSpPr>
        <p:spPr>
          <a:xfrm>
            <a:off x="288615" y="4445284"/>
            <a:ext cx="8583924" cy="253916"/>
          </a:xfrm>
          <a:prstGeom prst="rect">
            <a:avLst/>
          </a:prstGeom>
        </p:spPr>
        <p:txBody>
          <a:bodyPr wrap="square" lIns="68580" tIns="34290" rIns="68580" bIns="34290" anchor="b">
            <a:spAutoFit/>
          </a:bodyPr>
          <a:lstStyle/>
          <a:p>
            <a:pPr defTabSz="457178" fontAlgn="auto">
              <a:spcBef>
                <a:spcPts val="0"/>
              </a:spcBef>
              <a:spcAft>
                <a:spcPts val="0"/>
              </a:spcAft>
            </a:pPr>
            <a:r>
              <a:rPr lang="en-US" sz="600" dirty="0">
                <a:solidFill>
                  <a:srgbClr val="005073"/>
                </a:solidFill>
                <a:latin typeface="CiscoSansTT ExtraLight"/>
                <a:cs typeface=""/>
              </a:rPr>
              <a:t>Source: </a:t>
            </a:r>
            <a:r>
              <a:rPr lang="en-US" sz="600" dirty="0" smtClean="0">
                <a:solidFill>
                  <a:srgbClr val="005073"/>
                </a:solidFill>
                <a:latin typeface="CiscoSansTT ExtraLight"/>
                <a:cs typeface=""/>
              </a:rPr>
              <a:t>IDC</a:t>
            </a:r>
            <a:r>
              <a:rPr lang="en-US" sz="600" dirty="0">
                <a:solidFill>
                  <a:srgbClr val="005073"/>
                </a:solidFill>
                <a:latin typeface="CiscoSansTT ExtraLight"/>
                <a:cs typeface=""/>
              </a:rPr>
              <a:t>, 2016 Q3, </a:t>
            </a:r>
            <a:r>
              <a:rPr lang="en-US" sz="600" dirty="0" smtClean="0">
                <a:solidFill>
                  <a:srgbClr val="005073"/>
                </a:solidFill>
                <a:latin typeface="CiscoSansTT ExtraLight"/>
                <a:cs typeface=""/>
              </a:rPr>
              <a:t>Nov. </a:t>
            </a:r>
            <a:r>
              <a:rPr lang="en-US" sz="600" dirty="0">
                <a:solidFill>
                  <a:srgbClr val="005073"/>
                </a:solidFill>
                <a:latin typeface="CiscoSansTT ExtraLight"/>
                <a:cs typeface=""/>
              </a:rPr>
              <a:t>2016, Vendor Revenue </a:t>
            </a:r>
            <a:r>
              <a:rPr lang="en-US" sz="600" dirty="0" smtClean="0">
                <a:solidFill>
                  <a:srgbClr val="005073"/>
                </a:solidFill>
                <a:latin typeface="CiscoSansTT ExtraLight"/>
                <a:cs typeface=""/>
              </a:rPr>
              <a:t>Share</a:t>
            </a:r>
            <a:r>
              <a:rPr lang="en-US" sz="600" dirty="0">
                <a:solidFill>
                  <a:srgbClr val="005073"/>
                </a:solidFill>
                <a:latin typeface="CiscoSansTT ExtraLight"/>
                <a:cs typeface=""/>
              </a:rPr>
              <a:t/>
            </a:r>
            <a:br>
              <a:rPr lang="en-US" sz="600" dirty="0">
                <a:solidFill>
                  <a:srgbClr val="005073"/>
                </a:solidFill>
                <a:latin typeface="CiscoSansTT ExtraLight"/>
                <a:cs typeface=""/>
              </a:rPr>
            </a:br>
            <a:r>
              <a:rPr lang="en-US" sz="600" dirty="0" smtClean="0">
                <a:solidFill>
                  <a:srgbClr val="005073"/>
                </a:solidFill>
                <a:latin typeface="CiscoSansTT ExtraLight"/>
                <a:cs typeface=""/>
              </a:rPr>
              <a:t>Source</a:t>
            </a:r>
            <a:r>
              <a:rPr lang="en-US" sz="600" dirty="0">
                <a:solidFill>
                  <a:srgbClr val="005073"/>
                </a:solidFill>
                <a:latin typeface="CiscoSansTT ExtraLight"/>
                <a:cs typeface=""/>
              </a:rPr>
              <a:t>: As of Cisco Q2FY16 earnings </a:t>
            </a:r>
            <a:r>
              <a:rPr lang="en-US" sz="600" dirty="0" smtClean="0">
                <a:solidFill>
                  <a:srgbClr val="005073"/>
                </a:solidFill>
                <a:latin typeface="CiscoSansTT ExtraLight"/>
                <a:cs typeface=""/>
              </a:rPr>
              <a:t>results; data center revenue </a:t>
            </a:r>
            <a:r>
              <a:rPr lang="en-US" sz="600" dirty="0">
                <a:solidFill>
                  <a:srgbClr val="005073"/>
                </a:solidFill>
                <a:latin typeface="CiscoSansTT ExtraLight"/>
                <a:cs typeface=""/>
              </a:rPr>
              <a:t>is defined as Cisco UCS and </a:t>
            </a:r>
            <a:r>
              <a:rPr lang="en-US" sz="600" dirty="0" smtClean="0">
                <a:solidFill>
                  <a:srgbClr val="005073"/>
                </a:solidFill>
                <a:latin typeface="CiscoSansTT ExtraLight"/>
                <a:cs typeface=""/>
              </a:rPr>
              <a:t>Cisco Nexus 1000V</a:t>
            </a:r>
            <a:endParaRPr lang="en-US" sz="600" dirty="0">
              <a:solidFill>
                <a:srgbClr val="005073"/>
              </a:solidFill>
              <a:latin typeface="CiscoSansTT ExtraLight"/>
              <a:cs typeface=""/>
            </a:endParaRPr>
          </a:p>
        </p:txBody>
      </p:sp>
      <p:sp>
        <p:nvSpPr>
          <p:cNvPr id="57" name="Round Same Side Corner Rectangle 27"/>
          <p:cNvSpPr/>
          <p:nvPr/>
        </p:nvSpPr>
        <p:spPr>
          <a:xfrm>
            <a:off x="265898" y="1074578"/>
            <a:ext cx="2551176" cy="73818"/>
          </a:xfrm>
          <a:prstGeom prst="round2SameRect">
            <a:avLst>
              <a:gd name="adj1" fmla="val 50000"/>
              <a:gd name="adj2" fmla="val 0"/>
            </a:avLst>
          </a:prstGeom>
          <a:solidFill>
            <a:srgbClr val="272A48"/>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58" name="Round Same Side Corner Rectangle 28"/>
          <p:cNvSpPr/>
          <p:nvPr/>
        </p:nvSpPr>
        <p:spPr>
          <a:xfrm>
            <a:off x="3294793" y="1074578"/>
            <a:ext cx="2551176" cy="73818"/>
          </a:xfrm>
          <a:prstGeom prst="round2SameRect">
            <a:avLst>
              <a:gd name="adj1" fmla="val 50000"/>
              <a:gd name="adj2" fmla="val 0"/>
            </a:avLst>
          </a:prstGeom>
          <a:solidFill>
            <a:srgbClr val="272848"/>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59" name="Round Same Side Corner Rectangle 29"/>
          <p:cNvSpPr/>
          <p:nvPr/>
        </p:nvSpPr>
        <p:spPr>
          <a:xfrm>
            <a:off x="6321362" y="1074578"/>
            <a:ext cx="2551176" cy="73818"/>
          </a:xfrm>
          <a:prstGeom prst="round2SameRect">
            <a:avLst>
              <a:gd name="adj1" fmla="val 50000"/>
              <a:gd name="adj2" fmla="val 0"/>
            </a:avLst>
          </a:prstGeom>
          <a:solidFill>
            <a:srgbClr val="272A48"/>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60" name="Rectangle 30"/>
          <p:cNvSpPr/>
          <p:nvPr/>
        </p:nvSpPr>
        <p:spPr>
          <a:xfrm>
            <a:off x="265898" y="4382453"/>
            <a:ext cx="2551176" cy="45719"/>
          </a:xfrm>
          <a:prstGeom prst="rect">
            <a:avLst/>
          </a:prstGeom>
          <a:solidFill>
            <a:srgbClr val="272A48">
              <a:lumMod val="20000"/>
              <a:lumOff val="80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61" name="Rectangle 31"/>
          <p:cNvSpPr/>
          <p:nvPr/>
        </p:nvSpPr>
        <p:spPr>
          <a:xfrm>
            <a:off x="3293174" y="4382453"/>
            <a:ext cx="2551176" cy="45719"/>
          </a:xfrm>
          <a:prstGeom prst="rect">
            <a:avLst/>
          </a:prstGeom>
          <a:solidFill>
            <a:srgbClr val="272848">
              <a:lumMod val="20000"/>
              <a:lumOff val="80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62" name="Rectangle 32"/>
          <p:cNvSpPr/>
          <p:nvPr/>
        </p:nvSpPr>
        <p:spPr>
          <a:xfrm>
            <a:off x="6321362" y="4382453"/>
            <a:ext cx="2551176" cy="45719"/>
          </a:xfrm>
          <a:prstGeom prst="rect">
            <a:avLst/>
          </a:prstGeom>
          <a:solidFill>
            <a:srgbClr val="272A48">
              <a:lumMod val="20000"/>
              <a:lumOff val="80000"/>
            </a:srgbClr>
          </a:solidFill>
          <a:ln w="25400" cap="flat" cmpd="sng" algn="ctr">
            <a:noFill/>
            <a:prstDash val="solid"/>
          </a:ln>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CiscoSansTT Light"/>
              <a:ea typeface=""/>
              <a:cs typeface=""/>
            </a:endParaRPr>
          </a:p>
        </p:txBody>
      </p:sp>
      <p:sp>
        <p:nvSpPr>
          <p:cNvPr id="63" name="Rectangle 36"/>
          <p:cNvSpPr/>
          <p:nvPr/>
        </p:nvSpPr>
        <p:spPr>
          <a:xfrm>
            <a:off x="296234" y="2804851"/>
            <a:ext cx="2487264" cy="500137"/>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業界標準ベンチマークで</a:t>
            </a:r>
            <a:endPar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No1</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をとった積算数</a:t>
            </a:r>
            <a:endPar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64" name="Rectangle 37"/>
          <p:cNvSpPr/>
          <p:nvPr/>
        </p:nvSpPr>
        <p:spPr>
          <a:xfrm>
            <a:off x="437766" y="2188443"/>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135+ </a:t>
            </a:r>
          </a:p>
        </p:txBody>
      </p:sp>
      <p:sp>
        <p:nvSpPr>
          <p:cNvPr id="65" name="Rectangle 38"/>
          <p:cNvSpPr/>
          <p:nvPr/>
        </p:nvSpPr>
        <p:spPr>
          <a:xfrm>
            <a:off x="296234" y="3905605"/>
            <a:ext cx="2487264" cy="276999"/>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導入会社数</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66" name="Rectangle 39"/>
          <p:cNvSpPr/>
          <p:nvPr/>
        </p:nvSpPr>
        <p:spPr>
          <a:xfrm>
            <a:off x="475015" y="3292267"/>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60,000+</a:t>
            </a:r>
          </a:p>
        </p:txBody>
      </p:sp>
      <p:sp>
        <p:nvSpPr>
          <p:cNvPr id="67" name="Rectangle 43"/>
          <p:cNvSpPr/>
          <p:nvPr/>
        </p:nvSpPr>
        <p:spPr>
          <a:xfrm>
            <a:off x="3326749" y="2804851"/>
            <a:ext cx="2487264" cy="461665"/>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Exabyte </a:t>
            </a:r>
            <a:b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ストレージ販売　全容量</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68" name="Rectangle 44"/>
          <p:cNvSpPr/>
          <p:nvPr/>
        </p:nvSpPr>
        <p:spPr>
          <a:xfrm>
            <a:off x="3533508" y="2188443"/>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all" spc="0" normalizeH="0" baseline="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1.4</a:t>
            </a:r>
            <a:r>
              <a:rPr kumimoji="0" lang="en-US" sz="35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 </a:t>
            </a:r>
          </a:p>
        </p:txBody>
      </p:sp>
      <p:sp>
        <p:nvSpPr>
          <p:cNvPr id="69" name="Rectangle 45"/>
          <p:cNvSpPr/>
          <p:nvPr/>
        </p:nvSpPr>
        <p:spPr>
          <a:xfrm>
            <a:off x="3328368" y="3905605"/>
            <a:ext cx="2487264" cy="500137"/>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フォーチュン</a:t>
            </a: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500</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社内での</a:t>
            </a:r>
            <a:endParaRPr kumimoji="0"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Cisco UCS</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導入率</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70" name="Rectangle 46"/>
          <p:cNvSpPr/>
          <p:nvPr/>
        </p:nvSpPr>
        <p:spPr>
          <a:xfrm>
            <a:off x="3533508" y="3292267"/>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all" spc="0" normalizeH="0" baseline="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&gt;85</a:t>
            </a:r>
            <a:r>
              <a:rPr kumimoji="0" lang="en-US" sz="3500" b="1" i="0" u="none" strike="noStrike" kern="0" cap="all" spc="0" normalizeH="0" baseline="30000" noProof="0" dirty="0" smtClean="0">
                <a:ln>
                  <a:noFill/>
                </a:ln>
                <a:solidFill>
                  <a:srgbClr val="005073"/>
                </a:solidFill>
                <a:effectLst/>
                <a:uLnTx/>
                <a:uFillTx/>
                <a:latin typeface="CiscoSansTT Light"/>
                <a:ea typeface="ＭＳ Ｐゴシック" pitchFamily="34" charset="-128"/>
                <a:cs typeface="Arial" panose="020B0604020202020204" pitchFamily="34" charset="0"/>
              </a:rPr>
              <a:t>%</a:t>
            </a:r>
          </a:p>
        </p:txBody>
      </p:sp>
      <p:sp>
        <p:nvSpPr>
          <p:cNvPr id="71" name="Rectangle 51"/>
          <p:cNvSpPr/>
          <p:nvPr/>
        </p:nvSpPr>
        <p:spPr>
          <a:xfrm>
            <a:off x="6354937" y="2804851"/>
            <a:ext cx="2487264" cy="500137"/>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Big data</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インフラ</a:t>
            </a: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t>
            </a:r>
          </a:p>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3</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年間の販売成長率</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72" name="Rectangle 52"/>
          <p:cNvSpPr/>
          <p:nvPr/>
        </p:nvSpPr>
        <p:spPr>
          <a:xfrm>
            <a:off x="6514566" y="2188443"/>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15x</a:t>
            </a:r>
          </a:p>
        </p:txBody>
      </p:sp>
      <p:sp>
        <p:nvSpPr>
          <p:cNvPr id="73" name="Rectangle 53"/>
          <p:cNvSpPr/>
          <p:nvPr/>
        </p:nvSpPr>
        <p:spPr>
          <a:xfrm>
            <a:off x="6354937" y="3905605"/>
            <a:ext cx="2487264" cy="276999"/>
          </a:xfrm>
          <a:prstGeom prst="rect">
            <a:avLst/>
          </a:prstGeom>
          <a:noFill/>
          <a:ln w="25400" cap="flat" cmpd="sng" algn="ctr">
            <a:noFill/>
            <a:prstDash val="solid"/>
          </a:ln>
          <a:effectLst/>
        </p:spPr>
        <p:txBody>
          <a:bodyPr wrap="square" lIns="0" rIns="0" rtlCol="0" anchor="t">
            <a:spAutoFit/>
          </a:bodyPr>
          <a:lstStyle/>
          <a:p>
            <a:pPr marL="0" marR="0" lvl="0" indent="0" algn="ctr" defTabSz="456915"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Cisco HyperFlex™ </a:t>
            </a:r>
            <a:r>
              <a:rPr kumimoji="0"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導入会社数</a:t>
            </a:r>
            <a:endPar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74" name="Rectangle 54"/>
          <p:cNvSpPr/>
          <p:nvPr/>
        </p:nvSpPr>
        <p:spPr>
          <a:xfrm>
            <a:off x="6560077" y="3292267"/>
            <a:ext cx="2076984" cy="630942"/>
          </a:xfrm>
          <a:prstGeom prst="rect">
            <a:avLst/>
          </a:prstGeom>
          <a:noFill/>
          <a:ln w="25400" cap="flat" cmpd="sng" algn="ctr">
            <a:noFill/>
            <a:prstDash val="solid"/>
          </a:ln>
          <a:effectLst/>
        </p:spPr>
        <p:txBody>
          <a:bodyPr lIns="0" rIns="0" rtlCol="0"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lang="en-US" sz="3500" b="1" kern="0" cap="all" dirty="0" smtClean="0">
                <a:solidFill>
                  <a:srgbClr val="00BCEB"/>
                </a:solidFill>
                <a:latin typeface="CiscoSansTT Light"/>
                <a:ea typeface="ＭＳ Ｐゴシック" pitchFamily="34" charset="-128"/>
                <a:cs typeface="Arial" panose="020B0604020202020204" pitchFamily="34" charset="0"/>
              </a:rPr>
              <a:t>20</a:t>
            </a:r>
            <a:r>
              <a:rPr kumimoji="0" lang="en-US" sz="3500" b="1" i="0" u="none" strike="noStrike" kern="0" cap="all" spc="0" normalizeH="0" baseline="0" noProof="0" dirty="0" smtClean="0">
                <a:ln>
                  <a:noFill/>
                </a:ln>
                <a:solidFill>
                  <a:srgbClr val="00BCEB"/>
                </a:solidFill>
                <a:effectLst/>
                <a:uLnTx/>
                <a:uFillTx/>
                <a:latin typeface="CiscoSansTT Light"/>
                <a:ea typeface="ＭＳ Ｐゴシック" pitchFamily="34" charset="-128"/>
                <a:cs typeface="Arial" panose="020B0604020202020204" pitchFamily="34" charset="0"/>
              </a:rPr>
              <a:t>00+</a:t>
            </a:r>
          </a:p>
        </p:txBody>
      </p:sp>
      <p:sp>
        <p:nvSpPr>
          <p:cNvPr id="75" name="正方形/長方形 74"/>
          <p:cNvSpPr/>
          <p:nvPr/>
        </p:nvSpPr>
        <p:spPr>
          <a:xfrm>
            <a:off x="3293174" y="1148396"/>
            <a:ext cx="2551176" cy="1012037"/>
          </a:xfrm>
          <a:prstGeom prst="rect">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76" name="正方形/長方形 75"/>
          <p:cNvSpPr/>
          <p:nvPr/>
        </p:nvSpPr>
        <p:spPr>
          <a:xfrm>
            <a:off x="6326927" y="1155262"/>
            <a:ext cx="2551176" cy="1012037"/>
          </a:xfrm>
          <a:prstGeom prst="rect">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
        <p:nvSpPr>
          <p:cNvPr id="77" name="正方形/長方形 76"/>
          <p:cNvSpPr/>
          <p:nvPr/>
        </p:nvSpPr>
        <p:spPr>
          <a:xfrm>
            <a:off x="6321362" y="3326425"/>
            <a:ext cx="2551176" cy="1012037"/>
          </a:xfrm>
          <a:prstGeom prst="rect">
            <a:avLst/>
          </a:prstGeom>
          <a:noFill/>
          <a:ln w="25400" cap="flat" cmpd="sng" algn="ctr">
            <a:solidFill>
              <a:srgbClr val="FF0000"/>
            </a:solidFill>
            <a:prstDash val="solid"/>
          </a:ln>
          <a:effectLst>
            <a:outerShdw blurRad="76200" dist="50800" dir="5400000" algn="ctr" rotWithShape="0">
              <a:srgbClr val="000000">
                <a:alpha val="27000"/>
              </a:srgbClr>
            </a:outerShdw>
          </a:effectLst>
        </p:spPr>
        <p:txBody>
          <a:bodyPr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CiscoSansTT Light"/>
              <a:ea typeface=""/>
              <a:cs typeface=""/>
            </a:endParaRPr>
          </a:p>
        </p:txBody>
      </p:sp>
    </p:spTree>
    <p:extLst>
      <p:ext uri="{BB962C8B-B14F-4D97-AF65-F5344CB8AC3E}">
        <p14:creationId xmlns:p14="http://schemas.microsoft.com/office/powerpoint/2010/main" val="506552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4"/>
          <p:cNvSpPr/>
          <p:nvPr/>
        </p:nvSpPr>
        <p:spPr>
          <a:xfrm>
            <a:off x="2905656" y="2043166"/>
            <a:ext cx="1514309" cy="151430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サーバ</a:t>
            </a: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3" name="Oval 7"/>
          <p:cNvSpPr/>
          <p:nvPr/>
        </p:nvSpPr>
        <p:spPr>
          <a:xfrm>
            <a:off x="870613" y="3526539"/>
            <a:ext cx="1489639" cy="1489639"/>
          </a:xfrm>
          <a:prstGeom prst="ellipse">
            <a:avLst/>
          </a:prstGeom>
          <a:solidFill>
            <a:srgbClr val="FF9300">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ストレージ</a:t>
            </a: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4" name="Oval 8"/>
          <p:cNvSpPr/>
          <p:nvPr/>
        </p:nvSpPr>
        <p:spPr>
          <a:xfrm>
            <a:off x="2456520" y="3526539"/>
            <a:ext cx="1489639" cy="1489639"/>
          </a:xfrm>
          <a:prstGeom prst="ellipse">
            <a:avLst/>
          </a:prstGeom>
          <a:solidFill>
            <a:srgbClr val="00206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2"/>
                </a:solidFill>
                <a:latin typeface="Hiragino Maru Gothic Pro W4" charset="-128"/>
                <a:ea typeface="Hiragino Maru Gothic Pro W4" charset="-128"/>
                <a:cs typeface="Hiragino Maru Gothic Pro W4" charset="-128"/>
              </a:rPr>
              <a:t>ハイパー</a:t>
            </a:r>
            <a:endParaRPr lang="en-US" altLang="ja-JP" sz="1600" b="1" dirty="0">
              <a:solidFill>
                <a:schemeClr val="bg2"/>
              </a:solidFill>
              <a:latin typeface="Hiragino Maru Gothic Pro W4" charset="-128"/>
              <a:ea typeface="Hiragino Maru Gothic Pro W4" charset="-128"/>
              <a:cs typeface="Hiragino Maru Gothic Pro W4" charset="-128"/>
            </a:endParaRPr>
          </a:p>
          <a:p>
            <a:pPr algn="ctr"/>
            <a:r>
              <a:rPr lang="ja-JP" altLang="en-US" sz="1600" b="1" dirty="0">
                <a:solidFill>
                  <a:schemeClr val="bg2"/>
                </a:solidFill>
                <a:latin typeface="Hiragino Maru Gothic Pro W4" charset="-128"/>
                <a:ea typeface="Hiragino Maru Gothic Pro W4" charset="-128"/>
                <a:cs typeface="Hiragino Maru Gothic Pro W4" charset="-128"/>
              </a:rPr>
              <a:t>バイザー</a:t>
            </a: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5" name="Right Arrow 12"/>
          <p:cNvSpPr/>
          <p:nvPr/>
        </p:nvSpPr>
        <p:spPr>
          <a:xfrm>
            <a:off x="4632130" y="2182579"/>
            <a:ext cx="1035533" cy="1237751"/>
          </a:xfrm>
          <a:prstGeom prst="rightArrow">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図形グループ 5"/>
          <p:cNvGrpSpPr/>
          <p:nvPr/>
        </p:nvGrpSpPr>
        <p:grpSpPr>
          <a:xfrm>
            <a:off x="5301948" y="1192062"/>
            <a:ext cx="3877985" cy="3826357"/>
            <a:chOff x="5301948" y="1915190"/>
            <a:chExt cx="3877985" cy="3826357"/>
          </a:xfrm>
        </p:grpSpPr>
        <p:pic>
          <p:nvPicPr>
            <p:cNvPr id="7" name="図 6"/>
            <p:cNvPicPr>
              <a:picLocks noChangeAspect="1"/>
            </p:cNvPicPr>
            <p:nvPr/>
          </p:nvPicPr>
          <p:blipFill>
            <a:blip r:embed="rId2"/>
            <a:stretch>
              <a:fillRect/>
            </a:stretch>
          </p:blipFill>
          <p:spPr>
            <a:xfrm>
              <a:off x="5856843" y="2416560"/>
              <a:ext cx="2761252" cy="2045322"/>
            </a:xfrm>
            <a:prstGeom prst="rect">
              <a:avLst/>
            </a:prstGeom>
          </p:spPr>
        </p:pic>
        <p:grpSp>
          <p:nvGrpSpPr>
            <p:cNvPr id="8" name="Group 25"/>
            <p:cNvGrpSpPr/>
            <p:nvPr/>
          </p:nvGrpSpPr>
          <p:grpSpPr>
            <a:xfrm>
              <a:off x="5301948" y="1915190"/>
              <a:ext cx="3877985" cy="3826357"/>
              <a:chOff x="5301948" y="1915190"/>
              <a:chExt cx="3877985" cy="3826357"/>
            </a:xfrm>
          </p:grpSpPr>
          <p:sp>
            <p:nvSpPr>
              <p:cNvPr id="9" name="TextBox 14"/>
              <p:cNvSpPr txBox="1"/>
              <p:nvPr/>
            </p:nvSpPr>
            <p:spPr>
              <a:xfrm>
                <a:off x="5301948" y="4418108"/>
                <a:ext cx="3877985" cy="1323439"/>
              </a:xfrm>
              <a:prstGeom prst="rect">
                <a:avLst/>
              </a:prstGeom>
              <a:noFill/>
            </p:spPr>
            <p:txBody>
              <a:bodyPr wrap="none" rtlCol="0">
                <a:spAutoFit/>
              </a:bodyPr>
              <a:lstStyle/>
              <a:p>
                <a:pPr algn="ctr"/>
                <a:r>
                  <a:rPr lang="ja-JP" altLang="en-US" sz="1600" dirty="0" smtClean="0">
                    <a:latin typeface="Hiragino Maru Gothic Pro W4" charset="-128"/>
                    <a:ea typeface="Hiragino Maru Gothic Pro W4" charset="-128"/>
                    <a:cs typeface="Hiragino Maru Gothic Pro W4" charset="-128"/>
                  </a:rPr>
                  <a:t>ネットワークも統合し、より</a:t>
                </a:r>
                <a:r>
                  <a:rPr lang="ja-JP" altLang="en-US" sz="1600" dirty="0">
                    <a:latin typeface="Hiragino Maru Gothic Pro W4" charset="-128"/>
                    <a:ea typeface="Hiragino Maru Gothic Pro W4" charset="-128"/>
                    <a:cs typeface="Hiragino Maru Gothic Pro W4" charset="-128"/>
                  </a:rPr>
                  <a:t>シンプルに</a:t>
                </a:r>
                <a:endParaRPr lang="en-US" altLang="ja-JP" sz="1600" dirty="0">
                  <a:latin typeface="Hiragino Maru Gothic Pro W4" charset="-128"/>
                  <a:ea typeface="Hiragino Maru Gothic Pro W4" charset="-128"/>
                  <a:cs typeface="Hiragino Maru Gothic Pro W4" charset="-128"/>
                </a:endParaRPr>
              </a:p>
              <a:p>
                <a:pPr algn="ctr"/>
                <a:endParaRPr lang="en-US" altLang="ja-JP" sz="1600" dirty="0">
                  <a:latin typeface="Hiragino Maru Gothic Pro W4" charset="-128"/>
                  <a:ea typeface="Hiragino Maru Gothic Pro W4" charset="-128"/>
                  <a:cs typeface="Hiragino Maru Gothic Pro W4" charset="-128"/>
                </a:endParaRPr>
              </a:p>
              <a:p>
                <a:pPr algn="ctr"/>
                <a:r>
                  <a:rPr lang="ja-JP" altLang="en-US" sz="1600" dirty="0" smtClean="0">
                    <a:latin typeface="Hiragino Maru Gothic Pro W4" charset="-128"/>
                    <a:ea typeface="Hiragino Maru Gothic Pro W4" charset="-128"/>
                    <a:cs typeface="Hiragino Maru Gothic Pro W4" charset="-128"/>
                  </a:rPr>
                  <a:t>ストレージ含めたリソースプール化</a:t>
                </a:r>
                <a:endParaRPr lang="en-US" altLang="ja-JP" sz="1600" dirty="0">
                  <a:latin typeface="Hiragino Maru Gothic Pro W4" charset="-128"/>
                  <a:ea typeface="Hiragino Maru Gothic Pro W4" charset="-128"/>
                  <a:cs typeface="Hiragino Maru Gothic Pro W4" charset="-128"/>
                </a:endParaRPr>
              </a:p>
              <a:p>
                <a:pPr algn="ctr"/>
                <a:r>
                  <a:rPr lang="en-US" altLang="ja-JP" sz="1600" dirty="0" smtClean="0">
                    <a:latin typeface="Hiragino Maru Gothic Pro W4" charset="-128"/>
                    <a:ea typeface="Hiragino Maru Gothic Pro W4" charset="-128"/>
                    <a:cs typeface="Hiragino Maru Gothic Pro W4" charset="-128"/>
                  </a:rPr>
                  <a:t>vCenter</a:t>
                </a:r>
                <a:r>
                  <a:rPr lang="ja-JP" altLang="en-US" sz="1600" dirty="0" smtClean="0">
                    <a:latin typeface="Hiragino Maru Gothic Pro W4" charset="-128"/>
                    <a:ea typeface="Hiragino Maru Gothic Pro W4" charset="-128"/>
                    <a:cs typeface="Hiragino Maru Gothic Pro W4" charset="-128"/>
                  </a:rPr>
                  <a:t>中心の運用管理</a:t>
                </a:r>
                <a:endParaRPr lang="en-US" altLang="ja-JP" sz="1600" dirty="0" smtClean="0">
                  <a:latin typeface="Hiragino Maru Gothic Pro W4" charset="-128"/>
                  <a:ea typeface="Hiragino Maru Gothic Pro W4" charset="-128"/>
                  <a:cs typeface="Hiragino Maru Gothic Pro W4" charset="-128"/>
                </a:endParaRPr>
              </a:p>
              <a:p>
                <a:pPr algn="ctr"/>
                <a:r>
                  <a:rPr lang="ja-JP" altLang="en-US" sz="1600" dirty="0" smtClean="0">
                    <a:latin typeface="Hiragino Maru Gothic Pro W4" charset="-128"/>
                    <a:ea typeface="Hiragino Maru Gothic Pro W4" charset="-128"/>
                    <a:cs typeface="Hiragino Maru Gothic Pro W4" charset="-128"/>
                  </a:rPr>
                  <a:t>ワンストップ保守</a:t>
                </a:r>
                <a:endParaRPr lang="en-US" altLang="ja-JP" sz="1600" dirty="0">
                  <a:latin typeface="Hiragino Maru Gothic Pro W4" charset="-128"/>
                  <a:ea typeface="Hiragino Maru Gothic Pro W4" charset="-128"/>
                  <a:cs typeface="Hiragino Maru Gothic Pro W4" charset="-128"/>
                </a:endParaRPr>
              </a:p>
            </p:txBody>
          </p:sp>
          <p:grpSp>
            <p:nvGrpSpPr>
              <p:cNvPr id="10" name="Group 24"/>
              <p:cNvGrpSpPr/>
              <p:nvPr/>
            </p:nvGrpSpPr>
            <p:grpSpPr>
              <a:xfrm>
                <a:off x="5938161" y="1915190"/>
                <a:ext cx="2604772" cy="573779"/>
                <a:chOff x="5938161" y="1915190"/>
                <a:chExt cx="2604772" cy="573779"/>
              </a:xfrm>
            </p:grpSpPr>
            <p:pic>
              <p:nvPicPr>
                <p:cNvPr id="11"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200" r="97867"/>
                          </a14:imgEffect>
                        </a14:imgLayer>
                      </a14:imgProps>
                    </a:ext>
                  </a:extLst>
                </a:blip>
                <a:srcRect t="41596" b="43209"/>
                <a:stretch/>
              </p:blipFill>
              <p:spPr>
                <a:xfrm>
                  <a:off x="5938161" y="2173088"/>
                  <a:ext cx="2598616" cy="315881"/>
                </a:xfrm>
                <a:prstGeom prst="rect">
                  <a:avLst/>
                </a:prstGeom>
              </p:spPr>
            </p:pic>
            <p:pic>
              <p:nvPicPr>
                <p:cNvPr id="12" name="Picture 17"/>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200" r="97867"/>
                          </a14:imgEffect>
                        </a14:imgLayer>
                      </a14:imgProps>
                    </a:ext>
                  </a:extLst>
                </a:blip>
                <a:srcRect t="41596" b="43209"/>
                <a:stretch/>
              </p:blipFill>
              <p:spPr>
                <a:xfrm>
                  <a:off x="5944317" y="1915190"/>
                  <a:ext cx="2598616" cy="315881"/>
                </a:xfrm>
                <a:prstGeom prst="rect">
                  <a:avLst/>
                </a:prstGeom>
              </p:spPr>
            </p:pic>
          </p:grpSp>
        </p:grpSp>
      </p:grpSp>
      <p:sp>
        <p:nvSpPr>
          <p:cNvPr id="13" name="Oval 5"/>
          <p:cNvSpPr/>
          <p:nvPr/>
        </p:nvSpPr>
        <p:spPr>
          <a:xfrm>
            <a:off x="394964" y="2067836"/>
            <a:ext cx="1489639" cy="1489639"/>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2"/>
                </a:solidFill>
                <a:latin typeface="Hiragino Maru Gothic Pro W4" charset="-128"/>
                <a:ea typeface="Hiragino Maru Gothic Pro W4" charset="-128"/>
                <a:cs typeface="Hiragino Maru Gothic Pro W4" charset="-128"/>
              </a:rPr>
              <a:t>統合管理</a:t>
            </a:r>
            <a:r>
              <a:rPr lang="ja-JP" altLang="en-US" sz="1600" b="1" dirty="0">
                <a:solidFill>
                  <a:schemeClr val="bg2"/>
                </a:solidFill>
                <a:latin typeface="Hiragino Maru Gothic Pro W4" charset="-128"/>
                <a:ea typeface="Hiragino Maru Gothic Pro W4" charset="-128"/>
                <a:cs typeface="Hiragino Maru Gothic Pro W4" charset="-128"/>
              </a:rPr>
              <a:t>ツール</a:t>
            </a:r>
            <a:endParaRPr lang="en-US" altLang="ja-JP" sz="1600" b="1" dirty="0">
              <a:solidFill>
                <a:schemeClr val="bg2"/>
              </a:solidFill>
              <a:latin typeface="Hiragino Maru Gothic Pro W4" charset="-128"/>
              <a:ea typeface="Hiragino Maru Gothic Pro W4" charset="-128"/>
              <a:cs typeface="Hiragino Maru Gothic Pro W4" charset="-128"/>
            </a:endParaRPr>
          </a:p>
        </p:txBody>
      </p:sp>
      <p:sp>
        <p:nvSpPr>
          <p:cNvPr id="14" name="Oval 6"/>
          <p:cNvSpPr/>
          <p:nvPr/>
        </p:nvSpPr>
        <p:spPr>
          <a:xfrm>
            <a:off x="1650310" y="1127334"/>
            <a:ext cx="1514309" cy="1514309"/>
          </a:xfrm>
          <a:prstGeom prst="ellipse">
            <a:avLst/>
          </a:prstGeom>
          <a:solidFill>
            <a:srgbClr val="FF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b="1" dirty="0" smtClean="0">
              <a:solidFill>
                <a:schemeClr val="bg2"/>
              </a:solidFill>
              <a:latin typeface="Hiragino Maru Gothic Pro W4" charset="-128"/>
              <a:ea typeface="Hiragino Maru Gothic Pro W4" charset="-128"/>
              <a:cs typeface="Hiragino Maru Gothic Pro W4" charset="-128"/>
            </a:endParaRPr>
          </a:p>
          <a:p>
            <a:pPr algn="ctr"/>
            <a:r>
              <a:rPr lang="ja-JP" altLang="en-US" sz="2000" b="1" dirty="0" smtClean="0">
                <a:solidFill>
                  <a:schemeClr val="bg2"/>
                </a:solidFill>
                <a:latin typeface="Hiragino Maru Gothic Pro W4" charset="-128"/>
                <a:ea typeface="Hiragino Maru Gothic Pro W4" charset="-128"/>
                <a:cs typeface="Hiragino Maru Gothic Pro W4" charset="-128"/>
              </a:rPr>
              <a:t>ネットワーク</a:t>
            </a:r>
            <a:endParaRPr lang="en-US" altLang="ja-JP" sz="2000" b="1" dirty="0">
              <a:solidFill>
                <a:schemeClr val="bg2"/>
              </a:solidFill>
              <a:latin typeface="Hiragino Maru Gothic Pro W4" charset="-128"/>
              <a:ea typeface="Hiragino Maru Gothic Pro W4" charset="-128"/>
              <a:cs typeface="Hiragino Maru Gothic Pro W4" charset="-128"/>
            </a:endParaRPr>
          </a:p>
          <a:p>
            <a:pPr algn="ctr"/>
            <a:endParaRPr lang="en-US" altLang="ja-JP" sz="2000" b="1" dirty="0">
              <a:solidFill>
                <a:schemeClr val="bg2"/>
              </a:solidFill>
              <a:latin typeface="Hiragino Maru Gothic Pro W4" charset="-128"/>
              <a:ea typeface="Hiragino Maru Gothic Pro W4" charset="-128"/>
              <a:cs typeface="Hiragino Maru Gothic Pro W4" charset="-128"/>
            </a:endParaRPr>
          </a:p>
          <a:p>
            <a:pPr algn="ctr"/>
            <a:endParaRPr lang="en-US" sz="1600" b="1" dirty="0">
              <a:solidFill>
                <a:schemeClr val="bg2"/>
              </a:solidFill>
              <a:latin typeface="Hiragino Maru Gothic Pro W4" charset="-128"/>
              <a:ea typeface="Hiragino Maru Gothic Pro W4" charset="-128"/>
              <a:cs typeface="Hiragino Maru Gothic Pro W4" charset="-128"/>
            </a:endParaRPr>
          </a:p>
        </p:txBody>
      </p:sp>
      <p:sp>
        <p:nvSpPr>
          <p:cNvPr id="16" name="Title 1"/>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altLang="ja-JP" dirty="0" smtClean="0">
                <a:ea typeface="Meiryo" charset="-128"/>
                <a:cs typeface="Meiryo" charset="-128"/>
              </a:rPr>
              <a:t>Cisco HyperFlex System</a:t>
            </a:r>
            <a:r>
              <a:rPr altLang="ja-JP" dirty="0" smtClean="0">
                <a:latin typeface="Meiryo" charset="-128"/>
                <a:ea typeface="Meiryo" charset="-128"/>
                <a:cs typeface="Meiryo" charset="-128"/>
              </a:rPr>
              <a:t/>
            </a:r>
            <a:br>
              <a:rPr altLang="ja-JP" dirty="0" smtClean="0">
                <a:latin typeface="Meiryo" charset="-128"/>
                <a:ea typeface="Meiryo" charset="-128"/>
                <a:cs typeface="Meiryo" charset="-128"/>
              </a:rPr>
            </a:br>
            <a:r>
              <a:rPr lang="ja-JP" altLang="en-US" sz="2000" dirty="0" smtClean="0">
                <a:solidFill>
                  <a:srgbClr val="FF6600"/>
                </a:solidFill>
                <a:latin typeface="Meiryo" charset="-128"/>
                <a:ea typeface="Meiryo" charset="-128"/>
                <a:cs typeface="Meiryo" charset="-128"/>
              </a:rPr>
              <a:t>新世代</a:t>
            </a:r>
            <a:r>
              <a:rPr lang="ja-JP" altLang="en-US" sz="2000" dirty="0" smtClean="0">
                <a:solidFill>
                  <a:srgbClr val="FF6600"/>
                </a:solidFill>
                <a:latin typeface="Meiryo" charset="-128"/>
                <a:ea typeface="Meiryo" charset="-128"/>
                <a:cs typeface="Meiryo" charset="-128"/>
              </a:rPr>
              <a:t>ハイパーコンバージド</a:t>
            </a:r>
            <a:r>
              <a:rPr lang="en-US" altLang="ja-JP" sz="2000" dirty="0" smtClean="0">
                <a:solidFill>
                  <a:srgbClr val="FF6600"/>
                </a:solidFill>
                <a:latin typeface="Meiryo" charset="-128"/>
                <a:ea typeface="Meiryo" charset="-128"/>
                <a:cs typeface="Meiryo" charset="-128"/>
              </a:rPr>
              <a:t> </a:t>
            </a:r>
            <a:r>
              <a:rPr lang="ja-JP" altLang="en-US" sz="2000" dirty="0" smtClean="0">
                <a:solidFill>
                  <a:srgbClr val="FF6600"/>
                </a:solidFill>
                <a:latin typeface="Meiryo" charset="-128"/>
                <a:ea typeface="Meiryo" charset="-128"/>
                <a:cs typeface="Meiryo" charset="-128"/>
              </a:rPr>
              <a:t>インフラ</a:t>
            </a:r>
            <a:r>
              <a:rPr lang="ja-JP" altLang="en-US" sz="2000" dirty="0" smtClean="0">
                <a:solidFill>
                  <a:srgbClr val="FF6600"/>
                </a:solidFill>
                <a:latin typeface="Meiryo" charset="-128"/>
                <a:ea typeface="Meiryo" charset="-128"/>
                <a:cs typeface="Meiryo" charset="-128"/>
              </a:rPr>
              <a:t>でマネジメントをよりシンプルに</a:t>
            </a:r>
            <a:endParaRPr altLang="ja-JP" sz="2000" dirty="0">
              <a:solidFill>
                <a:srgbClr val="FFC000"/>
              </a:solidFill>
              <a:latin typeface="Meiryo" charset="-128"/>
              <a:ea typeface="Meiryo" charset="-128"/>
              <a:cs typeface="Meiryo" charset="-128"/>
            </a:endParaRPr>
          </a:p>
        </p:txBody>
      </p:sp>
    </p:spTree>
    <p:extLst>
      <p:ext uri="{BB962C8B-B14F-4D97-AF65-F5344CB8AC3E}">
        <p14:creationId xmlns:p14="http://schemas.microsoft.com/office/powerpoint/2010/main" val="99951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1.97531E-6 L 0.00105 0.12994 " pathEditMode="relative" rAng="0" ptsTypes="AA">
                                      <p:cBhvr>
                                        <p:cTn id="6" dur="1000" fill="hold"/>
                                        <p:tgtEl>
                                          <p:spTgt spid="14"/>
                                        </p:tgtEl>
                                        <p:attrNameLst>
                                          <p:attrName>ppt_x</p:attrName>
                                          <p:attrName>ppt_y</p:attrName>
                                        </p:attrNameLst>
                                      </p:cBhvr>
                                      <p:rCtr x="52" y="6481"/>
                                    </p:animMotion>
                                  </p:childTnLst>
                                </p:cTn>
                              </p:par>
                              <p:par>
                                <p:cTn id="7" presetID="42" presetClass="path" presetSubtype="0" accel="50000" decel="50000" fill="hold" grpId="0" nodeType="withEffect">
                                  <p:stCondLst>
                                    <p:cond delay="0"/>
                                  </p:stCondLst>
                                  <p:childTnLst>
                                    <p:animMotion origin="layout" path="M -8.33333E-7 -4.44444E-6 L -0.07031 0.025 " pathEditMode="relative" rAng="0" ptsTypes="AA">
                                      <p:cBhvr>
                                        <p:cTn id="8" dur="1000" fill="hold"/>
                                        <p:tgtEl>
                                          <p:spTgt spid="2"/>
                                        </p:tgtEl>
                                        <p:attrNameLst>
                                          <p:attrName>ppt_x</p:attrName>
                                          <p:attrName>ppt_y</p:attrName>
                                        </p:attrNameLst>
                                      </p:cBhvr>
                                      <p:rCtr x="-3524" y="1235"/>
                                    </p:animMotion>
                                  </p:childTnLst>
                                </p:cTn>
                              </p:par>
                              <p:par>
                                <p:cTn id="9" presetID="42" presetClass="path" presetSubtype="0" accel="50000" decel="50000" fill="hold" grpId="0" nodeType="withEffect">
                                  <p:stCondLst>
                                    <p:cond delay="0"/>
                                  </p:stCondLst>
                                  <p:childTnLst>
                                    <p:animMotion origin="layout" path="M -2.77778E-6 -3.58025E-6 L 0.07361 0.02408 " pathEditMode="relative" rAng="0" ptsTypes="AA">
                                      <p:cBhvr>
                                        <p:cTn id="10" dur="1000" fill="hold"/>
                                        <p:tgtEl>
                                          <p:spTgt spid="13"/>
                                        </p:tgtEl>
                                        <p:attrNameLst>
                                          <p:attrName>ppt_x</p:attrName>
                                          <p:attrName>ppt_y</p:attrName>
                                        </p:attrNameLst>
                                      </p:cBhvr>
                                      <p:rCtr x="3681" y="1204"/>
                                    </p:animMotion>
                                  </p:childTnLst>
                                </p:cTn>
                              </p:par>
                              <p:par>
                                <p:cTn id="11" presetID="42" presetClass="path" presetSubtype="0" accel="50000" decel="50000" fill="hold" grpId="0" nodeType="withEffect">
                                  <p:stCondLst>
                                    <p:cond delay="0"/>
                                  </p:stCondLst>
                                  <p:childTnLst>
                                    <p:animMotion origin="layout" path="M -2.5E-6 3.08642E-6 L 0.04011 -0.08858 " pathEditMode="relative" rAng="0" ptsTypes="AA">
                                      <p:cBhvr>
                                        <p:cTn id="12" dur="1000" fill="hold"/>
                                        <p:tgtEl>
                                          <p:spTgt spid="3"/>
                                        </p:tgtEl>
                                        <p:attrNameLst>
                                          <p:attrName>ppt_x</p:attrName>
                                          <p:attrName>ppt_y</p:attrName>
                                        </p:attrNameLst>
                                      </p:cBhvr>
                                      <p:rCtr x="1997" y="-4444"/>
                                    </p:animMotion>
                                  </p:childTnLst>
                                </p:cTn>
                              </p:par>
                              <p:par>
                                <p:cTn id="13" presetID="42" presetClass="path" presetSubtype="0" accel="50000" decel="50000" fill="hold" grpId="0" nodeType="withEffect">
                                  <p:stCondLst>
                                    <p:cond delay="0"/>
                                  </p:stCondLst>
                                  <p:childTnLst>
                                    <p:animMotion origin="layout" path="M 0 3.08642E-6 L -0.03976 -0.08858 " pathEditMode="relative" rAng="0" ptsTypes="AA">
                                      <p:cBhvr>
                                        <p:cTn id="14" dur="1000" fill="hold"/>
                                        <p:tgtEl>
                                          <p:spTgt spid="4"/>
                                        </p:tgtEl>
                                        <p:attrNameLst>
                                          <p:attrName>ppt_x</p:attrName>
                                          <p:attrName>ppt_y</p:attrName>
                                        </p:attrNameLst>
                                      </p:cBhvr>
                                      <p:rCtr x="-1997" y="-4444"/>
                                    </p:animMotion>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152"/>
          <p:cNvSpPr/>
          <p:nvPr/>
        </p:nvSpPr>
        <p:spPr>
          <a:xfrm rot="5400000" flipH="1">
            <a:off x="1867501" y="2197295"/>
            <a:ext cx="1409700" cy="3285907"/>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5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sp>
        <p:nvSpPr>
          <p:cNvPr id="77" name="Rectangle 151"/>
          <p:cNvSpPr/>
          <p:nvPr/>
        </p:nvSpPr>
        <p:spPr>
          <a:xfrm rot="5400000" flipH="1">
            <a:off x="1867502" y="634563"/>
            <a:ext cx="1409700" cy="3285907"/>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5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nvGrpSpPr>
          <p:cNvPr id="78" name="Group 79"/>
          <p:cNvGrpSpPr/>
          <p:nvPr/>
        </p:nvGrpSpPr>
        <p:grpSpPr>
          <a:xfrm rot="10800000" flipH="1">
            <a:off x="931483" y="1560174"/>
            <a:ext cx="109360" cy="1421240"/>
            <a:chOff x="2833935" y="1184896"/>
            <a:chExt cx="118912" cy="1548394"/>
          </a:xfrm>
          <a:solidFill>
            <a:srgbClr val="FF8000"/>
          </a:solidFill>
        </p:grpSpPr>
        <p:cxnSp>
          <p:nvCxnSpPr>
            <p:cNvPr id="79" name="Straight Connector 80"/>
            <p:cNvCxnSpPr>
              <a:cxnSpLocks/>
            </p:cNvCxnSpPr>
            <p:nvPr/>
          </p:nvCxnSpPr>
          <p:spPr>
            <a:xfrm rot="10800000" flipH="1">
              <a:off x="2833935" y="1184896"/>
              <a:ext cx="0" cy="1548394"/>
            </a:xfrm>
            <a:prstGeom prst="line">
              <a:avLst/>
            </a:prstGeom>
            <a:grpFill/>
            <a:ln w="25400" cap="flat" cmpd="sng" algn="ctr">
              <a:solidFill>
                <a:srgbClr val="FF8000"/>
              </a:solidFill>
              <a:prstDash val="solid"/>
            </a:ln>
            <a:effectLst/>
          </p:spPr>
        </p:cxnSp>
        <p:sp>
          <p:nvSpPr>
            <p:cNvPr id="80" name="Isosceles Triangle 81"/>
            <p:cNvSpPr/>
            <p:nvPr/>
          </p:nvSpPr>
          <p:spPr>
            <a:xfrm rot="16200000" flipV="1">
              <a:off x="2775833" y="1904414"/>
              <a:ext cx="244669" cy="109359"/>
            </a:xfrm>
            <a:prstGeom prst="triangle">
              <a:avLst/>
            </a:prstGeom>
            <a:grpFill/>
            <a:ln w="25400" cap="flat" cmpd="sng" algn="ctr">
              <a:noFill/>
              <a:prstDash val="solid"/>
            </a:ln>
            <a:effectLst/>
          </p:spPr>
          <p:txBody>
            <a:bodyPr lIns="91416" tIns="45708" rIns="91416"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sp>
        <p:nvSpPr>
          <p:cNvPr id="81" name="Rectangle 82"/>
          <p:cNvSpPr/>
          <p:nvPr/>
        </p:nvSpPr>
        <p:spPr>
          <a:xfrm>
            <a:off x="1515564" y="2585235"/>
            <a:ext cx="681884" cy="230816"/>
          </a:xfrm>
          <a:prstGeom prst="rect">
            <a:avLst/>
          </a:prstGeom>
        </p:spPr>
        <p:txBody>
          <a:bodyPr wrap="none" lIns="68563" tIns="34282" rIns="68563" bIns="34282" anchor="t">
            <a:spAutoFit/>
          </a:bodyPr>
          <a:lstStyle/>
          <a:p>
            <a:pPr algn="ctr" defTabSz="456915" fontAlgn="auto">
              <a:spcBef>
                <a:spcPts val="0"/>
              </a:spcBef>
              <a:spcAft>
                <a:spcPts val="0"/>
              </a:spcAft>
            </a:pPr>
            <a:r>
              <a:rPr lang="en-US" sz="1050" dirty="0" smtClean="0">
                <a:solidFill>
                  <a:srgbClr val="FF8000"/>
                </a:solidFill>
                <a:latin typeface="Hiragino Maru Gothic Pro W4" charset="-128"/>
                <a:ea typeface="Hiragino Maru Gothic Pro W4" charset="-128"/>
                <a:cs typeface="Hiragino Maru Gothic Pro W4" charset="-128"/>
              </a:rPr>
              <a:t>HX220c</a:t>
            </a:r>
            <a:endParaRPr lang="en-US" sz="1050" dirty="0">
              <a:solidFill>
                <a:srgbClr val="FF8000"/>
              </a:solidFill>
              <a:latin typeface="Hiragino Maru Gothic Pro W4" charset="-128"/>
              <a:ea typeface="Hiragino Maru Gothic Pro W4" charset="-128"/>
              <a:cs typeface="Hiragino Maru Gothic Pro W4" charset="-128"/>
            </a:endParaRPr>
          </a:p>
        </p:txBody>
      </p:sp>
      <p:sp>
        <p:nvSpPr>
          <p:cNvPr id="82" name="Rectangle 83"/>
          <p:cNvSpPr/>
          <p:nvPr/>
        </p:nvSpPr>
        <p:spPr>
          <a:xfrm>
            <a:off x="2977336" y="2585235"/>
            <a:ext cx="681884" cy="230816"/>
          </a:xfrm>
          <a:prstGeom prst="rect">
            <a:avLst/>
          </a:prstGeom>
        </p:spPr>
        <p:txBody>
          <a:bodyPr wrap="none" lIns="68563" tIns="34282" rIns="68563" bIns="34282" anchor="t">
            <a:spAutoFit/>
          </a:bodyPr>
          <a:lstStyle/>
          <a:p>
            <a:pPr algn="ctr" defTabSz="456915" fontAlgn="auto">
              <a:spcBef>
                <a:spcPts val="0"/>
              </a:spcBef>
              <a:spcAft>
                <a:spcPts val="0"/>
              </a:spcAft>
            </a:pPr>
            <a:r>
              <a:rPr lang="en-US" sz="1050" dirty="0" smtClean="0">
                <a:solidFill>
                  <a:srgbClr val="FF8000"/>
                </a:solidFill>
                <a:latin typeface="Hiragino Maru Gothic Pro W4" charset="-128"/>
                <a:ea typeface="Hiragino Maru Gothic Pro W4" charset="-128"/>
                <a:cs typeface="Hiragino Maru Gothic Pro W4" charset="-128"/>
              </a:rPr>
              <a:t>HX240c</a:t>
            </a:r>
            <a:endParaRPr lang="en-US" sz="1050" dirty="0">
              <a:solidFill>
                <a:srgbClr val="FF8000"/>
              </a:solidFill>
              <a:latin typeface="Hiragino Maru Gothic Pro W4" charset="-128"/>
              <a:ea typeface="Hiragino Maru Gothic Pro W4" charset="-128"/>
              <a:cs typeface="Hiragino Maru Gothic Pro W4" charset="-128"/>
            </a:endParaRPr>
          </a:p>
        </p:txBody>
      </p:sp>
      <p:sp>
        <p:nvSpPr>
          <p:cNvPr id="83" name="Rectangle 3"/>
          <p:cNvSpPr/>
          <p:nvPr/>
        </p:nvSpPr>
        <p:spPr>
          <a:xfrm>
            <a:off x="103973" y="2005979"/>
            <a:ext cx="759849" cy="562359"/>
          </a:xfrm>
          <a:prstGeom prst="rect">
            <a:avLst/>
          </a:prstGeom>
        </p:spPr>
        <p:txBody>
          <a:bodyPr wrap="none" lIns="27000" tIns="27000" rIns="27000" bIns="27000">
            <a:spAutoFit/>
          </a:bodyPr>
          <a:lstStyle/>
          <a:p>
            <a:pPr algn="ctr" defTabSz="456915" fontAlgn="auto">
              <a:spcBef>
                <a:spcPts val="0"/>
              </a:spcBef>
              <a:spcAft>
                <a:spcPts val="0"/>
              </a:spcAft>
            </a:pPr>
            <a:r>
              <a:rPr lang="ja-JP" altLang="en-US" sz="1100" dirty="0">
                <a:solidFill>
                  <a:srgbClr val="FF8000"/>
                </a:solidFill>
                <a:latin typeface="Hiragino Maru Gothic Pro W4" charset="-128"/>
                <a:ea typeface="Hiragino Maru Gothic Pro W4" charset="-128"/>
                <a:cs typeface="Hiragino Maru Gothic Pro W4" charset="-128"/>
              </a:rPr>
              <a:t>オール</a:t>
            </a:r>
            <a:endParaRPr lang="en-US" altLang="ja-JP" sz="1100" dirty="0">
              <a:solidFill>
                <a:srgbClr val="FF8000"/>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lang="ja-JP" altLang="en-US" sz="1100" dirty="0">
                <a:solidFill>
                  <a:srgbClr val="FF8000"/>
                </a:solidFill>
                <a:latin typeface="Hiragino Maru Gothic Pro W4" charset="-128"/>
                <a:ea typeface="Hiragino Maru Gothic Pro W4" charset="-128"/>
                <a:cs typeface="Hiragino Maru Gothic Pro W4" charset="-128"/>
              </a:rPr>
              <a:t>フラッシュ</a:t>
            </a:r>
            <a:endParaRPr lang="en-US" altLang="ja-JP" sz="1100" dirty="0">
              <a:solidFill>
                <a:srgbClr val="FF8000"/>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lang="ja-JP" altLang="en-US" sz="1100" dirty="0" smtClean="0">
                <a:solidFill>
                  <a:srgbClr val="FF8000"/>
                </a:solidFill>
                <a:latin typeface="Hiragino Maru Gothic Pro W4" charset="-128"/>
                <a:ea typeface="Hiragino Maru Gothic Pro W4" charset="-128"/>
                <a:cs typeface="Hiragino Maru Gothic Pro W4" charset="-128"/>
              </a:rPr>
              <a:t>モデル</a:t>
            </a:r>
            <a:endParaRPr lang="en-US" altLang="ja-JP" sz="1100" dirty="0" smtClean="0">
              <a:solidFill>
                <a:srgbClr val="FF8000"/>
              </a:solidFill>
              <a:latin typeface="Hiragino Maru Gothic Pro W4" charset="-128"/>
              <a:ea typeface="Hiragino Maru Gothic Pro W4" charset="-128"/>
              <a:cs typeface="Hiragino Maru Gothic Pro W4" charset="-128"/>
            </a:endParaRPr>
          </a:p>
        </p:txBody>
      </p:sp>
      <p:sp>
        <p:nvSpPr>
          <p:cNvPr id="84" name="Rectangle 104"/>
          <p:cNvSpPr/>
          <p:nvPr/>
        </p:nvSpPr>
        <p:spPr>
          <a:xfrm>
            <a:off x="2981083" y="4149202"/>
            <a:ext cx="726768" cy="230816"/>
          </a:xfrm>
          <a:prstGeom prst="rect">
            <a:avLst/>
          </a:prstGeom>
        </p:spPr>
        <p:txBody>
          <a:bodyPr wrap="none" lIns="68563" tIns="34282" rIns="68563" bIns="34282" anchor="t">
            <a:spAutoFit/>
          </a:bodyPr>
          <a:lstStyle/>
          <a:p>
            <a:pPr algn="ctr" defTabSz="456915" fontAlgn="auto">
              <a:spcBef>
                <a:spcPts val="0"/>
              </a:spcBef>
              <a:spcAft>
                <a:spcPts val="0"/>
              </a:spcAft>
            </a:pPr>
            <a:r>
              <a:rPr lang="en-US" sz="1050" dirty="0" smtClean="0">
                <a:solidFill>
                  <a:srgbClr val="0C82C1"/>
                </a:solidFill>
                <a:latin typeface="Hiragino Maru Gothic Pro W4" charset="-128"/>
                <a:ea typeface="Hiragino Maru Gothic Pro W4" charset="-128"/>
                <a:cs typeface="Hiragino Maru Gothic Pro W4" charset="-128"/>
              </a:rPr>
              <a:t>HX240c</a:t>
            </a:r>
            <a:r>
              <a:rPr lang="en-US" sz="1050" dirty="0" smtClean="0">
                <a:solidFill>
                  <a:srgbClr val="272848"/>
                </a:solidFill>
                <a:latin typeface="Hiragino Maru Gothic Pro W4" charset="-128"/>
                <a:ea typeface="Hiragino Maru Gothic Pro W4" charset="-128"/>
                <a:cs typeface="Hiragino Maru Gothic Pro W4" charset="-128"/>
              </a:rPr>
              <a:t> </a:t>
            </a:r>
            <a:endParaRPr lang="en-US" sz="1050" dirty="0">
              <a:solidFill>
                <a:srgbClr val="000000"/>
              </a:solidFill>
              <a:latin typeface="Hiragino Maru Gothic Pro W4" charset="-128"/>
              <a:ea typeface="Hiragino Maru Gothic Pro W4" charset="-128"/>
              <a:cs typeface="Hiragino Maru Gothic Pro W4" charset="-128"/>
            </a:endParaRPr>
          </a:p>
        </p:txBody>
      </p:sp>
      <p:sp>
        <p:nvSpPr>
          <p:cNvPr id="85" name="Rectangle 110"/>
          <p:cNvSpPr/>
          <p:nvPr/>
        </p:nvSpPr>
        <p:spPr>
          <a:xfrm>
            <a:off x="1519312" y="4149202"/>
            <a:ext cx="726768" cy="230816"/>
          </a:xfrm>
          <a:prstGeom prst="rect">
            <a:avLst/>
          </a:prstGeom>
        </p:spPr>
        <p:txBody>
          <a:bodyPr wrap="none" lIns="68563" tIns="34282" rIns="68563" bIns="34282" anchor="t">
            <a:spAutoFit/>
          </a:bodyPr>
          <a:lstStyle/>
          <a:p>
            <a:pPr algn="ctr" defTabSz="456915" fontAlgn="auto">
              <a:spcBef>
                <a:spcPts val="0"/>
              </a:spcBef>
              <a:spcAft>
                <a:spcPts val="0"/>
              </a:spcAft>
            </a:pPr>
            <a:r>
              <a:rPr lang="en-US" sz="1050" dirty="0" smtClean="0">
                <a:solidFill>
                  <a:srgbClr val="0C82C1"/>
                </a:solidFill>
                <a:latin typeface="Hiragino Maru Gothic Pro W4" charset="-128"/>
                <a:ea typeface="Hiragino Maru Gothic Pro W4" charset="-128"/>
                <a:cs typeface="Hiragino Maru Gothic Pro W4" charset="-128"/>
              </a:rPr>
              <a:t>HX220c</a:t>
            </a:r>
            <a:r>
              <a:rPr lang="en-US" sz="1050" dirty="0" smtClean="0">
                <a:solidFill>
                  <a:srgbClr val="272848"/>
                </a:solidFill>
                <a:latin typeface="Hiragino Maru Gothic Pro W4" charset="-128"/>
                <a:ea typeface="Hiragino Maru Gothic Pro W4" charset="-128"/>
                <a:cs typeface="Hiragino Maru Gothic Pro W4" charset="-128"/>
              </a:rPr>
              <a:t> </a:t>
            </a:r>
            <a:endParaRPr lang="en-US" sz="1050" dirty="0">
              <a:solidFill>
                <a:srgbClr val="000000"/>
              </a:solidFill>
              <a:latin typeface="Hiragino Maru Gothic Pro W4" charset="-128"/>
              <a:ea typeface="Hiragino Maru Gothic Pro W4" charset="-128"/>
              <a:cs typeface="Hiragino Maru Gothic Pro W4" charset="-128"/>
            </a:endParaRPr>
          </a:p>
        </p:txBody>
      </p:sp>
      <p:grpSp>
        <p:nvGrpSpPr>
          <p:cNvPr id="86" name="Group 147"/>
          <p:cNvGrpSpPr/>
          <p:nvPr/>
        </p:nvGrpSpPr>
        <p:grpSpPr>
          <a:xfrm rot="10800000" flipH="1">
            <a:off x="931483" y="3137303"/>
            <a:ext cx="109360" cy="1404938"/>
            <a:chOff x="2833935" y="1247159"/>
            <a:chExt cx="118912" cy="1530634"/>
          </a:xfrm>
          <a:solidFill>
            <a:srgbClr val="FF8000"/>
          </a:solidFill>
        </p:grpSpPr>
        <p:cxnSp>
          <p:nvCxnSpPr>
            <p:cNvPr id="87" name="Straight Connector 148"/>
            <p:cNvCxnSpPr>
              <a:cxnSpLocks/>
            </p:cNvCxnSpPr>
            <p:nvPr/>
          </p:nvCxnSpPr>
          <p:spPr>
            <a:xfrm rot="10800000" flipH="1">
              <a:off x="2833935" y="1247159"/>
              <a:ext cx="0" cy="1530634"/>
            </a:xfrm>
            <a:prstGeom prst="line">
              <a:avLst/>
            </a:prstGeom>
            <a:grpFill/>
            <a:ln w="25400" cap="flat" cmpd="sng" algn="ctr">
              <a:solidFill>
                <a:srgbClr val="0C82C1"/>
              </a:solidFill>
              <a:prstDash val="solid"/>
            </a:ln>
            <a:effectLst/>
          </p:spPr>
        </p:cxnSp>
        <p:sp>
          <p:nvSpPr>
            <p:cNvPr id="88" name="Isosceles Triangle 149"/>
            <p:cNvSpPr/>
            <p:nvPr/>
          </p:nvSpPr>
          <p:spPr>
            <a:xfrm rot="16200000" flipV="1">
              <a:off x="2775833" y="1957797"/>
              <a:ext cx="244669" cy="109359"/>
            </a:xfrm>
            <a:prstGeom prst="triangle">
              <a:avLst/>
            </a:prstGeom>
            <a:solidFill>
              <a:srgbClr val="0C82C1"/>
            </a:solidFill>
            <a:ln w="25400" cap="flat" cmpd="sng" algn="ctr">
              <a:noFill/>
              <a:prstDash val="solid"/>
            </a:ln>
            <a:effectLst/>
          </p:spPr>
          <p:txBody>
            <a:bodyPr lIns="91416" tIns="45708" rIns="91416"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sp>
        <p:nvSpPr>
          <p:cNvPr id="89" name="Rectangle 150"/>
          <p:cNvSpPr/>
          <p:nvPr/>
        </p:nvSpPr>
        <p:spPr>
          <a:xfrm>
            <a:off x="0" y="3689741"/>
            <a:ext cx="933569" cy="393082"/>
          </a:xfrm>
          <a:prstGeom prst="rect">
            <a:avLst/>
          </a:prstGeom>
        </p:spPr>
        <p:txBody>
          <a:bodyPr wrap="square" lIns="27000" tIns="27000" rIns="27000" bIns="27000" anchor="t">
            <a:spAutoFit/>
          </a:bodyPr>
          <a:lstStyle/>
          <a:p>
            <a:pPr algn="ctr" defTabSz="456915" fontAlgn="auto">
              <a:spcBef>
                <a:spcPts val="0"/>
              </a:spcBef>
              <a:spcAft>
                <a:spcPts val="0"/>
              </a:spcAft>
            </a:pPr>
            <a:r>
              <a:rPr lang="ja-JP" altLang="en-US" sz="1100" smtClean="0">
                <a:solidFill>
                  <a:srgbClr val="0C82C2"/>
                </a:solidFill>
                <a:latin typeface="Hiragino Maru Gothic Pro W4" charset="-128"/>
                <a:ea typeface="Hiragino Maru Gothic Pro W4" charset="-128"/>
                <a:cs typeface="Hiragino Maru Gothic Pro W4" charset="-128"/>
              </a:rPr>
              <a:t>ハイブリッド</a:t>
            </a:r>
            <a:endParaRPr lang="en-US" altLang="ja-JP" sz="1100" dirty="0" smtClean="0">
              <a:solidFill>
                <a:srgbClr val="0C82C2"/>
              </a:solidFill>
              <a:latin typeface="Hiragino Maru Gothic Pro W4" charset="-128"/>
              <a:ea typeface="Hiragino Maru Gothic Pro W4" charset="-128"/>
              <a:cs typeface="Hiragino Maru Gothic Pro W4" charset="-128"/>
            </a:endParaRPr>
          </a:p>
          <a:p>
            <a:pPr algn="ctr" defTabSz="456915" fontAlgn="auto">
              <a:spcBef>
                <a:spcPts val="0"/>
              </a:spcBef>
              <a:spcAft>
                <a:spcPts val="0"/>
              </a:spcAft>
            </a:pPr>
            <a:r>
              <a:rPr lang="ja-JP" altLang="en-US" sz="1100" dirty="0" smtClean="0">
                <a:solidFill>
                  <a:srgbClr val="0C82C2"/>
                </a:solidFill>
                <a:latin typeface="Hiragino Maru Gothic Pro W4" charset="-128"/>
                <a:ea typeface="Hiragino Maru Gothic Pro W4" charset="-128"/>
                <a:cs typeface="Hiragino Maru Gothic Pro W4" charset="-128"/>
              </a:rPr>
              <a:t>モデル</a:t>
            </a:r>
            <a:endParaRPr lang="en-US" sz="1100" dirty="0">
              <a:solidFill>
                <a:srgbClr val="0C82C2"/>
              </a:solidFill>
              <a:latin typeface="Hiragino Maru Gothic Pro W4" charset="-128"/>
              <a:ea typeface="Hiragino Maru Gothic Pro W4" charset="-128"/>
              <a:cs typeface="Hiragino Maru Gothic Pro W4" charset="-128"/>
            </a:endParaRPr>
          </a:p>
        </p:txBody>
      </p:sp>
      <p:grpSp>
        <p:nvGrpSpPr>
          <p:cNvPr id="90" name="図形グループ 89"/>
          <p:cNvGrpSpPr/>
          <p:nvPr/>
        </p:nvGrpSpPr>
        <p:grpSpPr>
          <a:xfrm>
            <a:off x="4329470" y="855082"/>
            <a:ext cx="2286930" cy="3661929"/>
            <a:chOff x="6420211" y="820357"/>
            <a:chExt cx="2286930" cy="3661929"/>
          </a:xfrm>
        </p:grpSpPr>
        <p:grpSp>
          <p:nvGrpSpPr>
            <p:cNvPr id="91" name="グループ化 2"/>
            <p:cNvGrpSpPr/>
            <p:nvPr/>
          </p:nvGrpSpPr>
          <p:grpSpPr>
            <a:xfrm>
              <a:off x="6886638" y="1537942"/>
              <a:ext cx="1820503" cy="2944344"/>
              <a:chOff x="9158533" y="1973654"/>
              <a:chExt cx="2521075" cy="3589741"/>
            </a:xfrm>
          </p:grpSpPr>
          <p:sp>
            <p:nvSpPr>
              <p:cNvPr id="102" name="Rectangle 58"/>
              <p:cNvSpPr/>
              <p:nvPr/>
            </p:nvSpPr>
            <p:spPr>
              <a:xfrm rot="5400000" flipH="1">
                <a:off x="8624845" y="2513597"/>
                <a:ext cx="3589741" cy="2509855"/>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5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cxnSp>
            <p:nvCxnSpPr>
              <p:cNvPr id="103" name="Straight Connector 62"/>
              <p:cNvCxnSpPr/>
              <p:nvPr/>
            </p:nvCxnSpPr>
            <p:spPr>
              <a:xfrm flipH="1">
                <a:off x="9158533" y="1980508"/>
                <a:ext cx="2521075" cy="13351"/>
              </a:xfrm>
              <a:prstGeom prst="line">
                <a:avLst/>
              </a:prstGeom>
              <a:solidFill>
                <a:srgbClr val="FF8000"/>
              </a:solidFill>
              <a:ln w="25400" cap="flat" cmpd="sng" algn="ctr">
                <a:solidFill>
                  <a:srgbClr val="D3D3DA">
                    <a:lumMod val="75000"/>
                  </a:srgbClr>
                </a:solidFill>
                <a:prstDash val="solid"/>
              </a:ln>
              <a:effectLst/>
            </p:spPr>
          </p:cxnSp>
          <p:sp>
            <p:nvSpPr>
              <p:cNvPr id="104" name="Isosceles Triangle 87"/>
              <p:cNvSpPr/>
              <p:nvPr/>
            </p:nvSpPr>
            <p:spPr>
              <a:xfrm flipH="1" flipV="1">
                <a:off x="10269353" y="1988277"/>
                <a:ext cx="299436" cy="120492"/>
              </a:xfrm>
              <a:prstGeom prst="triangle">
                <a:avLst/>
              </a:prstGeom>
              <a:solidFill>
                <a:srgbClr val="D3D3DA">
                  <a:lumMod val="75000"/>
                </a:srgbClr>
              </a:solidFill>
              <a:ln w="25400" cap="flat" cmpd="sng" algn="ctr">
                <a:noFill/>
                <a:prstDash val="solid"/>
              </a:ln>
              <a:effectLst/>
            </p:spPr>
            <p:txBody>
              <a:bodyPr lIns="91416" tIns="45708" rIns="91416"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grpSp>
          <p:nvGrpSpPr>
            <p:cNvPr id="92" name="Group 160"/>
            <p:cNvGrpSpPr/>
            <p:nvPr/>
          </p:nvGrpSpPr>
          <p:grpSpPr>
            <a:xfrm>
              <a:off x="6981395" y="3064384"/>
              <a:ext cx="1644750" cy="256592"/>
              <a:chOff x="3535768" y="1357286"/>
              <a:chExt cx="1644750" cy="285568"/>
            </a:xfrm>
          </p:grpSpPr>
          <p:pic>
            <p:nvPicPr>
              <p:cNvPr id="100" name="Picture 161" descr="HKL1757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08334" y="1357286"/>
                <a:ext cx="1472184" cy="150480"/>
              </a:xfrm>
              <a:prstGeom prst="rect">
                <a:avLst/>
              </a:prstGeom>
            </p:spPr>
          </p:pic>
          <p:pic>
            <p:nvPicPr>
              <p:cNvPr id="101" name="Picture 162" descr="HKL1757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35768" y="1492374"/>
                <a:ext cx="1472184" cy="150480"/>
              </a:xfrm>
              <a:prstGeom prst="rect">
                <a:avLst/>
              </a:prstGeom>
            </p:spPr>
          </p:pic>
        </p:grpSp>
        <p:grpSp>
          <p:nvGrpSpPr>
            <p:cNvPr id="93" name="Group 163"/>
            <p:cNvGrpSpPr/>
            <p:nvPr/>
          </p:nvGrpSpPr>
          <p:grpSpPr>
            <a:xfrm>
              <a:off x="7018862" y="3572853"/>
              <a:ext cx="1594893" cy="242051"/>
              <a:chOff x="7308850" y="944982"/>
              <a:chExt cx="1594893" cy="269385"/>
            </a:xfrm>
          </p:grpSpPr>
          <p:pic>
            <p:nvPicPr>
              <p:cNvPr id="98" name="Picture 164" descr="KQ5201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08850" y="1061935"/>
                <a:ext cx="1472184" cy="152432"/>
              </a:xfrm>
              <a:prstGeom prst="rect">
                <a:avLst/>
              </a:prstGeom>
            </p:spPr>
          </p:pic>
          <p:pic>
            <p:nvPicPr>
              <p:cNvPr id="99" name="Picture 165" descr="KQ5201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31559" y="944982"/>
                <a:ext cx="1472184" cy="152432"/>
              </a:xfrm>
              <a:prstGeom prst="rect">
                <a:avLst/>
              </a:prstGeom>
            </p:spPr>
          </p:pic>
        </p:grpSp>
        <p:sp>
          <p:nvSpPr>
            <p:cNvPr id="94" name="Rectangle 59"/>
            <p:cNvSpPr/>
            <p:nvPr/>
          </p:nvSpPr>
          <p:spPr>
            <a:xfrm>
              <a:off x="7065628" y="1757940"/>
              <a:ext cx="1602007" cy="1077202"/>
            </a:xfrm>
            <a:prstGeom prst="rect">
              <a:avLst/>
            </a:prstGeom>
          </p:spPr>
          <p:txBody>
            <a:bodyPr wrap="none" lIns="68563" tIns="34282" rIns="68563" bIns="34282" anchor="t">
              <a:spAutoFit/>
            </a:bodyPr>
            <a:lstStyle/>
            <a:p>
              <a:pPr marL="0" marR="0" lvl="0" indent="0" defTabSz="45691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4</a:t>
              </a:r>
              <a:r>
                <a:rPr kumimoji="0" lang="ja-JP" alt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機種</a:t>
              </a:r>
              <a:endPar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&lt;10Gbps</a:t>
              </a:r>
              <a:r>
                <a:rPr kumimoji="0" lang="ja-JP" alt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モデル</a:t>
              </a:r>
              <a:r>
                <a:rPr kumimoji="0" lang="en-US" altLang="ja-JP"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&gt;</a:t>
              </a:r>
            </a:p>
            <a:p>
              <a:pPr marL="0" marR="0" lvl="0" indent="0" defTabSz="45691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FI 6248 / 6296</a:t>
              </a:r>
            </a:p>
            <a:p>
              <a:pPr marL="0" marR="0" lvl="0" indent="0" defTabSz="456915"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endParaRPr>
            </a:p>
            <a:p>
              <a:pPr marL="0" marR="0" lvl="0" indent="0" defTabSz="456915"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&lt;40 </a:t>
              </a:r>
              <a:r>
                <a:rPr kumimoji="0" lang="en-US" sz="1100" b="1" i="0" u="none" strike="noStrike" kern="0" cap="none" spc="0" normalizeH="0" baseline="0" noProof="0" dirty="0" err="1"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Gbps</a:t>
              </a:r>
              <a:r>
                <a:rPr kumimoji="0" lang="ja-JP" altLang="en-US"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モデル</a:t>
              </a:r>
              <a:r>
                <a:rPr kumimoji="0" lang="en-US" altLang="ja-JP" sz="11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&gt;</a:t>
              </a:r>
            </a:p>
            <a:p>
              <a:pPr marL="0" marR="0" lvl="0" indent="0" defTabSz="456915"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FI 6332 / 6332-16UP</a:t>
              </a:r>
            </a:p>
          </p:txBody>
        </p:sp>
        <p:sp>
          <p:nvSpPr>
            <p:cNvPr id="95" name="Rectangle 153"/>
            <p:cNvSpPr/>
            <p:nvPr/>
          </p:nvSpPr>
          <p:spPr>
            <a:xfrm>
              <a:off x="6420211" y="3405362"/>
              <a:ext cx="370901" cy="484732"/>
            </a:xfrm>
            <a:prstGeom prst="rect">
              <a:avLst/>
            </a:prstGeom>
          </p:spPr>
          <p:txBody>
            <a:bodyPr wrap="none" lIns="68563" tIns="34282" rIns="68563" bIns="34282" anchor="b">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srgbClr val="0C82C1"/>
                  </a:solidFill>
                  <a:effectLst/>
                  <a:uLnTx/>
                  <a:uFillTx/>
                  <a:latin typeface="Hiragino Maru Gothic Pro W4" charset="-128"/>
                  <a:ea typeface="Hiragino Maru Gothic Pro W4" charset="-128"/>
                  <a:cs typeface="Hiragino Maru Gothic Pro W4" charset="-128"/>
                </a:rPr>
                <a:t>+</a:t>
              </a:r>
              <a:endParaRPr kumimoji="0" lang="en-US" sz="3000" b="1" i="0" u="none" strike="noStrike" kern="0" cap="none" spc="0" normalizeH="0" baseline="0" noProof="0" dirty="0" smtClean="0">
                <a:ln>
                  <a:noFill/>
                </a:ln>
                <a:solidFill>
                  <a:srgbClr val="0C82C1"/>
                </a:solidFill>
                <a:effectLst/>
                <a:uLnTx/>
                <a:uFillTx/>
                <a:latin typeface="Hiragino Maru Gothic Pro W4" charset="-128"/>
                <a:ea typeface="Hiragino Maru Gothic Pro W4" charset="-128"/>
                <a:cs typeface="Hiragino Maru Gothic Pro W4" charset="-128"/>
              </a:endParaRPr>
            </a:p>
          </p:txBody>
        </p:sp>
        <p:sp>
          <p:nvSpPr>
            <p:cNvPr id="96" name="Rectangle 154"/>
            <p:cNvSpPr/>
            <p:nvPr/>
          </p:nvSpPr>
          <p:spPr>
            <a:xfrm>
              <a:off x="6424739" y="1925069"/>
              <a:ext cx="370901" cy="484732"/>
            </a:xfrm>
            <a:prstGeom prst="rect">
              <a:avLst/>
            </a:prstGeom>
          </p:spPr>
          <p:txBody>
            <a:bodyPr wrap="none" lIns="68563" tIns="34282" rIns="68563" bIns="34282" anchor="b">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srgbClr val="FF8000"/>
                  </a:solidFill>
                  <a:effectLst/>
                  <a:uLnTx/>
                  <a:uFillTx/>
                  <a:latin typeface="Hiragino Maru Gothic Pro W4" charset="-128"/>
                  <a:ea typeface="Hiragino Maru Gothic Pro W4" charset="-128"/>
                  <a:cs typeface="Hiragino Maru Gothic Pro W4" charset="-128"/>
                </a:rPr>
                <a:t>+</a:t>
              </a:r>
              <a:endParaRPr kumimoji="0" lang="en-US" sz="3000" b="1" i="0" u="none" strike="noStrike" kern="0" cap="none" spc="0" normalizeH="0" baseline="0" noProof="0" dirty="0" smtClean="0">
                <a:ln>
                  <a:noFill/>
                </a:ln>
                <a:solidFill>
                  <a:srgbClr val="FF8000"/>
                </a:solidFill>
                <a:effectLst/>
                <a:uLnTx/>
                <a:uFillTx/>
                <a:latin typeface="Hiragino Maru Gothic Pro W4" charset="-128"/>
                <a:ea typeface="Hiragino Maru Gothic Pro W4" charset="-128"/>
                <a:cs typeface="Hiragino Maru Gothic Pro W4" charset="-128"/>
              </a:endParaRPr>
            </a:p>
          </p:txBody>
        </p:sp>
        <p:sp>
          <p:nvSpPr>
            <p:cNvPr id="97" name="Rectangle 107"/>
            <p:cNvSpPr/>
            <p:nvPr/>
          </p:nvSpPr>
          <p:spPr>
            <a:xfrm>
              <a:off x="6970932" y="820357"/>
              <a:ext cx="1611625" cy="623231"/>
            </a:xfrm>
            <a:prstGeom prst="rect">
              <a:avLst/>
            </a:prstGeom>
          </p:spPr>
          <p:txBody>
            <a:bodyPr wrap="none" lIns="68563" tIns="34282" rIns="68563" bIns="34282"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管理マネージャ＋</a:t>
              </a:r>
              <a:endParaRPr kumimoji="0" lang="en-US" altLang="ja-JP"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統合ネットワーク</a:t>
              </a:r>
              <a:endParaRPr kumimoji="0" lang="en-US" altLang="ja-JP"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00000">
                      <a:lumMod val="50000"/>
                    </a:srgbClr>
                  </a:solidFill>
                  <a:effectLst/>
                  <a:uLnTx/>
                  <a:uFillTx/>
                  <a:latin typeface="Hiragino Maru Gothic Pro W4" charset="-128"/>
                  <a:ea typeface="Hiragino Maru Gothic Pro W4" charset="-128"/>
                  <a:cs typeface="Hiragino Maru Gothic Pro W4" charset="-128"/>
                </a:rPr>
                <a:t>Fabric Interconnect</a:t>
              </a:r>
            </a:p>
          </p:txBody>
        </p:sp>
      </p:grpSp>
      <p:sp>
        <p:nvSpPr>
          <p:cNvPr id="105" name="テキスト ボックス 104"/>
          <p:cNvSpPr txBox="1"/>
          <p:nvPr/>
        </p:nvSpPr>
        <p:spPr>
          <a:xfrm>
            <a:off x="258186" y="994008"/>
            <a:ext cx="4339650" cy="300082"/>
          </a:xfrm>
          <a:prstGeom prst="rect">
            <a:avLst/>
          </a:prstGeom>
          <a:noFill/>
        </p:spPr>
        <p:txBody>
          <a:bodyPr wrap="none" rtlCol="0">
            <a:spAutoFit/>
          </a:bodyPr>
          <a:lstStyle/>
          <a:p>
            <a:pPr defTabSz="456915" fontAlgn="auto">
              <a:spcBef>
                <a:spcPts val="0"/>
              </a:spcBef>
              <a:spcAft>
                <a:spcPts val="0"/>
              </a:spcAft>
            </a:pPr>
            <a:r>
              <a:rPr kumimoji="1" lang="ja-JP" altLang="en-US" sz="1350" dirty="0">
                <a:solidFill>
                  <a:srgbClr val="000000"/>
                </a:solidFill>
                <a:latin typeface="Hiragino Maru Gothic Pro W4" charset="-128"/>
                <a:ea typeface="Hiragino Maru Gothic Pro W4" charset="-128"/>
                <a:cs typeface="Hiragino Maru Gothic Pro W4" charset="-128"/>
              </a:rPr>
              <a:t>下記構成の組み合わせにて、稼働させる事が可能です</a:t>
            </a:r>
          </a:p>
        </p:txBody>
      </p:sp>
      <p:sp>
        <p:nvSpPr>
          <p:cNvPr id="106" name="Rectangle 3"/>
          <p:cNvSpPr/>
          <p:nvPr/>
        </p:nvSpPr>
        <p:spPr>
          <a:xfrm>
            <a:off x="1252951" y="2774469"/>
            <a:ext cx="2590035" cy="223804"/>
          </a:xfrm>
          <a:prstGeom prst="rect">
            <a:avLst/>
          </a:prstGeom>
        </p:spPr>
        <p:txBody>
          <a:bodyPr wrap="square" lIns="27000" tIns="27000" rIns="27000" bIns="27000">
            <a:spAutoFit/>
          </a:bodyPr>
          <a:lstStyle/>
          <a:p>
            <a:pPr algn="ctr" defTabSz="456915" fontAlgn="auto">
              <a:spcBef>
                <a:spcPts val="0"/>
              </a:spcBef>
              <a:spcAft>
                <a:spcPts val="0"/>
              </a:spcAft>
            </a:pPr>
            <a:r>
              <a:rPr lang="en-US" altLang="ja-JP" sz="1100" u="sng" dirty="0" smtClean="0">
                <a:solidFill>
                  <a:srgbClr val="FF8000"/>
                </a:solidFill>
                <a:latin typeface="Hiragino Maru Gothic Pro W4" charset="-128"/>
                <a:ea typeface="Hiragino Maru Gothic Pro W4" charset="-128"/>
                <a:cs typeface="Hiragino Maru Gothic Pro W4" charset="-128"/>
              </a:rPr>
              <a:t>3</a:t>
            </a:r>
            <a:r>
              <a:rPr lang="ja-JP" altLang="en-US" sz="1100" u="sng" dirty="0" smtClean="0">
                <a:solidFill>
                  <a:srgbClr val="FF8000"/>
                </a:solidFill>
                <a:latin typeface="Hiragino Maru Gothic Pro W4" charset="-128"/>
                <a:ea typeface="Hiragino Maru Gothic Pro W4" charset="-128"/>
                <a:cs typeface="Hiragino Maru Gothic Pro W4" charset="-128"/>
              </a:rPr>
              <a:t>台から</a:t>
            </a:r>
            <a:r>
              <a:rPr lang="en-US" altLang="ja-JP" sz="1100" u="sng" dirty="0" smtClean="0">
                <a:solidFill>
                  <a:srgbClr val="FF8000"/>
                </a:solidFill>
                <a:latin typeface="Hiragino Maru Gothic Pro W4" charset="-128"/>
                <a:ea typeface="Hiragino Maru Gothic Pro W4" charset="-128"/>
                <a:cs typeface="Hiragino Maru Gothic Pro W4" charset="-128"/>
              </a:rPr>
              <a:t>16</a:t>
            </a:r>
            <a:r>
              <a:rPr lang="ja-JP" altLang="en-US" sz="1100" u="sng" dirty="0" smtClean="0">
                <a:solidFill>
                  <a:srgbClr val="FF8000"/>
                </a:solidFill>
                <a:latin typeface="Hiragino Maru Gothic Pro W4" charset="-128"/>
                <a:ea typeface="Hiragino Maru Gothic Pro W4" charset="-128"/>
                <a:cs typeface="Hiragino Maru Gothic Pro W4" charset="-128"/>
              </a:rPr>
              <a:t>台でクラスターを構成</a:t>
            </a:r>
            <a:endParaRPr lang="en-US" altLang="ja-JP" sz="1100" u="sng" dirty="0" smtClean="0">
              <a:solidFill>
                <a:srgbClr val="FF8000"/>
              </a:solidFill>
              <a:latin typeface="Hiragino Maru Gothic Pro W4" charset="-128"/>
              <a:ea typeface="Hiragino Maru Gothic Pro W4" charset="-128"/>
              <a:cs typeface="Hiragino Maru Gothic Pro W4" charset="-128"/>
            </a:endParaRPr>
          </a:p>
        </p:txBody>
      </p:sp>
      <p:sp>
        <p:nvSpPr>
          <p:cNvPr id="107" name="Rectangle 150"/>
          <p:cNvSpPr/>
          <p:nvPr/>
        </p:nvSpPr>
        <p:spPr>
          <a:xfrm>
            <a:off x="1252951" y="4337139"/>
            <a:ext cx="2627404" cy="223804"/>
          </a:xfrm>
          <a:prstGeom prst="rect">
            <a:avLst/>
          </a:prstGeom>
        </p:spPr>
        <p:txBody>
          <a:bodyPr wrap="square" lIns="27000" tIns="27000" rIns="27000" bIns="27000" anchor="t">
            <a:spAutoFit/>
          </a:bodyPr>
          <a:lstStyle/>
          <a:p>
            <a:pPr algn="ctr" defTabSz="456915" fontAlgn="auto">
              <a:spcBef>
                <a:spcPts val="0"/>
              </a:spcBef>
              <a:spcAft>
                <a:spcPts val="0"/>
              </a:spcAft>
            </a:pPr>
            <a:r>
              <a:rPr lang="en-US" altLang="ja-JP" sz="1100" u="sng" dirty="0" smtClean="0">
                <a:solidFill>
                  <a:srgbClr val="0C82C2"/>
                </a:solidFill>
                <a:latin typeface="Hiragino Maru Gothic Pro W4" charset="-128"/>
                <a:ea typeface="Hiragino Maru Gothic Pro W4" charset="-128"/>
                <a:cs typeface="Hiragino Maru Gothic Pro W4" charset="-128"/>
              </a:rPr>
              <a:t>3</a:t>
            </a:r>
            <a:r>
              <a:rPr lang="ja-JP" altLang="en-US" sz="1100" u="sng" dirty="0" smtClean="0">
                <a:solidFill>
                  <a:srgbClr val="0C82C2"/>
                </a:solidFill>
                <a:latin typeface="Hiragino Maru Gothic Pro W4" charset="-128"/>
                <a:ea typeface="Hiragino Maru Gothic Pro W4" charset="-128"/>
                <a:cs typeface="Hiragino Maru Gothic Pro W4" charset="-128"/>
              </a:rPr>
              <a:t>台から</a:t>
            </a:r>
            <a:r>
              <a:rPr lang="en-US" altLang="ja-JP" sz="1100" u="sng" dirty="0" smtClean="0">
                <a:solidFill>
                  <a:srgbClr val="0C82C2"/>
                </a:solidFill>
                <a:latin typeface="Hiragino Maru Gothic Pro W4" charset="-128"/>
                <a:ea typeface="Hiragino Maru Gothic Pro W4" charset="-128"/>
                <a:cs typeface="Hiragino Maru Gothic Pro W4" charset="-128"/>
              </a:rPr>
              <a:t>8</a:t>
            </a:r>
            <a:r>
              <a:rPr lang="ja-JP" altLang="en-US" sz="1100" u="sng" dirty="0" smtClean="0">
                <a:solidFill>
                  <a:srgbClr val="0C82C2"/>
                </a:solidFill>
                <a:latin typeface="Hiragino Maru Gothic Pro W4" charset="-128"/>
                <a:ea typeface="Hiragino Maru Gothic Pro W4" charset="-128"/>
                <a:cs typeface="Hiragino Maru Gothic Pro W4" charset="-128"/>
              </a:rPr>
              <a:t>台で</a:t>
            </a:r>
            <a:r>
              <a:rPr lang="ja-JP" altLang="en-US" sz="1100" u="sng" dirty="0" smtClean="0">
                <a:solidFill>
                  <a:srgbClr val="0C82C2"/>
                </a:solidFill>
                <a:latin typeface="Hiragino Maru Gothic Pro W4" charset="-128"/>
                <a:ea typeface="Hiragino Maru Gothic Pro W4" charset="-128"/>
                <a:cs typeface="Hiragino Maru Gothic Pro W4" charset="-128"/>
              </a:rPr>
              <a:t>クラスタを</a:t>
            </a:r>
            <a:r>
              <a:rPr lang="ja-JP" altLang="en-US" sz="1100" u="sng" dirty="0" smtClean="0">
                <a:solidFill>
                  <a:srgbClr val="0C82C2"/>
                </a:solidFill>
                <a:latin typeface="Hiragino Maru Gothic Pro W4" charset="-128"/>
                <a:ea typeface="Hiragino Maru Gothic Pro W4" charset="-128"/>
                <a:cs typeface="Hiragino Maru Gothic Pro W4" charset="-128"/>
              </a:rPr>
              <a:t>構成</a:t>
            </a:r>
            <a:endParaRPr lang="en-US" altLang="ja-JP" sz="1100" u="sng" dirty="0" smtClean="0">
              <a:solidFill>
                <a:srgbClr val="0C82C2"/>
              </a:solidFill>
              <a:latin typeface="Hiragino Maru Gothic Pro W4" charset="-128"/>
              <a:ea typeface="Hiragino Maru Gothic Pro W4" charset="-128"/>
              <a:cs typeface="Hiragino Maru Gothic Pro W4" charset="-128"/>
            </a:endParaRPr>
          </a:p>
        </p:txBody>
      </p:sp>
      <p:grpSp>
        <p:nvGrpSpPr>
          <p:cNvPr id="108" name="図形グループ 107"/>
          <p:cNvGrpSpPr/>
          <p:nvPr/>
        </p:nvGrpSpPr>
        <p:grpSpPr>
          <a:xfrm>
            <a:off x="6634866" y="881202"/>
            <a:ext cx="2411145" cy="4075650"/>
            <a:chOff x="4171866" y="856205"/>
            <a:chExt cx="2411145" cy="4075650"/>
          </a:xfrm>
        </p:grpSpPr>
        <p:grpSp>
          <p:nvGrpSpPr>
            <p:cNvPr id="109" name="グループ化 1"/>
            <p:cNvGrpSpPr/>
            <p:nvPr/>
          </p:nvGrpSpPr>
          <p:grpSpPr>
            <a:xfrm>
              <a:off x="4569973" y="1553095"/>
              <a:ext cx="1820503" cy="2944344"/>
              <a:chOff x="11403992" y="1659196"/>
              <a:chExt cx="2521075" cy="3589741"/>
            </a:xfrm>
          </p:grpSpPr>
          <p:sp>
            <p:nvSpPr>
              <p:cNvPr id="125" name="Rectangle 58"/>
              <p:cNvSpPr/>
              <p:nvPr/>
            </p:nvSpPr>
            <p:spPr>
              <a:xfrm rot="5400000" flipH="1">
                <a:off x="10870304" y="2199139"/>
                <a:ext cx="3589741" cy="2509855"/>
              </a:xfrm>
              <a:prstGeom prst="rect">
                <a:avLst/>
              </a:prstGeom>
              <a:solidFill>
                <a:srgbClr val="FFFFFF">
                  <a:lumMod val="95000"/>
                </a:srgbClr>
              </a:solidFill>
              <a:ln w="9525" cap="flat" cmpd="sng" algn="ctr">
                <a:noFill/>
                <a:prstDash val="solid"/>
              </a:ln>
              <a:effectLst/>
            </p:spPr>
            <p:txBody>
              <a:bodyPr rot="0" spcFirstLastPara="0" vertOverflow="overflow" horzOverflow="overflow" vert="horz" wrap="square" lIns="121813" tIns="60907" rIns="121813" bIns="60907" numCol="1" spcCol="0" rtlCol="0" fromWordArt="0" anchor="ctr" anchorCtr="0" forceAA="0" compatLnSpc="1">
                <a:prstTxWarp prst="textNoShape">
                  <a:avLst/>
                </a:prstTxWarp>
                <a:noAutofit/>
              </a:bodyPr>
              <a:lstStyle/>
              <a:p>
                <a:pPr marL="0" marR="0" lvl="0" indent="0" algn="ctr" defTabSz="60905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cxnSp>
            <p:nvCxnSpPr>
              <p:cNvPr id="126" name="Straight Connector 62"/>
              <p:cNvCxnSpPr/>
              <p:nvPr/>
            </p:nvCxnSpPr>
            <p:spPr>
              <a:xfrm flipH="1">
                <a:off x="11403992" y="1666050"/>
                <a:ext cx="2521075" cy="13351"/>
              </a:xfrm>
              <a:prstGeom prst="line">
                <a:avLst/>
              </a:prstGeom>
              <a:solidFill>
                <a:srgbClr val="FF8000"/>
              </a:solidFill>
              <a:ln w="25400" cap="flat" cmpd="sng" algn="ctr">
                <a:solidFill>
                  <a:srgbClr val="00B050"/>
                </a:solidFill>
                <a:prstDash val="solid"/>
              </a:ln>
              <a:effectLst/>
            </p:spPr>
          </p:cxnSp>
          <p:sp>
            <p:nvSpPr>
              <p:cNvPr id="127" name="Isosceles Triangle 87"/>
              <p:cNvSpPr/>
              <p:nvPr/>
            </p:nvSpPr>
            <p:spPr>
              <a:xfrm flipH="1" flipV="1">
                <a:off x="12514812" y="1673819"/>
                <a:ext cx="299436" cy="120492"/>
              </a:xfrm>
              <a:prstGeom prst="triangle">
                <a:avLst/>
              </a:prstGeom>
              <a:solidFill>
                <a:srgbClr val="00B050"/>
              </a:solidFill>
              <a:ln w="25400" cap="flat" cmpd="sng" algn="ctr">
                <a:noFill/>
                <a:prstDash val="solid"/>
              </a:ln>
              <a:effectLst/>
            </p:spPr>
            <p:txBody>
              <a:bodyPr lIns="91416" tIns="45708" rIns="91416" bIns="45708" rtlCol="0" anchor="ctr"/>
              <a:lstStyle/>
              <a:p>
                <a:pPr marL="0" marR="0" lvl="0" indent="0" algn="ctr" defTabSz="456915"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Hiragino Maru Gothic Pro W4" charset="-128"/>
                  <a:ea typeface="Hiragino Maru Gothic Pro W4" charset="-128"/>
                  <a:cs typeface="Hiragino Maru Gothic Pro W4" charset="-128"/>
                </a:endParaRPr>
              </a:p>
            </p:txBody>
          </p:sp>
        </p:grpSp>
        <p:sp>
          <p:nvSpPr>
            <p:cNvPr id="110" name="Rectangle 153"/>
            <p:cNvSpPr/>
            <p:nvPr/>
          </p:nvSpPr>
          <p:spPr>
            <a:xfrm>
              <a:off x="4198882" y="3436930"/>
              <a:ext cx="370901" cy="484732"/>
            </a:xfrm>
            <a:prstGeom prst="rect">
              <a:avLst/>
            </a:prstGeom>
          </p:spPr>
          <p:txBody>
            <a:bodyPr wrap="none" lIns="68563" tIns="34282" rIns="68563" bIns="34282" anchor="b">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srgbClr val="0C82C1"/>
                  </a:solidFill>
                  <a:effectLst/>
                  <a:uLnTx/>
                  <a:uFillTx/>
                  <a:latin typeface="Hiragino Maru Gothic Pro W4" charset="-128"/>
                  <a:ea typeface="Hiragino Maru Gothic Pro W4" charset="-128"/>
                  <a:cs typeface="Hiragino Maru Gothic Pro W4" charset="-128"/>
                </a:rPr>
                <a:t>+</a:t>
              </a:r>
              <a:endParaRPr kumimoji="0" lang="en-US" sz="3000" b="1" i="0" u="none" strike="noStrike" kern="0" cap="none" spc="0" normalizeH="0" baseline="0" noProof="0" dirty="0" smtClean="0">
                <a:ln>
                  <a:noFill/>
                </a:ln>
                <a:solidFill>
                  <a:srgbClr val="0C82C1"/>
                </a:solidFill>
                <a:effectLst/>
                <a:uLnTx/>
                <a:uFillTx/>
                <a:latin typeface="Hiragino Maru Gothic Pro W4" charset="-128"/>
                <a:ea typeface="Hiragino Maru Gothic Pro W4" charset="-128"/>
                <a:cs typeface="Hiragino Maru Gothic Pro W4" charset="-128"/>
              </a:endParaRPr>
            </a:p>
          </p:txBody>
        </p:sp>
        <p:sp>
          <p:nvSpPr>
            <p:cNvPr id="111" name="Rectangle 154"/>
            <p:cNvSpPr/>
            <p:nvPr/>
          </p:nvSpPr>
          <p:spPr>
            <a:xfrm>
              <a:off x="4171866" y="1954455"/>
              <a:ext cx="370901" cy="484732"/>
            </a:xfrm>
            <a:prstGeom prst="rect">
              <a:avLst/>
            </a:prstGeom>
          </p:spPr>
          <p:txBody>
            <a:bodyPr wrap="none" lIns="68563" tIns="34282" rIns="68563" bIns="34282" anchor="b">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srgbClr val="FF8000"/>
                  </a:solidFill>
                  <a:effectLst/>
                  <a:uLnTx/>
                  <a:uFillTx/>
                  <a:latin typeface="Hiragino Maru Gothic Pro W4" charset="-128"/>
                  <a:ea typeface="Hiragino Maru Gothic Pro W4" charset="-128"/>
                  <a:cs typeface="Hiragino Maru Gothic Pro W4" charset="-128"/>
                </a:rPr>
                <a:t>+</a:t>
              </a:r>
              <a:endParaRPr kumimoji="0" lang="en-US" sz="3000" b="1" i="0" u="none" strike="noStrike" kern="0" cap="none" spc="0" normalizeH="0" baseline="0" noProof="0" dirty="0" smtClean="0">
                <a:ln>
                  <a:noFill/>
                </a:ln>
                <a:solidFill>
                  <a:srgbClr val="FF8000"/>
                </a:solidFill>
                <a:effectLst/>
                <a:uLnTx/>
                <a:uFillTx/>
                <a:latin typeface="Hiragino Maru Gothic Pro W4" charset="-128"/>
                <a:ea typeface="Hiragino Maru Gothic Pro W4" charset="-128"/>
                <a:cs typeface="Hiragino Maru Gothic Pro W4" charset="-128"/>
              </a:endParaRPr>
            </a:p>
          </p:txBody>
        </p:sp>
        <p:pic>
          <p:nvPicPr>
            <p:cNvPr id="11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1687" y="1882680"/>
              <a:ext cx="1440730" cy="8169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13" name="Group 87"/>
            <p:cNvGrpSpPr/>
            <p:nvPr/>
          </p:nvGrpSpPr>
          <p:grpSpPr>
            <a:xfrm>
              <a:off x="4776792" y="3470141"/>
              <a:ext cx="1440730" cy="868360"/>
              <a:chOff x="6172185" y="3979720"/>
              <a:chExt cx="1764792" cy="1063680"/>
            </a:xfrm>
          </p:grpSpPr>
          <p:pic>
            <p:nvPicPr>
              <p:cNvPr id="121" name="Picture 88" descr="KO71009.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2185" y="3979720"/>
                <a:ext cx="1764792" cy="322178"/>
              </a:xfrm>
              <a:prstGeom prst="rect">
                <a:avLst/>
              </a:prstGeom>
            </p:spPr>
          </p:pic>
          <p:pic>
            <p:nvPicPr>
              <p:cNvPr id="122" name="Picture 96" descr="KO71009.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2185" y="4229430"/>
                <a:ext cx="1764792" cy="322178"/>
              </a:xfrm>
              <a:prstGeom prst="rect">
                <a:avLst/>
              </a:prstGeom>
            </p:spPr>
          </p:pic>
          <p:pic>
            <p:nvPicPr>
              <p:cNvPr id="123" name="Picture 98" descr="KO71009.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2185" y="4481398"/>
                <a:ext cx="1764792" cy="322178"/>
              </a:xfrm>
              <a:prstGeom prst="rect">
                <a:avLst/>
              </a:prstGeom>
            </p:spPr>
          </p:pic>
          <p:pic>
            <p:nvPicPr>
              <p:cNvPr id="124" name="Picture 99" descr="KO71009.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2185" y="4721222"/>
                <a:ext cx="1764792" cy="322178"/>
              </a:xfrm>
              <a:prstGeom prst="rect">
                <a:avLst/>
              </a:prstGeom>
            </p:spPr>
          </p:pic>
        </p:grpSp>
        <p:grpSp>
          <p:nvGrpSpPr>
            <p:cNvPr id="114" name="Group 100"/>
            <p:cNvGrpSpPr>
              <a:grpSpLocks noChangeAspect="1"/>
            </p:cNvGrpSpPr>
            <p:nvPr/>
          </p:nvGrpSpPr>
          <p:grpSpPr>
            <a:xfrm>
              <a:off x="4761687" y="2857006"/>
              <a:ext cx="1440730" cy="545434"/>
              <a:chOff x="5949740" y="1966664"/>
              <a:chExt cx="1585690" cy="600313"/>
            </a:xfrm>
          </p:grpSpPr>
          <p:pic>
            <p:nvPicPr>
              <p:cNvPr id="117" name="Picture 102" descr="KO71017.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49740" y="1966664"/>
                <a:ext cx="1580961" cy="206539"/>
              </a:xfrm>
              <a:prstGeom prst="rect">
                <a:avLst/>
              </a:prstGeom>
            </p:spPr>
          </p:pic>
          <p:pic>
            <p:nvPicPr>
              <p:cNvPr id="118" name="Picture 103" descr="KO71017.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54469" y="2095241"/>
                <a:ext cx="1580961" cy="206539"/>
              </a:xfrm>
              <a:prstGeom prst="rect">
                <a:avLst/>
              </a:prstGeom>
            </p:spPr>
          </p:pic>
          <p:pic>
            <p:nvPicPr>
              <p:cNvPr id="119" name="Picture 105" descr="KO71017.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49740" y="2221757"/>
                <a:ext cx="1580961" cy="206539"/>
              </a:xfrm>
              <a:prstGeom prst="rect">
                <a:avLst/>
              </a:prstGeom>
            </p:spPr>
          </p:pic>
          <p:pic>
            <p:nvPicPr>
              <p:cNvPr id="120" name="Picture 106" descr="KO71017.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54469" y="2360438"/>
                <a:ext cx="1580961" cy="206539"/>
              </a:xfrm>
              <a:prstGeom prst="rect">
                <a:avLst/>
              </a:prstGeom>
            </p:spPr>
          </p:pic>
        </p:grpSp>
        <p:sp>
          <p:nvSpPr>
            <p:cNvPr id="115" name="Rectangle 107"/>
            <p:cNvSpPr/>
            <p:nvPr/>
          </p:nvSpPr>
          <p:spPr>
            <a:xfrm>
              <a:off x="4508982" y="856205"/>
              <a:ext cx="1941844" cy="623231"/>
            </a:xfrm>
            <a:prstGeom prst="rect">
              <a:avLst/>
            </a:prstGeom>
          </p:spPr>
          <p:txBody>
            <a:bodyPr wrap="none" lIns="68563" tIns="34282" rIns="68563" bIns="34282" anchor="b">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rPr>
                <a:t>UCS </a:t>
              </a:r>
              <a:r>
                <a:rPr kumimoji="0" lang="ja-JP" alt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rPr>
                <a:t>コンピュート</a:t>
              </a:r>
              <a:endParaRPr kumimoji="0" lang="en-US" altLang="ja-JP"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rPr>
                <a:t>専用ノード</a:t>
              </a:r>
              <a:endParaRPr kumimoji="0" 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endParaRPr>
            </a:p>
            <a:p>
              <a:pPr marL="0" marR="0" lvl="0" indent="0" algn="ctr" defTabSz="45691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08B39"/>
                  </a:solidFill>
                  <a:effectLst/>
                  <a:uLnTx/>
                  <a:uFillTx/>
                  <a:latin typeface="Hiragino Maru Gothic Pro W4" charset="-128"/>
                  <a:ea typeface="Hiragino Maru Gothic Pro W4" charset="-128"/>
                  <a:cs typeface="Hiragino Maru Gothic Pro W4" charset="-128"/>
                </a:rPr>
                <a:t>B200 / C220 / C240   </a:t>
              </a:r>
            </a:p>
          </p:txBody>
        </p:sp>
        <p:sp>
          <p:nvSpPr>
            <p:cNvPr id="116" name="テキスト ボックス 115"/>
            <p:cNvSpPr txBox="1"/>
            <p:nvPr/>
          </p:nvSpPr>
          <p:spPr>
            <a:xfrm>
              <a:off x="4386576" y="4531745"/>
              <a:ext cx="2196435" cy="400110"/>
            </a:xfrm>
            <a:prstGeom prst="rect">
              <a:avLst/>
            </a:prstGeom>
            <a:solidFill>
              <a:srgbClr val="FFFFFF"/>
            </a:solidFill>
          </p:spPr>
          <p:txBody>
            <a:bodyPr wrap="none" rtlCol="0">
              <a:spAutoFit/>
            </a:bodyPr>
            <a:lstStyle/>
            <a:p>
              <a:pPr marL="0" marR="0" lvl="0" indent="0" algn="ctr" defTabSz="456915" eaLnBrk="1" fontAlgn="auto" latinLnBrk="0" hangingPunct="1">
                <a:lnSpc>
                  <a:spcPct val="100000"/>
                </a:lnSpc>
                <a:spcBef>
                  <a:spcPts val="0"/>
                </a:spcBef>
                <a:spcAft>
                  <a:spcPts val="0"/>
                </a:spcAft>
                <a:buClrTx/>
                <a:buSzTx/>
                <a:buFontTx/>
                <a:buNone/>
                <a:tabLst/>
                <a:defRPr/>
              </a:pPr>
              <a:r>
                <a:rPr kumimoji="1" lang="en-US" altLang="ja-JP"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a:t>
              </a:r>
              <a:r>
                <a:rPr kumimoji="1" lang="ja-JP" altLang="en-US"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オプション</a:t>
              </a:r>
              <a:r>
                <a:rPr kumimoji="1" lang="en-US" altLang="ja-JP"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a:t>
              </a:r>
            </a:p>
            <a:p>
              <a:pPr marL="0" marR="0" lvl="0" indent="0" algn="ctr" defTabSz="456915" eaLnBrk="1" fontAlgn="auto" latinLnBrk="0" hangingPunct="1">
                <a:lnSpc>
                  <a:spcPct val="100000"/>
                </a:lnSpc>
                <a:spcBef>
                  <a:spcPts val="0"/>
                </a:spcBef>
                <a:spcAft>
                  <a:spcPts val="0"/>
                </a:spcAft>
                <a:buClrTx/>
                <a:buSzTx/>
                <a:buFontTx/>
                <a:buNone/>
                <a:tabLst/>
                <a:defRPr/>
              </a:pPr>
              <a:r>
                <a:rPr kumimoji="1" lang="ja-JP" altLang="en-US"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必要に応じて</a:t>
              </a:r>
              <a:r>
                <a:rPr kumimoji="1" lang="en-US" altLang="ja-JP"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CPU, </a:t>
              </a:r>
              <a:r>
                <a:rPr kumimoji="1" lang="ja-JP" altLang="en-US" sz="1000" b="0" i="0" u="sng" strike="noStrike" kern="0" cap="none" spc="0" normalizeH="0" baseline="0" noProof="0" dirty="0" smtClean="0">
                  <a:ln>
                    <a:noFill/>
                  </a:ln>
                  <a:solidFill>
                    <a:srgbClr val="00B050"/>
                  </a:solidFill>
                  <a:effectLst/>
                  <a:uLnTx/>
                  <a:uFillTx/>
                  <a:latin typeface="Hiragino Maru Gothic Pro W4" charset="-128"/>
                  <a:ea typeface="Hiragino Maru Gothic Pro W4" charset="-128"/>
                  <a:cs typeface="Hiragino Maru Gothic Pro W4" charset="-128"/>
                </a:rPr>
                <a:t>メモリのみ追加</a:t>
              </a:r>
            </a:p>
          </p:txBody>
        </p:sp>
      </p:grpSp>
      <p:grpSp>
        <p:nvGrpSpPr>
          <p:cNvPr id="128" name="Group 2"/>
          <p:cNvGrpSpPr/>
          <p:nvPr/>
        </p:nvGrpSpPr>
        <p:grpSpPr>
          <a:xfrm>
            <a:off x="1233645" y="3424182"/>
            <a:ext cx="1236111" cy="525806"/>
            <a:chOff x="1676399" y="5484338"/>
            <a:chExt cx="1854682" cy="788928"/>
          </a:xfrm>
        </p:grpSpPr>
        <p:pic>
          <p:nvPicPr>
            <p:cNvPr id="129" name="Picture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76399" y="5484338"/>
              <a:ext cx="1854682" cy="296484"/>
            </a:xfrm>
            <a:prstGeom prst="rect">
              <a:avLst/>
            </a:prstGeom>
          </p:spPr>
        </p:pic>
        <p:pic>
          <p:nvPicPr>
            <p:cNvPr id="130" name="Picture 7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76399" y="5648486"/>
              <a:ext cx="1854682" cy="296484"/>
            </a:xfrm>
            <a:prstGeom prst="rect">
              <a:avLst/>
            </a:prstGeom>
          </p:spPr>
        </p:pic>
        <p:pic>
          <p:nvPicPr>
            <p:cNvPr id="131" name="Picture 7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76399" y="5812634"/>
              <a:ext cx="1854682" cy="296484"/>
            </a:xfrm>
            <a:prstGeom prst="rect">
              <a:avLst/>
            </a:prstGeom>
          </p:spPr>
        </p:pic>
        <p:pic>
          <p:nvPicPr>
            <p:cNvPr id="132" name="Picture 7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76399" y="5976782"/>
              <a:ext cx="1854682" cy="296484"/>
            </a:xfrm>
            <a:prstGeom prst="rect">
              <a:avLst/>
            </a:prstGeom>
          </p:spPr>
        </p:pic>
      </p:grpSp>
      <p:grpSp>
        <p:nvGrpSpPr>
          <p:cNvPr id="133" name="Group 3"/>
          <p:cNvGrpSpPr/>
          <p:nvPr/>
        </p:nvGrpSpPr>
        <p:grpSpPr>
          <a:xfrm>
            <a:off x="2744030" y="3213132"/>
            <a:ext cx="1197001" cy="969177"/>
            <a:chOff x="1602321" y="5166648"/>
            <a:chExt cx="1776319" cy="1357264"/>
          </a:xfrm>
        </p:grpSpPr>
        <p:pic>
          <p:nvPicPr>
            <p:cNvPr id="134" name="Picture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2321" y="5166648"/>
              <a:ext cx="1776319" cy="452708"/>
            </a:xfrm>
            <a:prstGeom prst="rect">
              <a:avLst/>
            </a:prstGeom>
          </p:spPr>
        </p:pic>
        <p:pic>
          <p:nvPicPr>
            <p:cNvPr id="135" name="Picture 7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2321" y="5468167"/>
              <a:ext cx="1776319" cy="452708"/>
            </a:xfrm>
            <a:prstGeom prst="rect">
              <a:avLst/>
            </a:prstGeom>
          </p:spPr>
        </p:pic>
        <p:pic>
          <p:nvPicPr>
            <p:cNvPr id="136" name="Picture 8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2321" y="5769686"/>
              <a:ext cx="1776319" cy="452708"/>
            </a:xfrm>
            <a:prstGeom prst="rect">
              <a:avLst/>
            </a:prstGeom>
          </p:spPr>
        </p:pic>
        <p:pic>
          <p:nvPicPr>
            <p:cNvPr id="137" name="Picture 8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02321" y="6071204"/>
              <a:ext cx="1776319" cy="452708"/>
            </a:xfrm>
            <a:prstGeom prst="rect">
              <a:avLst/>
            </a:prstGeom>
          </p:spPr>
        </p:pic>
      </p:grpSp>
      <p:grpSp>
        <p:nvGrpSpPr>
          <p:cNvPr id="138" name="Group 4"/>
          <p:cNvGrpSpPr/>
          <p:nvPr/>
        </p:nvGrpSpPr>
        <p:grpSpPr>
          <a:xfrm>
            <a:off x="1233646" y="1932886"/>
            <a:ext cx="1238160" cy="528681"/>
            <a:chOff x="1833162" y="5681992"/>
            <a:chExt cx="1857756" cy="793242"/>
          </a:xfrm>
        </p:grpSpPr>
        <p:pic>
          <p:nvPicPr>
            <p:cNvPr id="139" name="Picture 8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3162" y="5681992"/>
              <a:ext cx="1857756" cy="296976"/>
            </a:xfrm>
            <a:prstGeom prst="rect">
              <a:avLst/>
            </a:prstGeom>
          </p:spPr>
        </p:pic>
        <p:pic>
          <p:nvPicPr>
            <p:cNvPr id="140" name="Picture 8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3162" y="5847414"/>
              <a:ext cx="1857756" cy="296976"/>
            </a:xfrm>
            <a:prstGeom prst="rect">
              <a:avLst/>
            </a:prstGeom>
          </p:spPr>
        </p:pic>
        <p:pic>
          <p:nvPicPr>
            <p:cNvPr id="141" name="Picture 8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3162" y="6012836"/>
              <a:ext cx="1857756" cy="296976"/>
            </a:xfrm>
            <a:prstGeom prst="rect">
              <a:avLst/>
            </a:prstGeom>
          </p:spPr>
        </p:pic>
        <p:pic>
          <p:nvPicPr>
            <p:cNvPr id="142" name="Picture 8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3162" y="6178258"/>
              <a:ext cx="1857756" cy="296976"/>
            </a:xfrm>
            <a:prstGeom prst="rect">
              <a:avLst/>
            </a:prstGeom>
          </p:spPr>
        </p:pic>
      </p:grpSp>
      <p:grpSp>
        <p:nvGrpSpPr>
          <p:cNvPr id="143" name="Group 5"/>
          <p:cNvGrpSpPr/>
          <p:nvPr/>
        </p:nvGrpSpPr>
        <p:grpSpPr>
          <a:xfrm>
            <a:off x="2754291" y="1660274"/>
            <a:ext cx="1197001" cy="926771"/>
            <a:chOff x="1800508" y="5248860"/>
            <a:chExt cx="1441680" cy="1116213"/>
          </a:xfrm>
        </p:grpSpPr>
        <p:pic>
          <p:nvPicPr>
            <p:cNvPr id="144" name="Picture 8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0508" y="5248860"/>
              <a:ext cx="1441680" cy="367422"/>
            </a:xfrm>
            <a:prstGeom prst="rect">
              <a:avLst/>
            </a:prstGeom>
          </p:spPr>
        </p:pic>
        <p:pic>
          <p:nvPicPr>
            <p:cNvPr id="145" name="Picture 8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0508" y="5498457"/>
              <a:ext cx="1441680" cy="367422"/>
            </a:xfrm>
            <a:prstGeom prst="rect">
              <a:avLst/>
            </a:prstGeom>
          </p:spPr>
        </p:pic>
        <p:pic>
          <p:nvPicPr>
            <p:cNvPr id="146" name="Picture 9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0508" y="5748054"/>
              <a:ext cx="1441680" cy="367422"/>
            </a:xfrm>
            <a:prstGeom prst="rect">
              <a:avLst/>
            </a:prstGeom>
          </p:spPr>
        </p:pic>
        <p:pic>
          <p:nvPicPr>
            <p:cNvPr id="147" name="Picture 9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0508" y="5997651"/>
              <a:ext cx="1441680" cy="367422"/>
            </a:xfrm>
            <a:prstGeom prst="rect">
              <a:avLst/>
            </a:prstGeom>
          </p:spPr>
        </p:pic>
      </p:grpSp>
      <p:sp>
        <p:nvSpPr>
          <p:cNvPr id="148" name="タイトル 14"/>
          <p:cNvSpPr txBox="1">
            <a:spLocks/>
          </p:cNvSpPr>
          <p:nvPr/>
        </p:nvSpPr>
        <p:spPr>
          <a:xfrm>
            <a:off x="259742" y="303064"/>
            <a:ext cx="8659976" cy="728782"/>
          </a:xfrm>
          <a:prstGeom prst="rect">
            <a:avLst/>
          </a:prstGeom>
        </p:spPr>
        <p:txBody>
          <a:bodyPr vert="horz" lIns="121808" tIns="60896" rIns="121808" bIns="60896" rtlCol="0" anchor="t" anchorCtr="0">
            <a:noAutofit/>
          </a:bodyPr>
          <a:lstStyle>
            <a:lvl1pPr marL="0" marR="0" indent="0" algn="l" defTabSz="913677" rtl="0" eaLnBrk="1" fontAlgn="auto" latinLnBrk="0" hangingPunct="1">
              <a:lnSpc>
                <a:spcPct val="90000"/>
              </a:lnSpc>
              <a:spcBef>
                <a:spcPts val="0"/>
              </a:spcBef>
              <a:spcAft>
                <a:spcPts val="0"/>
              </a:spcAft>
              <a:buClrTx/>
              <a:buSzTx/>
              <a:buFontTx/>
              <a:buNone/>
              <a:tabLst/>
              <a:defRPr lang="en-US" sz="3300" b="0" kern="1200" spc="0" baseline="0" dirty="0">
                <a:solidFill>
                  <a:srgbClr val="3979D1"/>
                </a:solidFill>
                <a:effectLst/>
                <a:latin typeface="+mj-lt"/>
                <a:ea typeface="+mj-ea"/>
                <a:cs typeface="CiscoSans"/>
              </a:defRPr>
            </a:lvl1pPr>
          </a:lstStyle>
          <a:p>
            <a:r>
              <a:rPr kumimoji="1" lang="en-US" altLang="ja-JP" sz="3200" dirty="0" smtClean="0">
                <a:ea typeface="Hiragino Maru Gothic Pro W4" charset="-128"/>
                <a:cs typeface="Hiragino Maru Gothic Pro W4" charset="-128"/>
              </a:rPr>
              <a:t>Cisco HyperFlex System</a:t>
            </a:r>
            <a:r>
              <a:rPr kumimoji="1" lang="en-US" altLang="ja-JP" sz="3200" dirty="0">
                <a:ea typeface="Hiragino Maru Gothic Pro W4" charset="-128"/>
                <a:cs typeface="Hiragino Maru Gothic Pro W4" charset="-128"/>
              </a:rPr>
              <a:t> </a:t>
            </a:r>
            <a:r>
              <a:rPr kumimoji="1" lang="ja-JP" altLang="en-US" sz="3200" dirty="0" smtClean="0">
                <a:latin typeface="Meiryo" charset="-128"/>
                <a:ea typeface="Meiryo" charset="-128"/>
                <a:cs typeface="Meiryo" charset="-128"/>
              </a:rPr>
              <a:t>システム構成</a:t>
            </a:r>
            <a:endParaRPr kumimoji="1" lang="en-US" altLang="ja-JP" sz="3200" dirty="0">
              <a:latin typeface="Meiryo" charset="-128"/>
              <a:ea typeface="Meiryo" charset="-128"/>
              <a:cs typeface="Meiryo" charset="-128"/>
            </a:endParaRPr>
          </a:p>
        </p:txBody>
      </p:sp>
    </p:spTree>
    <p:extLst>
      <p:ext uri="{BB962C8B-B14F-4D97-AF65-F5344CB8AC3E}">
        <p14:creationId xmlns:p14="http://schemas.microsoft.com/office/powerpoint/2010/main" val="3474492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NBABT_Open and Close Theme">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クラシック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3.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2017_16x9_Corporate template_default_J.potx" id="{AA63D02F-AFB2-41EA-B531-D7BB095EB12D}" vid="{1A1EB197-6721-4CF7-B82B-FE52B01B2B74}"/>
    </a:ext>
  </a:extLst>
</a:theme>
</file>

<file path=ppt/theme/theme4.xml><?xml version="1.0" encoding="utf-8"?>
<a:theme xmlns:a="http://schemas.openxmlformats.org/drawingml/2006/main" name="CiscoThemeJul2017">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ThemeJul2017" id="{592D7256-DB21-A84E-9B9D-877816E468E5}" vid="{F8E909BA-C1BB-4345-B4B9-4D03AA88F517}"/>
    </a:ext>
  </a:extLst>
</a:theme>
</file>

<file path=ppt/theme/theme5.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Blue theme 2014 16x9</Template>
  <TotalTime>19707</TotalTime>
  <Words>2401</Words>
  <Application>Microsoft Macintosh PowerPoint</Application>
  <PresentationFormat>画面に合わせる (16:9)</PresentationFormat>
  <Paragraphs>717</Paragraphs>
  <Slides>31</Slides>
  <Notes>7</Notes>
  <HiddenSlides>0</HiddenSlides>
  <MMClips>3</MMClips>
  <ScaleCrop>false</ScaleCrop>
  <HeadingPairs>
    <vt:vector size="6" baseType="variant">
      <vt:variant>
        <vt:lpstr>使用されているフォント</vt:lpstr>
      </vt:variant>
      <vt:variant>
        <vt:i4>18</vt:i4>
      </vt:variant>
      <vt:variant>
        <vt:lpstr>テーマ</vt:lpstr>
      </vt:variant>
      <vt:variant>
        <vt:i4>5</vt:i4>
      </vt:variant>
      <vt:variant>
        <vt:lpstr>スライド タイトル</vt:lpstr>
      </vt:variant>
      <vt:variant>
        <vt:i4>31</vt:i4>
      </vt:variant>
    </vt:vector>
  </HeadingPairs>
  <TitlesOfParts>
    <vt:vector size="54" baseType="lpstr">
      <vt:lpstr>Broadway</vt:lpstr>
      <vt:lpstr>Calibri</vt:lpstr>
      <vt:lpstr>Century Gothic</vt:lpstr>
      <vt:lpstr>Ciscolight</vt:lpstr>
      <vt:lpstr>CiscoSans</vt:lpstr>
      <vt:lpstr>CiscoSans ExtraLight</vt:lpstr>
      <vt:lpstr>CiscoSans Thin</vt:lpstr>
      <vt:lpstr>CiscoSansTT ExtraLight</vt:lpstr>
      <vt:lpstr>CiscoSansTT Light</vt:lpstr>
      <vt:lpstr>CiscoSansTT Thin</vt:lpstr>
      <vt:lpstr>Hiragino Maru Gothic Pro W4</vt:lpstr>
      <vt:lpstr>Meiryo</vt:lpstr>
      <vt:lpstr>MS PGothic</vt:lpstr>
      <vt:lpstr>ＭＳ Ｐゴシック</vt:lpstr>
      <vt:lpstr>Tipo de letra del sistema Fina</vt:lpstr>
      <vt:lpstr>Zapf Dingbats</vt:lpstr>
      <vt:lpstr>メイリオ</vt:lpstr>
      <vt:lpstr>Arial</vt:lpstr>
      <vt:lpstr>Blue theme 2014 16x9</vt:lpstr>
      <vt:lpstr>TNBABT_Open and Close Theme</vt:lpstr>
      <vt:lpstr>Blue theme 2015 16x9</vt:lpstr>
      <vt:lpstr>CiscoThemeJul2017</vt:lpstr>
      <vt:lpstr>1_Blue theme 2015 16x9</vt:lpstr>
      <vt:lpstr>  データセンターの運用管理負担を軽減する HyperFlex ご紹介</vt:lpstr>
      <vt:lpstr>PowerPoint プレゼンテーション</vt:lpstr>
      <vt:lpstr>あまりに多くの選択肢と速いインフラ環境の変化</vt:lpstr>
      <vt:lpstr>お客様のインフラマネジメントの課題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マネジメントをさらにシンプルに: Cisco Intersight</vt:lpstr>
      <vt:lpstr>Cisco Intersight: 次世代データセンターマネジメント</vt:lpstr>
      <vt:lpstr>クラウドによるマネジメント</vt:lpstr>
      <vt:lpstr>PowerPoint プレゼンテーション</vt:lpstr>
      <vt:lpstr>PowerPoint プレゼンテーション</vt:lpstr>
      <vt:lpstr>PowerPoint プレゼンテーション</vt:lpstr>
    </vt:vector>
  </TitlesOfParts>
  <Company>NDS Limited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日隈亜衣子</dc:creator>
  <cp:lastModifiedBy>Microsoft Office ユーザー</cp:lastModifiedBy>
  <cp:revision>183</cp:revision>
  <dcterms:created xsi:type="dcterms:W3CDTF">2015-04-01T06:37:35Z</dcterms:created>
  <dcterms:modified xsi:type="dcterms:W3CDTF">2017-12-19T07:19:53Z</dcterms:modified>
</cp:coreProperties>
</file>